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
  </p:notesMasterIdLst>
  <p:sldIdLst>
    <p:sldId id="295" r:id="rId2"/>
    <p:sldId id="296" r:id="rId3"/>
    <p:sldId id="298" r:id="rId4"/>
    <p:sldId id="283" r:id="rId5"/>
    <p:sldId id="290" r:id="rId6"/>
    <p:sldId id="287" r:id="rId7"/>
    <p:sldId id="286" r:id="rId8"/>
    <p:sldId id="297" r:id="rId9"/>
    <p:sldId id="279" r:id="rId10"/>
    <p:sldId id="266" r:id="rId11"/>
    <p:sldId id="294" r:id="rId12"/>
    <p:sldId id="267" r:id="rId13"/>
    <p:sldId id="268" r:id="rId14"/>
    <p:sldId id="269" r:id="rId15"/>
    <p:sldId id="270" r:id="rId16"/>
    <p:sldId id="271" r:id="rId17"/>
    <p:sldId id="272" r:id="rId18"/>
    <p:sldId id="292" r:id="rId19"/>
    <p:sldId id="291" r:id="rId20"/>
    <p:sldId id="260" r:id="rId21"/>
    <p:sldId id="293" r:id="rId22"/>
    <p:sldId id="265" r:id="rId23"/>
  </p:sldIdLst>
  <p:sldSz cx="9144000" cy="6858000" type="screen4x3"/>
  <p:notesSz cx="6797675" cy="9926638"/>
  <p:defaultTextStyle>
    <a:defPPr>
      <a:defRPr lang="de-DE"/>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E3AE"/>
    <a:srgbClr val="E3B6B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94" autoAdjust="0"/>
    <p:restoredTop sz="82331" autoAdjust="0"/>
  </p:normalViewPr>
  <p:slideViewPr>
    <p:cSldViewPr>
      <p:cViewPr varScale="1">
        <p:scale>
          <a:sx n="62" d="100"/>
          <a:sy n="62" d="100"/>
        </p:scale>
        <p:origin x="-88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7B9E1BC-894B-B54E-972F-22EA632D1225}" type="datetimeFigureOut">
              <a:rPr lang="de-DE" smtClean="0"/>
              <a:t>28.04.20</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5EB98BF-83D3-1246-A6F6-0DCF47329601}" type="slidenum">
              <a:rPr lang="de-DE" smtClean="0"/>
              <a:t>‹Nr.›</a:t>
            </a:fld>
            <a:endParaRPr lang="de-DE"/>
          </a:p>
        </p:txBody>
      </p:sp>
    </p:spTree>
    <p:extLst>
      <p:ext uri="{BB962C8B-B14F-4D97-AF65-F5344CB8AC3E}">
        <p14:creationId xmlns:p14="http://schemas.microsoft.com/office/powerpoint/2010/main" val="10573111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bpb.de/gesellschaft/migration/dossier-migration/252254/globale-migration%23footnode5-5" TargetMode="External"/><Relationship Id="rId4" Type="http://schemas.openxmlformats.org/officeDocument/2006/relationships/hyperlink" Target="http://www.bpb.de/gesellschaft/migration/dossier-migration/252254/globale-migration%23footnode6-6" TargetMode="External"/><Relationship Id="rId5" Type="http://schemas.openxmlformats.org/officeDocument/2006/relationships/hyperlink" Target="http://www.bpb.de/gesellschaft/migration/dossier-migration/252254/globale-migration%23footnode7-7" TargetMode="External"/><Relationship Id="rId6" Type="http://schemas.openxmlformats.org/officeDocument/2006/relationships/hyperlink" Target="http://www.bpb.de/gesellschaft/migration/dossier-migration/252254/globale-migration%23footnode8-8" TargetMode="External"/><Relationship Id="rId7" Type="http://schemas.openxmlformats.org/officeDocument/2006/relationships/hyperlink" Target="http://www.bpb.de/gesellschaft/migration/dossier-migration/252254/globale-migration%23footnode9-9" TargetMode="External"/><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5EB98BF-83D3-1246-A6F6-0DCF47329601}" type="slidenum">
              <a:rPr lang="de-DE" smtClean="0"/>
              <a:t>10</a:t>
            </a:fld>
            <a:endParaRPr lang="de-DE"/>
          </a:p>
        </p:txBody>
      </p:sp>
    </p:spTree>
    <p:extLst>
      <p:ext uri="{BB962C8B-B14F-4D97-AF65-F5344CB8AC3E}">
        <p14:creationId xmlns:p14="http://schemas.microsoft.com/office/powerpoint/2010/main" val="3306837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err="1" smtClean="0">
                <a:solidFill>
                  <a:schemeClr val="tx1"/>
                </a:solidFill>
                <a:effectLst/>
                <a:latin typeface="+mn-lt"/>
                <a:ea typeface="+mn-ea"/>
                <a:cs typeface="+mn-cs"/>
              </a:rPr>
              <a:t>Bpb</a:t>
            </a:r>
            <a:r>
              <a:rPr lang="de-DE" sz="1200" b="0" i="0" kern="1200" dirty="0" smtClean="0">
                <a:solidFill>
                  <a:schemeClr val="tx1"/>
                </a:solidFill>
                <a:effectLst/>
                <a:latin typeface="+mn-lt"/>
                <a:ea typeface="+mn-ea"/>
                <a:cs typeface="+mn-cs"/>
              </a:rPr>
              <a:t>:</a:t>
            </a:r>
          </a:p>
          <a:p>
            <a:r>
              <a:rPr lang="de-DE" sz="1200" b="0" i="0" kern="1200" dirty="0" smtClean="0">
                <a:solidFill>
                  <a:schemeClr val="tx1"/>
                </a:solidFill>
                <a:effectLst/>
                <a:latin typeface="+mn-lt"/>
                <a:ea typeface="+mn-ea"/>
                <a:cs typeface="+mn-cs"/>
              </a:rPr>
              <a:t>Ende des 19. und Anfang des 20. Jahrhunderts, auf dem Höhepunkt der Abwanderung von Europäern, begann aber die Geschichte Europas als Zuwanderungskontinent. Zunächst kamen insbesondere Bildungsmigranten aus den europäischen Kolonialbesitzungen nach Europa sowie Seeleute aus Asien und Afrika. Diese wurden für die im Zuge der Globalisierung rasch wachsenden europäischen Handelsmarinen seit Ende des 19. Jahrhunderts rekrutiert. Sie erreichten die europäischen Hafenstädte, wo vor und nach dem Ersten Weltkrieg erste kleine Siedlungskerne von Afrikanern und Asiaten entstanden.</a:t>
            </a:r>
            <a:r>
              <a:rPr lang="de-DE" sz="1200" b="0" i="0" u="none" strike="noStrike" kern="1200" dirty="0" smtClean="0">
                <a:solidFill>
                  <a:schemeClr val="tx1"/>
                </a:solidFill>
                <a:effectLst/>
                <a:latin typeface="+mn-lt"/>
                <a:ea typeface="+mn-ea"/>
                <a:cs typeface="+mn-cs"/>
                <a:hlinkClick r:id="rId3"/>
              </a:rPr>
              <a:t>[5]</a:t>
            </a:r>
            <a:r>
              <a:rPr lang="de-DE" sz="1200" b="0" i="0" kern="1200" dirty="0" smtClean="0">
                <a:solidFill>
                  <a:schemeClr val="tx1"/>
                </a:solidFill>
                <a:effectLst/>
                <a:latin typeface="+mn-lt"/>
                <a:ea typeface="+mn-ea"/>
                <a:cs typeface="+mn-cs"/>
              </a:rPr>
              <a:t> Eine weitere, und damit dritte Gruppe asiatischer, afrikanischer oder karibischer Pioniermigranten in Europa bildeten die von den Kolonialmächten rekrutierten Soldaten auf den europäischen Kriegsschauplätzen des Ersten und des Zweiten Weltkriegs, von denen einige Tausend nach dem Ende der Kampfhandlungen in Europa blieben.</a:t>
            </a:r>
            <a:r>
              <a:rPr lang="de-DE" sz="1200" b="0" i="0" u="none" strike="noStrike" kern="1200" dirty="0" smtClean="0">
                <a:solidFill>
                  <a:schemeClr val="tx1"/>
                </a:solidFill>
                <a:effectLst/>
                <a:latin typeface="+mn-lt"/>
                <a:ea typeface="+mn-ea"/>
                <a:cs typeface="+mn-cs"/>
                <a:hlinkClick r:id="rId4"/>
              </a:rPr>
              <a:t>[6]</a:t>
            </a:r>
            <a:endParaRPr lang="de-DE" sz="1200" b="0" i="0" u="none" strike="noStrike" kern="1200" dirty="0" smtClean="0">
              <a:solidFill>
                <a:schemeClr val="tx1"/>
              </a:solidFill>
              <a:effectLst/>
              <a:latin typeface="+mn-lt"/>
              <a:ea typeface="+mn-ea"/>
              <a:cs typeface="+mn-cs"/>
            </a:endParaRPr>
          </a:p>
          <a:p>
            <a:endParaRPr lang="de-DE" sz="1200" b="0" i="0" u="none" strike="noStrike" kern="1200" dirty="0" smtClean="0">
              <a:solidFill>
                <a:schemeClr val="tx1"/>
              </a:solidFill>
              <a:effectLst/>
              <a:latin typeface="+mn-lt"/>
              <a:ea typeface="+mn-ea"/>
              <a:cs typeface="+mn-cs"/>
            </a:endParaRPr>
          </a:p>
          <a:p>
            <a:r>
              <a:rPr lang="de-DE" sz="1200" b="0" i="0" kern="1200" dirty="0" smtClean="0">
                <a:solidFill>
                  <a:schemeClr val="tx1"/>
                </a:solidFill>
                <a:effectLst/>
                <a:latin typeface="+mn-lt"/>
                <a:ea typeface="+mn-ea"/>
                <a:cs typeface="+mn-cs"/>
              </a:rPr>
              <a:t>Die eigentliche Massenzuwanderung auf den europäischen Kontinent begann aber erst nach dem Ende des Zweiten Weltkriegs, gefördert vor allem vom Prozess der Dekolonisation</a:t>
            </a:r>
            <a:r>
              <a:rPr lang="de-DE" sz="1200" b="0" i="0" u="none" strike="noStrike" kern="1200" dirty="0" smtClean="0">
                <a:solidFill>
                  <a:schemeClr val="tx1"/>
                </a:solidFill>
                <a:effectLst/>
                <a:latin typeface="+mn-lt"/>
                <a:ea typeface="+mn-ea"/>
                <a:cs typeface="+mn-cs"/>
                <a:hlinkClick r:id="rId5"/>
              </a:rPr>
              <a:t>[7]</a:t>
            </a:r>
            <a:r>
              <a:rPr lang="de-DE" sz="1200" b="0" i="0" kern="1200" dirty="0" smtClean="0">
                <a:solidFill>
                  <a:schemeClr val="tx1"/>
                </a:solidFill>
                <a:effectLst/>
                <a:latin typeface="+mn-lt"/>
                <a:ea typeface="+mn-ea"/>
                <a:cs typeface="+mn-cs"/>
              </a:rPr>
              <a:t>: Die Auflösung der europäischen Kolonialreiche führte zu einer umfangreichen "Rückwanderung" von europäischen Siedlern nach Europa. Darüber hinaus wurde im Prozess der Dekolonisation die Zuwanderung kolonialer Kollaborateure in die ehemaligen "Mutterländer" zugelassen, die als Verwaltungsbeamte, Soldaten oder Polizisten die koloniale Herrschaft mitgetragen hatten. Vor allem das konfliktreiche Ende der globalen Imperien der Niederlande (in den späten 1940er Jahren), Frankreichs (in den 1950er und frühen 1960er Jahren) sowie Portugals (Anfang der 1970er Jahre) brachte umfangreiche Fluchtbewegungen und Vertreibungen mit sich. Zwischen dem Ende des Zweiten Weltkriegs und 1980 kamen insgesamt 5 bis 7 Millionen "Europäer" im Kontext der Dekolonisation aus den (ehemaligen) Kolonialgebieten auf den europäischen Kontinent, darunter viele, die weder in Europa geboren waren noch je in Europa gelebt hatten.</a:t>
            </a:r>
            <a:r>
              <a:rPr lang="de-DE" sz="1200" b="0" i="0" u="none" strike="noStrike" kern="1200" dirty="0" smtClean="0">
                <a:solidFill>
                  <a:schemeClr val="tx1"/>
                </a:solidFill>
                <a:effectLst/>
                <a:latin typeface="+mn-lt"/>
                <a:ea typeface="+mn-ea"/>
                <a:cs typeface="+mn-cs"/>
                <a:hlinkClick r:id="rId6"/>
              </a:rPr>
              <a:t>[8]</a:t>
            </a:r>
            <a:r>
              <a:rPr lang="de-DE" sz="1200" b="0" i="0" kern="1200" dirty="0" smtClean="0">
                <a:solidFill>
                  <a:schemeClr val="tx1"/>
                </a:solidFill>
                <a:effectLst/>
                <a:latin typeface="+mn-lt"/>
                <a:ea typeface="+mn-ea"/>
                <a:cs typeface="+mn-cs"/>
              </a:rPr>
              <a:t> Darüber hinaus gab es umfangreiche postkoloniale Zuwanderungen ehemaliger Kolonialisierter nach Europa, da wegen der zum Teil weiterhin bestehenden engen Verbindungen zwischen ehemaligen kolonialen Metropolen und in die Unabhängigkeit entlassenen Staaten privilegierte Zugänge bestanden. </a:t>
            </a:r>
            <a:r>
              <a:rPr lang="de-DE" sz="1200" b="0" i="0" kern="1200" smtClean="0">
                <a:solidFill>
                  <a:schemeClr val="tx1"/>
                </a:solidFill>
                <a:effectLst/>
                <a:latin typeface="+mn-lt"/>
                <a:ea typeface="+mn-ea"/>
                <a:cs typeface="+mn-cs"/>
              </a:rPr>
              <a:t>Das galt unter den großen europäischen Zuwanderungsländern vor allem für Frankreich und Großbritannien, aber auch für die Niederlande und Belgien.</a:t>
            </a:r>
            <a:r>
              <a:rPr lang="de-DE" sz="1200" b="0" i="0" u="none" strike="noStrike" kern="1200" smtClean="0">
                <a:solidFill>
                  <a:schemeClr val="tx1"/>
                </a:solidFill>
                <a:effectLst/>
                <a:latin typeface="+mn-lt"/>
                <a:ea typeface="+mn-ea"/>
                <a:cs typeface="+mn-cs"/>
                <a:hlinkClick r:id="rId7"/>
              </a:rPr>
              <a:t>[9]</a:t>
            </a:r>
            <a:endParaRPr lang="de-CH" dirty="0"/>
          </a:p>
        </p:txBody>
      </p:sp>
      <p:sp>
        <p:nvSpPr>
          <p:cNvPr id="4" name="Foliennummernplatzhalter 3"/>
          <p:cNvSpPr>
            <a:spLocks noGrp="1"/>
          </p:cNvSpPr>
          <p:nvPr>
            <p:ph type="sldNum" sz="quarter" idx="10"/>
          </p:nvPr>
        </p:nvSpPr>
        <p:spPr/>
        <p:txBody>
          <a:bodyPr/>
          <a:lstStyle/>
          <a:p>
            <a:fld id="{C5EB98BF-83D3-1246-A6F6-0DCF47329601}" type="slidenum">
              <a:rPr lang="de-DE" smtClean="0"/>
              <a:t>18</a:t>
            </a:fld>
            <a:endParaRPr lang="de-DE"/>
          </a:p>
        </p:txBody>
      </p:sp>
    </p:spTree>
    <p:extLst>
      <p:ext uri="{BB962C8B-B14F-4D97-AF65-F5344CB8AC3E}">
        <p14:creationId xmlns:p14="http://schemas.microsoft.com/office/powerpoint/2010/main" val="1803990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smtClean="0"/>
              <a:t>Viel mehr Arbeitsmigranten</a:t>
            </a:r>
            <a:r>
              <a:rPr lang="de-DE" baseline="0" dirty="0" smtClean="0"/>
              <a:t> als politische Flüchtlinge; wichtige Migrationsströme: </a:t>
            </a:r>
          </a:p>
          <a:p>
            <a:pPr marL="628650" lvl="1" indent="-171450">
              <a:buFontTx/>
              <a:buChar char="-"/>
            </a:pPr>
            <a:r>
              <a:rPr lang="de-DE" baseline="0" dirty="0" smtClean="0"/>
              <a:t>Süd- und Südostasien, Ägypten </a:t>
            </a:r>
            <a:r>
              <a:rPr lang="de-DE" baseline="0" dirty="0" smtClean="0">
                <a:sym typeface="Wingdings"/>
              </a:rPr>
              <a:t> Golfstaaten</a:t>
            </a:r>
          </a:p>
          <a:p>
            <a:pPr marL="628650" lvl="1" indent="-171450">
              <a:buFontTx/>
              <a:buChar char="-"/>
            </a:pPr>
            <a:r>
              <a:rPr lang="de-DE" baseline="0" dirty="0" smtClean="0">
                <a:sym typeface="Wingdings"/>
              </a:rPr>
              <a:t>Lateinamerika  USA</a:t>
            </a:r>
          </a:p>
          <a:p>
            <a:pPr marL="628650" lvl="1" indent="-171450">
              <a:buFontTx/>
              <a:buChar char="-"/>
            </a:pPr>
            <a:r>
              <a:rPr lang="de-DE" baseline="0" dirty="0" smtClean="0">
                <a:sym typeface="Wingdings"/>
              </a:rPr>
              <a:t>Ostasien  Nordamerika</a:t>
            </a:r>
          </a:p>
          <a:p>
            <a:pPr marL="628650" lvl="1" indent="-171450">
              <a:buFontTx/>
              <a:buChar char="-"/>
            </a:pPr>
            <a:r>
              <a:rPr lang="de-DE" baseline="0" dirty="0" smtClean="0">
                <a:sym typeface="Wingdings"/>
              </a:rPr>
              <a:t>Westeuropa  Nordamerika</a:t>
            </a:r>
          </a:p>
          <a:p>
            <a:pPr marL="628650" lvl="1" indent="-171450">
              <a:buFontTx/>
              <a:buChar char="-"/>
            </a:pPr>
            <a:r>
              <a:rPr lang="de-DE" baseline="0" dirty="0" smtClean="0">
                <a:sym typeface="Wingdings"/>
              </a:rPr>
              <a:t>Zentralasien  Russland</a:t>
            </a:r>
          </a:p>
          <a:p>
            <a:pPr marL="171450" lvl="0" indent="-171450">
              <a:buFontTx/>
              <a:buChar char="-"/>
            </a:pPr>
            <a:r>
              <a:rPr lang="de-DE" baseline="0" dirty="0" smtClean="0">
                <a:sym typeface="Wingdings"/>
              </a:rPr>
              <a:t>Flüchtlinge: v.a. in Afrika und Asien; die meisten fliehen innerhalb des eigenen Landes oder ins Nachbarland</a:t>
            </a:r>
          </a:p>
          <a:p>
            <a:pPr marL="171450" lvl="0" indent="-171450">
              <a:buFontTx/>
              <a:buChar char="-"/>
            </a:pPr>
            <a:r>
              <a:rPr lang="de-DE" baseline="0" dirty="0" err="1" smtClean="0">
                <a:sym typeface="Wingdings"/>
              </a:rPr>
              <a:t>Grossräumigere</a:t>
            </a:r>
            <a:r>
              <a:rPr lang="de-DE" baseline="0" dirty="0" smtClean="0">
                <a:sym typeface="Wingdings"/>
              </a:rPr>
              <a:t> </a:t>
            </a:r>
            <a:r>
              <a:rPr lang="de-DE" baseline="0" dirty="0" err="1" smtClean="0">
                <a:sym typeface="Wingdings"/>
              </a:rPr>
              <a:t>Fluchtbewegegungen</a:t>
            </a:r>
            <a:r>
              <a:rPr lang="de-DE" baseline="0" dirty="0" smtClean="0">
                <a:sym typeface="Wingdings"/>
              </a:rPr>
              <a:t> von Eritrea, Afghanistan, Syrien und Irak nach Europa</a:t>
            </a:r>
          </a:p>
          <a:p>
            <a:pPr marL="171450" lvl="0" indent="-171450">
              <a:buFontTx/>
              <a:buChar char="-"/>
            </a:pPr>
            <a:r>
              <a:rPr lang="de-DE" baseline="0" dirty="0" smtClean="0">
                <a:sym typeface="Wingdings"/>
              </a:rPr>
              <a:t>Binnenmigration: </a:t>
            </a:r>
          </a:p>
          <a:p>
            <a:pPr marL="628650" lvl="1" indent="-171450">
              <a:buFontTx/>
              <a:buChar char="-"/>
            </a:pPr>
            <a:r>
              <a:rPr lang="de-DE" baseline="0" dirty="0" smtClean="0">
                <a:sym typeface="Wingdings"/>
              </a:rPr>
              <a:t>Russland von Sibirien nach Moskau</a:t>
            </a:r>
          </a:p>
          <a:p>
            <a:pPr marL="628650" lvl="1" indent="-171450">
              <a:buFontTx/>
              <a:buChar char="-"/>
            </a:pPr>
            <a:r>
              <a:rPr lang="de-DE" baseline="0" dirty="0" smtClean="0">
                <a:sym typeface="Wingdings"/>
              </a:rPr>
              <a:t>China vom Hinterland in die </a:t>
            </a:r>
            <a:r>
              <a:rPr lang="de-DE" baseline="0" dirty="0" err="1" smtClean="0">
                <a:sym typeface="Wingdings"/>
              </a:rPr>
              <a:t>Grossstädte</a:t>
            </a:r>
            <a:r>
              <a:rPr lang="de-DE" baseline="0" dirty="0" smtClean="0">
                <a:sym typeface="Wingdings"/>
              </a:rPr>
              <a:t> an der Küste</a:t>
            </a:r>
          </a:p>
          <a:p>
            <a:pPr marL="628650" lvl="1" indent="-171450">
              <a:buFontTx/>
              <a:buChar char="-"/>
            </a:pPr>
            <a:r>
              <a:rPr lang="de-DE" baseline="0" dirty="0" smtClean="0">
                <a:sym typeface="Wingdings"/>
              </a:rPr>
              <a:t>Indonesien von Java nach Sumatra, Borneo, </a:t>
            </a:r>
            <a:r>
              <a:rPr lang="de-DE" baseline="0" dirty="0" err="1" smtClean="0">
                <a:sym typeface="Wingdings"/>
              </a:rPr>
              <a:t>Sulawesi</a:t>
            </a:r>
            <a:endParaRPr lang="de-DE" baseline="0" dirty="0" smtClean="0">
              <a:sym typeface="Wingdings"/>
            </a:endParaRPr>
          </a:p>
          <a:p>
            <a:pPr marL="628650" lvl="1" indent="-171450">
              <a:buFontTx/>
              <a:buChar char="-"/>
            </a:pPr>
            <a:r>
              <a:rPr lang="de-DE" baseline="0" dirty="0" smtClean="0">
                <a:sym typeface="Wingdings"/>
              </a:rPr>
              <a:t>USA vom Nordosten nach Südosten und Westen</a:t>
            </a:r>
          </a:p>
        </p:txBody>
      </p:sp>
      <p:sp>
        <p:nvSpPr>
          <p:cNvPr id="4" name="Foliennummernplatzhalter 3"/>
          <p:cNvSpPr>
            <a:spLocks noGrp="1"/>
          </p:cNvSpPr>
          <p:nvPr>
            <p:ph type="sldNum" sz="quarter" idx="10"/>
          </p:nvPr>
        </p:nvSpPr>
        <p:spPr/>
        <p:txBody>
          <a:bodyPr/>
          <a:lstStyle/>
          <a:p>
            <a:fld id="{C5EB98BF-83D3-1246-A6F6-0DCF47329601}" type="slidenum">
              <a:rPr lang="de-DE" smtClean="0"/>
              <a:t>20</a:t>
            </a:fld>
            <a:endParaRPr lang="de-DE"/>
          </a:p>
        </p:txBody>
      </p:sp>
    </p:spTree>
    <p:extLst>
      <p:ext uri="{BB962C8B-B14F-4D97-AF65-F5344CB8AC3E}">
        <p14:creationId xmlns:p14="http://schemas.microsoft.com/office/powerpoint/2010/main" val="2629960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izenplatzhalter 2"/>
          <p:cNvSpPr>
            <a:spLocks noGrp="1"/>
          </p:cNvSpPr>
          <p:nvPr>
            <p:ph type="body" idx="1"/>
          </p:nvPr>
        </p:nvSpPr>
        <p:spPr/>
        <p:txBody>
          <a:bodyPr wrap="square" numCol="1" anchor="t" anchorCtr="0" compatLnSpc="1">
            <a:prstTxWarp prst="textNoShape">
              <a:avLst/>
            </a:prstTxWarp>
          </a:bodyPr>
          <a:lstStyle/>
          <a:p>
            <a:pPr marL="228600" indent="-228600" eaLnBrk="1" hangingPunct="1">
              <a:spcBef>
                <a:spcPct val="0"/>
              </a:spcBef>
              <a:buFont typeface="Calibri Light" panose="020F0302020204030204" pitchFamily="34" charset="0"/>
              <a:buAutoNum type="arabicPeriod"/>
            </a:pPr>
            <a:r>
              <a:rPr lang="de-DE" altLang="de-DE" smtClean="0"/>
              <a:t>Nur ein Bruchteil der Migranten sind Flüchtlinge =&gt; Grossteil = Arbeitsmigranten =&gt; Lohn, Perspektive, Karriere</a:t>
            </a:r>
          </a:p>
          <a:p>
            <a:pPr marL="228600" indent="-228600" eaLnBrk="1" hangingPunct="1">
              <a:spcBef>
                <a:spcPct val="0"/>
              </a:spcBef>
              <a:buFont typeface="Calibri Light" panose="020F0302020204030204" pitchFamily="34" charset="0"/>
              <a:buAutoNum type="arabicPeriod"/>
            </a:pPr>
            <a:r>
              <a:rPr lang="de-DE" altLang="de-DE" smtClean="0"/>
              <a:t>Migration findet von EL (arm und unfrei) =&gt; IL (reich und frei) statt (</a:t>
            </a:r>
            <a:r>
              <a:rPr lang="de-DE" altLang="de-DE" b="1" smtClean="0"/>
              <a:t>Internationale Migration; </a:t>
            </a:r>
            <a:r>
              <a:rPr lang="de-DE" altLang="de-DE" smtClean="0"/>
              <a:t>Wichtigste Zielländer: Nordamerika, EU, Golfstaaten (“Immer der Arbeit nach und der Freiheit“)</a:t>
            </a:r>
          </a:p>
          <a:p>
            <a:pPr marL="228600" indent="-228600" eaLnBrk="1" hangingPunct="1">
              <a:spcBef>
                <a:spcPct val="0"/>
              </a:spcBef>
              <a:buFont typeface="Calibri Light" panose="020F0302020204030204" pitchFamily="34" charset="0"/>
              <a:buAutoNum type="arabicPeriod"/>
            </a:pPr>
            <a:r>
              <a:rPr lang="de-DE" altLang="de-DE" smtClean="0"/>
              <a:t>Grossteil der Migration ist </a:t>
            </a:r>
            <a:r>
              <a:rPr lang="de-DE" altLang="de-DE" b="1" smtClean="0"/>
              <a:t>Binnenmigration</a:t>
            </a:r>
            <a:r>
              <a:rPr lang="de-DE" altLang="de-DE" smtClean="0"/>
              <a:t> (Wanderung innerhalb eines Landes/Regio, z. B.: Land =&gt; Stadt)</a:t>
            </a:r>
          </a:p>
          <a:p>
            <a:pPr marL="228600" indent="-228600" eaLnBrk="1" hangingPunct="1">
              <a:spcBef>
                <a:spcPct val="0"/>
              </a:spcBef>
              <a:buFont typeface="Calibri Light" panose="020F0302020204030204" pitchFamily="34" charset="0"/>
              <a:buAutoNum type="arabicPeriod"/>
            </a:pPr>
            <a:r>
              <a:rPr lang="de-DE" altLang="de-DE" smtClean="0"/>
              <a:t>Grossteil der Flüchtlinge bleibt im Land bzw. in Nachbarländern =&gt; EL nehmen 80 % aller Flüchtlinge auf</a:t>
            </a:r>
          </a:p>
          <a:p>
            <a:pPr marL="228600" indent="-228600" eaLnBrk="1" hangingPunct="1">
              <a:spcBef>
                <a:spcPct val="0"/>
              </a:spcBef>
              <a:buFont typeface="Calibri Light" panose="020F0302020204030204" pitchFamily="34" charset="0"/>
              <a:buAutoNum type="arabicPeriod"/>
            </a:pPr>
            <a:r>
              <a:rPr lang="de-DE" altLang="de-DE" smtClean="0"/>
              <a:t>IL versucht Migration zu steuern (Grenzen)</a:t>
            </a:r>
          </a:p>
          <a:p>
            <a:pPr marL="228600" indent="-228600" eaLnBrk="1" hangingPunct="1">
              <a:spcBef>
                <a:spcPct val="0"/>
              </a:spcBef>
              <a:buFontTx/>
              <a:buChar char="•"/>
            </a:pPr>
            <a:r>
              <a:rPr lang="de-DE" altLang="de-DE" smtClean="0"/>
              <a:t>Migranten gelingt es trotz Grenzschutz einzureisen</a:t>
            </a:r>
          </a:p>
          <a:p>
            <a:pPr marL="228600" indent="-228600" eaLnBrk="1" hangingPunct="1">
              <a:spcBef>
                <a:spcPct val="0"/>
              </a:spcBef>
              <a:buFontTx/>
              <a:buChar char="•"/>
            </a:pPr>
            <a:r>
              <a:rPr lang="de-DE" altLang="de-DE" smtClean="0"/>
              <a:t>Je grösser die Wanderungsdistanz zwischen Herkunfts- und Zielgebiet, desto stärkere Änderungen sind bei der Vertrautheit mit der neuen Wohnumwelt zu erwarten. Bei einem Wohnwechsel innerhalb eines Landes (</a:t>
            </a:r>
            <a:r>
              <a:rPr lang="de-DE" altLang="de-DE" b="1" i="1" smtClean="0"/>
              <a:t>Binnenwanderung</a:t>
            </a:r>
            <a:r>
              <a:rPr lang="de-DE" altLang="de-DE" smtClean="0"/>
              <a:t>) bleibt die alltägliche Lebenswelt weitgehend stabil. D. h. die Entscheidung zu wandern fällt leichter. Bei Migration über Landesgrenzen hinweg (</a:t>
            </a:r>
            <a:r>
              <a:rPr lang="de-DE" altLang="de-DE" b="1" i="1" smtClean="0"/>
              <a:t>Internationale Migration</a:t>
            </a:r>
            <a:r>
              <a:rPr lang="de-DE" altLang="de-DE" smtClean="0"/>
              <a:t>) sind die Kenntnisse über die neue Wohnumgebung gering. Kultur, Recht, Politik, Religion, etc. können sich stark vom Gewohnten unterscheiden. Die Gefahr sich im Zielgebiet nicht heimisch zu fühlen ist deutlich grösser. Damit sind auch die Hürden eine internationale Wanderung anzutreten deutlich grösser.</a:t>
            </a:r>
          </a:p>
          <a:p>
            <a:pPr marL="228600" indent="-228600" eaLnBrk="1" hangingPunct="1">
              <a:spcBef>
                <a:spcPct val="0"/>
              </a:spcBef>
              <a:buFontTx/>
              <a:buChar char="•"/>
            </a:pPr>
            <a:endParaRPr lang="de-DE" altLang="de-DE" smtClean="0"/>
          </a:p>
        </p:txBody>
      </p:sp>
      <p:sp>
        <p:nvSpPr>
          <p:cNvPr id="3072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D80A1342-BD46-4FC0-B883-E343DE87CB30}" type="slidenum">
              <a:rPr lang="de-DE" altLang="de-DE" sz="1200"/>
              <a:pPr/>
              <a:t>21</a:t>
            </a:fld>
            <a:endParaRPr lang="de-DE" altLang="de-DE" sz="1200"/>
          </a:p>
        </p:txBody>
      </p:sp>
    </p:spTree>
    <p:extLst>
      <p:ext uri="{BB962C8B-B14F-4D97-AF65-F5344CB8AC3E}">
        <p14:creationId xmlns:p14="http://schemas.microsoft.com/office/powerpoint/2010/main" val="3432601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CH"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CH" smtClean="0"/>
              <a:t>Master-Untertitelformat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fld id="{C1FD93E1-8CAD-F94C-A138-C951FE8C6B52}" type="slidenum">
              <a:rPr lang="de-DE"/>
              <a:pPr/>
              <a:t>‹Nr.›</a:t>
            </a:fld>
            <a:endParaRPr lang="de-DE"/>
          </a:p>
        </p:txBody>
      </p:sp>
    </p:spTree>
    <p:extLst>
      <p:ext uri="{BB962C8B-B14F-4D97-AF65-F5344CB8AC3E}">
        <p14:creationId xmlns:p14="http://schemas.microsoft.com/office/powerpoint/2010/main" val="4063332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fld id="{38530017-BF20-9441-A54B-02A097A37EBF}" type="slidenum">
              <a:rPr lang="de-DE"/>
              <a:pPr/>
              <a:t>‹Nr.›</a:t>
            </a:fld>
            <a:endParaRPr lang="de-DE"/>
          </a:p>
        </p:txBody>
      </p:sp>
    </p:spTree>
    <p:extLst>
      <p:ext uri="{BB962C8B-B14F-4D97-AF65-F5344CB8AC3E}">
        <p14:creationId xmlns:p14="http://schemas.microsoft.com/office/powerpoint/2010/main" val="2741740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CH" smtClean="0"/>
              <a:t>Mastertitelformat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fld id="{DD0464E1-EA27-4849-884D-4DA87E649F10}" type="slidenum">
              <a:rPr lang="de-DE"/>
              <a:pPr/>
              <a:t>‹Nr.›</a:t>
            </a:fld>
            <a:endParaRPr lang="de-DE"/>
          </a:p>
        </p:txBody>
      </p:sp>
    </p:spTree>
    <p:extLst>
      <p:ext uri="{BB962C8B-B14F-4D97-AF65-F5344CB8AC3E}">
        <p14:creationId xmlns:p14="http://schemas.microsoft.com/office/powerpoint/2010/main" val="1006525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Inhaltsplatzhalter 2"/>
          <p:cNvSpPr>
            <a:spLocks noGrp="1"/>
          </p:cNvSpPr>
          <p:nvPr>
            <p:ph idx="1"/>
          </p:nvPr>
        </p:nvSpPr>
        <p:spPr/>
        <p:txBody>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fld id="{B7A0C90C-37A0-054E-9A63-9FFE03A90D02}" type="slidenum">
              <a:rPr lang="de-DE"/>
              <a:pPr/>
              <a:t>‹Nr.›</a:t>
            </a:fld>
            <a:endParaRPr lang="de-DE"/>
          </a:p>
        </p:txBody>
      </p:sp>
    </p:spTree>
    <p:extLst>
      <p:ext uri="{BB962C8B-B14F-4D97-AF65-F5344CB8AC3E}">
        <p14:creationId xmlns:p14="http://schemas.microsoft.com/office/powerpoint/2010/main" val="1817355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smtClean="0"/>
              <a:t>Mastertextformat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fld id="{0BE69495-42B7-C847-A4BA-E414F00A51AA}" type="slidenum">
              <a:rPr lang="de-DE"/>
              <a:pPr/>
              <a:t>‹Nr.›</a:t>
            </a:fld>
            <a:endParaRPr lang="de-DE"/>
          </a:p>
        </p:txBody>
      </p:sp>
    </p:spTree>
    <p:extLst>
      <p:ext uri="{BB962C8B-B14F-4D97-AF65-F5344CB8AC3E}">
        <p14:creationId xmlns:p14="http://schemas.microsoft.com/office/powerpoint/2010/main" val="3013554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fld id="{BE36F95F-1DB5-814B-AEC9-9173F64A4DE5}" type="slidenum">
              <a:rPr lang="de-DE"/>
              <a:pPr/>
              <a:t>‹Nr.›</a:t>
            </a:fld>
            <a:endParaRPr lang="de-DE"/>
          </a:p>
        </p:txBody>
      </p:sp>
    </p:spTree>
    <p:extLst>
      <p:ext uri="{BB962C8B-B14F-4D97-AF65-F5344CB8AC3E}">
        <p14:creationId xmlns:p14="http://schemas.microsoft.com/office/powerpoint/2010/main" val="651275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CH"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fld id="{EE0F7BE5-EAB8-4743-AB48-4DBEDD3357B2}" type="slidenum">
              <a:rPr lang="de-DE"/>
              <a:pPr/>
              <a:t>‹Nr.›</a:t>
            </a:fld>
            <a:endParaRPr lang="de-DE"/>
          </a:p>
        </p:txBody>
      </p:sp>
    </p:spTree>
    <p:extLst>
      <p:ext uri="{BB962C8B-B14F-4D97-AF65-F5344CB8AC3E}">
        <p14:creationId xmlns:p14="http://schemas.microsoft.com/office/powerpoint/2010/main" val="1226038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fld id="{CE7568F2-C7F5-AB4C-B6A8-FD872BAEDE80}" type="slidenum">
              <a:rPr lang="de-DE"/>
              <a:pPr/>
              <a:t>‹Nr.›</a:t>
            </a:fld>
            <a:endParaRPr lang="de-DE"/>
          </a:p>
        </p:txBody>
      </p:sp>
    </p:spTree>
    <p:extLst>
      <p:ext uri="{BB962C8B-B14F-4D97-AF65-F5344CB8AC3E}">
        <p14:creationId xmlns:p14="http://schemas.microsoft.com/office/powerpoint/2010/main" val="3691619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fld id="{63E03FB1-813E-9347-8FDE-42C9E44294E9}" type="slidenum">
              <a:rPr lang="de-DE"/>
              <a:pPr/>
              <a:t>‹Nr.›</a:t>
            </a:fld>
            <a:endParaRPr lang="de-DE"/>
          </a:p>
        </p:txBody>
      </p:sp>
    </p:spTree>
    <p:extLst>
      <p:ext uri="{BB962C8B-B14F-4D97-AF65-F5344CB8AC3E}">
        <p14:creationId xmlns:p14="http://schemas.microsoft.com/office/powerpoint/2010/main" val="3572576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fld id="{BA6EC082-B443-544C-96DC-05164279C724}" type="slidenum">
              <a:rPr lang="de-DE"/>
              <a:pPr/>
              <a:t>‹Nr.›</a:t>
            </a:fld>
            <a:endParaRPr lang="de-DE"/>
          </a:p>
        </p:txBody>
      </p:sp>
    </p:spTree>
    <p:extLst>
      <p:ext uri="{BB962C8B-B14F-4D97-AF65-F5344CB8AC3E}">
        <p14:creationId xmlns:p14="http://schemas.microsoft.com/office/powerpoint/2010/main" val="346752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fld id="{D52B2F77-DE1B-7447-9346-076C1C2CC73C}" type="slidenum">
              <a:rPr lang="de-DE"/>
              <a:pPr/>
              <a:t>‹Nr.›</a:t>
            </a:fld>
            <a:endParaRPr lang="de-DE"/>
          </a:p>
        </p:txBody>
      </p:sp>
    </p:spTree>
    <p:extLst>
      <p:ext uri="{BB962C8B-B14F-4D97-AF65-F5344CB8AC3E}">
        <p14:creationId xmlns:p14="http://schemas.microsoft.com/office/powerpoint/2010/main" val="22377960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a:t>Mastertitelformat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de-D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B594FDD-30BE-7B47-BF31-771316294999}" type="slidenum">
              <a:rPr lang="de-DE"/>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2800" b="1">
          <a:solidFill>
            <a:schemeClr val="tx2"/>
          </a:solidFill>
          <a:latin typeface="Arial"/>
          <a:ea typeface="ＭＳ Ｐゴシック" charset="-128"/>
          <a:cs typeface="Arial"/>
        </a:defRPr>
      </a:lvl1pPr>
      <a:lvl2pPr algn="ctr" rtl="0" eaLnBrk="0" fontAlgn="base" hangingPunct="0">
        <a:spcBef>
          <a:spcPct val="0"/>
        </a:spcBef>
        <a:spcAft>
          <a:spcPct val="0"/>
        </a:spcAft>
        <a:defRPr sz="2800" b="1">
          <a:solidFill>
            <a:schemeClr val="tx2"/>
          </a:solidFill>
          <a:latin typeface="Arial" charset="0"/>
          <a:ea typeface="ＭＳ Ｐゴシック" charset="-128"/>
        </a:defRPr>
      </a:lvl2pPr>
      <a:lvl3pPr algn="ctr" rtl="0" eaLnBrk="0" fontAlgn="base" hangingPunct="0">
        <a:spcBef>
          <a:spcPct val="0"/>
        </a:spcBef>
        <a:spcAft>
          <a:spcPct val="0"/>
        </a:spcAft>
        <a:defRPr sz="2800" b="1">
          <a:solidFill>
            <a:schemeClr val="tx2"/>
          </a:solidFill>
          <a:latin typeface="Arial" charset="0"/>
          <a:ea typeface="ＭＳ Ｐゴシック" charset="-128"/>
        </a:defRPr>
      </a:lvl3pPr>
      <a:lvl4pPr algn="ctr" rtl="0" eaLnBrk="0" fontAlgn="base" hangingPunct="0">
        <a:spcBef>
          <a:spcPct val="0"/>
        </a:spcBef>
        <a:spcAft>
          <a:spcPct val="0"/>
        </a:spcAft>
        <a:defRPr sz="2800" b="1">
          <a:solidFill>
            <a:schemeClr val="tx2"/>
          </a:solidFill>
          <a:latin typeface="Arial" charset="0"/>
          <a:ea typeface="ＭＳ Ｐゴシック" charset="-128"/>
        </a:defRPr>
      </a:lvl4pPr>
      <a:lvl5pPr algn="ctr" rtl="0" eaLnBrk="0" fontAlgn="base" hangingPunct="0">
        <a:spcBef>
          <a:spcPct val="0"/>
        </a:spcBef>
        <a:spcAft>
          <a:spcPct val="0"/>
        </a:spcAft>
        <a:defRPr sz="28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28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emf"/></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emf"/><Relationship Id="rId3" Type="http://schemas.openxmlformats.org/officeDocument/2006/relationships/image" Target="../media/image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CH" dirty="0" smtClean="0"/>
              <a:t>Einführung Migration</a:t>
            </a:r>
            <a:endParaRPr lang="de-CH" dirty="0"/>
          </a:p>
        </p:txBody>
      </p:sp>
      <p:sp>
        <p:nvSpPr>
          <p:cNvPr id="3" name="Untertitel 2"/>
          <p:cNvSpPr>
            <a:spLocks noGrp="1"/>
          </p:cNvSpPr>
          <p:nvPr>
            <p:ph type="subTitle" idx="1"/>
          </p:nvPr>
        </p:nvSpPr>
        <p:spPr/>
        <p:txBody>
          <a:bodyPr/>
          <a:lstStyle/>
          <a:p>
            <a:endParaRPr lang="de-CH"/>
          </a:p>
        </p:txBody>
      </p:sp>
    </p:spTree>
    <p:extLst>
      <p:ext uri="{BB962C8B-B14F-4D97-AF65-F5344CB8AC3E}">
        <p14:creationId xmlns:p14="http://schemas.microsoft.com/office/powerpoint/2010/main" val="387245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a:xfrm>
            <a:off x="179512" y="-171400"/>
            <a:ext cx="7772400" cy="1143000"/>
          </a:xfrm>
        </p:spPr>
        <p:txBody>
          <a:bodyPr/>
          <a:lstStyle/>
          <a:p>
            <a:pPr eaLnBrk="1" hangingPunct="1"/>
            <a:r>
              <a:rPr lang="de-DE" dirty="0">
                <a:latin typeface="Arial" charset="0"/>
                <a:ea typeface="ＭＳ Ｐゴシック" charset="0"/>
              </a:rPr>
              <a:t>Was ist Migration?</a:t>
            </a:r>
          </a:p>
        </p:txBody>
      </p:sp>
      <p:sp>
        <p:nvSpPr>
          <p:cNvPr id="3" name="Inhaltsplatzhalter 2"/>
          <p:cNvSpPr>
            <a:spLocks noGrp="1"/>
          </p:cNvSpPr>
          <p:nvPr>
            <p:ph idx="1"/>
          </p:nvPr>
        </p:nvSpPr>
        <p:spPr>
          <a:xfrm>
            <a:off x="179512" y="836712"/>
            <a:ext cx="8964488" cy="6480720"/>
          </a:xfrm>
        </p:spPr>
        <p:txBody>
          <a:bodyPr/>
          <a:lstStyle/>
          <a:p>
            <a:pPr eaLnBrk="1" hangingPunct="1"/>
            <a:r>
              <a:rPr lang="de-CH" sz="2400" dirty="0" smtClean="0">
                <a:latin typeface="Arial" charset="0"/>
                <a:ea typeface="ＭＳ Ｐゴシック" charset="0"/>
              </a:rPr>
              <a:t>Unter </a:t>
            </a:r>
            <a:r>
              <a:rPr lang="de-CH" sz="2400" dirty="0">
                <a:latin typeface="Arial" charset="0"/>
                <a:ea typeface="ＭＳ Ｐゴシック" charset="0"/>
              </a:rPr>
              <a:t>Migration  versteht man die </a:t>
            </a:r>
            <a:r>
              <a:rPr lang="de-CH" sz="2400" dirty="0" smtClean="0">
                <a:latin typeface="Arial" charset="0"/>
                <a:ea typeface="ＭＳ Ｐゴシック" charset="0"/>
              </a:rPr>
              <a:t>Ausführung </a:t>
            </a:r>
            <a:r>
              <a:rPr lang="de-CH" sz="2400" dirty="0">
                <a:latin typeface="Arial" charset="0"/>
                <a:ea typeface="ＭＳ Ｐゴシック" charset="0"/>
              </a:rPr>
              <a:t>einer raumgebundenen Bewegung, die einen vorübergehenden oder dauernden Wechsel des Wohnsitzes zur Folge hat. </a:t>
            </a:r>
            <a:endParaRPr lang="de-CH" sz="2400" dirty="0" smtClean="0">
              <a:latin typeface="Arial" charset="0"/>
              <a:ea typeface="ＭＳ Ｐゴシック" charset="0"/>
            </a:endParaRPr>
          </a:p>
          <a:p>
            <a:pPr eaLnBrk="1" hangingPunct="1"/>
            <a:r>
              <a:rPr lang="de-CH" sz="2400" dirty="0" smtClean="0">
                <a:latin typeface="Arial" charset="0"/>
                <a:ea typeface="ＭＳ Ｐゴシック" charset="0"/>
              </a:rPr>
              <a:t>Gemäss UNO: ab Aufenthalt von mind. 3 Monaten, ohne Tourismus, Pilgerfahrten, Familienbesuchen, Geschäftsreisen und Aufenthalten aus gesundheitlichen Gründen</a:t>
            </a:r>
            <a:endParaRPr lang="de-CH" sz="2400" dirty="0">
              <a:latin typeface="Arial" charset="0"/>
              <a:ea typeface="ＭＳ Ｐゴシック" charset="0"/>
            </a:endParaRPr>
          </a:p>
          <a:p>
            <a:pPr eaLnBrk="1" hangingPunct="1">
              <a:buFontTx/>
              <a:buNone/>
            </a:pPr>
            <a:r>
              <a:rPr lang="de-CH" dirty="0">
                <a:latin typeface="Arial" charset="0"/>
                <a:ea typeface="ＭＳ Ｐゴシック" charset="0"/>
              </a:rPr>
              <a:t>	</a:t>
            </a:r>
            <a:r>
              <a:rPr lang="de-DE" sz="2400" dirty="0" smtClean="0">
                <a:latin typeface="Arial" charset="0"/>
                <a:ea typeface="ＭＳ Ｐゴシック" charset="0"/>
              </a:rPr>
              <a:t>Von </a:t>
            </a:r>
            <a:r>
              <a:rPr lang="de-DE" sz="2400" dirty="0">
                <a:latin typeface="Arial" charset="0"/>
                <a:ea typeface="ＭＳ Ｐゴシック" charset="0"/>
              </a:rPr>
              <a:t>welcher Aufenthaltsdauer an jemand als Migrant oder Migrantin gilt, ist von Land zu Land verschieden: </a:t>
            </a:r>
          </a:p>
          <a:p>
            <a:pPr eaLnBrk="1" hangingPunct="1"/>
            <a:r>
              <a:rPr lang="de-DE" sz="2400" dirty="0">
                <a:latin typeface="Arial" charset="0"/>
                <a:ea typeface="ＭＳ Ｐゴシック" charset="0"/>
              </a:rPr>
              <a:t>In der Schweiz ab 12 Monaten</a:t>
            </a:r>
          </a:p>
          <a:p>
            <a:pPr eaLnBrk="1" hangingPunct="1"/>
            <a:r>
              <a:rPr lang="de-DE" sz="2400" dirty="0">
                <a:latin typeface="Arial" charset="0"/>
                <a:ea typeface="ＭＳ Ｐゴシック" charset="0"/>
              </a:rPr>
              <a:t>In Deutschland ab 3 Monaten</a:t>
            </a:r>
          </a:p>
          <a:p>
            <a:pPr eaLnBrk="1" hangingPunct="1"/>
            <a:r>
              <a:rPr lang="de-DE" sz="2400" dirty="0">
                <a:latin typeface="Arial" charset="0"/>
                <a:ea typeface="ＭＳ Ｐゴシック" charset="0"/>
              </a:rPr>
              <a:t>In den USA können sich Studierende und temporäre Arbeitskräfte über mehrere Jahre aufhalten, ohne offiziell als Einwanderer gezählt zu werden. </a:t>
            </a:r>
          </a:p>
          <a:p>
            <a:pPr eaLnBrk="1" hangingPunct="1">
              <a:buFontTx/>
              <a:buNone/>
            </a:pPr>
            <a:endParaRPr lang="de-DE" dirty="0">
              <a:latin typeface="Arial" charset="0"/>
              <a:ea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spTree>
    <p:extLst>
      <p:ext uri="{BB962C8B-B14F-4D97-AF65-F5344CB8AC3E}">
        <p14:creationId xmlns:p14="http://schemas.microsoft.com/office/powerpoint/2010/main" val="253644994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a:xfrm>
            <a:off x="533400" y="0"/>
            <a:ext cx="7772400" cy="1143000"/>
          </a:xfrm>
        </p:spPr>
        <p:txBody>
          <a:bodyPr/>
          <a:lstStyle/>
          <a:p>
            <a:pPr eaLnBrk="1" hangingPunct="1"/>
            <a:r>
              <a:rPr lang="de-DE">
                <a:latin typeface="Arial" charset="0"/>
                <a:ea typeface="ＭＳ Ｐゴシック" charset="0"/>
              </a:rPr>
              <a:t>Historischer Überblick</a:t>
            </a:r>
          </a:p>
        </p:txBody>
      </p:sp>
      <p:sp>
        <p:nvSpPr>
          <p:cNvPr id="3" name="Inhaltsplatzhalter 2"/>
          <p:cNvSpPr>
            <a:spLocks noGrp="1"/>
          </p:cNvSpPr>
          <p:nvPr>
            <p:ph idx="1"/>
          </p:nvPr>
        </p:nvSpPr>
        <p:spPr>
          <a:xfrm>
            <a:off x="762000" y="1295400"/>
            <a:ext cx="8001000" cy="4953000"/>
          </a:xfrm>
        </p:spPr>
        <p:txBody>
          <a:bodyPr/>
          <a:lstStyle/>
          <a:p>
            <a:pPr eaLnBrk="1" hangingPunct="1">
              <a:buFontTx/>
              <a:buNone/>
            </a:pPr>
            <a:r>
              <a:rPr lang="de-DE">
                <a:latin typeface="Arial" charset="0"/>
                <a:ea typeface="ＭＳ Ｐゴシック" charset="0"/>
              </a:rPr>
              <a:t>	</a:t>
            </a:r>
            <a:r>
              <a:rPr lang="de-DE" sz="2400">
                <a:latin typeface="Arial" charset="0"/>
                <a:ea typeface="ＭＳ Ｐゴシック" charset="0"/>
              </a:rPr>
              <a:t>Frühe Beispiele für historisch folgenreiche Migrationsbewegungen (Eroberungs- und Siedlungsmigration, jeweils nur einige 10</a:t>
            </a:r>
            <a:r>
              <a:rPr lang="ja-JP" altLang="de-DE" sz="2400">
                <a:latin typeface="Arial" charset="0"/>
                <a:ea typeface="ＭＳ Ｐゴシック" charset="0"/>
              </a:rPr>
              <a:t>‘</a:t>
            </a:r>
            <a:r>
              <a:rPr lang="de-DE" sz="2400">
                <a:latin typeface="Arial" charset="0"/>
                <a:ea typeface="ＭＳ Ｐゴシック" charset="0"/>
              </a:rPr>
              <a:t>000 Beteiligte): </a:t>
            </a:r>
          </a:p>
          <a:p>
            <a:pPr eaLnBrk="1" hangingPunct="1">
              <a:buFontTx/>
              <a:buChar char="-"/>
            </a:pPr>
            <a:r>
              <a:rPr lang="de-DE" sz="2400">
                <a:latin typeface="Arial" charset="0"/>
                <a:ea typeface="ＭＳ Ｐゴシック" charset="0"/>
              </a:rPr>
              <a:t>Germanische Völkerwanderung (4.-7. Jh.)</a:t>
            </a:r>
          </a:p>
          <a:p>
            <a:pPr eaLnBrk="1" hangingPunct="1">
              <a:buFontTx/>
              <a:buChar char="-"/>
            </a:pPr>
            <a:r>
              <a:rPr lang="de-DE" sz="2400">
                <a:latin typeface="Arial" charset="0"/>
                <a:ea typeface="ＭＳ Ｐゴシック" charset="0"/>
              </a:rPr>
              <a:t>Ausbreitung der Araber in Nordafrika und Mesopotamien (7.-9. Jh.)</a:t>
            </a:r>
          </a:p>
          <a:p>
            <a:pPr eaLnBrk="1" hangingPunct="1">
              <a:buFontTx/>
              <a:buChar char="-"/>
            </a:pPr>
            <a:r>
              <a:rPr lang="de-DE" sz="2400">
                <a:latin typeface="Arial" charset="0"/>
                <a:ea typeface="ＭＳ Ｐゴシック" charset="0"/>
              </a:rPr>
              <a:t>Einwanderung der Ungarn nach Europa (10. Jh.)</a:t>
            </a:r>
          </a:p>
          <a:p>
            <a:pPr eaLnBrk="1" hangingPunct="1">
              <a:buFontTx/>
              <a:buChar char="-"/>
            </a:pPr>
            <a:r>
              <a:rPr lang="de-DE" sz="2400">
                <a:latin typeface="Arial" charset="0"/>
                <a:ea typeface="ＭＳ Ｐゴシック" charset="0"/>
              </a:rPr>
              <a:t>Einwanderung der Türken aus Zentralasien nach Kleinasien (13. Jh.)</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p:cNvSpPr>
            <a:spLocks noGrp="1"/>
          </p:cNvSpPr>
          <p:nvPr>
            <p:ph type="title"/>
          </p:nvPr>
        </p:nvSpPr>
        <p:spPr/>
        <p:txBody>
          <a:bodyPr/>
          <a:lstStyle/>
          <a:p>
            <a:pPr eaLnBrk="1" hangingPunct="1"/>
            <a:r>
              <a:rPr lang="de-DE">
                <a:latin typeface="Arial" charset="0"/>
                <a:ea typeface="ＭＳ Ｐゴシック" charset="0"/>
              </a:rPr>
              <a:t>Industrielle Revolution: Migration wird zum Massenphänomen</a:t>
            </a:r>
          </a:p>
        </p:txBody>
      </p:sp>
      <p:sp>
        <p:nvSpPr>
          <p:cNvPr id="3" name="Inhaltsplatzhalter 2"/>
          <p:cNvSpPr>
            <a:spLocks noGrp="1"/>
          </p:cNvSpPr>
          <p:nvPr>
            <p:ph idx="1"/>
          </p:nvPr>
        </p:nvSpPr>
        <p:spPr/>
        <p:txBody>
          <a:bodyPr/>
          <a:lstStyle/>
          <a:p>
            <a:pPr eaLnBrk="1" hangingPunct="1">
              <a:buFontTx/>
              <a:buNone/>
            </a:pPr>
            <a:r>
              <a:rPr lang="de-DE">
                <a:latin typeface="Arial" charset="0"/>
                <a:ea typeface="ＭＳ Ｐゴシック" charset="0"/>
              </a:rPr>
              <a:t>Voraussetzungen:</a:t>
            </a:r>
          </a:p>
          <a:p>
            <a:pPr eaLnBrk="1" hangingPunct="1">
              <a:buFontTx/>
              <a:buChar char="-"/>
            </a:pPr>
            <a:r>
              <a:rPr lang="de-DE">
                <a:latin typeface="Arial" charset="0"/>
                <a:ea typeface="ＭＳ Ｐゴシック" charset="0"/>
              </a:rPr>
              <a:t>Industrielle Arbeitsplätze</a:t>
            </a:r>
          </a:p>
          <a:p>
            <a:pPr eaLnBrk="1" hangingPunct="1">
              <a:buFontTx/>
              <a:buChar char="-"/>
            </a:pPr>
            <a:r>
              <a:rPr lang="de-DE">
                <a:latin typeface="Arial" charset="0"/>
                <a:ea typeface="ＭＳ Ｐゴシック" charset="0"/>
              </a:rPr>
              <a:t>Massenverkehrsmittel: Eisenbahn und Dampfschiff</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a:xfrm>
            <a:off x="533400" y="228600"/>
            <a:ext cx="7772400" cy="1143000"/>
          </a:xfrm>
        </p:spPr>
        <p:txBody>
          <a:bodyPr/>
          <a:lstStyle/>
          <a:p>
            <a:pPr eaLnBrk="1" hangingPunct="1"/>
            <a:r>
              <a:rPr lang="de-DE">
                <a:latin typeface="Arial" charset="0"/>
                <a:ea typeface="ＭＳ Ｐゴシック" charset="0"/>
              </a:rPr>
              <a:t>Fluchtbewegungen ethnischer oder religiöser Minderheiten</a:t>
            </a:r>
          </a:p>
        </p:txBody>
      </p:sp>
      <p:sp>
        <p:nvSpPr>
          <p:cNvPr id="3" name="Inhaltsplatzhalter 2"/>
          <p:cNvSpPr>
            <a:spLocks noGrp="1"/>
          </p:cNvSpPr>
          <p:nvPr>
            <p:ph idx="1"/>
          </p:nvPr>
        </p:nvSpPr>
        <p:spPr>
          <a:xfrm>
            <a:off x="609600" y="1371600"/>
            <a:ext cx="7772400" cy="4114800"/>
          </a:xfrm>
        </p:spPr>
        <p:txBody>
          <a:bodyPr/>
          <a:lstStyle/>
          <a:p>
            <a:pPr eaLnBrk="1" hangingPunct="1"/>
            <a:r>
              <a:rPr lang="de-DE">
                <a:latin typeface="Arial" charset="0"/>
                <a:ea typeface="ＭＳ Ｐゴシック" charset="0"/>
              </a:rPr>
              <a:t>In vergangenen Jahrhunderten schon Hunderttausende; Beispiele:</a:t>
            </a:r>
          </a:p>
          <a:p>
            <a:pPr eaLnBrk="1" hangingPunct="1"/>
            <a:r>
              <a:rPr lang="de-DE">
                <a:latin typeface="Arial" charset="0"/>
                <a:ea typeface="ＭＳ Ｐゴシック" charset="0"/>
              </a:rPr>
              <a:t>Juden aus Spanien und Portugal flohen im 16. Jh. in die Niederlande und Türkei</a:t>
            </a:r>
          </a:p>
          <a:p>
            <a:pPr eaLnBrk="1" hangingPunct="1"/>
            <a:r>
              <a:rPr lang="de-DE">
                <a:latin typeface="Arial" charset="0"/>
                <a:ea typeface="ＭＳ Ｐゴシック" charset="0"/>
              </a:rPr>
              <a:t>Hugenotten aus Frankreich flohen im 17. Jh. nach Preussen und in die Schweiz</a:t>
            </a:r>
          </a:p>
          <a:p>
            <a:pPr eaLnBrk="1" hangingPunct="1"/>
            <a:r>
              <a:rPr lang="de-DE">
                <a:latin typeface="Arial" charset="0"/>
                <a:ea typeface="ＭＳ Ｐゴシック" charset="0"/>
              </a:rPr>
              <a:t>Angehörige verschiedener protestantischer Freikirchen flohen im 18. Jh. aus West- und Mitteleuropa nach Nordamerika</a:t>
            </a:r>
          </a:p>
          <a:p>
            <a:pPr eaLnBrk="1" hangingPunct="1"/>
            <a:r>
              <a:rPr lang="de-DE">
                <a:latin typeface="Arial" charset="0"/>
                <a:ea typeface="ＭＳ Ｐゴシック" charset="0"/>
              </a:rPr>
              <a:t>Osteuropäische Juden flohen im 19. Jh. nach Amerika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title"/>
          </p:nvPr>
        </p:nvSpPr>
        <p:spPr>
          <a:xfrm>
            <a:off x="685800" y="381000"/>
            <a:ext cx="7772400" cy="1143000"/>
          </a:xfrm>
        </p:spPr>
        <p:txBody>
          <a:bodyPr/>
          <a:lstStyle/>
          <a:p>
            <a:pPr eaLnBrk="1" hangingPunct="1"/>
            <a:r>
              <a:rPr lang="de-DE">
                <a:latin typeface="Arial" charset="0"/>
                <a:ea typeface="ＭＳ Ｐゴシック" charset="0"/>
              </a:rPr>
              <a:t>Siedlungsmigration Europa – Nord-/Südamerika im 19. und frühen 20. Jh.</a:t>
            </a:r>
          </a:p>
        </p:txBody>
      </p:sp>
      <p:sp>
        <p:nvSpPr>
          <p:cNvPr id="24579" name="Inhaltsplatzhalter 2"/>
          <p:cNvSpPr>
            <a:spLocks noGrp="1"/>
          </p:cNvSpPr>
          <p:nvPr>
            <p:ph idx="1"/>
          </p:nvPr>
        </p:nvSpPr>
        <p:spPr>
          <a:xfrm>
            <a:off x="683568" y="1628800"/>
            <a:ext cx="7772400" cy="4114800"/>
          </a:xfrm>
        </p:spPr>
        <p:txBody>
          <a:bodyPr/>
          <a:lstStyle/>
          <a:p>
            <a:pPr eaLnBrk="1" hangingPunct="1">
              <a:buFontTx/>
              <a:buNone/>
            </a:pPr>
            <a:r>
              <a:rPr lang="de-DE" dirty="0">
                <a:latin typeface="Arial" charset="0"/>
                <a:ea typeface="ＭＳ Ｐゴシック" charset="0"/>
              </a:rPr>
              <a:t>	</a:t>
            </a:r>
            <a:r>
              <a:rPr lang="de-DE" dirty="0" smtClean="0">
                <a:latin typeface="Arial" charset="0"/>
                <a:ea typeface="ＭＳ Ｐゴシック" charset="0"/>
              </a:rPr>
              <a:t>Zwischen 1750 und 1950 wanderten insgesamt ca. 70 Millionen Menschen aus Europa nach Übersee, insbesondere nach Nord- und Südamerika </a:t>
            </a:r>
            <a:r>
              <a:rPr lang="de-DE" dirty="0" smtClean="0">
                <a:latin typeface="Arial" charset="0"/>
                <a:ea typeface="ＭＳ Ｐゴシック" charset="0"/>
                <a:sym typeface="Wingdings"/>
              </a:rPr>
              <a:t> v.a. Siedlungsmigration in die Kolonien</a:t>
            </a:r>
            <a:endParaRPr lang="de-DE" dirty="0" smtClean="0">
              <a:latin typeface="Arial" charset="0"/>
              <a:ea typeface="ＭＳ Ｐゴシック" charset="0"/>
            </a:endParaRPr>
          </a:p>
          <a:p>
            <a:pPr eaLnBrk="1" hangingPunct="1">
              <a:buFontTx/>
              <a:buNone/>
            </a:pPr>
            <a:endParaRPr lang="de-DE" dirty="0">
              <a:latin typeface="Arial" charset="0"/>
              <a:ea typeface="ＭＳ Ｐゴシック" charset="0"/>
            </a:endParaRPr>
          </a:p>
          <a:p>
            <a:pPr eaLnBrk="1" hangingPunct="1">
              <a:buFontTx/>
              <a:buNone/>
            </a:pPr>
            <a:r>
              <a:rPr lang="de-DE" dirty="0" smtClean="0">
                <a:latin typeface="Arial" charset="0"/>
                <a:ea typeface="ＭＳ Ｐゴシック" charset="0"/>
              </a:rPr>
              <a:t>	Auslöser</a:t>
            </a:r>
            <a:r>
              <a:rPr lang="de-DE" dirty="0">
                <a:latin typeface="Arial" charset="0"/>
                <a:ea typeface="ＭＳ Ｐゴシック" charset="0"/>
              </a:rPr>
              <a:t>: zunehmender Bevölkerungsdruck in der frühen Wachstumsphase des </a:t>
            </a:r>
            <a:r>
              <a:rPr lang="de-DE" dirty="0" err="1">
                <a:latin typeface="Arial" charset="0"/>
                <a:ea typeface="ＭＳ Ｐゴシック" charset="0"/>
              </a:rPr>
              <a:t>demograph</a:t>
            </a:r>
            <a:r>
              <a:rPr lang="de-DE" dirty="0">
                <a:latin typeface="Arial" charset="0"/>
                <a:ea typeface="ＭＳ Ｐゴシック" charset="0"/>
              </a:rPr>
              <a:t>. Übergangs in Europa; beschränkte Arbeitsmöglichkeiten in der Landwirtschaft</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pPr eaLnBrk="1" hangingPunct="1"/>
            <a:endParaRPr lang="de-DE">
              <a:latin typeface="Arial" charset="0"/>
              <a:ea typeface="ＭＳ Ｐゴシック" charset="0"/>
            </a:endParaRPr>
          </a:p>
        </p:txBody>
      </p:sp>
      <p:sp>
        <p:nvSpPr>
          <p:cNvPr id="25603" name="Inhaltsplatzhalter 2"/>
          <p:cNvSpPr>
            <a:spLocks noGrp="1"/>
          </p:cNvSpPr>
          <p:nvPr>
            <p:ph idx="1"/>
          </p:nvPr>
        </p:nvSpPr>
        <p:spPr/>
        <p:txBody>
          <a:bodyPr/>
          <a:lstStyle/>
          <a:p>
            <a:pPr eaLnBrk="1" hangingPunct="1"/>
            <a:endParaRPr lang="de-DE">
              <a:latin typeface="Arial" charset="0"/>
              <a:ea typeface="ＭＳ Ｐゴシック" charset="0"/>
            </a:endParaRPr>
          </a:p>
        </p:txBody>
      </p:sp>
      <p:pic>
        <p:nvPicPr>
          <p:cNvPr id="25604" name="Bild 3" descr="stumme Karte Wel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0363" y="533400"/>
            <a:ext cx="9772651"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ierung 9"/>
          <p:cNvGrpSpPr>
            <a:grpSpLocks/>
          </p:cNvGrpSpPr>
          <p:nvPr/>
        </p:nvGrpSpPr>
        <p:grpSpPr bwMode="auto">
          <a:xfrm>
            <a:off x="1828800" y="1412776"/>
            <a:ext cx="2971800" cy="1854200"/>
            <a:chOff x="1828800" y="1676400"/>
            <a:chExt cx="2971800" cy="1853863"/>
          </a:xfrm>
        </p:grpSpPr>
        <p:sp>
          <p:nvSpPr>
            <p:cNvPr id="7" name="Pfeil nach links 6"/>
            <p:cNvSpPr/>
            <p:nvPr/>
          </p:nvSpPr>
          <p:spPr bwMode="auto">
            <a:xfrm>
              <a:off x="1828800" y="1676400"/>
              <a:ext cx="1981200" cy="762000"/>
            </a:xfrm>
            <a:prstGeom prst="leftArrow">
              <a:avLst/>
            </a:prstGeom>
            <a:solidFill>
              <a:schemeClr val="accent1"/>
            </a:solidFill>
            <a:ln w="9525" cap="flat" cmpd="sng" algn="ctr">
              <a:solidFill>
                <a:schemeClr val="tx1"/>
              </a:solidFill>
              <a:prstDash val="solid"/>
              <a:round/>
              <a:headEnd type="none" w="med" len="med"/>
              <a:tailEnd type="none" w="med" len="med"/>
            </a:ln>
            <a:effectLst/>
            <a:scene3d>
              <a:camera prst="orthographicFront">
                <a:rot lat="0" lon="0" rev="660000"/>
              </a:camera>
              <a:lightRig rig="threePt" dir="t"/>
            </a:scene3d>
          </p:spPr>
          <p:txBody>
            <a:bodyPr/>
            <a:lstStyle/>
            <a:p>
              <a:pPr>
                <a:defRPr/>
              </a:pPr>
              <a:endParaRPr lang="de-DE">
                <a:ea typeface="+mn-ea"/>
                <a:cs typeface="+mn-cs"/>
              </a:endParaRPr>
            </a:p>
          </p:txBody>
        </p:sp>
        <p:sp>
          <p:nvSpPr>
            <p:cNvPr id="8" name="Pfeil nach links 7"/>
            <p:cNvSpPr/>
            <p:nvPr/>
          </p:nvSpPr>
          <p:spPr bwMode="auto">
            <a:xfrm>
              <a:off x="2057400" y="3048000"/>
              <a:ext cx="2743200" cy="457200"/>
            </a:xfrm>
            <a:prstGeom prst="leftArrow">
              <a:avLst/>
            </a:prstGeom>
            <a:solidFill>
              <a:schemeClr val="accent1"/>
            </a:solidFill>
            <a:ln w="9525" cap="flat" cmpd="sng" algn="ctr">
              <a:solidFill>
                <a:schemeClr val="tx1"/>
              </a:solidFill>
              <a:prstDash val="solid"/>
              <a:round/>
              <a:headEnd type="none" w="med" len="med"/>
              <a:tailEnd type="none" w="med" len="med"/>
            </a:ln>
            <a:effectLst/>
            <a:scene3d>
              <a:camera prst="orthographicFront">
                <a:rot lat="0" lon="0" rev="3060000"/>
              </a:camera>
              <a:lightRig rig="threePt" dir="t"/>
            </a:scene3d>
          </p:spPr>
          <p:txBody>
            <a:bodyPr/>
            <a:lstStyle/>
            <a:p>
              <a:pPr>
                <a:defRPr/>
              </a:pPr>
              <a:endParaRPr lang="de-DE">
                <a:ea typeface="+mn-ea"/>
                <a:cs typeface="+mn-cs"/>
              </a:endParaRPr>
            </a:p>
          </p:txBody>
        </p:sp>
        <p:sp>
          <p:nvSpPr>
            <p:cNvPr id="25617" name="Textfeld 8"/>
            <p:cNvSpPr txBox="1">
              <a:spLocks noChangeArrowheads="1"/>
            </p:cNvSpPr>
            <p:nvPr/>
          </p:nvSpPr>
          <p:spPr bwMode="auto">
            <a:xfrm>
              <a:off x="1905000" y="2514600"/>
              <a:ext cx="1752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de-DE" sz="2000" dirty="0">
                  <a:latin typeface="Arial" charset="0"/>
                  <a:cs typeface="Arial" charset="0"/>
                </a:rPr>
                <a:t>Europa -Amerika: 55 </a:t>
              </a:r>
              <a:r>
                <a:rPr lang="de-DE" sz="2000" dirty="0" err="1">
                  <a:latin typeface="Arial" charset="0"/>
                  <a:cs typeface="Arial" charset="0"/>
                </a:rPr>
                <a:t>Mio</a:t>
              </a:r>
              <a:endParaRPr lang="de-DE" sz="2000" dirty="0">
                <a:latin typeface="Arial" charset="0"/>
                <a:cs typeface="Arial" charset="0"/>
              </a:endParaRPr>
            </a:p>
          </p:txBody>
        </p:sp>
      </p:grpSp>
      <p:grpSp>
        <p:nvGrpSpPr>
          <p:cNvPr id="3" name="Gruppierung 18"/>
          <p:cNvGrpSpPr>
            <a:grpSpLocks/>
          </p:cNvGrpSpPr>
          <p:nvPr/>
        </p:nvGrpSpPr>
        <p:grpSpPr bwMode="auto">
          <a:xfrm>
            <a:off x="1981200" y="1828800"/>
            <a:ext cx="7391400" cy="1938338"/>
            <a:chOff x="1981200" y="1828800"/>
            <a:chExt cx="7391400" cy="1938992"/>
          </a:xfrm>
        </p:grpSpPr>
        <p:sp>
          <p:nvSpPr>
            <p:cNvPr id="11" name="Pfeil nach links 10"/>
            <p:cNvSpPr/>
            <p:nvPr/>
          </p:nvSpPr>
          <p:spPr bwMode="auto">
            <a:xfrm>
              <a:off x="1981200" y="2971800"/>
              <a:ext cx="4419600" cy="304800"/>
            </a:xfrm>
            <a:prstGeom prst="leftArrow">
              <a:avLst/>
            </a:prstGeom>
            <a:solidFill>
              <a:srgbClr val="E3B6BE"/>
            </a:solidFill>
            <a:ln w="9525" cap="flat" cmpd="sng" algn="ctr">
              <a:solidFill>
                <a:schemeClr val="tx1"/>
              </a:solidFill>
              <a:prstDash val="solid"/>
              <a:round/>
              <a:headEnd type="none" w="med" len="med"/>
              <a:tailEnd type="none" w="med" len="med"/>
            </a:ln>
            <a:effectLst/>
            <a:scene3d>
              <a:camera prst="orthographicFront">
                <a:rot lat="0" lon="0" rev="300000"/>
              </a:camera>
              <a:lightRig rig="threePt" dir="t"/>
            </a:scene3d>
          </p:spPr>
          <p:txBody>
            <a:bodyPr/>
            <a:lstStyle/>
            <a:p>
              <a:pPr>
                <a:defRPr/>
              </a:pPr>
              <a:endParaRPr lang="de-DE">
                <a:ea typeface="+mn-ea"/>
                <a:cs typeface="+mn-cs"/>
              </a:endParaRPr>
            </a:p>
          </p:txBody>
        </p:sp>
        <p:sp>
          <p:nvSpPr>
            <p:cNvPr id="13" name="Pfeil nach links 12"/>
            <p:cNvSpPr/>
            <p:nvPr/>
          </p:nvSpPr>
          <p:spPr bwMode="auto">
            <a:xfrm>
              <a:off x="6477000" y="3124200"/>
              <a:ext cx="2895600" cy="228600"/>
            </a:xfrm>
            <a:prstGeom prst="leftArrow">
              <a:avLst/>
            </a:prstGeom>
            <a:solidFill>
              <a:srgbClr val="E3B6BE"/>
            </a:solidFill>
            <a:ln w="9525" cap="flat" cmpd="sng" algn="ctr">
              <a:solidFill>
                <a:schemeClr val="tx1"/>
              </a:solidFill>
              <a:prstDash val="solid"/>
              <a:round/>
              <a:headEnd type="none" w="med" len="med"/>
              <a:tailEnd type="none" w="med" len="med"/>
            </a:ln>
            <a:effectLst/>
            <a:scene3d>
              <a:camera prst="orthographicFront">
                <a:rot lat="0" lon="0" rev="9420000"/>
              </a:camera>
              <a:lightRig rig="threePt" dir="t"/>
            </a:scene3d>
          </p:spPr>
          <p:txBody>
            <a:bodyPr/>
            <a:lstStyle/>
            <a:p>
              <a:pPr>
                <a:defRPr/>
              </a:pPr>
              <a:endParaRPr lang="de-DE">
                <a:ea typeface="+mn-ea"/>
                <a:cs typeface="+mn-cs"/>
              </a:endParaRPr>
            </a:p>
          </p:txBody>
        </p:sp>
        <p:sp>
          <p:nvSpPr>
            <p:cNvPr id="14" name="Pfeil nach links 13"/>
            <p:cNvSpPr/>
            <p:nvPr/>
          </p:nvSpPr>
          <p:spPr bwMode="auto">
            <a:xfrm>
              <a:off x="5029200" y="3352800"/>
              <a:ext cx="1600200" cy="304800"/>
            </a:xfrm>
            <a:prstGeom prst="leftArrow">
              <a:avLst/>
            </a:prstGeom>
            <a:solidFill>
              <a:srgbClr val="E3B6BE"/>
            </a:solidFill>
            <a:ln w="9525" cap="flat" cmpd="sng" algn="ctr">
              <a:solidFill>
                <a:schemeClr val="tx1"/>
              </a:solidFill>
              <a:prstDash val="solid"/>
              <a:round/>
              <a:headEnd type="none" w="med" len="med"/>
              <a:tailEnd type="none" w="med" len="med"/>
            </a:ln>
            <a:effectLst/>
            <a:scene3d>
              <a:camera prst="orthographicFront">
                <a:rot lat="0" lon="0" rev="2160000"/>
              </a:camera>
              <a:lightRig rig="threePt" dir="t"/>
            </a:scene3d>
          </p:spPr>
          <p:txBody>
            <a:bodyPr/>
            <a:lstStyle/>
            <a:p>
              <a:pPr>
                <a:defRPr/>
              </a:pPr>
              <a:endParaRPr lang="de-DE">
                <a:ea typeface="+mn-ea"/>
                <a:cs typeface="+mn-cs"/>
              </a:endParaRPr>
            </a:p>
          </p:txBody>
        </p:sp>
        <p:sp>
          <p:nvSpPr>
            <p:cNvPr id="25614" name="Textfeld 15"/>
            <p:cNvSpPr txBox="1">
              <a:spLocks noChangeArrowheads="1"/>
            </p:cNvSpPr>
            <p:nvPr/>
          </p:nvSpPr>
          <p:spPr bwMode="auto">
            <a:xfrm>
              <a:off x="4953000" y="1828800"/>
              <a:ext cx="2286000" cy="1938992"/>
            </a:xfrm>
            <a:prstGeom prst="rect">
              <a:avLst/>
            </a:prstGeom>
            <a:solidFill>
              <a:schemeClr val="bg1">
                <a:alpha val="6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de-DE" sz="2000">
                  <a:latin typeface="Arial" charset="0"/>
                  <a:cs typeface="Arial" charset="0"/>
                </a:rPr>
                <a:t>Brit. Empire: Indische Plantagenarbeiter nach Süd- u. Ostafrika, Fiji und Karibik</a:t>
              </a:r>
            </a:p>
          </p:txBody>
        </p:sp>
      </p:grpSp>
      <p:grpSp>
        <p:nvGrpSpPr>
          <p:cNvPr id="4" name="Gruppierung 20"/>
          <p:cNvGrpSpPr>
            <a:grpSpLocks/>
          </p:cNvGrpSpPr>
          <p:nvPr/>
        </p:nvGrpSpPr>
        <p:grpSpPr bwMode="auto">
          <a:xfrm>
            <a:off x="6248400" y="914400"/>
            <a:ext cx="2667000" cy="2286000"/>
            <a:chOff x="6248400" y="914400"/>
            <a:chExt cx="2667000" cy="2286000"/>
          </a:xfrm>
        </p:grpSpPr>
        <p:sp>
          <p:nvSpPr>
            <p:cNvPr id="12" name="Pfeil nach links 11"/>
            <p:cNvSpPr/>
            <p:nvPr/>
          </p:nvSpPr>
          <p:spPr bwMode="auto">
            <a:xfrm>
              <a:off x="7162800" y="1905000"/>
              <a:ext cx="1752600" cy="381000"/>
            </a:xfrm>
            <a:prstGeom prst="leftArrow">
              <a:avLst/>
            </a:prstGeom>
            <a:solidFill>
              <a:srgbClr val="C3E3AE"/>
            </a:solidFill>
            <a:ln w="9525" cap="flat" cmpd="sng" algn="ctr">
              <a:solidFill>
                <a:schemeClr val="tx1"/>
              </a:solidFill>
              <a:prstDash val="solid"/>
              <a:round/>
              <a:headEnd type="none" w="med" len="med"/>
              <a:tailEnd type="none" w="med" len="med"/>
            </a:ln>
            <a:effectLst/>
            <a:scene3d>
              <a:camera prst="orthographicFront">
                <a:rot lat="0" lon="0" rev="11040000"/>
              </a:camera>
              <a:lightRig rig="threePt" dir="t"/>
            </a:scene3d>
          </p:spPr>
          <p:txBody>
            <a:bodyPr/>
            <a:lstStyle/>
            <a:p>
              <a:pPr>
                <a:defRPr/>
              </a:pPr>
              <a:endParaRPr lang="de-DE">
                <a:ea typeface="+mn-ea"/>
                <a:cs typeface="+mn-cs"/>
              </a:endParaRPr>
            </a:p>
          </p:txBody>
        </p:sp>
        <p:sp>
          <p:nvSpPr>
            <p:cNvPr id="15" name="Pfeil nach links 14"/>
            <p:cNvSpPr/>
            <p:nvPr/>
          </p:nvSpPr>
          <p:spPr bwMode="auto">
            <a:xfrm>
              <a:off x="6553200" y="2895600"/>
              <a:ext cx="1752600" cy="304800"/>
            </a:xfrm>
            <a:prstGeom prst="leftArrow">
              <a:avLst/>
            </a:prstGeom>
            <a:solidFill>
              <a:srgbClr val="C3E3AE"/>
            </a:solidFill>
            <a:ln w="9525" cap="flat" cmpd="sng" algn="ctr">
              <a:solidFill>
                <a:schemeClr val="tx1"/>
              </a:solidFill>
              <a:prstDash val="solid"/>
              <a:round/>
              <a:headEnd type="none" w="med" len="med"/>
              <a:tailEnd type="none" w="med" len="med"/>
            </a:ln>
            <a:effectLst/>
            <a:scene3d>
              <a:camera prst="orthographicFront">
                <a:rot lat="0" lon="0" rev="5700000"/>
              </a:camera>
              <a:lightRig rig="threePt" dir="t"/>
            </a:scene3d>
          </p:spPr>
          <p:txBody>
            <a:bodyPr/>
            <a:lstStyle/>
            <a:p>
              <a:pPr>
                <a:defRPr/>
              </a:pPr>
              <a:endParaRPr lang="de-DE">
                <a:ea typeface="+mn-ea"/>
                <a:cs typeface="+mn-cs"/>
              </a:endParaRPr>
            </a:p>
          </p:txBody>
        </p:sp>
        <p:sp>
          <p:nvSpPr>
            <p:cNvPr id="25610" name="Textfeld 19"/>
            <p:cNvSpPr txBox="1">
              <a:spLocks noChangeArrowheads="1"/>
            </p:cNvSpPr>
            <p:nvPr/>
          </p:nvSpPr>
          <p:spPr bwMode="auto">
            <a:xfrm>
              <a:off x="6248400" y="914400"/>
              <a:ext cx="2438400" cy="1323439"/>
            </a:xfrm>
            <a:prstGeom prst="rect">
              <a:avLst/>
            </a:prstGeom>
            <a:solidFill>
              <a:schemeClr val="bg1">
                <a:alpha val="6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de-DE" sz="2000">
                  <a:latin typeface="Arial" charset="0"/>
                  <a:cs typeface="Arial" charset="0"/>
                </a:rPr>
                <a:t>Chines. Arbeitskräfte nach N-Amerika und SO-Asien</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p:txBody>
          <a:bodyPr/>
          <a:lstStyle/>
          <a:p>
            <a:pPr eaLnBrk="1" hangingPunct="1"/>
            <a:endParaRPr lang="de-DE">
              <a:latin typeface="Arial" charset="0"/>
              <a:ea typeface="ＭＳ Ｐゴシック" charset="0"/>
            </a:endParaRPr>
          </a:p>
        </p:txBody>
      </p:sp>
      <p:sp>
        <p:nvSpPr>
          <p:cNvPr id="26627" name="Inhaltsplatzhalter 2"/>
          <p:cNvSpPr>
            <a:spLocks noGrp="1"/>
          </p:cNvSpPr>
          <p:nvPr>
            <p:ph idx="1"/>
          </p:nvPr>
        </p:nvSpPr>
        <p:spPr/>
        <p:txBody>
          <a:bodyPr/>
          <a:lstStyle/>
          <a:p>
            <a:pPr eaLnBrk="1" hangingPunct="1"/>
            <a:endParaRPr lang="de-DE">
              <a:latin typeface="Arial" charset="0"/>
              <a:ea typeface="ＭＳ Ｐゴシック" charset="0"/>
            </a:endParaRPr>
          </a:p>
        </p:txBody>
      </p:sp>
      <p:pic>
        <p:nvPicPr>
          <p:cNvPr id="26628" name="Bild 3" descr="stumme Karte Wel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 y="609600"/>
            <a:ext cx="9906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ierung 9"/>
          <p:cNvGrpSpPr>
            <a:grpSpLocks/>
          </p:cNvGrpSpPr>
          <p:nvPr/>
        </p:nvGrpSpPr>
        <p:grpSpPr bwMode="auto">
          <a:xfrm>
            <a:off x="1371600" y="2438400"/>
            <a:ext cx="3505200" cy="3149600"/>
            <a:chOff x="1371600" y="2438400"/>
            <a:chExt cx="3505200" cy="3149263"/>
          </a:xfrm>
        </p:grpSpPr>
        <p:sp>
          <p:nvSpPr>
            <p:cNvPr id="5" name="Pfeil nach links 4"/>
            <p:cNvSpPr/>
            <p:nvPr/>
          </p:nvSpPr>
          <p:spPr bwMode="auto">
            <a:xfrm>
              <a:off x="1371600" y="2438400"/>
              <a:ext cx="2057400" cy="838200"/>
            </a:xfrm>
            <a:prstGeom prst="leftArrow">
              <a:avLst/>
            </a:prstGeom>
            <a:solidFill>
              <a:schemeClr val="accent1"/>
            </a:solidFill>
            <a:ln w="9525" cap="flat" cmpd="sng" algn="ctr">
              <a:solidFill>
                <a:schemeClr val="tx1"/>
              </a:solidFill>
              <a:prstDash val="solid"/>
              <a:round/>
              <a:headEnd type="none" w="med" len="med"/>
              <a:tailEnd type="none" w="med" len="med"/>
            </a:ln>
            <a:effectLst/>
            <a:scene3d>
              <a:camera prst="orthographicFront">
                <a:rot lat="0" lon="0" rev="20400000"/>
              </a:camera>
              <a:lightRig rig="threePt" dir="t"/>
            </a:scene3d>
          </p:spPr>
          <p:txBody>
            <a:bodyPr/>
            <a:lstStyle/>
            <a:p>
              <a:pPr>
                <a:defRPr/>
              </a:pPr>
              <a:endParaRPr lang="de-DE">
                <a:ea typeface="+mn-ea"/>
                <a:cs typeface="+mn-cs"/>
              </a:endParaRPr>
            </a:p>
          </p:txBody>
        </p:sp>
        <p:sp>
          <p:nvSpPr>
            <p:cNvPr id="6" name="Pfeil nach links 5"/>
            <p:cNvSpPr/>
            <p:nvPr/>
          </p:nvSpPr>
          <p:spPr bwMode="auto">
            <a:xfrm>
              <a:off x="2514600" y="4038600"/>
              <a:ext cx="1981200" cy="533400"/>
            </a:xfrm>
            <a:prstGeom prst="leftArrow">
              <a:avLst/>
            </a:prstGeom>
            <a:solidFill>
              <a:schemeClr val="accent1"/>
            </a:solidFill>
            <a:ln w="9525" cap="flat" cmpd="sng" algn="ctr">
              <a:solidFill>
                <a:schemeClr val="tx1"/>
              </a:solidFill>
              <a:prstDash val="solid"/>
              <a:round/>
              <a:headEnd type="none" w="med" len="med"/>
              <a:tailEnd type="none" w="med" len="med"/>
            </a:ln>
            <a:effectLst/>
            <a:scene3d>
              <a:camera prst="orthographicFront">
                <a:rot lat="0" lon="0" rev="0"/>
              </a:camera>
              <a:lightRig rig="threePt" dir="t"/>
            </a:scene3d>
          </p:spPr>
          <p:txBody>
            <a:bodyPr/>
            <a:lstStyle/>
            <a:p>
              <a:pPr>
                <a:defRPr/>
              </a:pPr>
              <a:endParaRPr lang="de-DE">
                <a:ea typeface="+mn-ea"/>
                <a:cs typeface="+mn-cs"/>
              </a:endParaRPr>
            </a:p>
          </p:txBody>
        </p:sp>
        <p:sp>
          <p:nvSpPr>
            <p:cNvPr id="7" name="Pfeil nach links 6"/>
            <p:cNvSpPr/>
            <p:nvPr/>
          </p:nvSpPr>
          <p:spPr bwMode="auto">
            <a:xfrm>
              <a:off x="1905000" y="3124200"/>
              <a:ext cx="2057400" cy="838200"/>
            </a:xfrm>
            <a:prstGeom prst="leftArrow">
              <a:avLst/>
            </a:prstGeom>
            <a:solidFill>
              <a:schemeClr val="accent1"/>
            </a:solidFill>
            <a:ln w="9525" cap="flat" cmpd="sng" algn="ctr">
              <a:solidFill>
                <a:schemeClr val="tx1"/>
              </a:solidFill>
              <a:prstDash val="solid"/>
              <a:round/>
              <a:headEnd type="none" w="med" len="med"/>
              <a:tailEnd type="none" w="med" len="med"/>
            </a:ln>
            <a:effectLst/>
            <a:scene3d>
              <a:camera prst="orthographicFront">
                <a:rot lat="0" lon="0" rev="21060000"/>
              </a:camera>
              <a:lightRig rig="threePt" dir="t"/>
            </a:scene3d>
          </p:spPr>
          <p:txBody>
            <a:bodyPr/>
            <a:lstStyle/>
            <a:p>
              <a:pPr>
                <a:defRPr/>
              </a:pPr>
              <a:endParaRPr lang="de-DE">
                <a:ea typeface="+mn-ea"/>
                <a:cs typeface="+mn-cs"/>
              </a:endParaRPr>
            </a:p>
          </p:txBody>
        </p:sp>
        <p:sp>
          <p:nvSpPr>
            <p:cNvPr id="26636" name="Textfeld 8"/>
            <p:cNvSpPr txBox="1">
              <a:spLocks noChangeArrowheads="1"/>
            </p:cNvSpPr>
            <p:nvPr/>
          </p:nvSpPr>
          <p:spPr bwMode="auto">
            <a:xfrm>
              <a:off x="1371600" y="4572000"/>
              <a:ext cx="3505200" cy="1015663"/>
            </a:xfrm>
            <a:prstGeom prst="rect">
              <a:avLst/>
            </a:prstGeom>
            <a:solidFill>
              <a:schemeClr val="bg1">
                <a:alpha val="6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de-DE" sz="2000">
                  <a:latin typeface="Arial" charset="0"/>
                  <a:cs typeface="Arial" charset="0"/>
                </a:rPr>
                <a:t>17.-19. Jh. 12 Mio afrikan. Sklaven nach N- und S-Amerika verkauft</a:t>
              </a:r>
            </a:p>
          </p:txBody>
        </p:sp>
      </p:grpSp>
      <p:grpSp>
        <p:nvGrpSpPr>
          <p:cNvPr id="3" name="Gruppierung 11"/>
          <p:cNvGrpSpPr>
            <a:grpSpLocks/>
          </p:cNvGrpSpPr>
          <p:nvPr/>
        </p:nvGrpSpPr>
        <p:grpSpPr bwMode="auto">
          <a:xfrm>
            <a:off x="3733800" y="2667000"/>
            <a:ext cx="3657600" cy="936625"/>
            <a:chOff x="3733800" y="2667000"/>
            <a:chExt cx="3657600" cy="936486"/>
          </a:xfrm>
        </p:grpSpPr>
        <p:sp>
          <p:nvSpPr>
            <p:cNvPr id="8" name="Pfeil nach links 7"/>
            <p:cNvSpPr/>
            <p:nvPr/>
          </p:nvSpPr>
          <p:spPr bwMode="auto">
            <a:xfrm>
              <a:off x="3733800" y="2667000"/>
              <a:ext cx="914400" cy="533400"/>
            </a:xfrm>
            <a:prstGeom prst="leftArrow">
              <a:avLst/>
            </a:prstGeom>
            <a:solidFill>
              <a:schemeClr val="accent1"/>
            </a:solidFill>
            <a:ln w="9525" cap="flat" cmpd="sng" algn="ctr">
              <a:solidFill>
                <a:schemeClr val="tx1"/>
              </a:solidFill>
              <a:prstDash val="solid"/>
              <a:round/>
              <a:headEnd type="none" w="med" len="med"/>
              <a:tailEnd type="none" w="med" len="med"/>
            </a:ln>
            <a:effectLst/>
            <a:scene3d>
              <a:camera prst="orthographicFront">
                <a:rot lat="0" lon="0" rev="16200000"/>
              </a:camera>
              <a:lightRig rig="threePt" dir="t"/>
            </a:scene3d>
          </p:spPr>
          <p:txBody>
            <a:bodyPr/>
            <a:lstStyle/>
            <a:p>
              <a:pPr>
                <a:defRPr/>
              </a:pPr>
              <a:endParaRPr lang="de-DE">
                <a:ea typeface="+mn-ea"/>
                <a:cs typeface="+mn-cs"/>
              </a:endParaRPr>
            </a:p>
          </p:txBody>
        </p:sp>
        <p:sp>
          <p:nvSpPr>
            <p:cNvPr id="26632" name="Textfeld 10"/>
            <p:cNvSpPr txBox="1">
              <a:spLocks noChangeArrowheads="1"/>
            </p:cNvSpPr>
            <p:nvPr/>
          </p:nvSpPr>
          <p:spPr bwMode="auto">
            <a:xfrm>
              <a:off x="4419600" y="2895600"/>
              <a:ext cx="2971800" cy="707886"/>
            </a:xfrm>
            <a:prstGeom prst="rect">
              <a:avLst/>
            </a:prstGeom>
            <a:solidFill>
              <a:schemeClr val="bg1">
                <a:alpha val="6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de-DE" sz="2000">
                  <a:latin typeface="Arial" charset="0"/>
                  <a:cs typeface="Arial" charset="0"/>
                </a:rPr>
                <a:t>2 Mio Afrikaner als Sklaven in arab. Länder</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Umkehrung ab 1900</a:t>
            </a:r>
            <a:endParaRPr lang="de-CH" dirty="0"/>
          </a:p>
        </p:txBody>
      </p:sp>
      <p:sp>
        <p:nvSpPr>
          <p:cNvPr id="3" name="Inhaltsplatzhalter 2"/>
          <p:cNvSpPr>
            <a:spLocks noGrp="1"/>
          </p:cNvSpPr>
          <p:nvPr>
            <p:ph idx="1"/>
          </p:nvPr>
        </p:nvSpPr>
        <p:spPr/>
        <p:txBody>
          <a:bodyPr/>
          <a:lstStyle/>
          <a:p>
            <a:pPr marL="0" indent="0">
              <a:buNone/>
            </a:pPr>
            <a:r>
              <a:rPr lang="de-CH" dirty="0" smtClean="0"/>
              <a:t>Europa wird zum Einwanderungskontinent</a:t>
            </a:r>
            <a:endParaRPr lang="de-CH" dirty="0"/>
          </a:p>
          <a:p>
            <a:r>
              <a:rPr lang="de-CH" dirty="0" smtClean="0"/>
              <a:t>Bildungsmigranten aus Kolonien</a:t>
            </a:r>
          </a:p>
          <a:p>
            <a:r>
              <a:rPr lang="de-CH" dirty="0" smtClean="0"/>
              <a:t>Handelsmarine</a:t>
            </a:r>
          </a:p>
          <a:p>
            <a:r>
              <a:rPr lang="de-CH" dirty="0" smtClean="0"/>
              <a:t>Söldner 1. und 2. Weltkrieg</a:t>
            </a:r>
          </a:p>
          <a:p>
            <a:pPr marL="0" indent="0">
              <a:buNone/>
            </a:pPr>
            <a:endParaRPr lang="de-CH" dirty="0"/>
          </a:p>
          <a:p>
            <a:pPr marL="0" indent="0">
              <a:buNone/>
            </a:pPr>
            <a:r>
              <a:rPr lang="de-CH" dirty="0" smtClean="0"/>
              <a:t>Beginn der Massenmigration</a:t>
            </a:r>
          </a:p>
          <a:p>
            <a:r>
              <a:rPr lang="de-CH" dirty="0" smtClean="0"/>
              <a:t>Auflösung der Kolonien</a:t>
            </a:r>
            <a:endParaRPr lang="de-CH" dirty="0"/>
          </a:p>
        </p:txBody>
      </p:sp>
    </p:spTree>
    <p:extLst>
      <p:ext uri="{BB962C8B-B14F-4D97-AF65-F5344CB8AC3E}">
        <p14:creationId xmlns:p14="http://schemas.microsoft.com/office/powerpoint/2010/main" val="877936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spTree>
    <p:extLst>
      <p:ext uri="{BB962C8B-B14F-4D97-AF65-F5344CB8AC3E}">
        <p14:creationId xmlns:p14="http://schemas.microsoft.com/office/powerpoint/2010/main" val="2822588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An dieser Stelle folgen im Original Bilder zum Bezug zu den Fluchtrouten</a:t>
            </a:r>
            <a:endParaRPr lang="de-CH" dirty="0"/>
          </a:p>
        </p:txBody>
      </p:sp>
      <p:sp>
        <p:nvSpPr>
          <p:cNvPr id="3" name="Inhaltsplatzhalter 2"/>
          <p:cNvSpPr>
            <a:spLocks noGrp="1"/>
          </p:cNvSpPr>
          <p:nvPr>
            <p:ph idx="1"/>
          </p:nvPr>
        </p:nvSpPr>
        <p:spPr/>
        <p:txBody>
          <a:bodyPr/>
          <a:lstStyle/>
          <a:p>
            <a:endParaRPr lang="de-CH"/>
          </a:p>
        </p:txBody>
      </p:sp>
    </p:spTree>
    <p:extLst>
      <p:ext uri="{BB962C8B-B14F-4D97-AF65-F5344CB8AC3E}">
        <p14:creationId xmlns:p14="http://schemas.microsoft.com/office/powerpoint/2010/main" val="1867777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p:nvPr/>
        </p:nvPicPr>
        <p:blipFill>
          <a:blip r:embed="rId3">
            <a:extLst>
              <a:ext uri="{28A0092B-C50C-407E-A947-70E740481C1C}">
                <a14:useLocalDpi xmlns:a14="http://schemas.microsoft.com/office/drawing/2010/main"/>
              </a:ext>
            </a:extLst>
          </a:blip>
          <a:srcRect/>
          <a:stretch>
            <a:fillRect/>
          </a:stretch>
        </p:blipFill>
        <p:spPr bwMode="auto">
          <a:xfrm>
            <a:off x="0" y="404664"/>
            <a:ext cx="9144000" cy="6345820"/>
          </a:xfrm>
          <a:prstGeom prst="rect">
            <a:avLst/>
          </a:prstGeom>
          <a:noFill/>
          <a:ln>
            <a:noFill/>
          </a:ln>
        </p:spPr>
      </p:pic>
      <p:sp>
        <p:nvSpPr>
          <p:cNvPr id="2" name="Textfeld 1"/>
          <p:cNvSpPr txBox="1"/>
          <p:nvPr/>
        </p:nvSpPr>
        <p:spPr>
          <a:xfrm>
            <a:off x="251520" y="6669360"/>
            <a:ext cx="3491880" cy="246221"/>
          </a:xfrm>
          <a:prstGeom prst="rect">
            <a:avLst/>
          </a:prstGeom>
          <a:noFill/>
        </p:spPr>
        <p:txBody>
          <a:bodyPr wrap="square" rtlCol="0">
            <a:spAutoFit/>
          </a:bodyPr>
          <a:lstStyle/>
          <a:p>
            <a:r>
              <a:rPr lang="de-DE" sz="1000" dirty="0" smtClean="0"/>
              <a:t>Quelle: </a:t>
            </a:r>
            <a:r>
              <a:rPr lang="de-DE" sz="1000" dirty="0" err="1" smtClean="0"/>
              <a:t>Goedecke</a:t>
            </a:r>
            <a:r>
              <a:rPr lang="de-DE" sz="1000" dirty="0" smtClean="0"/>
              <a:t>, K., in TERRASSE online, Klett Verlag, 2015</a:t>
            </a:r>
            <a:endParaRPr lang="de-DE" sz="1000" dirty="0"/>
          </a:p>
        </p:txBody>
      </p:sp>
      <p:sp>
        <p:nvSpPr>
          <p:cNvPr id="3" name="Textfeld 2"/>
          <p:cNvSpPr txBox="1"/>
          <p:nvPr/>
        </p:nvSpPr>
        <p:spPr>
          <a:xfrm>
            <a:off x="0" y="66110"/>
            <a:ext cx="9144000" cy="338554"/>
          </a:xfrm>
          <a:prstGeom prst="rect">
            <a:avLst/>
          </a:prstGeom>
          <a:noFill/>
        </p:spPr>
        <p:txBody>
          <a:bodyPr wrap="square" rtlCol="0">
            <a:spAutoFit/>
          </a:bodyPr>
          <a:lstStyle/>
          <a:p>
            <a:r>
              <a:rPr lang="de-DE" sz="1600" dirty="0" smtClean="0">
                <a:latin typeface="Arial"/>
                <a:cs typeface="Arial"/>
              </a:rPr>
              <a:t>Karte zur weltweiten Migration   </a:t>
            </a:r>
            <a:r>
              <a:rPr lang="de-DE" sz="1100" b="1" dirty="0" smtClean="0">
                <a:latin typeface="Arial"/>
                <a:cs typeface="Arial"/>
              </a:rPr>
              <a:t>Aufgabe</a:t>
            </a:r>
            <a:r>
              <a:rPr lang="de-DE" sz="1100" b="1" dirty="0">
                <a:latin typeface="Arial"/>
                <a:cs typeface="Arial"/>
              </a:rPr>
              <a:t>:</a:t>
            </a:r>
            <a:r>
              <a:rPr lang="de-DE" sz="1100" dirty="0">
                <a:latin typeface="Arial"/>
                <a:cs typeface="Arial"/>
              </a:rPr>
              <a:t> Notiere 5 zentrale Aussagen der </a:t>
            </a:r>
            <a:r>
              <a:rPr lang="de-DE" sz="1100" dirty="0" smtClean="0">
                <a:latin typeface="Arial"/>
                <a:cs typeface="Arial"/>
              </a:rPr>
              <a:t>unten </a:t>
            </a:r>
            <a:r>
              <a:rPr lang="de-DE" sz="1100" dirty="0">
                <a:latin typeface="Arial"/>
                <a:cs typeface="Arial"/>
              </a:rPr>
              <a:t>stehenden Karte zur internationalen Migration! </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Bild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50" y="14288"/>
            <a:ext cx="914400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Bild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32363" y="3860800"/>
            <a:ext cx="2519362" cy="2881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699" name="Bild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9388" y="2781300"/>
            <a:ext cx="166370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42060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Bild 1" descr="017_01.pdf"/>
          <p:cNvPicPr>
            <a:picLocks noChangeAspect="1"/>
          </p:cNvPicPr>
          <p:nvPr/>
        </p:nvPicPr>
        <p:blipFill>
          <a:blip r:embed="rId2" cstate="screen">
            <a:extLst>
              <a:ext uri="{28A0092B-C50C-407E-A947-70E740481C1C}">
                <a14:useLocalDpi xmlns:a14="http://schemas.microsoft.com/office/drawing/2010/main"/>
              </a:ext>
            </a:extLst>
          </a:blip>
          <a:srcRect l="20200" t="19057" r="17674" b="20247"/>
          <a:stretch>
            <a:fillRect/>
          </a:stretch>
        </p:blipFill>
        <p:spPr bwMode="auto">
          <a:xfrm>
            <a:off x="609600" y="304800"/>
            <a:ext cx="8382000"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el 2"/>
          <p:cNvSpPr>
            <a:spLocks noGrp="1"/>
          </p:cNvSpPr>
          <p:nvPr>
            <p:ph type="title"/>
          </p:nvPr>
        </p:nvSpPr>
        <p:spPr>
          <a:xfrm>
            <a:off x="609600" y="0"/>
            <a:ext cx="7772400" cy="1143000"/>
          </a:xfrm>
        </p:spPr>
        <p:txBody>
          <a:bodyPr/>
          <a:lstStyle/>
          <a:p>
            <a:pPr eaLnBrk="1" hangingPunct="1"/>
            <a:r>
              <a:rPr lang="de-DE">
                <a:latin typeface="Arial" charset="0"/>
                <a:ea typeface="ＭＳ Ｐゴシック" charset="0"/>
              </a:rPr>
              <a:t>Arbeitsmigration weltweit</a:t>
            </a:r>
          </a:p>
        </p:txBody>
      </p:sp>
      <p:sp>
        <p:nvSpPr>
          <p:cNvPr id="4" name="Inhaltsplatzhalter 3"/>
          <p:cNvSpPr>
            <a:spLocks noGrp="1"/>
          </p:cNvSpPr>
          <p:nvPr>
            <p:ph idx="1"/>
          </p:nvPr>
        </p:nvSpPr>
        <p:spPr>
          <a:xfrm>
            <a:off x="0" y="6324600"/>
            <a:ext cx="7772400" cy="1066800"/>
          </a:xfrm>
        </p:spPr>
        <p:txBody>
          <a:bodyPr/>
          <a:lstStyle/>
          <a:p>
            <a:pPr eaLnBrk="1" hangingPunct="1">
              <a:buFontTx/>
              <a:buNone/>
            </a:pPr>
            <a:r>
              <a:rPr lang="de-DE" sz="1200">
                <a:latin typeface="Times" charset="0"/>
                <a:ea typeface="ＭＳ Ｐゴシック" charset="0"/>
              </a:rPr>
              <a:t>	</a:t>
            </a:r>
            <a:r>
              <a:rPr lang="de-DE" sz="1000">
                <a:latin typeface="Times" charset="0"/>
                <a:ea typeface="ＭＳ Ｐゴシック" charset="0"/>
              </a:rPr>
              <a:t>©2009: Le Monde diplomatique, BerlinQuellen: Dilip Raths und Zhimei Xu, »Recueil de statistiques 2008 sur les migrations et les envois de fonds«, Groupe d</a:t>
            </a:r>
            <a:r>
              <a:rPr lang="ja-JP" altLang="de-DE" sz="1000">
                <a:latin typeface="Times" charset="0"/>
                <a:ea typeface="ＭＳ Ｐゴシック" charset="0"/>
              </a:rPr>
              <a:t>’</a:t>
            </a:r>
            <a:r>
              <a:rPr lang="de-DE" sz="1000">
                <a:latin typeface="Times" charset="0"/>
                <a:ea typeface="ＭＳ Ｐゴシック" charset="0"/>
              </a:rPr>
              <a:t>étude des perspectives de développement, équipe chargée des migrations et des envois de fonds; Weltbank; Migrinter (migrations internationales, espaces et sociétés), Centre national de la recherche scientifique et université de Poitiers</a:t>
            </a:r>
            <a:endParaRPr lang="de-DE" sz="1000">
              <a:latin typeface="Aria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85800" y="332656"/>
            <a:ext cx="7990656" cy="5763344"/>
          </a:xfrm>
        </p:spPr>
        <p:txBody>
          <a:bodyPr/>
          <a:lstStyle/>
          <a:p>
            <a:pPr marL="0" lvl="0" indent="0">
              <a:buNone/>
            </a:pPr>
            <a:r>
              <a:rPr lang="de-CH" dirty="0"/>
              <a:t>Betrachtet zu zweit das Foto und notiert euch eure Gedanken zu folgenden </a:t>
            </a:r>
            <a:r>
              <a:rPr lang="de-CH" smtClean="0"/>
              <a:t>Fragen:</a:t>
            </a:r>
          </a:p>
          <a:p>
            <a:pPr marL="0" lvl="0" indent="0">
              <a:buNone/>
            </a:pPr>
            <a:endParaRPr lang="de-DE" sz="3200" dirty="0"/>
          </a:p>
          <a:p>
            <a:r>
              <a:rPr lang="de-CH" dirty="0"/>
              <a:t>Was passiert hier? Beschreibt die Situation.</a:t>
            </a:r>
            <a:endParaRPr lang="de-DE" sz="3200" dirty="0"/>
          </a:p>
          <a:p>
            <a:r>
              <a:rPr lang="de-CH" dirty="0"/>
              <a:t>Wie wirkt das Foto auf euch?</a:t>
            </a:r>
            <a:endParaRPr lang="de-DE" sz="3200" dirty="0"/>
          </a:p>
          <a:p>
            <a:r>
              <a:rPr lang="de-CH" dirty="0"/>
              <a:t>Wie würdet ihr euch fühlen, wenn ihr als </a:t>
            </a:r>
            <a:r>
              <a:rPr lang="de-CH" dirty="0" err="1"/>
              <a:t>TouristIn</a:t>
            </a:r>
            <a:r>
              <a:rPr lang="de-CH" dirty="0"/>
              <a:t> an eine solche Situation heranläuft?</a:t>
            </a:r>
            <a:endParaRPr lang="de-DE" sz="3200" dirty="0"/>
          </a:p>
          <a:p>
            <a:r>
              <a:rPr lang="de-CH" dirty="0"/>
              <a:t>Woher stammen die Flüchtlinge wohl? Warum sind sie geflüchtet? Wohin wollen sie?</a:t>
            </a:r>
            <a:endParaRPr lang="de-DE" sz="3200" dirty="0"/>
          </a:p>
          <a:p>
            <a:r>
              <a:rPr lang="de-CH" dirty="0"/>
              <a:t>Wie sind sie geflüchtet? Wo könnte ihre Fluchtroute verlaufen sein?</a:t>
            </a:r>
            <a:endParaRPr lang="de-DE" sz="3200" dirty="0"/>
          </a:p>
          <a:p>
            <a:endParaRPr lang="de-DE" dirty="0"/>
          </a:p>
        </p:txBody>
      </p:sp>
    </p:spTree>
    <p:extLst>
      <p:ext uri="{BB962C8B-B14F-4D97-AF65-F5344CB8AC3E}">
        <p14:creationId xmlns:p14="http://schemas.microsoft.com/office/powerpoint/2010/main" val="597305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2"/>
          <a:stretch>
            <a:fillRect/>
          </a:stretch>
        </p:blipFill>
        <p:spPr>
          <a:xfrm>
            <a:off x="4580848" y="586184"/>
            <a:ext cx="4489322" cy="5600238"/>
          </a:xfrm>
          <a:prstGeom prst="rect">
            <a:avLst/>
          </a:prstGeom>
        </p:spPr>
      </p:pic>
      <p:pic>
        <p:nvPicPr>
          <p:cNvPr id="5" name="Bild 4"/>
          <p:cNvPicPr>
            <a:picLocks noChangeAspect="1"/>
          </p:cNvPicPr>
          <p:nvPr/>
        </p:nvPicPr>
        <p:blipFill>
          <a:blip r:embed="rId3"/>
          <a:stretch>
            <a:fillRect/>
          </a:stretch>
        </p:blipFill>
        <p:spPr>
          <a:xfrm>
            <a:off x="118128" y="586184"/>
            <a:ext cx="4487810" cy="5600238"/>
          </a:xfrm>
          <a:prstGeom prst="rect">
            <a:avLst/>
          </a:prstGeom>
        </p:spPr>
      </p:pic>
      <p:sp>
        <p:nvSpPr>
          <p:cNvPr id="6" name="Textfeld 5"/>
          <p:cNvSpPr txBox="1"/>
          <p:nvPr/>
        </p:nvSpPr>
        <p:spPr>
          <a:xfrm>
            <a:off x="6277575" y="6228020"/>
            <a:ext cx="2864652" cy="276999"/>
          </a:xfrm>
          <a:prstGeom prst="rect">
            <a:avLst/>
          </a:prstGeom>
          <a:noFill/>
        </p:spPr>
        <p:txBody>
          <a:bodyPr wrap="square" rtlCol="0">
            <a:spAutoFit/>
          </a:bodyPr>
          <a:lstStyle/>
          <a:p>
            <a:r>
              <a:rPr lang="de-DE" sz="1200" dirty="0" smtClean="0">
                <a:latin typeface="Arial"/>
                <a:cs typeface="Arial"/>
              </a:rPr>
              <a:t>NZZ Folio, Januar 2015</a:t>
            </a:r>
            <a:endParaRPr lang="de-DE" sz="1200" dirty="0">
              <a:latin typeface="Arial"/>
              <a:cs typeface="Arial"/>
            </a:endParaRPr>
          </a:p>
        </p:txBody>
      </p:sp>
    </p:spTree>
    <p:extLst>
      <p:ext uri="{BB962C8B-B14F-4D97-AF65-F5344CB8AC3E}">
        <p14:creationId xmlns:p14="http://schemas.microsoft.com/office/powerpoint/2010/main" val="230791954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79512" y="1412776"/>
            <a:ext cx="8800653" cy="5031597"/>
          </a:xfrm>
          <a:prstGeom prst="rect">
            <a:avLst/>
          </a:prstGeom>
        </p:spPr>
      </p:pic>
      <p:sp>
        <p:nvSpPr>
          <p:cNvPr id="3" name="Titel 2"/>
          <p:cNvSpPr>
            <a:spLocks noGrp="1"/>
          </p:cNvSpPr>
          <p:nvPr>
            <p:ph type="title"/>
          </p:nvPr>
        </p:nvSpPr>
        <p:spPr>
          <a:xfrm>
            <a:off x="611560" y="0"/>
            <a:ext cx="7772400" cy="1143000"/>
          </a:xfrm>
        </p:spPr>
        <p:txBody>
          <a:bodyPr/>
          <a:lstStyle/>
          <a:p>
            <a:r>
              <a:rPr lang="de-DE" dirty="0" smtClean="0"/>
              <a:t>Übersicht Migration im Mittelmeerraum</a:t>
            </a:r>
            <a:br>
              <a:rPr lang="de-DE" dirty="0" smtClean="0"/>
            </a:br>
            <a:r>
              <a:rPr lang="de-DE" sz="2000" b="0" dirty="0" smtClean="0"/>
              <a:t>Quelle: Staatssekretariat für Migration, Januar 2019</a:t>
            </a:r>
            <a:endParaRPr lang="de-DE" b="0" dirty="0"/>
          </a:p>
        </p:txBody>
      </p:sp>
    </p:spTree>
    <p:extLst>
      <p:ext uri="{BB962C8B-B14F-4D97-AF65-F5344CB8AC3E}">
        <p14:creationId xmlns:p14="http://schemas.microsoft.com/office/powerpoint/2010/main" val="20946378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115616" y="0"/>
            <a:ext cx="4558922" cy="6858000"/>
          </a:xfrm>
          <a:prstGeom prst="rect">
            <a:avLst/>
          </a:prstGeom>
        </p:spPr>
      </p:pic>
      <p:sp>
        <p:nvSpPr>
          <p:cNvPr id="3" name="Textfeld 2"/>
          <p:cNvSpPr txBox="1"/>
          <p:nvPr/>
        </p:nvSpPr>
        <p:spPr>
          <a:xfrm>
            <a:off x="6084168" y="2276872"/>
            <a:ext cx="2016224" cy="307777"/>
          </a:xfrm>
          <a:prstGeom prst="rect">
            <a:avLst/>
          </a:prstGeom>
          <a:noFill/>
        </p:spPr>
        <p:txBody>
          <a:bodyPr wrap="square" rtlCol="0">
            <a:spAutoFit/>
          </a:bodyPr>
          <a:lstStyle/>
          <a:p>
            <a:r>
              <a:rPr lang="de-DE" sz="1400" dirty="0" smtClean="0">
                <a:latin typeface="Arial" charset="0"/>
                <a:ea typeface="Arial" charset="0"/>
                <a:cs typeface="Arial" charset="0"/>
              </a:rPr>
              <a:t>Quelle: WOZ 44/2017</a:t>
            </a:r>
            <a:endParaRPr lang="de-DE" sz="1400" dirty="0">
              <a:latin typeface="Arial" charset="0"/>
              <a:ea typeface="Arial" charset="0"/>
              <a:cs typeface="Arial" charset="0"/>
            </a:endParaRPr>
          </a:p>
        </p:txBody>
      </p:sp>
    </p:spTree>
    <p:extLst>
      <p:ext uri="{BB962C8B-B14F-4D97-AF65-F5344CB8AC3E}">
        <p14:creationId xmlns:p14="http://schemas.microsoft.com/office/powerpoint/2010/main" val="15355435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755576" y="332656"/>
            <a:ext cx="7403488" cy="6150589"/>
          </a:xfrm>
          <a:prstGeom prst="rect">
            <a:avLst/>
          </a:prstGeom>
        </p:spPr>
      </p:pic>
      <p:sp>
        <p:nvSpPr>
          <p:cNvPr id="3" name="Textfeld 2"/>
          <p:cNvSpPr txBox="1"/>
          <p:nvPr/>
        </p:nvSpPr>
        <p:spPr>
          <a:xfrm>
            <a:off x="3707904" y="332656"/>
            <a:ext cx="3096344" cy="276999"/>
          </a:xfrm>
          <a:prstGeom prst="rect">
            <a:avLst/>
          </a:prstGeom>
          <a:noFill/>
        </p:spPr>
        <p:txBody>
          <a:bodyPr wrap="square" rtlCol="0">
            <a:spAutoFit/>
          </a:bodyPr>
          <a:lstStyle/>
          <a:p>
            <a:r>
              <a:rPr lang="de-DE" sz="1200" dirty="0" smtClean="0">
                <a:latin typeface="Arial" charset="0"/>
                <a:ea typeface="Arial" charset="0"/>
                <a:cs typeface="Arial" charset="0"/>
              </a:rPr>
              <a:t>Quelle: NZZ, 9.2.2017</a:t>
            </a:r>
            <a:endParaRPr lang="de-DE" sz="1200" dirty="0">
              <a:latin typeface="Arial" charset="0"/>
              <a:ea typeface="Arial" charset="0"/>
              <a:cs typeface="Arial" charset="0"/>
            </a:endParaRPr>
          </a:p>
        </p:txBody>
      </p:sp>
    </p:spTree>
    <p:extLst>
      <p:ext uri="{BB962C8B-B14F-4D97-AF65-F5344CB8AC3E}">
        <p14:creationId xmlns:p14="http://schemas.microsoft.com/office/powerpoint/2010/main" val="20429296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39552" y="620688"/>
            <a:ext cx="8280920" cy="1077218"/>
          </a:xfrm>
          <a:prstGeom prst="rect">
            <a:avLst/>
          </a:prstGeom>
          <a:noFill/>
        </p:spPr>
        <p:txBody>
          <a:bodyPr wrap="square" rtlCol="0">
            <a:spAutoFit/>
          </a:bodyPr>
          <a:lstStyle/>
          <a:p>
            <a:r>
              <a:rPr lang="de-CH" sz="3200" dirty="0" smtClean="0"/>
              <a:t>Im Original Bilder von der Flucht über das Mittelmeer</a:t>
            </a:r>
            <a:endParaRPr lang="de-CH" sz="3200" dirty="0"/>
          </a:p>
        </p:txBody>
      </p:sp>
    </p:spTree>
    <p:extLst>
      <p:ext uri="{BB962C8B-B14F-4D97-AF65-F5344CB8AC3E}">
        <p14:creationId xmlns:p14="http://schemas.microsoft.com/office/powerpoint/2010/main" val="4134931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2"/>
          <p:cNvSpPr>
            <a:spLocks noGrp="1"/>
          </p:cNvSpPr>
          <p:nvPr>
            <p:ph type="title"/>
          </p:nvPr>
        </p:nvSpPr>
        <p:spPr>
          <a:xfrm>
            <a:off x="685800" y="152400"/>
            <a:ext cx="7772400" cy="1143000"/>
          </a:xfrm>
        </p:spPr>
        <p:txBody>
          <a:bodyPr/>
          <a:lstStyle/>
          <a:p>
            <a:r>
              <a:rPr lang="de-DE">
                <a:latin typeface="Arial" charset="0"/>
                <a:ea typeface="ＭＳ Ｐゴシック" charset="0"/>
              </a:rPr>
              <a:t>Aufbruch ins Ungewisse</a:t>
            </a:r>
          </a:p>
        </p:txBody>
      </p:sp>
      <p:sp>
        <p:nvSpPr>
          <p:cNvPr id="4" name="Inhaltsplatzhalter 3"/>
          <p:cNvSpPr>
            <a:spLocks noGrp="1"/>
          </p:cNvSpPr>
          <p:nvPr>
            <p:ph idx="1"/>
          </p:nvPr>
        </p:nvSpPr>
        <p:spPr>
          <a:xfrm>
            <a:off x="457200" y="1371600"/>
            <a:ext cx="8305800" cy="4114800"/>
          </a:xfrm>
        </p:spPr>
        <p:txBody>
          <a:bodyPr/>
          <a:lstStyle/>
          <a:p>
            <a:r>
              <a:rPr lang="de-DE" dirty="0">
                <a:latin typeface="Arial" charset="0"/>
                <a:ea typeface="ＭＳ Ｐゴシック" charset="0"/>
              </a:rPr>
              <a:t>Manche der Flüchtlinge sind bis zu zwei Jahre unterwegs, bis sie die </a:t>
            </a:r>
            <a:r>
              <a:rPr lang="de-DE" dirty="0" err="1">
                <a:latin typeface="Arial" charset="0"/>
                <a:ea typeface="ＭＳ Ｐゴシック" charset="0"/>
              </a:rPr>
              <a:t>Aussengrenze</a:t>
            </a:r>
            <a:r>
              <a:rPr lang="de-DE" dirty="0">
                <a:latin typeface="Arial" charset="0"/>
                <a:ea typeface="ＭＳ Ｐゴシック" charset="0"/>
              </a:rPr>
              <a:t> der EU erreichen. Die Bootsfahrt über das Mittelmeer (oder über den Atlantik auf die Kanaren) ist der vorläufig letzte Akt ihrer gefährlichen Reise. </a:t>
            </a:r>
          </a:p>
          <a:p>
            <a:r>
              <a:rPr lang="de-DE" dirty="0">
                <a:latin typeface="Arial" charset="0"/>
                <a:ea typeface="ＭＳ Ｐゴシック" charset="0"/>
              </a:rPr>
              <a:t>Professionelle </a:t>
            </a:r>
            <a:r>
              <a:rPr lang="de-DE" b="1" dirty="0">
                <a:latin typeface="Arial" charset="0"/>
                <a:ea typeface="ＭＳ Ｐゴシック" charset="0"/>
              </a:rPr>
              <a:t>Schlepper</a:t>
            </a:r>
            <a:r>
              <a:rPr lang="de-DE" dirty="0">
                <a:latin typeface="Arial" charset="0"/>
                <a:ea typeface="ＭＳ Ｐゴシック" charset="0"/>
              </a:rPr>
              <a:t> knöpfen den Migranten zwischen 1500 </a:t>
            </a:r>
            <a:r>
              <a:rPr lang="de-DE" dirty="0" smtClean="0">
                <a:latin typeface="Arial" charset="0"/>
                <a:ea typeface="ＭＳ Ｐゴシック" charset="0"/>
              </a:rPr>
              <a:t>und 6000 Dollar </a:t>
            </a:r>
            <a:r>
              <a:rPr lang="de-DE" dirty="0">
                <a:latin typeface="Arial" charset="0"/>
                <a:ea typeface="ＭＳ Ｐゴシック" charset="0"/>
              </a:rPr>
              <a:t>für die Überfahrt ab.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Times" charset="0"/>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865</Words>
  <Application>Microsoft Macintosh PowerPoint</Application>
  <PresentationFormat>Bildschirmpräsentation (4:3)</PresentationFormat>
  <Paragraphs>89</Paragraphs>
  <Slides>22</Slides>
  <Notes>4</Notes>
  <HiddenSlides>1</HiddenSlides>
  <MMClips>0</MMClips>
  <ScaleCrop>false</ScaleCrop>
  <HeadingPairs>
    <vt:vector size="4" baseType="variant">
      <vt:variant>
        <vt:lpstr>Design</vt:lpstr>
      </vt:variant>
      <vt:variant>
        <vt:i4>1</vt:i4>
      </vt:variant>
      <vt:variant>
        <vt:lpstr>Folientitel</vt:lpstr>
      </vt:variant>
      <vt:variant>
        <vt:i4>22</vt:i4>
      </vt:variant>
    </vt:vector>
  </HeadingPairs>
  <TitlesOfParts>
    <vt:vector size="23" baseType="lpstr">
      <vt:lpstr>Leere Präsentation</vt:lpstr>
      <vt:lpstr>Einführung Migration</vt:lpstr>
      <vt:lpstr>An dieser Stelle folgen im Original Bilder zum Bezug zu den Fluchtrouten</vt:lpstr>
      <vt:lpstr>PowerPoint-Präsentation</vt:lpstr>
      <vt:lpstr>PowerPoint-Präsentation</vt:lpstr>
      <vt:lpstr>Übersicht Migration im Mittelmeerraum Quelle: Staatssekretariat für Migration, Januar 2019</vt:lpstr>
      <vt:lpstr>PowerPoint-Präsentation</vt:lpstr>
      <vt:lpstr>PowerPoint-Präsentation</vt:lpstr>
      <vt:lpstr>PowerPoint-Präsentation</vt:lpstr>
      <vt:lpstr>Aufbruch ins Ungewisse</vt:lpstr>
      <vt:lpstr>Was ist Migration?</vt:lpstr>
      <vt:lpstr>PowerPoint-Präsentation</vt:lpstr>
      <vt:lpstr>Historischer Überblick</vt:lpstr>
      <vt:lpstr>Industrielle Revolution: Migration wird zum Massenphänomen</vt:lpstr>
      <vt:lpstr>Fluchtbewegungen ethnischer oder religiöser Minderheiten</vt:lpstr>
      <vt:lpstr>Siedlungsmigration Europa – Nord-/Südamerika im 19. und frühen 20. Jh.</vt:lpstr>
      <vt:lpstr>PowerPoint-Präsentation</vt:lpstr>
      <vt:lpstr>PowerPoint-Präsentation</vt:lpstr>
      <vt:lpstr>Umkehrung ab 1900</vt:lpstr>
      <vt:lpstr>PowerPoint-Präsentation</vt:lpstr>
      <vt:lpstr>PowerPoint-Präsentation</vt:lpstr>
      <vt:lpstr>PowerPoint-Präsentation</vt:lpstr>
      <vt:lpstr>Arbeitsmigration weltweit</vt:lpstr>
    </vt:vector>
  </TitlesOfParts>
  <Company>WSL Birmensdorf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Clandestino -1 (Manu Chao)</dc:title>
  <dc:creator>Abt. Informatik</dc:creator>
  <cp:lastModifiedBy>Juerg Alean</cp:lastModifiedBy>
  <cp:revision>57</cp:revision>
  <cp:lastPrinted>2020-01-06T06:37:10Z</cp:lastPrinted>
  <dcterms:created xsi:type="dcterms:W3CDTF">2012-01-04T15:05:50Z</dcterms:created>
  <dcterms:modified xsi:type="dcterms:W3CDTF">2020-04-28T14:29:43Z</dcterms:modified>
</cp:coreProperties>
</file>