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40"/>
  </p:notesMasterIdLst>
  <p:handoutMasterIdLst>
    <p:handoutMasterId r:id="rId41"/>
  </p:handoutMasterIdLst>
  <p:sldIdLst>
    <p:sldId id="308" r:id="rId2"/>
    <p:sldId id="309" r:id="rId3"/>
    <p:sldId id="306" r:id="rId4"/>
    <p:sldId id="311" r:id="rId5"/>
    <p:sldId id="307" r:id="rId6"/>
    <p:sldId id="312" r:id="rId7"/>
    <p:sldId id="325" r:id="rId8"/>
    <p:sldId id="313" r:id="rId9"/>
    <p:sldId id="315" r:id="rId10"/>
    <p:sldId id="314" r:id="rId11"/>
    <p:sldId id="316" r:id="rId12"/>
    <p:sldId id="261" r:id="rId13"/>
    <p:sldId id="310" r:id="rId14"/>
    <p:sldId id="263" r:id="rId15"/>
    <p:sldId id="265" r:id="rId16"/>
    <p:sldId id="266" r:id="rId17"/>
    <p:sldId id="268" r:id="rId18"/>
    <p:sldId id="297" r:id="rId19"/>
    <p:sldId id="276" r:id="rId20"/>
    <p:sldId id="277" r:id="rId21"/>
    <p:sldId id="278" r:id="rId22"/>
    <p:sldId id="275" r:id="rId23"/>
    <p:sldId id="288" r:id="rId24"/>
    <p:sldId id="317" r:id="rId25"/>
    <p:sldId id="318" r:id="rId26"/>
    <p:sldId id="319" r:id="rId27"/>
    <p:sldId id="320" r:id="rId28"/>
    <p:sldId id="321" r:id="rId29"/>
    <p:sldId id="322" r:id="rId30"/>
    <p:sldId id="300" r:id="rId31"/>
    <p:sldId id="326" r:id="rId32"/>
    <p:sldId id="323" r:id="rId33"/>
    <p:sldId id="299" r:id="rId34"/>
    <p:sldId id="301" r:id="rId35"/>
    <p:sldId id="302" r:id="rId36"/>
    <p:sldId id="304" r:id="rId37"/>
    <p:sldId id="327" r:id="rId38"/>
    <p:sldId id="29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CCFFFF"/>
    <a:srgbClr val="FF3300"/>
    <a:srgbClr val="FFB3B5"/>
    <a:srgbClr val="B7FFDB"/>
    <a:srgbClr val="CD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452" y="-606"/>
      </p:cViewPr>
      <p:guideLst>
        <p:guide orient="horz" pos="2160"/>
        <p:guide pos="1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99" d="100"/>
          <a:sy n="99" d="100"/>
        </p:scale>
        <p:origin x="-30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DF5AB01-E23C-4694-A0D3-993486E39502}" type="datetimeFigureOut">
              <a:rPr lang="de-CH"/>
              <a:pPr>
                <a:defRPr/>
              </a:pPr>
              <a:t>07.02.2011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DF75C7-F04A-457D-9A1E-7C44FB16512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092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6DE0B3F-AD36-4939-BF6E-2C12AE2D1DD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54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DE0B3F-AD36-4939-BF6E-2C12AE2D1DD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7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221525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18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665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993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667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546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CH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Franklin Gothic Dem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457200" algn="l" rtl="0" fontAlgn="base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914400" algn="l" rtl="0" fontAlgn="base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371600" algn="l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1828800" algn="l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5.png"/><Relationship Id="rId18" Type="http://schemas.openxmlformats.org/officeDocument/2006/relationships/image" Target="../media/image9.png"/><Relationship Id="rId3" Type="http://schemas.openxmlformats.org/officeDocument/2006/relationships/image" Target="../media/image10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png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8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3.png"/><Relationship Id="rId5" Type="http://schemas.openxmlformats.org/officeDocument/2006/relationships/image" Target="../media/image8.wmf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Arbeitsblat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Excel_97-2003-Arbeitsblatt2.xls"/><Relationship Id="rId4" Type="http://schemas.openxmlformats.org/officeDocument/2006/relationships/image" Target="../media/image2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4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8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mingwiki.de/AKSA-EFI/SprintAuswertung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e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2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4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mingwiki.de/AKSA-EFI/SprintAuswertung" TargetMode="Externa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time.com/time/photogallery/0,29307,2036928_2218536,0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 descr="http://jochenebmeier.files.wordpress.com/2008/11/zettelkasten2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052736"/>
            <a:ext cx="8796851" cy="56886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52413" y="5395913"/>
            <a:ext cx="7223125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8600">
                <a:solidFill>
                  <a:schemeClr val="bg1"/>
                </a:solidFill>
                <a:latin typeface="Franklin Gothic Demi" pitchFamily="34" charset="0"/>
              </a:rPr>
              <a:t>Datenbanken?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Bankraub ER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34" y="1488928"/>
            <a:ext cx="6943278" cy="530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Relationale Datenbanken: Kleines Beispiel</a:t>
            </a:r>
            <a:endParaRPr lang="de-CH" dirty="0"/>
          </a:p>
        </p:txBody>
      </p:sp>
      <p:sp>
        <p:nvSpPr>
          <p:cNvPr id="4" name="Rechteck 3"/>
          <p:cNvSpPr/>
          <p:nvPr/>
        </p:nvSpPr>
        <p:spPr>
          <a:xfrm>
            <a:off x="4283968" y="6444044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1800" dirty="0" smtClean="0">
                <a:latin typeface="Franklin Gothic Book" pitchFamily="34" charset="0"/>
              </a:rPr>
              <a:t>programmingwiki.de/</a:t>
            </a:r>
            <a:r>
              <a:rPr lang="de-CH" sz="1800" dirty="0" err="1" smtClean="0">
                <a:latin typeface="Franklin Gothic Book" pitchFamily="34" charset="0"/>
              </a:rPr>
              <a:t>SQL_Bankraub</a:t>
            </a:r>
            <a:endParaRPr lang="de-CH" sz="18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farm2.static.flickr.com/1296/533233247_d8ac5afbec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04" y="17364"/>
            <a:ext cx="7381056" cy="682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Relationale Datenbanken: Kleiner Ausschnitt von Facebook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308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?</a:t>
            </a:r>
          </a:p>
        </p:txBody>
      </p:sp>
      <p:sp>
        <p:nvSpPr>
          <p:cNvPr id="8195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Was ist eine DB und wie funktioniert sie?</a:t>
            </a:r>
          </a:p>
          <a:p>
            <a:endParaRPr lang="en-US" smtClean="0"/>
          </a:p>
          <a:p>
            <a:r>
              <a:rPr lang="en-US" smtClean="0"/>
              <a:t>Wie speichert eine DB Daten?</a:t>
            </a:r>
          </a:p>
          <a:p>
            <a:endParaRPr lang="en-US" smtClean="0"/>
          </a:p>
          <a:p>
            <a:r>
              <a:rPr lang="en-US" smtClean="0"/>
              <a:t>Etwas über Sparsamkeit</a:t>
            </a:r>
          </a:p>
          <a:p>
            <a:endParaRPr lang="en-US" smtClean="0"/>
          </a:p>
          <a:p>
            <a:r>
              <a:rPr lang="en-US" smtClean="0"/>
              <a:t>Wie holen wir die Daten wieder raus?</a:t>
            </a:r>
          </a:p>
          <a:p>
            <a:endParaRPr lang="de-CH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0" y="3861048"/>
            <a:ext cx="9144000" cy="1008112"/>
          </a:xfrm>
          <a:prstGeom prst="roundRect">
            <a:avLst>
              <a:gd name="adj" fmla="val 9108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Franklin Gothic Book" pitchFamily="34" charset="0"/>
              </a:rPr>
              <a:t>Was </a:t>
            </a:r>
            <a:r>
              <a:rPr lang="en-US" dirty="0" err="1" smtClean="0">
                <a:latin typeface="Franklin Gothic Book" pitchFamily="34" charset="0"/>
              </a:rPr>
              <a:t>ist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eine</a:t>
            </a:r>
            <a:r>
              <a:rPr lang="en-US" dirty="0" smtClean="0">
                <a:latin typeface="Franklin Gothic Book" pitchFamily="34" charset="0"/>
              </a:rPr>
              <a:t> </a:t>
            </a:r>
            <a:r>
              <a:rPr lang="en-US" dirty="0" err="1" smtClean="0">
                <a:latin typeface="Franklin Gothic Book" pitchFamily="34" charset="0"/>
              </a:rPr>
              <a:t>Datenbank</a:t>
            </a:r>
            <a:r>
              <a:rPr lang="en-US" dirty="0" smtClean="0">
                <a:latin typeface="Franklin Gothic Book" pitchFamily="34" charset="0"/>
              </a:rPr>
              <a:t>?</a:t>
            </a:r>
            <a:br>
              <a:rPr lang="en-US" dirty="0" smtClean="0">
                <a:latin typeface="Franklin Gothic Book" pitchFamily="34" charset="0"/>
              </a:rPr>
            </a:br>
            <a:r>
              <a:rPr lang="en-US" dirty="0" err="1" smtClean="0"/>
              <a:t>Grundlegende</a:t>
            </a:r>
            <a:r>
              <a:rPr lang="en-US" dirty="0" smtClean="0"/>
              <a:t> </a:t>
            </a:r>
            <a:r>
              <a:rPr lang="en-US" dirty="0" err="1" smtClean="0"/>
              <a:t>Operationen</a:t>
            </a:r>
            <a:endParaRPr lang="en-US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CH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 dirty="0" smtClean="0"/>
              <a:t>Datenbank erzeugen: Datenbankstruktur entwerfen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CH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 dirty="0" smtClean="0"/>
              <a:t>Einfügen von Daten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CH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 dirty="0" smtClean="0"/>
              <a:t>Abfragen von Daten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CH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 dirty="0" smtClean="0"/>
              <a:t>Löschen von Daten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CH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CH" dirty="0" smtClean="0"/>
              <a:t>Ändern von Daten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? </a:t>
            </a:r>
            <a:r>
              <a:rPr lang="en-US" dirty="0" err="1" smtClean="0"/>
              <a:t>Vergleich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Fundbüro</a:t>
            </a:r>
            <a:r>
              <a:rPr lang="en-US" dirty="0" smtClean="0"/>
              <a:t>.</a:t>
            </a:r>
          </a:p>
        </p:txBody>
      </p:sp>
      <p:sp>
        <p:nvSpPr>
          <p:cNvPr id="10244" name="Rectangle 665"/>
          <p:cNvSpPr>
            <a:spLocks noChangeArrowheads="1"/>
          </p:cNvSpPr>
          <p:nvPr/>
        </p:nvSpPr>
        <p:spPr bwMode="auto">
          <a:xfrm>
            <a:off x="609600" y="2455118"/>
            <a:ext cx="5867400" cy="1905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4588718"/>
            <a:ext cx="2514600" cy="457200"/>
          </a:xfrm>
          <a:prstGeom prst="rect">
            <a:avLst/>
          </a:prstGeom>
          <a:solidFill>
            <a:srgbClr val="FFB3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Lager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276600" y="4588718"/>
            <a:ext cx="3200400" cy="457200"/>
          </a:xfrm>
          <a:prstGeom prst="rect">
            <a:avLst/>
          </a:prstGeom>
          <a:solidFill>
            <a:srgbClr val="FFB3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Verwalter</a:t>
            </a:r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609600" y="1845518"/>
            <a:ext cx="2524125" cy="457200"/>
          </a:xfrm>
          <a:prstGeom prst="rect">
            <a:avLst/>
          </a:prstGeom>
          <a:solidFill>
            <a:srgbClr val="B7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Speicher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3276600" y="1845518"/>
            <a:ext cx="3200400" cy="457200"/>
          </a:xfrm>
          <a:prstGeom prst="rect">
            <a:avLst/>
          </a:prstGeom>
          <a:solidFill>
            <a:srgbClr val="B7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Verwaltungssystem</a:t>
            </a:r>
          </a:p>
        </p:txBody>
      </p:sp>
      <p:sp>
        <p:nvSpPr>
          <p:cNvPr id="10249" name="AutoShape 632"/>
          <p:cNvSpPr>
            <a:spLocks noChangeArrowheads="1"/>
          </p:cNvSpPr>
          <p:nvPr/>
        </p:nvSpPr>
        <p:spPr bwMode="auto">
          <a:xfrm>
            <a:off x="762000" y="2912318"/>
            <a:ext cx="2286000" cy="1219200"/>
          </a:xfrm>
          <a:prstGeom prst="can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50" name="Line 682"/>
          <p:cNvSpPr>
            <a:spLocks noChangeShapeType="1"/>
          </p:cNvSpPr>
          <p:nvPr/>
        </p:nvSpPr>
        <p:spPr bwMode="auto">
          <a:xfrm>
            <a:off x="2914650" y="3369518"/>
            <a:ext cx="188595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10251" name="Picture 634" descr="C:\WINNT\Profiles\sberger\Desktop\snap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122118"/>
            <a:ext cx="1449388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52" name="Text Box 635"/>
          <p:cNvSpPr txBox="1">
            <a:spLocks noChangeArrowheads="1"/>
          </p:cNvSpPr>
          <p:nvPr/>
        </p:nvSpPr>
        <p:spPr bwMode="auto">
          <a:xfrm>
            <a:off x="6705600" y="1845518"/>
            <a:ext cx="1676400" cy="457200"/>
          </a:xfrm>
          <a:prstGeom prst="rect">
            <a:avLst/>
          </a:prstGeom>
          <a:solidFill>
            <a:srgbClr val="B7FF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Benutzer</a:t>
            </a:r>
          </a:p>
        </p:txBody>
      </p:sp>
      <p:sp>
        <p:nvSpPr>
          <p:cNvPr id="10253" name="Text Box 636"/>
          <p:cNvSpPr txBox="1">
            <a:spLocks noChangeArrowheads="1"/>
          </p:cNvSpPr>
          <p:nvPr/>
        </p:nvSpPr>
        <p:spPr bwMode="auto">
          <a:xfrm>
            <a:off x="6705600" y="4588718"/>
            <a:ext cx="1676400" cy="457200"/>
          </a:xfrm>
          <a:prstGeom prst="rect">
            <a:avLst/>
          </a:prstGeom>
          <a:solidFill>
            <a:srgbClr val="FFB3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Kunden</a:t>
            </a:r>
          </a:p>
        </p:txBody>
      </p:sp>
      <p:grpSp>
        <p:nvGrpSpPr>
          <p:cNvPr id="10254" name="Group 646"/>
          <p:cNvGrpSpPr>
            <a:grpSpLocks/>
          </p:cNvGrpSpPr>
          <p:nvPr/>
        </p:nvGrpSpPr>
        <p:grpSpPr bwMode="auto">
          <a:xfrm>
            <a:off x="6858000" y="5198318"/>
            <a:ext cx="1249363" cy="1233488"/>
            <a:chOff x="4464" y="2592"/>
            <a:chExt cx="1027" cy="969"/>
          </a:xfrm>
        </p:grpSpPr>
        <p:graphicFrame>
          <p:nvGraphicFramePr>
            <p:cNvPr id="10280" name="Object 637"/>
            <p:cNvGraphicFramePr>
              <a:graphicFrameLocks noChangeAspect="1"/>
            </p:cNvGraphicFramePr>
            <p:nvPr/>
          </p:nvGraphicFramePr>
          <p:xfrm>
            <a:off x="4464" y="2592"/>
            <a:ext cx="595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4" name="Clip" r:id="rId4" imgW="3717925" imgH="3352800" progId="MS_ClipArt_Gallery.2">
                    <p:embed/>
                  </p:oleObj>
                </mc:Choice>
                <mc:Fallback>
                  <p:oleObj name="Clip" r:id="rId4" imgW="3717925" imgH="3352800" progId="MS_ClipArt_Gallery.2">
                    <p:embed/>
                    <p:pic>
                      <p:nvPicPr>
                        <p:cNvPr id="0" name="Object 6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2592"/>
                          <a:ext cx="595" cy="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189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1" name="Object 638"/>
            <p:cNvGraphicFramePr>
              <a:graphicFrameLocks noChangeAspect="1"/>
            </p:cNvGraphicFramePr>
            <p:nvPr/>
          </p:nvGraphicFramePr>
          <p:xfrm>
            <a:off x="4608" y="2736"/>
            <a:ext cx="595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5" name="Clip" r:id="rId6" imgW="3717925" imgH="3352800" progId="MS_ClipArt_Gallery.2">
                    <p:embed/>
                  </p:oleObj>
                </mc:Choice>
                <mc:Fallback>
                  <p:oleObj name="Clip" r:id="rId6" imgW="3717925" imgH="3352800" progId="MS_ClipArt_Gallery.2">
                    <p:embed/>
                    <p:pic>
                      <p:nvPicPr>
                        <p:cNvPr id="0" name="Object 6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8" y="2736"/>
                          <a:ext cx="595" cy="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189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2" name="Object 644"/>
            <p:cNvGraphicFramePr>
              <a:graphicFrameLocks noChangeAspect="1"/>
            </p:cNvGraphicFramePr>
            <p:nvPr/>
          </p:nvGraphicFramePr>
          <p:xfrm>
            <a:off x="4752" y="2880"/>
            <a:ext cx="595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6" name="Clip" r:id="rId7" imgW="3717925" imgH="3352800" progId="MS_ClipArt_Gallery.2">
                    <p:embed/>
                  </p:oleObj>
                </mc:Choice>
                <mc:Fallback>
                  <p:oleObj name="Clip" r:id="rId7" imgW="3717925" imgH="3352800" progId="MS_ClipArt_Gallery.2">
                    <p:embed/>
                    <p:pic>
                      <p:nvPicPr>
                        <p:cNvPr id="0" name="Object 6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52" y="2880"/>
                          <a:ext cx="595" cy="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189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3" name="Object 645"/>
            <p:cNvGraphicFramePr>
              <a:graphicFrameLocks noChangeAspect="1"/>
            </p:cNvGraphicFramePr>
            <p:nvPr/>
          </p:nvGraphicFramePr>
          <p:xfrm>
            <a:off x="4896" y="3024"/>
            <a:ext cx="595" cy="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7" name="Clip" r:id="rId8" imgW="3717925" imgH="3352800" progId="MS_ClipArt_Gallery.2">
                    <p:embed/>
                  </p:oleObj>
                </mc:Choice>
                <mc:Fallback>
                  <p:oleObj name="Clip" r:id="rId8" imgW="3717925" imgH="3352800" progId="MS_ClipArt_Gallery.2">
                    <p:embed/>
                    <p:pic>
                      <p:nvPicPr>
                        <p:cNvPr id="0" name="Object 6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3024"/>
                          <a:ext cx="595" cy="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189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5" name="Line 655"/>
          <p:cNvSpPr>
            <a:spLocks noChangeShapeType="1"/>
          </p:cNvSpPr>
          <p:nvPr/>
        </p:nvSpPr>
        <p:spPr bwMode="auto">
          <a:xfrm>
            <a:off x="1981200" y="3445718"/>
            <a:ext cx="2819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56" name="Line 657"/>
          <p:cNvSpPr>
            <a:spLocks noChangeShapeType="1"/>
          </p:cNvSpPr>
          <p:nvPr/>
        </p:nvSpPr>
        <p:spPr bwMode="auto">
          <a:xfrm flipV="1">
            <a:off x="1524000" y="3674318"/>
            <a:ext cx="3276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57" name="Rectangle 661"/>
          <p:cNvSpPr>
            <a:spLocks noChangeArrowheads="1"/>
          </p:cNvSpPr>
          <p:nvPr/>
        </p:nvSpPr>
        <p:spPr bwMode="auto">
          <a:xfrm>
            <a:off x="1295400" y="3750518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58" name="Rectangle 662"/>
          <p:cNvSpPr>
            <a:spLocks noChangeArrowheads="1"/>
          </p:cNvSpPr>
          <p:nvPr/>
        </p:nvSpPr>
        <p:spPr bwMode="auto">
          <a:xfrm>
            <a:off x="1752600" y="3369518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59" name="Rectangle 663"/>
          <p:cNvSpPr>
            <a:spLocks noChangeArrowheads="1"/>
          </p:cNvSpPr>
          <p:nvPr/>
        </p:nvSpPr>
        <p:spPr bwMode="auto">
          <a:xfrm>
            <a:off x="2362200" y="3902918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60" name="Line 664"/>
          <p:cNvSpPr>
            <a:spLocks noChangeShapeType="1"/>
          </p:cNvSpPr>
          <p:nvPr/>
        </p:nvSpPr>
        <p:spPr bwMode="auto">
          <a:xfrm flipV="1">
            <a:off x="2590800" y="3674318"/>
            <a:ext cx="2209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61" name="Rectangle 648"/>
          <p:cNvSpPr>
            <a:spLocks noChangeArrowheads="1"/>
          </p:cNvSpPr>
          <p:nvPr/>
        </p:nvSpPr>
        <p:spPr bwMode="auto">
          <a:xfrm>
            <a:off x="3962400" y="3217118"/>
            <a:ext cx="1676400" cy="9144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DBMS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2" name="Picture 668" descr="C:\WINNT\Profiles\sberger\Desktop\glasses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5217368"/>
            <a:ext cx="6762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669" descr="C:\WINNT\Profiles\sberger\Desktop\Key02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75076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670" descr="C:\WINNT\Profiles\sberger\Desktop\Umbrella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63011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Picture 671" descr="C:\WINNT\Profiles\sberger\Desktop\Book05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5750768"/>
            <a:ext cx="314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6" name="Picture 67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249243"/>
            <a:ext cx="2381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7" name="Picture 67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6227018"/>
            <a:ext cx="3238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8" name="Picture 67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934918"/>
            <a:ext cx="2762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9" name="Picture 67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49243"/>
            <a:ext cx="32385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270" name="Object 6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56937"/>
              </p:ext>
            </p:extLst>
          </p:nvPr>
        </p:nvGraphicFramePr>
        <p:xfrm>
          <a:off x="2179638" y="5198318"/>
          <a:ext cx="506412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Photo Editor Photo" r:id="rId17" imgW="1009791" imgH="1019048" progId="MSPhotoEd.3">
                  <p:embed/>
                </p:oleObj>
              </mc:Choice>
              <mc:Fallback>
                <p:oleObj name="Photo Editor Photo" r:id="rId17" imgW="1009791" imgH="1019048" progId="MSPhotoEd.3">
                  <p:embed/>
                  <p:pic>
                    <p:nvPicPr>
                      <p:cNvPr id="0" name="Object 6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5198318"/>
                        <a:ext cx="506412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1" name="Picture 677" descr="C:\WINNT\Profiles\sberger\Desktop\Key02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3019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72" name="Object 6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223009"/>
              </p:ext>
            </p:extLst>
          </p:nvPr>
        </p:nvGraphicFramePr>
        <p:xfrm>
          <a:off x="6705600" y="5217368"/>
          <a:ext cx="50641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Photo Editor Photo" r:id="rId19" imgW="1009791" imgH="1019048" progId="MSPhotoEd.3">
                  <p:embed/>
                </p:oleObj>
              </mc:Choice>
              <mc:Fallback>
                <p:oleObj name="Photo Editor Photo" r:id="rId19" imgW="1009791" imgH="1019048" progId="MSPhotoEd.3">
                  <p:embed/>
                  <p:pic>
                    <p:nvPicPr>
                      <p:cNvPr id="0" name="Object 6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5217368"/>
                        <a:ext cx="506413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3" name="Rectangle 681"/>
          <p:cNvSpPr>
            <a:spLocks noChangeArrowheads="1"/>
          </p:cNvSpPr>
          <p:nvPr/>
        </p:nvSpPr>
        <p:spPr bwMode="auto">
          <a:xfrm>
            <a:off x="2686050" y="3293318"/>
            <a:ext cx="2286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74" name="Line 658"/>
          <p:cNvSpPr>
            <a:spLocks noChangeShapeType="1"/>
          </p:cNvSpPr>
          <p:nvPr/>
        </p:nvSpPr>
        <p:spPr bwMode="auto">
          <a:xfrm flipV="1">
            <a:off x="5791200" y="2836118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75" name="Line 659"/>
          <p:cNvSpPr>
            <a:spLocks noChangeShapeType="1"/>
          </p:cNvSpPr>
          <p:nvPr/>
        </p:nvSpPr>
        <p:spPr bwMode="auto">
          <a:xfrm>
            <a:off x="5791200" y="3826718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276" name="Line 660"/>
          <p:cNvSpPr>
            <a:spLocks noChangeShapeType="1"/>
          </p:cNvSpPr>
          <p:nvPr/>
        </p:nvSpPr>
        <p:spPr bwMode="auto">
          <a:xfrm flipV="1">
            <a:off x="5791200" y="3521918"/>
            <a:ext cx="2286000" cy="85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pic>
        <p:nvPicPr>
          <p:cNvPr id="10277" name="Picture 652" descr="C:\WINNT\Profiles\sberger\Desktop\snap.gi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55118"/>
            <a:ext cx="6858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8" name="Picture 653" descr="C:\WINNT\Profiles\sberger\Desktop\snap.gi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64718"/>
            <a:ext cx="685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9" name="Picture 654" descr="C:\WINNT\Profiles\sberger\Desktop\snap.gif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674318"/>
            <a:ext cx="685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Picture 2" descr="http://jochenebmeier.files.wordpress.com/2008/11/zettelkasten2.jp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37727" cy="53270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Daten</a:t>
            </a:r>
            <a:r>
              <a:rPr lang="en-US" dirty="0" smtClean="0"/>
              <a:t> </a:t>
            </a:r>
            <a:r>
              <a:rPr lang="en-US" dirty="0" err="1" smtClean="0"/>
              <a:t>früher</a:t>
            </a:r>
            <a:r>
              <a:rPr lang="en-US" dirty="0" smtClean="0"/>
              <a:t>: </a:t>
            </a:r>
            <a:r>
              <a:rPr lang="en-US" dirty="0" err="1" smtClean="0"/>
              <a:t>Zettel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Zettel</a:t>
            </a:r>
            <a:endParaRPr lang="en-US" dirty="0" smtClean="0"/>
          </a:p>
        </p:txBody>
      </p:sp>
      <p:grpSp>
        <p:nvGrpSpPr>
          <p:cNvPr id="11269" name="Group 266"/>
          <p:cNvGrpSpPr>
            <a:grpSpLocks/>
          </p:cNvGrpSpPr>
          <p:nvPr/>
        </p:nvGrpSpPr>
        <p:grpSpPr bwMode="auto">
          <a:xfrm>
            <a:off x="2307282" y="2008212"/>
            <a:ext cx="6153150" cy="4229100"/>
            <a:chOff x="1368" y="984"/>
            <a:chExt cx="3876" cy="2664"/>
          </a:xfrm>
        </p:grpSpPr>
        <p:sp>
          <p:nvSpPr>
            <p:cNvPr id="11270" name="Rectangle 253"/>
            <p:cNvSpPr>
              <a:spLocks noChangeArrowheads="1"/>
            </p:cNvSpPr>
            <p:nvPr/>
          </p:nvSpPr>
          <p:spPr bwMode="auto">
            <a:xfrm>
              <a:off x="1368" y="990"/>
              <a:ext cx="1440" cy="234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71" name="Rectangle 254"/>
            <p:cNvSpPr>
              <a:spLocks noChangeArrowheads="1"/>
            </p:cNvSpPr>
            <p:nvPr/>
          </p:nvSpPr>
          <p:spPr bwMode="auto">
            <a:xfrm>
              <a:off x="2808" y="990"/>
              <a:ext cx="2124" cy="235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72" name="Rectangle 255"/>
            <p:cNvSpPr>
              <a:spLocks noChangeArrowheads="1"/>
            </p:cNvSpPr>
            <p:nvPr/>
          </p:nvSpPr>
          <p:spPr bwMode="auto">
            <a:xfrm>
              <a:off x="1368" y="984"/>
              <a:ext cx="35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73" name="Rectangle 257"/>
            <p:cNvSpPr>
              <a:spLocks noChangeArrowheads="1"/>
            </p:cNvSpPr>
            <p:nvPr/>
          </p:nvSpPr>
          <p:spPr bwMode="auto">
            <a:xfrm>
              <a:off x="1368" y="2748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1274" name="Rectangle 258"/>
            <p:cNvSpPr>
              <a:spLocks noChangeArrowheads="1"/>
            </p:cNvSpPr>
            <p:nvPr/>
          </p:nvSpPr>
          <p:spPr bwMode="auto">
            <a:xfrm>
              <a:off x="1368" y="984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Nummer:      14555</a:t>
              </a:r>
            </a:p>
          </p:txBody>
        </p:sp>
        <p:sp>
          <p:nvSpPr>
            <p:cNvPr id="11275" name="Rectangle 259"/>
            <p:cNvSpPr>
              <a:spLocks noChangeArrowheads="1"/>
            </p:cNvSpPr>
            <p:nvPr/>
          </p:nvSpPr>
          <p:spPr bwMode="auto">
            <a:xfrm>
              <a:off x="1368" y="1278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1276" name="Rectangle 260"/>
            <p:cNvSpPr>
              <a:spLocks noChangeArrowheads="1"/>
            </p:cNvSpPr>
            <p:nvPr/>
          </p:nvSpPr>
          <p:spPr bwMode="auto">
            <a:xfrm>
              <a:off x="1368" y="1572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1277" name="Rectangle 261"/>
            <p:cNvSpPr>
              <a:spLocks noChangeArrowheads="1"/>
            </p:cNvSpPr>
            <p:nvPr/>
          </p:nvSpPr>
          <p:spPr bwMode="auto">
            <a:xfrm>
              <a:off x="1368" y="1866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1278" name="Rectangle 262"/>
            <p:cNvSpPr>
              <a:spLocks noChangeArrowheads="1"/>
            </p:cNvSpPr>
            <p:nvPr/>
          </p:nvSpPr>
          <p:spPr bwMode="auto">
            <a:xfrm>
              <a:off x="1368" y="2160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1279" name="Rectangle 263"/>
            <p:cNvSpPr>
              <a:spLocks noChangeArrowheads="1"/>
            </p:cNvSpPr>
            <p:nvPr/>
          </p:nvSpPr>
          <p:spPr bwMode="auto">
            <a:xfrm>
              <a:off x="1368" y="3042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1280" name="Rectangle 264"/>
            <p:cNvSpPr>
              <a:spLocks noChangeArrowheads="1"/>
            </p:cNvSpPr>
            <p:nvPr/>
          </p:nvSpPr>
          <p:spPr bwMode="auto">
            <a:xfrm>
              <a:off x="1368" y="2454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1281" name="Line 256"/>
            <p:cNvSpPr>
              <a:spLocks noChangeShapeType="1"/>
            </p:cNvSpPr>
            <p:nvPr/>
          </p:nvSpPr>
          <p:spPr bwMode="auto">
            <a:xfrm flipV="1">
              <a:off x="1368" y="1275"/>
              <a:ext cx="35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82" name="Rectangle 234"/>
            <p:cNvSpPr>
              <a:spLocks noChangeArrowheads="1"/>
            </p:cNvSpPr>
            <p:nvPr/>
          </p:nvSpPr>
          <p:spPr bwMode="auto">
            <a:xfrm>
              <a:off x="1680" y="1293"/>
              <a:ext cx="1440" cy="234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83" name="Rectangle 235"/>
            <p:cNvSpPr>
              <a:spLocks noChangeArrowheads="1"/>
            </p:cNvSpPr>
            <p:nvPr/>
          </p:nvSpPr>
          <p:spPr bwMode="auto">
            <a:xfrm>
              <a:off x="3120" y="1293"/>
              <a:ext cx="2124" cy="235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84" name="Rectangle 15"/>
            <p:cNvSpPr>
              <a:spLocks noChangeArrowheads="1"/>
            </p:cNvSpPr>
            <p:nvPr/>
          </p:nvSpPr>
          <p:spPr bwMode="auto">
            <a:xfrm>
              <a:off x="1680" y="1287"/>
              <a:ext cx="35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1285" name="Rectangle 13"/>
            <p:cNvSpPr>
              <a:spLocks noChangeArrowheads="1"/>
            </p:cNvSpPr>
            <p:nvPr/>
          </p:nvSpPr>
          <p:spPr bwMode="auto">
            <a:xfrm>
              <a:off x="1680" y="305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1286" name="Rectangle 3"/>
            <p:cNvSpPr>
              <a:spLocks noChangeArrowheads="1"/>
            </p:cNvSpPr>
            <p:nvPr/>
          </p:nvSpPr>
          <p:spPr bwMode="auto">
            <a:xfrm>
              <a:off x="1680" y="128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11287" name="Rectangle 4"/>
            <p:cNvSpPr>
              <a:spLocks noChangeArrowheads="1"/>
            </p:cNvSpPr>
            <p:nvPr/>
          </p:nvSpPr>
          <p:spPr bwMode="auto">
            <a:xfrm>
              <a:off x="1680" y="158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1288" name="Rectangle 5"/>
            <p:cNvSpPr>
              <a:spLocks noChangeArrowheads="1"/>
            </p:cNvSpPr>
            <p:nvPr/>
          </p:nvSpPr>
          <p:spPr bwMode="auto">
            <a:xfrm>
              <a:off x="1680" y="187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1289" name="Rectangle 6"/>
            <p:cNvSpPr>
              <a:spLocks noChangeArrowheads="1"/>
            </p:cNvSpPr>
            <p:nvPr/>
          </p:nvSpPr>
          <p:spPr bwMode="auto">
            <a:xfrm>
              <a:off x="1680" y="2169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1290" name="Rectangle 9"/>
            <p:cNvSpPr>
              <a:spLocks noChangeArrowheads="1"/>
            </p:cNvSpPr>
            <p:nvPr/>
          </p:nvSpPr>
          <p:spPr bwMode="auto">
            <a:xfrm>
              <a:off x="1680" y="2463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1291" name="Rectangle 14"/>
            <p:cNvSpPr>
              <a:spLocks noChangeArrowheads="1"/>
            </p:cNvSpPr>
            <p:nvPr/>
          </p:nvSpPr>
          <p:spPr bwMode="auto">
            <a:xfrm>
              <a:off x="1680" y="334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1292" name="Rectangle 218"/>
            <p:cNvSpPr>
              <a:spLocks noChangeArrowheads="1"/>
            </p:cNvSpPr>
            <p:nvPr/>
          </p:nvSpPr>
          <p:spPr bwMode="auto">
            <a:xfrm>
              <a:off x="1680" y="275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b="1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1293" name="Line 17"/>
            <p:cNvSpPr>
              <a:spLocks noChangeShapeType="1"/>
            </p:cNvSpPr>
            <p:nvPr/>
          </p:nvSpPr>
          <p:spPr bwMode="auto">
            <a:xfrm flipV="1">
              <a:off x="1680" y="1581"/>
              <a:ext cx="35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austnet.com.au/images/Product_Images/IBM_Blade_Server_DataCentre__solutions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8588" r="3394"/>
          <a:stretch/>
        </p:blipFill>
        <p:spPr bwMode="auto">
          <a:xfrm>
            <a:off x="611560" y="1516393"/>
            <a:ext cx="4684589" cy="536899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  <a:extLst/>
        </p:spPr>
      </p:pic>
      <p:pic>
        <p:nvPicPr>
          <p:cNvPr id="6" name="Picture 4" descr="http://www.austnet.com.au/images/Product_Images/IBM_Blade_Server_DataCentre__solutions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8588" r="3394"/>
          <a:stretch/>
        </p:blipFill>
        <p:spPr bwMode="auto">
          <a:xfrm>
            <a:off x="3847851" y="1516393"/>
            <a:ext cx="4684589" cy="536899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noFill/>
            <a:miter lim="800000"/>
          </a:ln>
          <a:effectLst/>
          <a:extLst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speichert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</a:t>
            </a:r>
            <a:r>
              <a:rPr lang="en-US" dirty="0" smtClean="0"/>
              <a:t> </a:t>
            </a:r>
            <a:r>
              <a:rPr lang="en-US" dirty="0" err="1" smtClean="0"/>
              <a:t>Daten</a:t>
            </a:r>
            <a:r>
              <a:rPr lang="en-US" dirty="0" smtClean="0"/>
              <a:t>? In </a:t>
            </a:r>
            <a:r>
              <a:rPr lang="en-US" dirty="0" err="1" smtClean="0"/>
              <a:t>Tabellen</a:t>
            </a:r>
            <a:r>
              <a:rPr lang="en-US" dirty="0" smtClean="0"/>
              <a:t>.</a:t>
            </a:r>
          </a:p>
        </p:txBody>
      </p:sp>
      <p:graphicFrame>
        <p:nvGraphicFramePr>
          <p:cNvPr id="1229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424713"/>
              </p:ext>
            </p:extLst>
          </p:nvPr>
        </p:nvGraphicFramePr>
        <p:xfrm>
          <a:off x="682699" y="3895303"/>
          <a:ext cx="770572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Worksheet" r:id="rId4" imgW="7944231" imgH="2562758" progId="Excel.Sheet.8">
                  <p:embed/>
                </p:oleObj>
              </mc:Choice>
              <mc:Fallback>
                <p:oleObj name="Worksheet" r:id="rId4" imgW="7944231" imgH="256275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99" y="3895303"/>
                        <a:ext cx="7705725" cy="24860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Name der </a:t>
            </a:r>
            <a:r>
              <a:rPr lang="en-US" dirty="0" err="1" smtClean="0"/>
              <a:t>Tabelle</a:t>
            </a:r>
            <a:endParaRPr lang="en-US" dirty="0" smtClean="0"/>
          </a:p>
        </p:txBody>
      </p:sp>
      <p:sp>
        <p:nvSpPr>
          <p:cNvPr id="13317" name="Text Box 33"/>
          <p:cNvSpPr txBox="1">
            <a:spLocks noChangeArrowheads="1"/>
          </p:cNvSpPr>
          <p:nvPr/>
        </p:nvSpPr>
        <p:spPr bwMode="auto">
          <a:xfrm>
            <a:off x="685800" y="2181225"/>
            <a:ext cx="3000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3300"/>
                </a:solidFill>
                <a:latin typeface="Franklin Gothic Book" pitchFamily="34" charset="0"/>
              </a:rPr>
              <a:t>Fundgegenstand</a:t>
            </a:r>
            <a:endParaRPr lang="en-US" b="1" dirty="0">
              <a:solidFill>
                <a:srgbClr val="FF3300"/>
              </a:solidFill>
              <a:latin typeface="Franklin Gothic Book" pitchFamily="34" charset="0"/>
            </a:endParaRPr>
          </a:p>
        </p:txBody>
      </p:sp>
      <p:grpSp>
        <p:nvGrpSpPr>
          <p:cNvPr id="13318" name="Group 36"/>
          <p:cNvGrpSpPr>
            <a:grpSpLocks/>
          </p:cNvGrpSpPr>
          <p:nvPr/>
        </p:nvGrpSpPr>
        <p:grpSpPr bwMode="auto">
          <a:xfrm>
            <a:off x="685800" y="2667000"/>
            <a:ext cx="2608263" cy="2547938"/>
            <a:chOff x="432" y="1680"/>
            <a:chExt cx="1643" cy="1605"/>
          </a:xfrm>
        </p:grpSpPr>
        <p:sp>
          <p:nvSpPr>
            <p:cNvPr id="13319" name="Rectangle 20"/>
            <p:cNvSpPr>
              <a:spLocks noChangeArrowheads="1"/>
            </p:cNvSpPr>
            <p:nvPr/>
          </p:nvSpPr>
          <p:spPr bwMode="auto">
            <a:xfrm>
              <a:off x="432" y="1684"/>
              <a:ext cx="664" cy="159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3320" name="Rectangle 21"/>
            <p:cNvSpPr>
              <a:spLocks noChangeArrowheads="1"/>
            </p:cNvSpPr>
            <p:nvPr/>
          </p:nvSpPr>
          <p:spPr bwMode="auto">
            <a:xfrm>
              <a:off x="1096" y="1684"/>
              <a:ext cx="979" cy="160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3321" name="Rectangle 22"/>
            <p:cNvSpPr>
              <a:spLocks noChangeArrowheads="1"/>
            </p:cNvSpPr>
            <p:nvPr/>
          </p:nvSpPr>
          <p:spPr bwMode="auto">
            <a:xfrm>
              <a:off x="432" y="1680"/>
              <a:ext cx="1643" cy="15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3322" name="Rectangle 24"/>
            <p:cNvSpPr>
              <a:spLocks noChangeArrowheads="1"/>
            </p:cNvSpPr>
            <p:nvPr/>
          </p:nvSpPr>
          <p:spPr bwMode="auto">
            <a:xfrm>
              <a:off x="432" y="28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3323" name="Rectangle 25"/>
            <p:cNvSpPr>
              <a:spLocks noChangeArrowheads="1"/>
            </p:cNvSpPr>
            <p:nvPr/>
          </p:nvSpPr>
          <p:spPr bwMode="auto">
            <a:xfrm>
              <a:off x="432" y="16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13324" name="Rectangle 26"/>
            <p:cNvSpPr>
              <a:spLocks noChangeArrowheads="1"/>
            </p:cNvSpPr>
            <p:nvPr/>
          </p:nvSpPr>
          <p:spPr bwMode="auto">
            <a:xfrm>
              <a:off x="432" y="18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3325" name="Rectangle 27"/>
            <p:cNvSpPr>
              <a:spLocks noChangeArrowheads="1"/>
            </p:cNvSpPr>
            <p:nvPr/>
          </p:nvSpPr>
          <p:spPr bwMode="auto">
            <a:xfrm>
              <a:off x="432" y="20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3326" name="Rectangle 28"/>
            <p:cNvSpPr>
              <a:spLocks noChangeArrowheads="1"/>
            </p:cNvSpPr>
            <p:nvPr/>
          </p:nvSpPr>
          <p:spPr bwMode="auto">
            <a:xfrm>
              <a:off x="432" y="2280"/>
              <a:ext cx="1643" cy="1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3327" name="Rectangle 29"/>
            <p:cNvSpPr>
              <a:spLocks noChangeArrowheads="1"/>
            </p:cNvSpPr>
            <p:nvPr/>
          </p:nvSpPr>
          <p:spPr bwMode="auto">
            <a:xfrm>
              <a:off x="432" y="24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3328" name="Rectangle 30"/>
            <p:cNvSpPr>
              <a:spLocks noChangeArrowheads="1"/>
            </p:cNvSpPr>
            <p:nvPr/>
          </p:nvSpPr>
          <p:spPr bwMode="auto">
            <a:xfrm>
              <a:off x="432" y="30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3329" name="Rectangle 31"/>
            <p:cNvSpPr>
              <a:spLocks noChangeArrowheads="1"/>
            </p:cNvSpPr>
            <p:nvPr/>
          </p:nvSpPr>
          <p:spPr bwMode="auto">
            <a:xfrm>
              <a:off x="432" y="26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3330" name="Line 23"/>
            <p:cNvSpPr>
              <a:spLocks noChangeShapeType="1"/>
            </p:cNvSpPr>
            <p:nvPr/>
          </p:nvSpPr>
          <p:spPr bwMode="auto">
            <a:xfrm flipV="1">
              <a:off x="432" y="1880"/>
              <a:ext cx="164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 </a:t>
            </a:r>
            <a:r>
              <a:rPr lang="en-US" dirty="0" err="1" smtClean="0"/>
              <a:t>Attributnamen</a:t>
            </a:r>
            <a:r>
              <a:rPr lang="en-US" dirty="0" smtClean="0"/>
              <a:t>, </a:t>
            </a:r>
            <a:r>
              <a:rPr lang="en-US" dirty="0" err="1" smtClean="0"/>
              <a:t>Spaltennamen</a:t>
            </a:r>
            <a:endParaRPr lang="en-US" dirty="0" smtClean="0"/>
          </a:p>
        </p:txBody>
      </p:sp>
      <p:sp>
        <p:nvSpPr>
          <p:cNvPr id="14341" name="Text Box 1028"/>
          <p:cNvSpPr txBox="1">
            <a:spLocks noChangeArrowheads="1"/>
          </p:cNvSpPr>
          <p:nvPr/>
        </p:nvSpPr>
        <p:spPr bwMode="auto">
          <a:xfrm>
            <a:off x="3552825" y="2333625"/>
            <a:ext cx="490537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Nummer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Art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Farbe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Funddatum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Fundort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Finder</a:t>
            </a:r>
          </a:p>
        </p:txBody>
      </p:sp>
      <p:grpSp>
        <p:nvGrpSpPr>
          <p:cNvPr id="14342" name="Group 1029"/>
          <p:cNvGrpSpPr>
            <a:grpSpLocks/>
          </p:cNvGrpSpPr>
          <p:nvPr/>
        </p:nvGrpSpPr>
        <p:grpSpPr bwMode="auto">
          <a:xfrm>
            <a:off x="685800" y="2667000"/>
            <a:ext cx="2608263" cy="2547938"/>
            <a:chOff x="432" y="1680"/>
            <a:chExt cx="1643" cy="1605"/>
          </a:xfrm>
        </p:grpSpPr>
        <p:sp>
          <p:nvSpPr>
            <p:cNvPr id="14344" name="Rectangle 1030"/>
            <p:cNvSpPr>
              <a:spLocks noChangeArrowheads="1"/>
            </p:cNvSpPr>
            <p:nvPr/>
          </p:nvSpPr>
          <p:spPr bwMode="auto">
            <a:xfrm>
              <a:off x="432" y="1684"/>
              <a:ext cx="664" cy="159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4345" name="Rectangle 1031"/>
            <p:cNvSpPr>
              <a:spLocks noChangeArrowheads="1"/>
            </p:cNvSpPr>
            <p:nvPr/>
          </p:nvSpPr>
          <p:spPr bwMode="auto">
            <a:xfrm>
              <a:off x="1096" y="1684"/>
              <a:ext cx="979" cy="160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4346" name="Rectangle 1032"/>
            <p:cNvSpPr>
              <a:spLocks noChangeArrowheads="1"/>
            </p:cNvSpPr>
            <p:nvPr/>
          </p:nvSpPr>
          <p:spPr bwMode="auto">
            <a:xfrm>
              <a:off x="432" y="1680"/>
              <a:ext cx="1643" cy="15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4347" name="Rectangle 1033"/>
            <p:cNvSpPr>
              <a:spLocks noChangeArrowheads="1"/>
            </p:cNvSpPr>
            <p:nvPr/>
          </p:nvSpPr>
          <p:spPr bwMode="auto">
            <a:xfrm>
              <a:off x="432" y="28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4348" name="Rectangle 1034"/>
            <p:cNvSpPr>
              <a:spLocks noChangeArrowheads="1"/>
            </p:cNvSpPr>
            <p:nvPr/>
          </p:nvSpPr>
          <p:spPr bwMode="auto">
            <a:xfrm>
              <a:off x="432" y="16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14349" name="Rectangle 1035"/>
            <p:cNvSpPr>
              <a:spLocks noChangeArrowheads="1"/>
            </p:cNvSpPr>
            <p:nvPr/>
          </p:nvSpPr>
          <p:spPr bwMode="auto">
            <a:xfrm>
              <a:off x="432" y="18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4350" name="Rectangle 1036"/>
            <p:cNvSpPr>
              <a:spLocks noChangeArrowheads="1"/>
            </p:cNvSpPr>
            <p:nvPr/>
          </p:nvSpPr>
          <p:spPr bwMode="auto">
            <a:xfrm>
              <a:off x="432" y="20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4351" name="Rectangle 1037"/>
            <p:cNvSpPr>
              <a:spLocks noChangeArrowheads="1"/>
            </p:cNvSpPr>
            <p:nvPr/>
          </p:nvSpPr>
          <p:spPr bwMode="auto">
            <a:xfrm>
              <a:off x="432" y="2280"/>
              <a:ext cx="1643" cy="1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4352" name="Rectangle 1038"/>
            <p:cNvSpPr>
              <a:spLocks noChangeArrowheads="1"/>
            </p:cNvSpPr>
            <p:nvPr/>
          </p:nvSpPr>
          <p:spPr bwMode="auto">
            <a:xfrm>
              <a:off x="432" y="24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4353" name="Rectangle 1039"/>
            <p:cNvSpPr>
              <a:spLocks noChangeArrowheads="1"/>
            </p:cNvSpPr>
            <p:nvPr/>
          </p:nvSpPr>
          <p:spPr bwMode="auto">
            <a:xfrm>
              <a:off x="432" y="30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4354" name="Rectangle 1040"/>
            <p:cNvSpPr>
              <a:spLocks noChangeArrowheads="1"/>
            </p:cNvSpPr>
            <p:nvPr/>
          </p:nvSpPr>
          <p:spPr bwMode="auto">
            <a:xfrm>
              <a:off x="432" y="26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4355" name="Line 1041"/>
            <p:cNvSpPr>
              <a:spLocks noChangeShapeType="1"/>
            </p:cNvSpPr>
            <p:nvPr/>
          </p:nvSpPr>
          <p:spPr bwMode="auto">
            <a:xfrm flipV="1">
              <a:off x="432" y="1880"/>
              <a:ext cx="164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4343" name="Text Box 1042"/>
          <p:cNvSpPr txBox="1">
            <a:spLocks noChangeArrowheads="1"/>
          </p:cNvSpPr>
          <p:nvPr/>
        </p:nvSpPr>
        <p:spPr bwMode="auto">
          <a:xfrm>
            <a:off x="685800" y="2181225"/>
            <a:ext cx="3000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latin typeface="Franklin Gothic Book" pitchFamily="34" charset="0"/>
              </a:rPr>
              <a:t>Fundgegenstand</a:t>
            </a:r>
            <a:endParaRPr lang="en-US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 </a:t>
            </a:r>
            <a:r>
              <a:rPr lang="en-US" dirty="0" err="1" smtClean="0"/>
              <a:t>Datentypen</a:t>
            </a:r>
            <a:r>
              <a:rPr lang="en-US" dirty="0" smtClean="0"/>
              <a:t> der </a:t>
            </a:r>
            <a:r>
              <a:rPr lang="en-US" dirty="0" err="1" smtClean="0"/>
              <a:t>Spalten</a:t>
            </a:r>
            <a:endParaRPr lang="en-US" dirty="0" smtClean="0"/>
          </a:p>
        </p:txBody>
      </p:sp>
      <p:sp>
        <p:nvSpPr>
          <p:cNvPr id="15365" name="Text Box 18"/>
          <p:cNvSpPr txBox="1">
            <a:spLocks noChangeArrowheads="1"/>
          </p:cNvSpPr>
          <p:nvPr/>
        </p:nvSpPr>
        <p:spPr bwMode="auto">
          <a:xfrm>
            <a:off x="3552825" y="2333625"/>
            <a:ext cx="18478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Nummer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Art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Farbe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Funddatum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Fundort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Finder</a:t>
            </a:r>
          </a:p>
        </p:txBody>
      </p:sp>
      <p:grpSp>
        <p:nvGrpSpPr>
          <p:cNvPr id="15366" name="Group 19"/>
          <p:cNvGrpSpPr>
            <a:grpSpLocks/>
          </p:cNvGrpSpPr>
          <p:nvPr/>
        </p:nvGrpSpPr>
        <p:grpSpPr bwMode="auto">
          <a:xfrm>
            <a:off x="685800" y="2667000"/>
            <a:ext cx="2608263" cy="2547938"/>
            <a:chOff x="432" y="1680"/>
            <a:chExt cx="1643" cy="1605"/>
          </a:xfrm>
        </p:grpSpPr>
        <p:sp>
          <p:nvSpPr>
            <p:cNvPr id="15369" name="Rectangle 20"/>
            <p:cNvSpPr>
              <a:spLocks noChangeArrowheads="1"/>
            </p:cNvSpPr>
            <p:nvPr/>
          </p:nvSpPr>
          <p:spPr bwMode="auto">
            <a:xfrm>
              <a:off x="432" y="1684"/>
              <a:ext cx="664" cy="159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70" name="Rectangle 21"/>
            <p:cNvSpPr>
              <a:spLocks noChangeArrowheads="1"/>
            </p:cNvSpPr>
            <p:nvPr/>
          </p:nvSpPr>
          <p:spPr bwMode="auto">
            <a:xfrm>
              <a:off x="1096" y="1684"/>
              <a:ext cx="979" cy="160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71" name="Rectangle 22"/>
            <p:cNvSpPr>
              <a:spLocks noChangeArrowheads="1"/>
            </p:cNvSpPr>
            <p:nvPr/>
          </p:nvSpPr>
          <p:spPr bwMode="auto">
            <a:xfrm>
              <a:off x="432" y="1680"/>
              <a:ext cx="1643" cy="15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5372" name="Rectangle 23"/>
            <p:cNvSpPr>
              <a:spLocks noChangeArrowheads="1"/>
            </p:cNvSpPr>
            <p:nvPr/>
          </p:nvSpPr>
          <p:spPr bwMode="auto">
            <a:xfrm>
              <a:off x="432" y="28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5373" name="Rectangle 24"/>
            <p:cNvSpPr>
              <a:spLocks noChangeArrowheads="1"/>
            </p:cNvSpPr>
            <p:nvPr/>
          </p:nvSpPr>
          <p:spPr bwMode="auto">
            <a:xfrm>
              <a:off x="432" y="16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15374" name="Rectangle 25"/>
            <p:cNvSpPr>
              <a:spLocks noChangeArrowheads="1"/>
            </p:cNvSpPr>
            <p:nvPr/>
          </p:nvSpPr>
          <p:spPr bwMode="auto">
            <a:xfrm>
              <a:off x="432" y="18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5375" name="Rectangle 26"/>
            <p:cNvSpPr>
              <a:spLocks noChangeArrowheads="1"/>
            </p:cNvSpPr>
            <p:nvPr/>
          </p:nvSpPr>
          <p:spPr bwMode="auto">
            <a:xfrm>
              <a:off x="432" y="20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5376" name="Rectangle 27"/>
            <p:cNvSpPr>
              <a:spLocks noChangeArrowheads="1"/>
            </p:cNvSpPr>
            <p:nvPr/>
          </p:nvSpPr>
          <p:spPr bwMode="auto">
            <a:xfrm>
              <a:off x="432" y="2280"/>
              <a:ext cx="1643" cy="1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5377" name="Rectangle 28"/>
            <p:cNvSpPr>
              <a:spLocks noChangeArrowheads="1"/>
            </p:cNvSpPr>
            <p:nvPr/>
          </p:nvSpPr>
          <p:spPr bwMode="auto">
            <a:xfrm>
              <a:off x="432" y="24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5378" name="Rectangle 29"/>
            <p:cNvSpPr>
              <a:spLocks noChangeArrowheads="1"/>
            </p:cNvSpPr>
            <p:nvPr/>
          </p:nvSpPr>
          <p:spPr bwMode="auto">
            <a:xfrm>
              <a:off x="432" y="30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5379" name="Rectangle 30"/>
            <p:cNvSpPr>
              <a:spLocks noChangeArrowheads="1"/>
            </p:cNvSpPr>
            <p:nvPr/>
          </p:nvSpPr>
          <p:spPr bwMode="auto">
            <a:xfrm>
              <a:off x="432" y="26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5380" name="Line 31"/>
            <p:cNvSpPr>
              <a:spLocks noChangeShapeType="1"/>
            </p:cNvSpPr>
            <p:nvPr/>
          </p:nvSpPr>
          <p:spPr bwMode="auto">
            <a:xfrm flipV="1">
              <a:off x="432" y="1880"/>
              <a:ext cx="164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5367" name="Text Box 32"/>
          <p:cNvSpPr txBox="1">
            <a:spLocks noChangeArrowheads="1"/>
          </p:cNvSpPr>
          <p:nvPr/>
        </p:nvSpPr>
        <p:spPr bwMode="auto">
          <a:xfrm>
            <a:off x="5924550" y="2333625"/>
            <a:ext cx="12287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Zahl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Datum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Text</a:t>
            </a:r>
          </a:p>
        </p:txBody>
      </p:sp>
      <p:sp>
        <p:nvSpPr>
          <p:cNvPr id="15368" name="Text Box 33"/>
          <p:cNvSpPr txBox="1">
            <a:spLocks noChangeArrowheads="1"/>
          </p:cNvSpPr>
          <p:nvPr/>
        </p:nvSpPr>
        <p:spPr bwMode="auto">
          <a:xfrm>
            <a:off x="685800" y="2181225"/>
            <a:ext cx="3000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latin typeface="Franklin Gothic Book" pitchFamily="34" charset="0"/>
              </a:rPr>
              <a:t>Fundgegenstand</a:t>
            </a:r>
            <a:endParaRPr lang="en-US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 descr="http://www.austnet.com.au/images/Product_Images/IBM_Blade_Server_DataCentre__solutions.jpg"/>
          <p:cNvPicPr>
            <a:picLocks noChangeAspect="1" noChangeArrowheads="1"/>
          </p:cNvPicPr>
          <p:nvPr/>
        </p:nvPicPr>
        <p:blipFill rotWithShape="1">
          <a:blip r:embed="rId2"/>
          <a:srcRect t="18588" r="3394"/>
          <a:stretch/>
        </p:blipFill>
        <p:spPr bwMode="auto">
          <a:xfrm>
            <a:off x="3632200" y="620713"/>
            <a:ext cx="4900613" cy="561657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252413" y="5395913"/>
            <a:ext cx="6983412" cy="141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8600">
                <a:latin typeface="Franklin Gothic Demi" pitchFamily="34" charset="0"/>
              </a:rPr>
              <a:t>Daten</a:t>
            </a:r>
            <a:r>
              <a:rPr lang="de-CH" sz="8600">
                <a:solidFill>
                  <a:schemeClr val="bg1"/>
                </a:solidFill>
                <a:latin typeface="Franklin Gothic Demi" pitchFamily="34" charset="0"/>
              </a:rPr>
              <a:t>banken!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Spalten</a:t>
            </a:r>
            <a:r>
              <a:rPr lang="en-US" dirty="0" smtClean="0"/>
              <a:t> </a:t>
            </a:r>
            <a:r>
              <a:rPr lang="en-US" dirty="0" err="1" smtClean="0"/>
              <a:t>obligatorisch</a:t>
            </a:r>
            <a:r>
              <a:rPr lang="en-US" dirty="0" smtClean="0"/>
              <a:t>?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552825" y="2333625"/>
            <a:ext cx="18478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Nummer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Art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Farbe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Funddatum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Fundort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Finder</a:t>
            </a:r>
          </a:p>
        </p:txBody>
      </p:sp>
      <p:grpSp>
        <p:nvGrpSpPr>
          <p:cNvPr id="16390" name="Group 5"/>
          <p:cNvGrpSpPr>
            <a:grpSpLocks/>
          </p:cNvGrpSpPr>
          <p:nvPr/>
        </p:nvGrpSpPr>
        <p:grpSpPr bwMode="auto">
          <a:xfrm>
            <a:off x="685800" y="2667000"/>
            <a:ext cx="2608263" cy="2547938"/>
            <a:chOff x="432" y="1680"/>
            <a:chExt cx="1643" cy="1605"/>
          </a:xfrm>
        </p:grpSpPr>
        <p:sp>
          <p:nvSpPr>
            <p:cNvPr id="16394" name="Rectangle 6"/>
            <p:cNvSpPr>
              <a:spLocks noChangeArrowheads="1"/>
            </p:cNvSpPr>
            <p:nvPr/>
          </p:nvSpPr>
          <p:spPr bwMode="auto">
            <a:xfrm>
              <a:off x="432" y="1684"/>
              <a:ext cx="664" cy="159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395" name="Rectangle 7"/>
            <p:cNvSpPr>
              <a:spLocks noChangeArrowheads="1"/>
            </p:cNvSpPr>
            <p:nvPr/>
          </p:nvSpPr>
          <p:spPr bwMode="auto">
            <a:xfrm>
              <a:off x="1096" y="1684"/>
              <a:ext cx="979" cy="160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396" name="Rectangle 8"/>
            <p:cNvSpPr>
              <a:spLocks noChangeArrowheads="1"/>
            </p:cNvSpPr>
            <p:nvPr/>
          </p:nvSpPr>
          <p:spPr bwMode="auto">
            <a:xfrm>
              <a:off x="432" y="1680"/>
              <a:ext cx="1643" cy="15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397" name="Rectangle 9"/>
            <p:cNvSpPr>
              <a:spLocks noChangeArrowheads="1"/>
            </p:cNvSpPr>
            <p:nvPr/>
          </p:nvSpPr>
          <p:spPr bwMode="auto">
            <a:xfrm>
              <a:off x="432" y="28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6398" name="Rectangle 10"/>
            <p:cNvSpPr>
              <a:spLocks noChangeArrowheads="1"/>
            </p:cNvSpPr>
            <p:nvPr/>
          </p:nvSpPr>
          <p:spPr bwMode="auto">
            <a:xfrm>
              <a:off x="432" y="16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16399" name="Rectangle 11"/>
            <p:cNvSpPr>
              <a:spLocks noChangeArrowheads="1"/>
            </p:cNvSpPr>
            <p:nvPr/>
          </p:nvSpPr>
          <p:spPr bwMode="auto">
            <a:xfrm>
              <a:off x="432" y="18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6400" name="Rectangle 12"/>
            <p:cNvSpPr>
              <a:spLocks noChangeArrowheads="1"/>
            </p:cNvSpPr>
            <p:nvPr/>
          </p:nvSpPr>
          <p:spPr bwMode="auto">
            <a:xfrm>
              <a:off x="432" y="20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6401" name="Rectangle 13"/>
            <p:cNvSpPr>
              <a:spLocks noChangeArrowheads="1"/>
            </p:cNvSpPr>
            <p:nvPr/>
          </p:nvSpPr>
          <p:spPr bwMode="auto">
            <a:xfrm>
              <a:off x="432" y="2280"/>
              <a:ext cx="1643" cy="1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6402" name="Rectangle 14"/>
            <p:cNvSpPr>
              <a:spLocks noChangeArrowheads="1"/>
            </p:cNvSpPr>
            <p:nvPr/>
          </p:nvSpPr>
          <p:spPr bwMode="auto">
            <a:xfrm>
              <a:off x="432" y="24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6403" name="Rectangle 15"/>
            <p:cNvSpPr>
              <a:spLocks noChangeArrowheads="1"/>
            </p:cNvSpPr>
            <p:nvPr/>
          </p:nvSpPr>
          <p:spPr bwMode="auto">
            <a:xfrm>
              <a:off x="432" y="30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6404" name="Rectangle 16"/>
            <p:cNvSpPr>
              <a:spLocks noChangeArrowheads="1"/>
            </p:cNvSpPr>
            <p:nvPr/>
          </p:nvSpPr>
          <p:spPr bwMode="auto">
            <a:xfrm>
              <a:off x="432" y="26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6405" name="Line 17"/>
            <p:cNvSpPr>
              <a:spLocks noChangeShapeType="1"/>
            </p:cNvSpPr>
            <p:nvPr/>
          </p:nvSpPr>
          <p:spPr bwMode="auto">
            <a:xfrm flipV="1">
              <a:off x="432" y="1880"/>
              <a:ext cx="164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6391" name="Text Box 19"/>
          <p:cNvSpPr txBox="1">
            <a:spLocks noChangeArrowheads="1"/>
          </p:cNvSpPr>
          <p:nvPr/>
        </p:nvSpPr>
        <p:spPr bwMode="auto">
          <a:xfrm>
            <a:off x="7572375" y="2333625"/>
            <a:ext cx="8858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Ja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Ja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Nein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Ja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Nein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Franklin Gothic Book" pitchFamily="34" charset="0"/>
              </a:rPr>
              <a:t>Nein</a:t>
            </a:r>
          </a:p>
        </p:txBody>
      </p:sp>
      <p:sp>
        <p:nvSpPr>
          <p:cNvPr id="16392" name="Text Box 20"/>
          <p:cNvSpPr txBox="1">
            <a:spLocks noChangeArrowheads="1"/>
          </p:cNvSpPr>
          <p:nvPr/>
        </p:nvSpPr>
        <p:spPr bwMode="auto">
          <a:xfrm>
            <a:off x="5924550" y="2333625"/>
            <a:ext cx="12287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Zahl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Datum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</p:txBody>
      </p:sp>
      <p:sp>
        <p:nvSpPr>
          <p:cNvPr id="16393" name="Text Box 21"/>
          <p:cNvSpPr txBox="1">
            <a:spLocks noChangeArrowheads="1"/>
          </p:cNvSpPr>
          <p:nvPr/>
        </p:nvSpPr>
        <p:spPr bwMode="auto">
          <a:xfrm>
            <a:off x="685800" y="2181225"/>
            <a:ext cx="3000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latin typeface="Franklin Gothic Book" pitchFamily="34" charset="0"/>
              </a:rPr>
              <a:t>Fundgegenstand</a:t>
            </a:r>
            <a:endParaRPr lang="en-US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 </a:t>
            </a:r>
            <a:r>
              <a:rPr lang="en-US" dirty="0" err="1" smtClean="0"/>
              <a:t>Eindeutiger</a:t>
            </a:r>
            <a:r>
              <a:rPr lang="en-US" dirty="0" smtClean="0"/>
              <a:t> </a:t>
            </a:r>
            <a:r>
              <a:rPr lang="en-US" dirty="0" err="1" smtClean="0"/>
              <a:t>Hauptschlüssel</a:t>
            </a:r>
            <a:endParaRPr lang="en-US" dirty="0" smtClean="0"/>
          </a:p>
        </p:txBody>
      </p:sp>
      <p:sp>
        <p:nvSpPr>
          <p:cNvPr id="17412" name="Rectangle 20"/>
          <p:cNvSpPr>
            <a:spLocks noChangeArrowheads="1"/>
          </p:cNvSpPr>
          <p:nvPr/>
        </p:nvSpPr>
        <p:spPr bwMode="auto">
          <a:xfrm>
            <a:off x="3552825" y="2333625"/>
            <a:ext cx="4905375" cy="504825"/>
          </a:xfrm>
          <a:prstGeom prst="rect">
            <a:avLst/>
          </a:prstGeom>
          <a:solidFill>
            <a:srgbClr val="FFB3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552825" y="2333625"/>
            <a:ext cx="18478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Nummer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Art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Farbe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Funddatum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Fundort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Finder</a:t>
            </a:r>
          </a:p>
        </p:txBody>
      </p:sp>
      <p:grpSp>
        <p:nvGrpSpPr>
          <p:cNvPr id="17415" name="Group 5"/>
          <p:cNvGrpSpPr>
            <a:grpSpLocks/>
          </p:cNvGrpSpPr>
          <p:nvPr/>
        </p:nvGrpSpPr>
        <p:grpSpPr bwMode="auto">
          <a:xfrm>
            <a:off x="685800" y="2667000"/>
            <a:ext cx="2608263" cy="2547938"/>
            <a:chOff x="432" y="1680"/>
            <a:chExt cx="1643" cy="1605"/>
          </a:xfrm>
        </p:grpSpPr>
        <p:sp>
          <p:nvSpPr>
            <p:cNvPr id="17419" name="Rectangle 6"/>
            <p:cNvSpPr>
              <a:spLocks noChangeArrowheads="1"/>
            </p:cNvSpPr>
            <p:nvPr/>
          </p:nvSpPr>
          <p:spPr bwMode="auto">
            <a:xfrm>
              <a:off x="432" y="1684"/>
              <a:ext cx="664" cy="159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7420" name="Rectangle 7"/>
            <p:cNvSpPr>
              <a:spLocks noChangeArrowheads="1"/>
            </p:cNvSpPr>
            <p:nvPr/>
          </p:nvSpPr>
          <p:spPr bwMode="auto">
            <a:xfrm>
              <a:off x="1096" y="1684"/>
              <a:ext cx="979" cy="160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>
              <a:off x="432" y="1680"/>
              <a:ext cx="1643" cy="159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7422" name="Rectangle 9"/>
            <p:cNvSpPr>
              <a:spLocks noChangeArrowheads="1"/>
            </p:cNvSpPr>
            <p:nvPr/>
          </p:nvSpPr>
          <p:spPr bwMode="auto">
            <a:xfrm>
              <a:off x="432" y="28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7423" name="Rectangle 10"/>
            <p:cNvSpPr>
              <a:spLocks noChangeArrowheads="1"/>
            </p:cNvSpPr>
            <p:nvPr/>
          </p:nvSpPr>
          <p:spPr bwMode="auto">
            <a:xfrm>
              <a:off x="432" y="16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17424" name="Rectangle 11"/>
            <p:cNvSpPr>
              <a:spLocks noChangeArrowheads="1"/>
            </p:cNvSpPr>
            <p:nvPr/>
          </p:nvSpPr>
          <p:spPr bwMode="auto">
            <a:xfrm>
              <a:off x="432" y="18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17425" name="Rectangle 12"/>
            <p:cNvSpPr>
              <a:spLocks noChangeArrowheads="1"/>
            </p:cNvSpPr>
            <p:nvPr/>
          </p:nvSpPr>
          <p:spPr bwMode="auto">
            <a:xfrm>
              <a:off x="432" y="2080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17426" name="Rectangle 13"/>
            <p:cNvSpPr>
              <a:spLocks noChangeArrowheads="1"/>
            </p:cNvSpPr>
            <p:nvPr/>
          </p:nvSpPr>
          <p:spPr bwMode="auto">
            <a:xfrm>
              <a:off x="432" y="2280"/>
              <a:ext cx="1643" cy="1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17427" name="Rectangle 14"/>
            <p:cNvSpPr>
              <a:spLocks noChangeArrowheads="1"/>
            </p:cNvSpPr>
            <p:nvPr/>
          </p:nvSpPr>
          <p:spPr bwMode="auto">
            <a:xfrm>
              <a:off x="432" y="24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17428" name="Rectangle 15"/>
            <p:cNvSpPr>
              <a:spLocks noChangeArrowheads="1"/>
            </p:cNvSpPr>
            <p:nvPr/>
          </p:nvSpPr>
          <p:spPr bwMode="auto">
            <a:xfrm>
              <a:off x="432" y="30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17429" name="Rectangle 16"/>
            <p:cNvSpPr>
              <a:spLocks noChangeArrowheads="1"/>
            </p:cNvSpPr>
            <p:nvPr/>
          </p:nvSpPr>
          <p:spPr bwMode="auto">
            <a:xfrm>
              <a:off x="432" y="2679"/>
              <a:ext cx="1643" cy="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200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17430" name="Line 17"/>
            <p:cNvSpPr>
              <a:spLocks noChangeShapeType="1"/>
            </p:cNvSpPr>
            <p:nvPr/>
          </p:nvSpPr>
          <p:spPr bwMode="auto">
            <a:xfrm flipV="1">
              <a:off x="432" y="1880"/>
              <a:ext cx="1643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17416" name="Text Box 18"/>
          <p:cNvSpPr txBox="1">
            <a:spLocks noChangeArrowheads="1"/>
          </p:cNvSpPr>
          <p:nvPr/>
        </p:nvSpPr>
        <p:spPr bwMode="auto">
          <a:xfrm>
            <a:off x="7572375" y="2333625"/>
            <a:ext cx="8858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Ja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Ja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Nein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Ja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Nein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Nein</a:t>
            </a:r>
          </a:p>
        </p:txBody>
      </p:sp>
      <p:sp>
        <p:nvSpPr>
          <p:cNvPr id="17417" name="Text Box 19"/>
          <p:cNvSpPr txBox="1">
            <a:spLocks noChangeArrowheads="1"/>
          </p:cNvSpPr>
          <p:nvPr/>
        </p:nvSpPr>
        <p:spPr bwMode="auto">
          <a:xfrm>
            <a:off x="5924550" y="2333625"/>
            <a:ext cx="1228725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Zahl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Datum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  <a:p>
            <a:pPr>
              <a:spcBef>
                <a:spcPct val="50000"/>
              </a:spcBef>
            </a:pPr>
            <a:r>
              <a:rPr lang="en-US" b="1">
                <a:latin typeface="Franklin Gothic Book" pitchFamily="34" charset="0"/>
              </a:rPr>
              <a:t>Text</a:t>
            </a:r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685800" y="2181225"/>
            <a:ext cx="300037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latin typeface="Franklin Gothic Book" pitchFamily="34" charset="0"/>
              </a:rPr>
              <a:t>Fundgegenstand</a:t>
            </a:r>
            <a:endParaRPr lang="en-US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Zusammenfassung</a:t>
            </a:r>
            <a:endParaRPr lang="en-US" dirty="0" smtClean="0"/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/>
        </p:nvGraphicFramePr>
        <p:xfrm>
          <a:off x="5267325" y="2857500"/>
          <a:ext cx="31908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Worksheet" r:id="rId3" imgW="5782056" imgH="4181856" progId="Excel.Sheet.8">
                  <p:embed/>
                </p:oleObj>
              </mc:Choice>
              <mc:Fallback>
                <p:oleObj name="Worksheet" r:id="rId3" imgW="5782056" imgH="41818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325" y="2857500"/>
                        <a:ext cx="31908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Text Box 19"/>
          <p:cNvSpPr txBox="1">
            <a:spLocks noChangeArrowheads="1"/>
          </p:cNvSpPr>
          <p:nvPr/>
        </p:nvSpPr>
        <p:spPr bwMode="auto">
          <a:xfrm>
            <a:off x="923925" y="3057525"/>
            <a:ext cx="2295525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Franklin Gothic Book" pitchFamily="34" charset="0"/>
              </a:rPr>
              <a:t>Attributnamen</a:t>
            </a:r>
          </a:p>
        </p:txBody>
      </p:sp>
      <p:sp>
        <p:nvSpPr>
          <p:cNvPr id="18438" name="Text Box 20"/>
          <p:cNvSpPr txBox="1">
            <a:spLocks noChangeArrowheads="1"/>
          </p:cNvSpPr>
          <p:nvPr/>
        </p:nvSpPr>
        <p:spPr bwMode="auto">
          <a:xfrm>
            <a:off x="1295400" y="3810000"/>
            <a:ext cx="2295525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Franklin Gothic Book" pitchFamily="34" charset="0"/>
              </a:rPr>
              <a:t>Datentypen</a:t>
            </a:r>
          </a:p>
        </p:txBody>
      </p:sp>
      <p:sp>
        <p:nvSpPr>
          <p:cNvPr id="18439" name="Text Box 21"/>
          <p:cNvSpPr txBox="1">
            <a:spLocks noChangeArrowheads="1"/>
          </p:cNvSpPr>
          <p:nvPr/>
        </p:nvSpPr>
        <p:spPr bwMode="auto">
          <a:xfrm>
            <a:off x="1600200" y="4572000"/>
            <a:ext cx="2295525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Franklin Gothic Book" pitchFamily="34" charset="0"/>
              </a:rPr>
              <a:t>Obligatorisch</a:t>
            </a:r>
          </a:p>
        </p:txBody>
      </p:sp>
      <p:sp>
        <p:nvSpPr>
          <p:cNvPr id="18440" name="Text Box 22"/>
          <p:cNvSpPr txBox="1">
            <a:spLocks noChangeArrowheads="1"/>
          </p:cNvSpPr>
          <p:nvPr/>
        </p:nvSpPr>
        <p:spPr bwMode="auto">
          <a:xfrm>
            <a:off x="1905000" y="5334000"/>
            <a:ext cx="2295525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Franklin Gothic Book" pitchFamily="34" charset="0"/>
              </a:rPr>
              <a:t>Hauptschlüssel</a:t>
            </a:r>
          </a:p>
        </p:txBody>
      </p:sp>
      <p:sp>
        <p:nvSpPr>
          <p:cNvPr id="18442" name="Text Box 27"/>
          <p:cNvSpPr txBox="1">
            <a:spLocks noChangeArrowheads="1"/>
          </p:cNvSpPr>
          <p:nvPr/>
        </p:nvSpPr>
        <p:spPr bwMode="auto">
          <a:xfrm>
            <a:off x="685800" y="2286000"/>
            <a:ext cx="2295525" cy="4572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Franklin Gothic Book" pitchFamily="34" charset="0"/>
              </a:rPr>
              <a:t>Tabellenname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Vermeiden</a:t>
            </a:r>
            <a:r>
              <a:rPr lang="en-US" dirty="0" smtClean="0"/>
              <a:t> von </a:t>
            </a:r>
            <a:r>
              <a:rPr lang="en-US" dirty="0" err="1" smtClean="0"/>
              <a:t>Redundanz</a:t>
            </a:r>
            <a:endParaRPr lang="en-US" dirty="0" smtClean="0"/>
          </a:p>
        </p:txBody>
      </p:sp>
      <p:grpSp>
        <p:nvGrpSpPr>
          <p:cNvPr id="23556" name="Group 28"/>
          <p:cNvGrpSpPr>
            <a:grpSpLocks/>
          </p:cNvGrpSpPr>
          <p:nvPr/>
        </p:nvGrpSpPr>
        <p:grpSpPr bwMode="auto">
          <a:xfrm>
            <a:off x="2362200" y="1981200"/>
            <a:ext cx="4419600" cy="3114675"/>
            <a:chOff x="1680" y="1287"/>
            <a:chExt cx="3564" cy="2361"/>
          </a:xfrm>
        </p:grpSpPr>
        <p:sp>
          <p:nvSpPr>
            <p:cNvPr id="23557" name="Rectangle 16"/>
            <p:cNvSpPr>
              <a:spLocks noChangeArrowheads="1"/>
            </p:cNvSpPr>
            <p:nvPr/>
          </p:nvSpPr>
          <p:spPr bwMode="auto">
            <a:xfrm>
              <a:off x="1680" y="1293"/>
              <a:ext cx="1440" cy="234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3558" name="Rectangle 17"/>
            <p:cNvSpPr>
              <a:spLocks noChangeArrowheads="1"/>
            </p:cNvSpPr>
            <p:nvPr/>
          </p:nvSpPr>
          <p:spPr bwMode="auto">
            <a:xfrm>
              <a:off x="3120" y="1293"/>
              <a:ext cx="2124" cy="235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3559" name="Rectangle 18"/>
            <p:cNvSpPr>
              <a:spLocks noChangeArrowheads="1"/>
            </p:cNvSpPr>
            <p:nvPr/>
          </p:nvSpPr>
          <p:spPr bwMode="auto">
            <a:xfrm>
              <a:off x="1680" y="1287"/>
              <a:ext cx="35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3560" name="Rectangle 19"/>
            <p:cNvSpPr>
              <a:spLocks noChangeArrowheads="1"/>
            </p:cNvSpPr>
            <p:nvPr/>
          </p:nvSpPr>
          <p:spPr bwMode="auto">
            <a:xfrm>
              <a:off x="1680" y="305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23561" name="Rectangle 20"/>
            <p:cNvSpPr>
              <a:spLocks noChangeArrowheads="1"/>
            </p:cNvSpPr>
            <p:nvPr/>
          </p:nvSpPr>
          <p:spPr bwMode="auto">
            <a:xfrm>
              <a:off x="1680" y="128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23562" name="Rectangle 21"/>
            <p:cNvSpPr>
              <a:spLocks noChangeArrowheads="1"/>
            </p:cNvSpPr>
            <p:nvPr/>
          </p:nvSpPr>
          <p:spPr bwMode="auto">
            <a:xfrm>
              <a:off x="1680" y="158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Art:         Schlüssel</a:t>
              </a:r>
            </a:p>
          </p:txBody>
        </p:sp>
        <p:sp>
          <p:nvSpPr>
            <p:cNvPr id="23563" name="Rectangle 22"/>
            <p:cNvSpPr>
              <a:spLocks noChangeArrowheads="1"/>
            </p:cNvSpPr>
            <p:nvPr/>
          </p:nvSpPr>
          <p:spPr bwMode="auto">
            <a:xfrm>
              <a:off x="1680" y="187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23564" name="Rectangle 23"/>
            <p:cNvSpPr>
              <a:spLocks noChangeArrowheads="1"/>
            </p:cNvSpPr>
            <p:nvPr/>
          </p:nvSpPr>
          <p:spPr bwMode="auto">
            <a:xfrm>
              <a:off x="1680" y="2169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23565" name="Rectangle 24"/>
            <p:cNvSpPr>
              <a:spLocks noChangeArrowheads="1"/>
            </p:cNvSpPr>
            <p:nvPr/>
          </p:nvSpPr>
          <p:spPr bwMode="auto">
            <a:xfrm>
              <a:off x="1680" y="2463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23566" name="Rectangle 25"/>
            <p:cNvSpPr>
              <a:spLocks noChangeArrowheads="1"/>
            </p:cNvSpPr>
            <p:nvPr/>
          </p:nvSpPr>
          <p:spPr bwMode="auto">
            <a:xfrm>
              <a:off x="1680" y="334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23567" name="Rectangle 26"/>
            <p:cNvSpPr>
              <a:spLocks noChangeArrowheads="1"/>
            </p:cNvSpPr>
            <p:nvPr/>
          </p:nvSpPr>
          <p:spPr bwMode="auto">
            <a:xfrm>
              <a:off x="1680" y="275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23568" name="Line 27"/>
            <p:cNvSpPr>
              <a:spLocks noChangeShapeType="1"/>
            </p:cNvSpPr>
            <p:nvPr/>
          </p:nvSpPr>
          <p:spPr bwMode="auto">
            <a:xfrm flipV="1">
              <a:off x="1680" y="1581"/>
              <a:ext cx="35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Vermeiden</a:t>
            </a:r>
            <a:r>
              <a:rPr lang="en-US" dirty="0" smtClean="0"/>
              <a:t> von </a:t>
            </a:r>
            <a:r>
              <a:rPr lang="en-US" dirty="0" err="1" smtClean="0"/>
              <a:t>Redundanz</a:t>
            </a:r>
            <a:endParaRPr lang="en-US" dirty="0" smtClean="0"/>
          </a:p>
        </p:txBody>
      </p: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685800" y="1970088"/>
            <a:ext cx="4419600" cy="3114675"/>
            <a:chOff x="1680" y="1287"/>
            <a:chExt cx="3564" cy="2361"/>
          </a:xfrm>
        </p:grpSpPr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1680" y="1293"/>
              <a:ext cx="1440" cy="234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3120" y="1293"/>
              <a:ext cx="2124" cy="235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1680" y="1287"/>
              <a:ext cx="35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680" y="305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680" y="128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Nummer:      14556</a:t>
              </a: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680" y="158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Art:         1</a:t>
              </a: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1680" y="187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1680" y="2169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Funddatum:   12.09.2000</a:t>
              </a: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1680" y="2463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1680" y="334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1680" y="275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V="1">
              <a:off x="1680" y="1581"/>
              <a:ext cx="35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graphicFrame>
        <p:nvGraphicFramePr>
          <p:cNvPr id="29" name="Object 30"/>
          <p:cNvGraphicFramePr>
            <a:graphicFrameLocks noChangeAspect="1"/>
          </p:cNvGraphicFramePr>
          <p:nvPr/>
        </p:nvGraphicFramePr>
        <p:xfrm>
          <a:off x="5410200" y="1752600"/>
          <a:ext cx="2667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5" name="Worksheet" r:id="rId3" imgW="5763006" imgH="7963408" progId="Excel.Sheet.8">
                  <p:embed/>
                </p:oleObj>
              </mc:Choice>
              <mc:Fallback>
                <p:oleObj name="Worksheet" r:id="rId3" imgW="5763006" imgH="796340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2667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Vermeiden</a:t>
            </a:r>
            <a:r>
              <a:rPr lang="en-US" dirty="0" smtClean="0"/>
              <a:t> von </a:t>
            </a:r>
            <a:r>
              <a:rPr lang="en-US" dirty="0" err="1" smtClean="0"/>
              <a:t>Redundanz</a:t>
            </a:r>
            <a:endParaRPr lang="en-US" dirty="0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1295400" y="2667000"/>
          <a:ext cx="31813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Worksheet" r:id="rId3" imgW="5782056" imgH="1819859" progId="Excel.Sheet.8">
                  <p:embed/>
                </p:oleObj>
              </mc:Choice>
              <mc:Fallback>
                <p:oleObj name="Worksheet" r:id="rId3" imgW="5782056" imgH="1819859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31813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5410200" y="1752600"/>
          <a:ext cx="2667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Worksheet" r:id="rId5" imgW="5763006" imgH="7963408" progId="Excel.Sheet.8">
                  <p:embed/>
                </p:oleObj>
              </mc:Choice>
              <mc:Fallback>
                <p:oleObj name="Worksheet" r:id="rId5" imgW="5763006" imgH="7963408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752600"/>
                        <a:ext cx="2667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81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Vermeiden</a:t>
            </a:r>
            <a:r>
              <a:rPr lang="en-US" dirty="0" smtClean="0"/>
              <a:t> von </a:t>
            </a:r>
            <a:r>
              <a:rPr lang="en-US" dirty="0" err="1" smtClean="0"/>
              <a:t>Redundanz</a:t>
            </a:r>
            <a:endParaRPr lang="en-US" dirty="0" smtClean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685800" y="2286000"/>
          <a:ext cx="31908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Worksheet" r:id="rId3" imgW="5782056" imgH="4191610" progId="Excel.Sheet.8">
                  <p:embed/>
                </p:oleObj>
              </mc:Choice>
              <mc:Fallback>
                <p:oleObj name="Worksheet" r:id="rId3" imgW="5782056" imgH="419161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86000"/>
                        <a:ext cx="31908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105400" y="2667000"/>
          <a:ext cx="31813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Worksheet" r:id="rId5" imgW="5782056" imgH="1819859" progId="Excel.Sheet.8">
                  <p:embed/>
                </p:oleObj>
              </mc:Choice>
              <mc:Fallback>
                <p:oleObj name="Worksheet" r:id="rId5" imgW="5782056" imgH="181985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31813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581400" y="3152775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96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Integrität</a:t>
            </a:r>
            <a:endParaRPr lang="en-US" dirty="0" smtClean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685800" y="3152775"/>
          <a:ext cx="31908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0" name="Worksheet" r:id="rId3" imgW="5782056" imgH="4181856" progId="Excel.Sheet.8">
                  <p:embed/>
                </p:oleObj>
              </mc:Choice>
              <mc:Fallback>
                <p:oleObj name="Worksheet" r:id="rId3" imgW="5782056" imgH="4181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52775"/>
                        <a:ext cx="31908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105400" y="3533775"/>
          <a:ext cx="31813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21" name="Worksheet" r:id="rId5" imgW="5782056" imgH="1819859" progId="Excel.Sheet.8">
                  <p:embed/>
                </p:oleObj>
              </mc:Choice>
              <mc:Fallback>
                <p:oleObj name="Worksheet" r:id="rId5" imgW="5782056" imgH="181985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33775"/>
                        <a:ext cx="31813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581400" y="4019550"/>
            <a:ext cx="152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85800" y="1985466"/>
            <a:ext cx="3352800" cy="579438"/>
          </a:xfrm>
          <a:prstGeom prst="rect">
            <a:avLst/>
          </a:prstGeom>
          <a:solidFill>
            <a:srgbClr val="FFB3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Fremdschlüssel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105400" y="1985466"/>
            <a:ext cx="3352800" cy="579438"/>
          </a:xfrm>
          <a:prstGeom prst="rect">
            <a:avLst/>
          </a:prstGeom>
          <a:solidFill>
            <a:srgbClr val="FFB3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/>
              <a:t>Hauptschlüssel</a:t>
            </a:r>
          </a:p>
        </p:txBody>
      </p:sp>
    </p:spTree>
    <p:extLst>
      <p:ext uri="{BB962C8B-B14F-4D97-AF65-F5344CB8AC3E}">
        <p14:creationId xmlns:p14="http://schemas.microsoft.com/office/powerpoint/2010/main" val="119610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Integrität</a:t>
            </a:r>
            <a:endParaRPr lang="en-US" dirty="0" smtClean="0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791200" y="1752600"/>
          <a:ext cx="2667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Worksheet" r:id="rId3" imgW="5763006" imgH="7963408" progId="Excel.Sheet.8">
                  <p:embed/>
                </p:oleObj>
              </mc:Choice>
              <mc:Fallback>
                <p:oleObj name="Worksheet" r:id="rId3" imgW="5763006" imgH="796340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52600"/>
                        <a:ext cx="2667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685800" y="1970088"/>
            <a:ext cx="4419600" cy="3114675"/>
            <a:chOff x="1680" y="1287"/>
            <a:chExt cx="3564" cy="2361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1680" y="1293"/>
              <a:ext cx="1440" cy="234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6" name="Rectangle 6"/>
            <p:cNvSpPr>
              <a:spLocks noChangeArrowheads="1"/>
            </p:cNvSpPr>
            <p:nvPr/>
          </p:nvSpPr>
          <p:spPr bwMode="auto">
            <a:xfrm>
              <a:off x="3120" y="1293"/>
              <a:ext cx="2124" cy="235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1680" y="1287"/>
              <a:ext cx="35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1680" y="305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1680" y="128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Nummer:      14559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1680" y="158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Art:         5</a:t>
              </a: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>
              <a:off x="1680" y="187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1680" y="2169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Funddatum:   14.09.2000</a:t>
              </a: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1680" y="2463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1680" y="334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680" y="275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1680" y="1581"/>
              <a:ext cx="35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2971800" y="2514600"/>
            <a:ext cx="2971800" cy="762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2971800" y="2514600"/>
            <a:ext cx="2971800" cy="1219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5181600" y="2041525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1170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 </a:t>
            </a:r>
            <a:r>
              <a:rPr lang="en-US" dirty="0" err="1" smtClean="0"/>
              <a:t>Schlüssel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Integrität</a:t>
            </a:r>
            <a:endParaRPr lang="en-US" dirty="0" smtClean="0"/>
          </a:p>
        </p:txBody>
      </p:sp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5791200" y="1752600"/>
          <a:ext cx="2667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Worksheet" r:id="rId3" imgW="5763006" imgH="7963408" progId="Excel.Sheet.8">
                  <p:embed/>
                </p:oleObj>
              </mc:Choice>
              <mc:Fallback>
                <p:oleObj name="Worksheet" r:id="rId3" imgW="5763006" imgH="7963408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752600"/>
                        <a:ext cx="2667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" name="Group 4"/>
          <p:cNvGrpSpPr>
            <a:grpSpLocks/>
          </p:cNvGrpSpPr>
          <p:nvPr/>
        </p:nvGrpSpPr>
        <p:grpSpPr bwMode="auto">
          <a:xfrm>
            <a:off x="685800" y="1970088"/>
            <a:ext cx="4419600" cy="3114675"/>
            <a:chOff x="1680" y="1287"/>
            <a:chExt cx="3564" cy="2361"/>
          </a:xfrm>
        </p:grpSpPr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1680" y="1293"/>
              <a:ext cx="1440" cy="2346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3120" y="1293"/>
              <a:ext cx="2124" cy="2355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1680" y="1287"/>
              <a:ext cx="3564" cy="235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1680" y="305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Brandweg 12</a:t>
              </a:r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1680" y="128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Nummer:      14559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1680" y="1581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Art:         9</a:t>
              </a:r>
            </a:p>
          </p:txBody>
        </p:sp>
        <p:sp>
          <p:nvSpPr>
            <p:cNvPr id="38" name="Rectangle 11"/>
            <p:cNvSpPr>
              <a:spLocks noChangeArrowheads="1"/>
            </p:cNvSpPr>
            <p:nvPr/>
          </p:nvSpPr>
          <p:spPr bwMode="auto">
            <a:xfrm>
              <a:off x="1680" y="187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Farbe:       -</a:t>
              </a: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1680" y="2169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Funddatum:   14.09.2000</a:t>
              </a:r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auto">
            <a:xfrm>
              <a:off x="1680" y="2463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Fundort:     Bahnhof</a:t>
              </a:r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auto">
            <a:xfrm>
              <a:off x="1680" y="3345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             9876 Zuchwil</a:t>
              </a:r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auto">
            <a:xfrm>
              <a:off x="1680" y="2757"/>
              <a:ext cx="3564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000" b="1">
                  <a:latin typeface="Courier New" pitchFamily="49" charset="0"/>
                </a:rPr>
                <a:t>Finder:      Hegi Roger</a:t>
              </a:r>
            </a:p>
          </p:txBody>
        </p:sp>
        <p:sp>
          <p:nvSpPr>
            <p:cNvPr id="43" name="Line 16"/>
            <p:cNvSpPr>
              <a:spLocks noChangeShapeType="1"/>
            </p:cNvSpPr>
            <p:nvPr/>
          </p:nvSpPr>
          <p:spPr bwMode="auto">
            <a:xfrm flipV="1">
              <a:off x="1680" y="1581"/>
              <a:ext cx="35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CH"/>
            </a:p>
          </p:txBody>
        </p:sp>
      </p:grp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2971800" y="2514600"/>
            <a:ext cx="2362200" cy="17827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5334000" y="4067175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000">
                <a:solidFill>
                  <a:srgbClr val="FF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102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hteck 3"/>
          <p:cNvSpPr>
            <a:spLocks noChangeArrowheads="1"/>
          </p:cNvSpPr>
          <p:nvPr/>
        </p:nvSpPr>
        <p:spPr bwMode="auto">
          <a:xfrm>
            <a:off x="4132263" y="6034088"/>
            <a:ext cx="4824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de-CH" sz="1800">
                <a:latin typeface="Franklin Gothic Book" pitchFamily="34" charset="0"/>
              </a:rPr>
              <a:t>de.wikipedia.org/wiki/Vorratsdatenspeicherung</a:t>
            </a:r>
          </a:p>
        </p:txBody>
      </p:sp>
      <p:sp>
        <p:nvSpPr>
          <p:cNvPr id="4099" name="Textfeld 4"/>
          <p:cNvSpPr txBox="1">
            <a:spLocks noChangeArrowheads="1"/>
          </p:cNvSpPr>
          <p:nvPr/>
        </p:nvSpPr>
        <p:spPr bwMode="auto">
          <a:xfrm>
            <a:off x="2916238" y="736600"/>
            <a:ext cx="2816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Kundendaten</a:t>
            </a:r>
          </a:p>
        </p:txBody>
      </p:sp>
      <p:sp>
        <p:nvSpPr>
          <p:cNvPr id="4100" name="Textfeld 5"/>
          <p:cNvSpPr txBox="1">
            <a:spLocks noChangeArrowheads="1"/>
          </p:cNvSpPr>
          <p:nvPr/>
        </p:nvSpPr>
        <p:spPr bwMode="auto">
          <a:xfrm>
            <a:off x="2555875" y="2216150"/>
            <a:ext cx="3663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Telefonbuchdaten</a:t>
            </a:r>
          </a:p>
        </p:txBody>
      </p:sp>
      <p:sp>
        <p:nvSpPr>
          <p:cNvPr id="4101" name="Textfeld 6"/>
          <p:cNvSpPr txBox="1">
            <a:spLocks noChangeArrowheads="1"/>
          </p:cNvSpPr>
          <p:nvPr/>
        </p:nvSpPr>
        <p:spPr bwMode="auto">
          <a:xfrm>
            <a:off x="3403600" y="5383213"/>
            <a:ext cx="5359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Internet-Verbindungsdaten</a:t>
            </a:r>
          </a:p>
        </p:txBody>
      </p:sp>
      <p:sp>
        <p:nvSpPr>
          <p:cNvPr id="4102" name="Textfeld 7"/>
          <p:cNvSpPr txBox="1">
            <a:spLocks noChangeArrowheads="1"/>
          </p:cNvSpPr>
          <p:nvPr/>
        </p:nvSpPr>
        <p:spPr bwMode="auto">
          <a:xfrm>
            <a:off x="3787775" y="4876800"/>
            <a:ext cx="52339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Telefon-Verbindungsdaten</a:t>
            </a:r>
          </a:p>
        </p:txBody>
      </p:sp>
      <p:sp>
        <p:nvSpPr>
          <p:cNvPr id="4103" name="Textfeld 8"/>
          <p:cNvSpPr txBox="1">
            <a:spLocks noChangeArrowheads="1"/>
          </p:cNvSpPr>
          <p:nvPr/>
        </p:nvSpPr>
        <p:spPr bwMode="auto">
          <a:xfrm>
            <a:off x="4808538" y="1304925"/>
            <a:ext cx="34718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Rechnungsdaten</a:t>
            </a:r>
          </a:p>
        </p:txBody>
      </p:sp>
      <p:sp>
        <p:nvSpPr>
          <p:cNvPr id="4104" name="Textfeld 9"/>
          <p:cNvSpPr txBox="1">
            <a:spLocks noChangeArrowheads="1"/>
          </p:cNvSpPr>
          <p:nvPr/>
        </p:nvSpPr>
        <p:spPr bwMode="auto">
          <a:xfrm>
            <a:off x="5732463" y="414338"/>
            <a:ext cx="2921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Vertragsdaten</a:t>
            </a:r>
          </a:p>
        </p:txBody>
      </p:sp>
      <p:sp>
        <p:nvSpPr>
          <p:cNvPr id="4105" name="Textfeld 10"/>
          <p:cNvSpPr txBox="1">
            <a:spLocks noChangeArrowheads="1"/>
          </p:cNvSpPr>
          <p:nvPr/>
        </p:nvSpPr>
        <p:spPr bwMode="auto">
          <a:xfrm>
            <a:off x="895350" y="3429000"/>
            <a:ext cx="2957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Leitungsdaten</a:t>
            </a:r>
          </a:p>
        </p:txBody>
      </p:sp>
      <p:sp>
        <p:nvSpPr>
          <p:cNvPr id="4106" name="Textfeld 11"/>
          <p:cNvSpPr txBox="1">
            <a:spLocks noChangeArrowheads="1"/>
          </p:cNvSpPr>
          <p:nvPr/>
        </p:nvSpPr>
        <p:spPr bwMode="auto">
          <a:xfrm>
            <a:off x="34925" y="3895725"/>
            <a:ext cx="3165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Antennendaten</a:t>
            </a:r>
          </a:p>
        </p:txBody>
      </p:sp>
      <p:pic>
        <p:nvPicPr>
          <p:cNvPr id="4107" name="Picture 2" descr="http://www.rwi.uzh.ch/elt-lst-vogt/gesellschaftsrecht1/firma/de/images/swiss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12713"/>
            <a:ext cx="1946275" cy="194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feld 13"/>
          <p:cNvSpPr txBox="1">
            <a:spLocks noChangeArrowheads="1"/>
          </p:cNvSpPr>
          <p:nvPr/>
        </p:nvSpPr>
        <p:spPr bwMode="auto">
          <a:xfrm>
            <a:off x="5027613" y="2947988"/>
            <a:ext cx="3252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Marketingdaten</a:t>
            </a:r>
          </a:p>
        </p:txBody>
      </p:sp>
      <p:sp>
        <p:nvSpPr>
          <p:cNvPr id="4109" name="Textfeld 14"/>
          <p:cNvSpPr txBox="1">
            <a:spLocks noChangeArrowheads="1"/>
          </p:cNvSpPr>
          <p:nvPr/>
        </p:nvSpPr>
        <p:spPr bwMode="auto">
          <a:xfrm>
            <a:off x="398463" y="4405313"/>
            <a:ext cx="34639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Immobiliendaten</a:t>
            </a:r>
          </a:p>
        </p:txBody>
      </p:sp>
      <p:sp>
        <p:nvSpPr>
          <p:cNvPr id="4110" name="Textfeld 15"/>
          <p:cNvSpPr txBox="1">
            <a:spLocks noChangeArrowheads="1"/>
          </p:cNvSpPr>
          <p:nvPr/>
        </p:nvSpPr>
        <p:spPr bwMode="auto">
          <a:xfrm>
            <a:off x="4560888" y="3895725"/>
            <a:ext cx="3435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Mitarbeiterdaten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Abfragen</a:t>
            </a:r>
            <a:r>
              <a:rPr lang="en-US" dirty="0" smtClean="0"/>
              <a:t> von </a:t>
            </a:r>
            <a:r>
              <a:rPr lang="en-US" dirty="0" err="1" smtClean="0"/>
              <a:t>Daten</a:t>
            </a:r>
            <a:endParaRPr lang="en-US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b="1" dirty="0" smtClean="0"/>
              <a:t>Auswahl</a:t>
            </a:r>
            <a:r>
              <a:rPr lang="de-CH" dirty="0" smtClean="0"/>
              <a:t> der angezeigten </a:t>
            </a:r>
            <a:r>
              <a:rPr lang="de-CH" b="1" dirty="0" smtClean="0"/>
              <a:t>Spalten</a:t>
            </a:r>
          </a:p>
          <a:p>
            <a:r>
              <a:rPr lang="de-CH" dirty="0" smtClean="0"/>
              <a:t>Einschränken/</a:t>
            </a:r>
            <a:r>
              <a:rPr lang="de-CH" b="1" dirty="0" smtClean="0"/>
              <a:t>Filtern</a:t>
            </a:r>
            <a:r>
              <a:rPr lang="de-CH" dirty="0" smtClean="0"/>
              <a:t> der </a:t>
            </a:r>
            <a:r>
              <a:rPr lang="de-CH" dirty="0" smtClean="0"/>
              <a:t>angezeigten Einträge</a:t>
            </a:r>
          </a:p>
          <a:p>
            <a:r>
              <a:rPr lang="de-CH" b="1" dirty="0" smtClean="0"/>
              <a:t>Sortieren</a:t>
            </a:r>
            <a:r>
              <a:rPr lang="de-CH" dirty="0" smtClean="0"/>
              <a:t> der angezeigten Einträge</a:t>
            </a:r>
          </a:p>
          <a:p>
            <a:r>
              <a:rPr lang="de-CH" dirty="0" smtClean="0"/>
              <a:t>Informationen aus </a:t>
            </a:r>
            <a:r>
              <a:rPr lang="de-CH" b="1" dirty="0" smtClean="0"/>
              <a:t>mehreren Tabellen </a:t>
            </a:r>
            <a:r>
              <a:rPr lang="de-CH" dirty="0" smtClean="0"/>
              <a:t>gemeinsam anzeigen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Relationale</a:t>
            </a:r>
            <a:r>
              <a:rPr lang="en-US" dirty="0"/>
              <a:t> </a:t>
            </a:r>
            <a:r>
              <a:rPr lang="en-US" dirty="0" err="1"/>
              <a:t>Datenbanken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Abfragen</a:t>
            </a:r>
            <a:r>
              <a:rPr lang="en-US" dirty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r>
              <a:rPr lang="de-CH" dirty="0" smtClean="0"/>
              <a:t>SQL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«</a:t>
            </a:r>
            <a:r>
              <a:rPr lang="de-CH" b="1" dirty="0"/>
              <a:t>SQL</a:t>
            </a:r>
            <a:r>
              <a:rPr lang="de-CH" dirty="0"/>
              <a:t> ist eine </a:t>
            </a:r>
            <a:r>
              <a:rPr lang="de-CH" b="1" dirty="0"/>
              <a:t>Datenbanksprache</a:t>
            </a:r>
            <a:r>
              <a:rPr lang="de-CH" dirty="0"/>
              <a:t> zur Definition, </a:t>
            </a:r>
            <a:r>
              <a:rPr lang="de-CH" b="1" dirty="0"/>
              <a:t>Abfrage</a:t>
            </a:r>
            <a:r>
              <a:rPr lang="de-CH" dirty="0"/>
              <a:t> und Manipulation von Daten in relationalen Datenbanken</a:t>
            </a:r>
            <a:r>
              <a:rPr lang="de-CH" dirty="0" smtClean="0"/>
              <a:t>.» </a:t>
            </a:r>
            <a:r>
              <a:rPr lang="de-CH" sz="1800" dirty="0" smtClean="0"/>
              <a:t>de.wikipedia.org/</a:t>
            </a:r>
            <a:r>
              <a:rPr lang="de-CH" sz="1800" dirty="0" err="1" smtClean="0"/>
              <a:t>wiki</a:t>
            </a:r>
            <a:r>
              <a:rPr lang="de-CH" sz="1800" dirty="0" smtClean="0"/>
              <a:t>/SQL	</a:t>
            </a:r>
          </a:p>
          <a:p>
            <a:endParaRPr lang="de-CH" dirty="0" smtClean="0"/>
          </a:p>
          <a:p>
            <a:r>
              <a:rPr lang="de-CH" dirty="0" smtClean="0"/>
              <a:t>Erfunden in den 1970er von Edgar F. </a:t>
            </a:r>
            <a:r>
              <a:rPr lang="de-CH" dirty="0" err="1" smtClean="0"/>
              <a:t>Codd</a:t>
            </a:r>
            <a:r>
              <a:rPr lang="de-CH" dirty="0" smtClean="0"/>
              <a:t>. Später standardisiert, heute extrem weit verbreitet. </a:t>
            </a:r>
            <a:r>
              <a:rPr lang="de-CH" sz="1800" dirty="0" smtClean="0"/>
              <a:t>de.wikipedia.org/</a:t>
            </a:r>
            <a:r>
              <a:rPr lang="de-CH" sz="1800" dirty="0" err="1" smtClean="0"/>
              <a:t>wiki</a:t>
            </a:r>
            <a:r>
              <a:rPr lang="de-CH" sz="1800" dirty="0" smtClean="0"/>
              <a:t>/Edgar_F</a:t>
            </a:r>
            <a:r>
              <a:rPr lang="de-CH" sz="1800" dirty="0"/>
              <a:t>._Codd</a:t>
            </a:r>
            <a:endParaRPr lang="de-CH" sz="1800" dirty="0" smtClean="0"/>
          </a:p>
        </p:txBody>
      </p:sp>
    </p:spTree>
    <p:extLst>
      <p:ext uri="{BB962C8B-B14F-4D97-AF65-F5344CB8AC3E}">
        <p14:creationId xmlns:p14="http://schemas.microsoft.com/office/powerpoint/2010/main" val="354771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Relationale</a:t>
            </a:r>
            <a:r>
              <a:rPr lang="en-US" dirty="0"/>
              <a:t> </a:t>
            </a:r>
            <a:r>
              <a:rPr lang="en-US" dirty="0" err="1"/>
              <a:t>Datenbanken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Abfragen</a:t>
            </a:r>
            <a:r>
              <a:rPr lang="en-US" dirty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r>
              <a:rPr lang="de-CH" dirty="0" smtClean="0"/>
              <a:t>SQL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r>
              <a:rPr lang="de-CH" sz="2200" b="1" dirty="0" smtClean="0"/>
              <a:t>Abfragen auf einer Tabelle mit SQL haben folgende Kernelemente:</a:t>
            </a:r>
          </a:p>
          <a:p>
            <a:endParaRPr lang="de-CH" sz="2200" dirty="0" smtClean="0"/>
          </a:p>
          <a:p>
            <a:r>
              <a:rPr lang="de-CH" sz="2200" dirty="0" smtClean="0"/>
              <a:t>SELECT </a:t>
            </a:r>
            <a:r>
              <a:rPr lang="de-CH" sz="2200" dirty="0"/>
              <a:t>[DISTINCT] </a:t>
            </a:r>
            <a:r>
              <a:rPr lang="de-CH" sz="2200" dirty="0" smtClean="0"/>
              <a:t>Auswahlliste			</a:t>
            </a:r>
            <a:r>
              <a:rPr lang="de-CH" sz="2200" b="1" dirty="0" smtClean="0"/>
              <a:t>welche Spalten?</a:t>
            </a:r>
            <a:endParaRPr lang="de-CH" sz="2200" b="1" dirty="0"/>
          </a:p>
          <a:p>
            <a:r>
              <a:rPr lang="de-CH" sz="2200" dirty="0"/>
              <a:t>FROM </a:t>
            </a:r>
            <a:r>
              <a:rPr lang="de-CH" sz="2200" dirty="0" smtClean="0"/>
              <a:t>Quelle					</a:t>
            </a:r>
            <a:r>
              <a:rPr lang="de-CH" sz="2200" b="1" dirty="0" smtClean="0"/>
              <a:t>aus welcher Tabelle?</a:t>
            </a:r>
            <a:endParaRPr lang="de-CH" sz="2200" b="1" dirty="0"/>
          </a:p>
          <a:p>
            <a:r>
              <a:rPr lang="de-CH" sz="2200" dirty="0"/>
              <a:t>[WHERE </a:t>
            </a:r>
            <a:r>
              <a:rPr lang="de-CH" sz="2200" dirty="0" err="1"/>
              <a:t>Where</a:t>
            </a:r>
            <a:r>
              <a:rPr lang="de-CH" sz="2200" dirty="0"/>
              <a:t>-Klausel</a:t>
            </a:r>
            <a:r>
              <a:rPr lang="de-CH" sz="2200" dirty="0" smtClean="0"/>
              <a:t>]				</a:t>
            </a:r>
            <a:r>
              <a:rPr lang="de-CH" sz="2200" b="1" dirty="0" smtClean="0"/>
              <a:t>welche Zeilen? </a:t>
            </a:r>
            <a:endParaRPr lang="de-CH" sz="2200" b="1" dirty="0"/>
          </a:p>
          <a:p>
            <a:r>
              <a:rPr lang="de-CH" sz="2200" dirty="0"/>
              <a:t>[GROUP BY (Group-</a:t>
            </a:r>
            <a:r>
              <a:rPr lang="de-CH" sz="2200" dirty="0" err="1"/>
              <a:t>by</a:t>
            </a:r>
            <a:r>
              <a:rPr lang="de-CH" sz="2200" dirty="0"/>
              <a:t>-Attribut</a:t>
            </a:r>
            <a:r>
              <a:rPr lang="de-CH" sz="2200" dirty="0" smtClean="0"/>
              <a:t>)+			</a:t>
            </a:r>
            <a:r>
              <a:rPr lang="de-CH" sz="2200" b="1" dirty="0" smtClean="0"/>
              <a:t>gruppiert nach?</a:t>
            </a:r>
            <a:endParaRPr lang="de-CH" sz="2200" b="1" dirty="0"/>
          </a:p>
          <a:p>
            <a:r>
              <a:rPr lang="de-CH" sz="2200" dirty="0"/>
              <a:t>[HAVING </a:t>
            </a:r>
            <a:r>
              <a:rPr lang="de-CH" sz="2200" dirty="0" err="1"/>
              <a:t>Having</a:t>
            </a:r>
            <a:r>
              <a:rPr lang="de-CH" sz="2200" dirty="0"/>
              <a:t>-Klausel</a:t>
            </a:r>
            <a:r>
              <a:rPr lang="de-CH" sz="2200" dirty="0" smtClean="0"/>
              <a:t>]]				</a:t>
            </a:r>
            <a:r>
              <a:rPr lang="de-CH" sz="2200" b="1" dirty="0" smtClean="0"/>
              <a:t>welche Gruppen?</a:t>
            </a:r>
            <a:endParaRPr lang="de-CH" sz="2200" b="1" dirty="0"/>
          </a:p>
          <a:p>
            <a:r>
              <a:rPr lang="de-CH" sz="2200" dirty="0"/>
              <a:t>[ORDER BY (Sortierungsattribut [ASC|DESC</a:t>
            </a:r>
            <a:r>
              <a:rPr lang="de-CH" sz="2200" dirty="0" smtClean="0"/>
              <a:t>])+];	</a:t>
            </a:r>
            <a:r>
              <a:rPr lang="de-CH" sz="2200" b="1" dirty="0" smtClean="0"/>
              <a:t>sortiert nach?</a:t>
            </a:r>
          </a:p>
          <a:p>
            <a:endParaRPr lang="de-CH" sz="2200" dirty="0"/>
          </a:p>
          <a:p>
            <a:r>
              <a:rPr lang="de-CH" dirty="0"/>
              <a:t>Demo: </a:t>
            </a:r>
            <a:r>
              <a:rPr lang="de-CH" dirty="0" smtClean="0">
                <a:hlinkClick r:id="rId2"/>
              </a:rPr>
              <a:t>http</a:t>
            </a:r>
            <a:r>
              <a:rPr lang="de-CH" dirty="0">
                <a:hlinkClick r:id="rId2"/>
              </a:rPr>
              <a:t>://</a:t>
            </a:r>
            <a:r>
              <a:rPr lang="de-CH" dirty="0" smtClean="0">
                <a:hlinkClick r:id="rId2"/>
              </a:rPr>
              <a:t>programmingwiki.de/AKSA-EFI/SprintAuswertung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512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Abfragen</a:t>
            </a:r>
            <a:r>
              <a:rPr lang="en-US" dirty="0" smtClean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Auswahl</a:t>
            </a:r>
            <a:r>
              <a:rPr lang="en-US" dirty="0" smtClean="0"/>
              <a:t> der </a:t>
            </a:r>
            <a:r>
              <a:rPr lang="en-US" dirty="0" err="1" smtClean="0"/>
              <a:t>Angezeigten</a:t>
            </a:r>
            <a:r>
              <a:rPr lang="en-US" dirty="0" smtClean="0"/>
              <a:t> Felder</a:t>
            </a:r>
          </a:p>
        </p:txBody>
      </p:sp>
      <p:graphicFrame>
        <p:nvGraphicFramePr>
          <p:cNvPr id="32772" name="Object 3"/>
          <p:cNvGraphicFramePr>
            <a:graphicFrameLocks noChangeAspect="1"/>
          </p:cNvGraphicFramePr>
          <p:nvPr/>
        </p:nvGraphicFramePr>
        <p:xfrm>
          <a:off x="685800" y="2514600"/>
          <a:ext cx="31908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Worksheet" r:id="rId3" imgW="5782056" imgH="4181856" progId="Excel.Sheet.8">
                  <p:embed/>
                </p:oleObj>
              </mc:Choice>
              <mc:Fallback>
                <p:oleObj name="Worksheet" r:id="rId3" imgW="5782056" imgH="41818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31908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7"/>
          <p:cNvGraphicFramePr>
            <a:graphicFrameLocks noChangeAspect="1"/>
          </p:cNvGraphicFramePr>
          <p:nvPr/>
        </p:nvGraphicFramePr>
        <p:xfrm>
          <a:off x="4572000" y="2362200"/>
          <a:ext cx="3771900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Worksheet" r:id="rId5" imgW="8020431" imgH="7163206" progId="Excel.Sheet.8">
                  <p:embed/>
                </p:oleObj>
              </mc:Choice>
              <mc:Fallback>
                <p:oleObj name="Worksheet" r:id="rId5" imgW="8020431" imgH="7163206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62200"/>
                        <a:ext cx="3771900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feil nach rechts 6"/>
          <p:cNvSpPr/>
          <p:nvPr/>
        </p:nvSpPr>
        <p:spPr>
          <a:xfrm>
            <a:off x="2051720" y="4786461"/>
            <a:ext cx="295232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latin typeface="Franklin Gothic Book" pitchFamily="34" charset="0"/>
              </a:rPr>
              <a:t>Projektion</a:t>
            </a:r>
            <a:endParaRPr lang="de-CH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Abfragen</a:t>
            </a:r>
            <a:r>
              <a:rPr lang="en-US" dirty="0" smtClean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r>
              <a:rPr lang="en-US" dirty="0" err="1" smtClean="0"/>
              <a:t>Einschränken</a:t>
            </a:r>
            <a:r>
              <a:rPr lang="en-US" dirty="0" smtClean="0"/>
              <a:t> der </a:t>
            </a:r>
            <a:r>
              <a:rPr lang="en-US" dirty="0" err="1" smtClean="0"/>
              <a:t>Einträge</a:t>
            </a:r>
            <a:endParaRPr lang="en-US" dirty="0" smtClean="0"/>
          </a:p>
        </p:txBody>
      </p:sp>
      <p:graphicFrame>
        <p:nvGraphicFramePr>
          <p:cNvPr id="33796" name="Object 3"/>
          <p:cNvGraphicFramePr>
            <a:graphicFrameLocks noChangeAspect="1"/>
          </p:cNvGraphicFramePr>
          <p:nvPr/>
        </p:nvGraphicFramePr>
        <p:xfrm>
          <a:off x="685800" y="2514600"/>
          <a:ext cx="31908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9" name="Worksheet" r:id="rId3" imgW="5782056" imgH="4181856" progId="Excel.Sheet.8">
                  <p:embed/>
                </p:oleObj>
              </mc:Choice>
              <mc:Fallback>
                <p:oleObj name="Worksheet" r:id="rId3" imgW="5782056" imgH="41818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31908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4114800" y="2362200"/>
            <a:ext cx="43434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Fundgegenstände</a:t>
            </a:r>
            <a:r>
              <a:rPr lang="en-US" dirty="0"/>
              <a:t> </a:t>
            </a:r>
            <a:r>
              <a:rPr lang="en-US" dirty="0" err="1"/>
              <a:t>wurden</a:t>
            </a:r>
            <a:r>
              <a:rPr lang="en-US" dirty="0"/>
              <a:t> am </a:t>
            </a:r>
            <a:r>
              <a:rPr lang="en-US" dirty="0" err="1"/>
              <a:t>Bahnhof</a:t>
            </a:r>
            <a:r>
              <a:rPr lang="en-US" dirty="0"/>
              <a:t> </a:t>
            </a:r>
            <a:r>
              <a:rPr lang="en-US" dirty="0" err="1"/>
              <a:t>gefunden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 smtClean="0">
                <a:latin typeface="Courier New" pitchFamily="49" charset="0"/>
              </a:rPr>
              <a:t>Fundort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= “</a:t>
            </a:r>
            <a:r>
              <a:rPr lang="en-US" dirty="0" err="1">
                <a:latin typeface="Courier New" pitchFamily="49" charset="0"/>
              </a:rPr>
              <a:t>Bahnhof</a:t>
            </a:r>
            <a:r>
              <a:rPr lang="en-US" dirty="0">
                <a:latin typeface="Courier New" pitchFamily="49" charset="0"/>
              </a:rPr>
              <a:t>”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Schirme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smtClean="0">
                <a:latin typeface="Courier New" pitchFamily="49" charset="0"/>
              </a:rPr>
              <a:t>Art </a:t>
            </a:r>
            <a:r>
              <a:rPr lang="en-US" dirty="0">
                <a:latin typeface="Courier New" pitchFamily="49" charset="0"/>
              </a:rPr>
              <a:t>= 2</a:t>
            </a:r>
          </a:p>
        </p:txBody>
      </p:sp>
      <p:sp>
        <p:nvSpPr>
          <p:cNvPr id="7" name="Pfeil nach rechts 6"/>
          <p:cNvSpPr/>
          <p:nvPr/>
        </p:nvSpPr>
        <p:spPr>
          <a:xfrm>
            <a:off x="2051720" y="4786461"/>
            <a:ext cx="2952328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latin typeface="Franklin Gothic Book" pitchFamily="34" charset="0"/>
              </a:rPr>
              <a:t>Selektion</a:t>
            </a:r>
            <a:endParaRPr lang="de-CH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Abfragen</a:t>
            </a:r>
            <a:r>
              <a:rPr lang="en-US" dirty="0" smtClean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err="1" smtClean="0"/>
              <a:t>Sortieren</a:t>
            </a:r>
            <a:r>
              <a:rPr lang="en-US" dirty="0" smtClean="0"/>
              <a:t> der </a:t>
            </a:r>
            <a:r>
              <a:rPr lang="en-US" dirty="0" err="1" smtClean="0"/>
              <a:t>Anzeige</a:t>
            </a:r>
            <a:endParaRPr lang="en-US" dirty="0" smtClean="0"/>
          </a:p>
        </p:txBody>
      </p:sp>
      <p:graphicFrame>
        <p:nvGraphicFramePr>
          <p:cNvPr id="34820" name="Object 3"/>
          <p:cNvGraphicFramePr>
            <a:graphicFrameLocks noChangeAspect="1"/>
          </p:cNvGraphicFramePr>
          <p:nvPr/>
        </p:nvGraphicFramePr>
        <p:xfrm>
          <a:off x="685800" y="2514600"/>
          <a:ext cx="31908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2" name="Worksheet" r:id="rId3" imgW="5782056" imgH="4181856" progId="Excel.Sheet.8">
                  <p:embed/>
                </p:oleObj>
              </mc:Choice>
              <mc:Fallback>
                <p:oleObj name="Worksheet" r:id="rId3" imgW="5782056" imgH="418185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31908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572000" y="2895600"/>
          <a:ext cx="3771900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3" name="Worksheet" r:id="rId5" imgW="8020431" imgH="6372758" progId="Excel.Sheet.8">
                  <p:embed/>
                </p:oleObj>
              </mc:Choice>
              <mc:Fallback>
                <p:oleObj name="Worksheet" r:id="rId5" imgW="8020431" imgH="6372758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895600"/>
                        <a:ext cx="3771900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4419600" y="2286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FF3300"/>
                </a:solidFill>
                <a:latin typeface="Franklin Gothic Book" pitchFamily="34" charset="0"/>
              </a:rPr>
              <a:t>Sortieren</a:t>
            </a:r>
            <a:r>
              <a:rPr lang="en-US" b="1" dirty="0">
                <a:solidFill>
                  <a:srgbClr val="FF3300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Franklin Gothic Book" pitchFamily="34" charset="0"/>
              </a:rPr>
              <a:t>nach</a:t>
            </a:r>
            <a:r>
              <a:rPr lang="en-US" b="1" dirty="0">
                <a:solidFill>
                  <a:srgbClr val="FF3300"/>
                </a:solidFill>
                <a:latin typeface="Franklin Gothic Book" pitchFamily="34" charset="0"/>
              </a:rPr>
              <a:t> </a:t>
            </a:r>
            <a:r>
              <a:rPr lang="en-US" b="1" dirty="0" err="1">
                <a:solidFill>
                  <a:srgbClr val="FF3300"/>
                </a:solidFill>
                <a:latin typeface="Franklin Gothic Book" pitchFamily="34" charset="0"/>
              </a:rPr>
              <a:t>Funddatum</a:t>
            </a:r>
            <a:endParaRPr lang="en-US" b="1" dirty="0">
              <a:solidFill>
                <a:srgbClr val="FF3300"/>
              </a:solidFill>
              <a:latin typeface="Franklin Gothic Book" pitchFamily="34" charset="0"/>
            </a:endParaRPr>
          </a:p>
        </p:txBody>
      </p:sp>
      <p:sp>
        <p:nvSpPr>
          <p:cNvPr id="8" name="Pfeil nach rechts 7"/>
          <p:cNvSpPr/>
          <p:nvPr/>
        </p:nvSpPr>
        <p:spPr>
          <a:xfrm>
            <a:off x="1259632" y="4786461"/>
            <a:ext cx="374441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>
                <a:latin typeface="Franklin Gothic Book" pitchFamily="34" charset="0"/>
              </a:rPr>
              <a:t>Bearbeiten der Ausgabe</a:t>
            </a:r>
            <a:endParaRPr lang="de-CH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Abfragen</a:t>
            </a:r>
            <a:r>
              <a:rPr lang="en-US" dirty="0" smtClean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r>
              <a:rPr lang="en-US" dirty="0" err="1" smtClean="0"/>
              <a:t>Mehrere</a:t>
            </a:r>
            <a:r>
              <a:rPr lang="en-US" dirty="0" smtClean="0"/>
              <a:t> </a:t>
            </a:r>
            <a:r>
              <a:rPr lang="en-US" dirty="0" err="1" smtClean="0"/>
              <a:t>Tabellen</a:t>
            </a:r>
            <a:r>
              <a:rPr lang="en-US" dirty="0" smtClean="0"/>
              <a:t> </a:t>
            </a:r>
            <a:r>
              <a:rPr lang="en-US" dirty="0" err="1" smtClean="0"/>
              <a:t>kombinieren</a:t>
            </a:r>
            <a:endParaRPr lang="en-US" dirty="0" smtClean="0"/>
          </a:p>
        </p:txBody>
      </p:sp>
      <p:graphicFrame>
        <p:nvGraphicFramePr>
          <p:cNvPr id="36869" name="Object 4"/>
          <p:cNvGraphicFramePr>
            <a:graphicFrameLocks noChangeAspect="1"/>
          </p:cNvGraphicFramePr>
          <p:nvPr/>
        </p:nvGraphicFramePr>
        <p:xfrm>
          <a:off x="685800" y="2171700"/>
          <a:ext cx="2743200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Worksheet" r:id="rId3" imgW="5782056" imgH="4181856" progId="Excel.Sheet.8">
                  <p:embed/>
                </p:oleObj>
              </mc:Choice>
              <mc:Fallback>
                <p:oleObj name="Worksheet" r:id="rId3" imgW="5782056" imgH="418185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71700"/>
                        <a:ext cx="2743200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5"/>
          <p:cNvGraphicFramePr>
            <a:graphicFrameLocks noChangeAspect="1"/>
          </p:cNvGraphicFramePr>
          <p:nvPr/>
        </p:nvGraphicFramePr>
        <p:xfrm>
          <a:off x="5105400" y="2419350"/>
          <a:ext cx="2743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Worksheet" r:id="rId5" imgW="4839081" imgH="1819859" progId="Excel.Sheet.8">
                  <p:embed/>
                </p:oleObj>
              </mc:Choice>
              <mc:Fallback>
                <p:oleObj name="Worksheet" r:id="rId5" imgW="4839081" imgH="1819859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419350"/>
                        <a:ext cx="27432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3419475" y="2933700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CH"/>
          </a:p>
        </p:txBody>
      </p:sp>
      <p:graphicFrame>
        <p:nvGraphicFramePr>
          <p:cNvPr id="36872" name="Object 7"/>
          <p:cNvGraphicFramePr>
            <a:graphicFrameLocks noChangeAspect="1"/>
          </p:cNvGraphicFramePr>
          <p:nvPr/>
        </p:nvGraphicFramePr>
        <p:xfrm>
          <a:off x="4286250" y="3914775"/>
          <a:ext cx="37719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Worksheet" r:id="rId7" imgW="8020431" imgH="4001008" progId="Excel.Sheet.8">
                  <p:embed/>
                </p:oleObj>
              </mc:Choice>
              <mc:Fallback>
                <p:oleObj name="Worksheet" r:id="rId7" imgW="8020431" imgH="4001008" progId="Excel.Shee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3914775"/>
                        <a:ext cx="37719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685800" y="4419600"/>
            <a:ext cx="33528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err="1">
                <a:latin typeface="Franklin Gothic Book" pitchFamily="34" charset="0"/>
              </a:rPr>
              <a:t>Nummer</a:t>
            </a:r>
            <a:r>
              <a:rPr lang="en-US" b="1" dirty="0">
                <a:latin typeface="Franklin Gothic Book" pitchFamily="34" charset="0"/>
              </a:rPr>
              <a:t> und </a:t>
            </a:r>
            <a:r>
              <a:rPr lang="en-US" b="1" dirty="0" err="1">
                <a:latin typeface="Franklin Gothic Book" pitchFamily="34" charset="0"/>
              </a:rPr>
              <a:t>Farbe</a:t>
            </a:r>
            <a:r>
              <a:rPr lang="en-US" b="1" dirty="0">
                <a:latin typeface="Franklin Gothic Book" pitchFamily="34" charset="0"/>
              </a:rPr>
              <a:t> </a:t>
            </a:r>
            <a:r>
              <a:rPr lang="en-US" b="1" dirty="0" err="1">
                <a:latin typeface="Franklin Gothic Book" pitchFamily="34" charset="0"/>
              </a:rPr>
              <a:t>aller</a:t>
            </a:r>
            <a:r>
              <a:rPr lang="en-US" b="1" dirty="0">
                <a:latin typeface="Franklin Gothic Book" pitchFamily="34" charset="0"/>
              </a:rPr>
              <a:t> </a:t>
            </a:r>
            <a:r>
              <a:rPr lang="en-US" b="1" dirty="0" err="1">
                <a:latin typeface="Franklin Gothic Book" pitchFamily="34" charset="0"/>
              </a:rPr>
              <a:t>Regenschirme</a:t>
            </a:r>
            <a:r>
              <a:rPr lang="en-US" b="1" dirty="0">
                <a:latin typeface="Franklin Gothic Book" pitchFamily="34" charset="0"/>
              </a:rPr>
              <a:t>, die dieses </a:t>
            </a:r>
            <a:r>
              <a:rPr lang="en-US" b="1" dirty="0" err="1">
                <a:latin typeface="Franklin Gothic Book" pitchFamily="34" charset="0"/>
              </a:rPr>
              <a:t>Jahr</a:t>
            </a:r>
            <a:r>
              <a:rPr lang="en-US" b="1" dirty="0">
                <a:latin typeface="Franklin Gothic Book" pitchFamily="34" charset="0"/>
              </a:rPr>
              <a:t> </a:t>
            </a:r>
            <a:r>
              <a:rPr lang="en-US" b="1" dirty="0" err="1">
                <a:latin typeface="Franklin Gothic Book" pitchFamily="34" charset="0"/>
              </a:rPr>
              <a:t>gefunden</a:t>
            </a:r>
            <a:r>
              <a:rPr lang="en-US" b="1" dirty="0">
                <a:latin typeface="Franklin Gothic Book" pitchFamily="34" charset="0"/>
              </a:rPr>
              <a:t> </a:t>
            </a:r>
            <a:r>
              <a:rPr lang="en-US" b="1" dirty="0" err="1">
                <a:latin typeface="Franklin Gothic Book" pitchFamily="34" charset="0"/>
              </a:rPr>
              <a:t>wurden</a:t>
            </a:r>
            <a:r>
              <a:rPr lang="en-US" b="1" dirty="0">
                <a:latin typeface="Franklin Gothic Book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Relationale</a:t>
            </a:r>
            <a:r>
              <a:rPr lang="en-US" dirty="0"/>
              <a:t> </a:t>
            </a:r>
            <a:r>
              <a:rPr lang="en-US" dirty="0" err="1"/>
              <a:t>Datenbanken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Abfragen</a:t>
            </a:r>
            <a:r>
              <a:rPr lang="en-US" dirty="0"/>
              <a:t> von </a:t>
            </a:r>
            <a:r>
              <a:rPr lang="en-US" dirty="0" err="1" smtClean="0"/>
              <a:t>Daten</a:t>
            </a:r>
            <a:r>
              <a:rPr lang="en-US" dirty="0" smtClean="0"/>
              <a:t>: </a:t>
            </a:r>
            <a:r>
              <a:rPr lang="de-CH" dirty="0" smtClean="0"/>
              <a:t>SQL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r>
              <a:rPr lang="de-CH" sz="2200" b="1" dirty="0" smtClean="0"/>
              <a:t>Abfragen auf einer Tabelle mit SQL haben folgende Kernelemente:</a:t>
            </a:r>
          </a:p>
          <a:p>
            <a:endParaRPr lang="de-CH" sz="2200" dirty="0" smtClean="0"/>
          </a:p>
          <a:p>
            <a:r>
              <a:rPr lang="de-CH" sz="2200" dirty="0" smtClean="0"/>
              <a:t>SELECT </a:t>
            </a:r>
            <a:r>
              <a:rPr lang="de-CH" sz="2200" dirty="0"/>
              <a:t>[DISTINCT] </a:t>
            </a:r>
            <a:r>
              <a:rPr lang="de-CH" sz="2200" dirty="0" smtClean="0"/>
              <a:t>Auswahlliste			</a:t>
            </a:r>
            <a:r>
              <a:rPr lang="de-CH" sz="2200" b="1" dirty="0" smtClean="0"/>
              <a:t>welche Spalten?</a:t>
            </a:r>
            <a:endParaRPr lang="de-CH" sz="2200" b="1" dirty="0"/>
          </a:p>
          <a:p>
            <a:r>
              <a:rPr lang="de-CH" sz="2200" dirty="0"/>
              <a:t>FROM </a:t>
            </a:r>
            <a:r>
              <a:rPr lang="de-CH" sz="2200" dirty="0" smtClean="0"/>
              <a:t>Quelle					</a:t>
            </a:r>
            <a:r>
              <a:rPr lang="de-CH" sz="2200" b="1" dirty="0" smtClean="0"/>
              <a:t>aus welcher Tabelle?</a:t>
            </a:r>
            <a:endParaRPr lang="de-CH" sz="2200" b="1" dirty="0"/>
          </a:p>
          <a:p>
            <a:r>
              <a:rPr lang="de-CH" sz="2200" dirty="0"/>
              <a:t>[WHERE </a:t>
            </a:r>
            <a:r>
              <a:rPr lang="de-CH" sz="2200" dirty="0" err="1"/>
              <a:t>Where</a:t>
            </a:r>
            <a:r>
              <a:rPr lang="de-CH" sz="2200" dirty="0"/>
              <a:t>-Klausel</a:t>
            </a:r>
            <a:r>
              <a:rPr lang="de-CH" sz="2200" dirty="0" smtClean="0"/>
              <a:t>]				</a:t>
            </a:r>
            <a:r>
              <a:rPr lang="de-CH" sz="2200" b="1" dirty="0" smtClean="0"/>
              <a:t>welche Zeilen? </a:t>
            </a:r>
            <a:endParaRPr lang="de-CH" sz="2200" b="1" dirty="0"/>
          </a:p>
          <a:p>
            <a:r>
              <a:rPr lang="de-CH" sz="2200" dirty="0"/>
              <a:t>[GROUP BY (Group-</a:t>
            </a:r>
            <a:r>
              <a:rPr lang="de-CH" sz="2200" dirty="0" err="1"/>
              <a:t>by</a:t>
            </a:r>
            <a:r>
              <a:rPr lang="de-CH" sz="2200" dirty="0"/>
              <a:t>-Attribut</a:t>
            </a:r>
            <a:r>
              <a:rPr lang="de-CH" sz="2200" dirty="0" smtClean="0"/>
              <a:t>)+			</a:t>
            </a:r>
            <a:r>
              <a:rPr lang="de-CH" sz="2200" b="1" dirty="0" smtClean="0"/>
              <a:t>gruppiert nach?</a:t>
            </a:r>
            <a:endParaRPr lang="de-CH" sz="2200" b="1" dirty="0"/>
          </a:p>
          <a:p>
            <a:r>
              <a:rPr lang="de-CH" sz="2200" dirty="0"/>
              <a:t>[HAVING </a:t>
            </a:r>
            <a:r>
              <a:rPr lang="de-CH" sz="2200" dirty="0" err="1"/>
              <a:t>Having</a:t>
            </a:r>
            <a:r>
              <a:rPr lang="de-CH" sz="2200" dirty="0"/>
              <a:t>-Klausel</a:t>
            </a:r>
            <a:r>
              <a:rPr lang="de-CH" sz="2200" dirty="0" smtClean="0"/>
              <a:t>]]				</a:t>
            </a:r>
            <a:r>
              <a:rPr lang="de-CH" sz="2200" b="1" dirty="0" smtClean="0"/>
              <a:t>welche Gruppen?</a:t>
            </a:r>
            <a:endParaRPr lang="de-CH" sz="2200" b="1" dirty="0"/>
          </a:p>
          <a:p>
            <a:r>
              <a:rPr lang="de-CH" sz="2200" dirty="0"/>
              <a:t>[ORDER BY (Sortierungsattribut [ASC|DESC</a:t>
            </a:r>
            <a:r>
              <a:rPr lang="de-CH" sz="2200" dirty="0" smtClean="0"/>
              <a:t>])+];	</a:t>
            </a:r>
            <a:r>
              <a:rPr lang="de-CH" sz="2200" b="1" dirty="0" smtClean="0"/>
              <a:t>sortiert nach?</a:t>
            </a:r>
          </a:p>
          <a:p>
            <a:endParaRPr lang="de-CH" sz="2200" dirty="0"/>
          </a:p>
          <a:p>
            <a:r>
              <a:rPr lang="de-CH" dirty="0" smtClean="0"/>
              <a:t>Demo: </a:t>
            </a:r>
            <a:r>
              <a:rPr lang="de-CH" dirty="0" smtClean="0">
                <a:hlinkClick r:id="rId2"/>
              </a:rPr>
              <a:t>http://programmingwiki.de/AKSA-EFI/SprintAuswertung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4931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 flipV="1">
            <a:off x="4572000" y="5445224"/>
            <a:ext cx="1728192" cy="576064"/>
          </a:xfrm>
          <a:prstGeom prst="roundRect">
            <a:avLst>
              <a:gd name="adj" fmla="val 9108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Eine Datenbank ist ein Programm, das grosse Mengen von Daten verwalten kann.</a:t>
            </a:r>
          </a:p>
          <a:p>
            <a:endParaRPr lang="de-CH" dirty="0" smtClean="0"/>
          </a:p>
          <a:p>
            <a:r>
              <a:rPr lang="de-CH" dirty="0" smtClean="0"/>
              <a:t>Daten werden in mit einander verknüpften Tabellen gespeichert.</a:t>
            </a:r>
          </a:p>
          <a:p>
            <a:endParaRPr lang="de-CH" dirty="0" smtClean="0"/>
          </a:p>
          <a:p>
            <a:r>
              <a:rPr lang="de-CH" dirty="0" smtClean="0"/>
              <a:t>In diese Tabellen können Eintrage eingefügt, geändert, gelöscht und abgefragt werden.</a:t>
            </a:r>
          </a:p>
          <a:p>
            <a:endParaRPr lang="de-CH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Relationale</a:t>
            </a:r>
            <a:r>
              <a:rPr lang="en-US" dirty="0" smtClean="0"/>
              <a:t> </a:t>
            </a:r>
            <a:r>
              <a:rPr lang="en-US" dirty="0" err="1" smtClean="0"/>
              <a:t>Datenbanken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Zusammenfassung</a:t>
            </a:r>
            <a:endParaRPr lang="en-US" dirty="0" smtClean="0"/>
          </a:p>
        </p:txBody>
      </p:sp>
      <p:sp>
        <p:nvSpPr>
          <p:cNvPr id="4" name="Rechteck 3"/>
          <p:cNvSpPr/>
          <p:nvPr/>
        </p:nvSpPr>
        <p:spPr>
          <a:xfrm>
            <a:off x="467544" y="6309320"/>
            <a:ext cx="84062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sz="1600" b="1" dirty="0" smtClean="0">
                <a:latin typeface="Franklin Gothic Book" pitchFamily="34" charset="0"/>
              </a:rPr>
              <a:t>Der Vortrag basiert auf swisseduc.ch/</a:t>
            </a:r>
            <a:r>
              <a:rPr lang="de-CH" sz="1600" b="1" dirty="0" err="1" smtClean="0">
                <a:latin typeface="Franklin Gothic Book" pitchFamily="34" charset="0"/>
              </a:rPr>
              <a:t>informatik</a:t>
            </a:r>
            <a:r>
              <a:rPr lang="de-CH" sz="1600" b="1" dirty="0" smtClean="0">
                <a:latin typeface="Franklin Gothic Book" pitchFamily="34" charset="0"/>
              </a:rPr>
              <a:t>/</a:t>
            </a:r>
            <a:r>
              <a:rPr lang="de-CH" sz="1600" b="1" dirty="0" err="1" smtClean="0">
                <a:latin typeface="Franklin Gothic Book" pitchFamily="34" charset="0"/>
              </a:rPr>
              <a:t>datenbanken</a:t>
            </a:r>
            <a:r>
              <a:rPr lang="de-CH" sz="1600" b="1" dirty="0" smtClean="0">
                <a:latin typeface="Franklin Gothic Book" pitchFamily="34" charset="0"/>
              </a:rPr>
              <a:t>/</a:t>
            </a:r>
            <a:r>
              <a:rPr lang="de-CH" sz="1600" b="1" dirty="0" err="1" smtClean="0">
                <a:latin typeface="Franklin Gothic Book" pitchFamily="34" charset="0"/>
              </a:rPr>
              <a:t>beziehungen_datenbank</a:t>
            </a:r>
            <a:r>
              <a:rPr lang="de-CH" sz="1600" b="1" dirty="0" smtClean="0">
                <a:latin typeface="Franklin Gothic Book" pitchFamily="34" charset="0"/>
              </a:rPr>
              <a:t>/</a:t>
            </a:r>
            <a:endParaRPr lang="de-CH" sz="16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132263" y="6034088"/>
            <a:ext cx="4824412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CH" sz="18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de.wikipedia.org/</a:t>
            </a:r>
            <a:r>
              <a:rPr lang="de-CH" sz="1800" dirty="0" err="1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wiki</a:t>
            </a:r>
            <a:r>
              <a:rPr lang="de-CH" sz="18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/Vorratsdatenspeicherung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916238" y="736600"/>
            <a:ext cx="28162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Kundendaten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55875" y="2216150"/>
            <a:ext cx="36639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Telefonbuchdaten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403600" y="5383213"/>
            <a:ext cx="5359400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Internet-Verbindungsdaten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787775" y="4876800"/>
            <a:ext cx="52339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Telefon-Verbindungsdaten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808538" y="1304925"/>
            <a:ext cx="3471862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Rechnungsdaten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732463" y="414338"/>
            <a:ext cx="29210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Vertragsdaten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95350" y="3429000"/>
            <a:ext cx="295751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Leitungsdaten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4925" y="3895725"/>
            <a:ext cx="31654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Antennendaten</a:t>
            </a:r>
          </a:p>
        </p:txBody>
      </p:sp>
      <p:pic>
        <p:nvPicPr>
          <p:cNvPr id="112642" name="Picture 2" descr="http://www.rwi.uzh.ch/elt-lst-vogt/gesellschaftsrecht1/firma/de/images/swisscom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31" y="113158"/>
            <a:ext cx="1947689" cy="194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5027613" y="2947988"/>
            <a:ext cx="32527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Marketingdaten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98463" y="4405313"/>
            <a:ext cx="34639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Immobiliendaten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560888" y="3895725"/>
            <a:ext cx="34353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65000"/>
                  </a:schemeClr>
                </a:solidFill>
                <a:latin typeface="Franklin Gothic Book" pitchFamily="34" charset="0"/>
              </a:rPr>
              <a:t>Mitarbeiterdaten</a:t>
            </a:r>
          </a:p>
        </p:txBody>
      </p:sp>
      <p:sp>
        <p:nvSpPr>
          <p:cNvPr id="13" name="Rechteck 12"/>
          <p:cNvSpPr/>
          <p:nvPr/>
        </p:nvSpPr>
        <p:spPr>
          <a:xfrm rot="19391118">
            <a:off x="254221" y="2967335"/>
            <a:ext cx="863556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e-DE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Und viele Daten mehr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sonlightchurch.com/uploads/facebook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feld 3"/>
          <p:cNvSpPr txBox="1">
            <a:spLocks noChangeArrowheads="1"/>
          </p:cNvSpPr>
          <p:nvPr/>
        </p:nvSpPr>
        <p:spPr bwMode="auto">
          <a:xfrm>
            <a:off x="1042988" y="2998788"/>
            <a:ext cx="4719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550’000’000 Benutzer</a:t>
            </a:r>
          </a:p>
        </p:txBody>
      </p:sp>
      <p:sp>
        <p:nvSpPr>
          <p:cNvPr id="6148" name="Textfeld 4"/>
          <p:cNvSpPr txBox="1">
            <a:spLocks noChangeArrowheads="1"/>
          </p:cNvSpPr>
          <p:nvPr/>
        </p:nvSpPr>
        <p:spPr bwMode="auto">
          <a:xfrm>
            <a:off x="1042988" y="3576638"/>
            <a:ext cx="694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900’000’000 Seiten, Gruppen etc.</a:t>
            </a:r>
          </a:p>
        </p:txBody>
      </p:sp>
      <p:sp>
        <p:nvSpPr>
          <p:cNvPr id="6149" name="Textfeld 5"/>
          <p:cNvSpPr txBox="1">
            <a:spLocks noChangeArrowheads="1"/>
          </p:cNvSpPr>
          <p:nvPr/>
        </p:nvSpPr>
        <p:spPr bwMode="auto">
          <a:xfrm>
            <a:off x="395288" y="4224338"/>
            <a:ext cx="8629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30’000’000’000 Inhalte verbreitet / Monat</a:t>
            </a:r>
          </a:p>
        </p:txBody>
      </p:sp>
      <p:sp>
        <p:nvSpPr>
          <p:cNvPr id="6150" name="Textfeld 6"/>
          <p:cNvSpPr txBox="1">
            <a:spLocks noChangeArrowheads="1"/>
          </p:cNvSpPr>
          <p:nvPr/>
        </p:nvSpPr>
        <p:spPr bwMode="auto">
          <a:xfrm>
            <a:off x="107950" y="4870450"/>
            <a:ext cx="7192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700’000’000’000 Minuten / Monat</a:t>
            </a:r>
          </a:p>
        </p:txBody>
      </p:sp>
      <p:sp>
        <p:nvSpPr>
          <p:cNvPr id="6151" name="Textfeld 7"/>
          <p:cNvSpPr txBox="1">
            <a:spLocks noChangeArrowheads="1"/>
          </p:cNvSpPr>
          <p:nvPr/>
        </p:nvSpPr>
        <p:spPr bwMode="auto">
          <a:xfrm>
            <a:off x="1042988" y="2422847"/>
            <a:ext cx="61499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200’000’000 Mobile Benutzer</a:t>
            </a:r>
          </a:p>
        </p:txBody>
      </p:sp>
      <p:sp>
        <p:nvSpPr>
          <p:cNvPr id="6152" name="Textfeld 8"/>
          <p:cNvSpPr txBox="1">
            <a:spLocks noChangeArrowheads="1"/>
          </p:cNvSpPr>
          <p:nvPr/>
        </p:nvSpPr>
        <p:spPr bwMode="auto">
          <a:xfrm>
            <a:off x="3132138" y="1267147"/>
            <a:ext cx="270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70 Sprachen</a:t>
            </a:r>
          </a:p>
        </p:txBody>
      </p:sp>
      <p:sp>
        <p:nvSpPr>
          <p:cNvPr id="6153" name="Textfeld 9"/>
          <p:cNvSpPr txBox="1">
            <a:spLocks noChangeArrowheads="1"/>
          </p:cNvSpPr>
          <p:nvPr/>
        </p:nvSpPr>
        <p:spPr bwMode="auto">
          <a:xfrm>
            <a:off x="2862263" y="1844997"/>
            <a:ext cx="5165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CH" sz="3600">
                <a:latin typeface="Franklin Gothic Book" pitchFamily="34" charset="0"/>
              </a:rPr>
              <a:t>130 Bekannte / Benutzer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http://www.sonlightchurch.com/uploads/facebook_logo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0"/>
            <a:ext cx="2285379" cy="2285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1042988" y="2998788"/>
            <a:ext cx="47196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550’000’000 Benutzer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42988" y="3576638"/>
            <a:ext cx="69469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900’000’000 Seiten, Gruppen etc.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95288" y="4224338"/>
            <a:ext cx="862965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30’000’000’000 Inhalte verbreitet / Monat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7950" y="4870450"/>
            <a:ext cx="71929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700’000’000’000 Minuten / Monat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042988" y="2422847"/>
            <a:ext cx="61499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200’000’000 Mobile Benutzer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132138" y="1267147"/>
            <a:ext cx="27019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70 Sprachen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862263" y="1844997"/>
            <a:ext cx="51657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3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130 Bekannte / Benutzer</a:t>
            </a:r>
          </a:p>
        </p:txBody>
      </p:sp>
      <p:sp>
        <p:nvSpPr>
          <p:cNvPr id="11" name="Rechteck 10"/>
          <p:cNvSpPr/>
          <p:nvPr/>
        </p:nvSpPr>
        <p:spPr>
          <a:xfrm rot="19391118">
            <a:off x="-822992" y="2967335"/>
            <a:ext cx="1079000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de-DE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Gigantische Datenmengen!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img.timeinc.net/time/2010/poy_2010/data_center/data_center_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14064"/>
            <a:ext cx="9127721" cy="60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>
          <a:xfrm>
            <a:off x="-12576" y="6167045"/>
            <a:ext cx="91565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1600" dirty="0" smtClean="0">
                <a:latin typeface="Franklin Gothic Book" pitchFamily="34" charset="0"/>
              </a:rPr>
              <a:t>Facebook Server Farm </a:t>
            </a:r>
            <a:r>
              <a:rPr lang="de-CH" sz="1600" dirty="0">
                <a:latin typeface="Franklin Gothic Book" pitchFamily="34" charset="0"/>
              </a:rPr>
              <a:t/>
            </a:r>
            <a:br>
              <a:rPr lang="de-CH" sz="1600" dirty="0">
                <a:latin typeface="Franklin Gothic Book" pitchFamily="34" charset="0"/>
              </a:rPr>
            </a:br>
            <a:r>
              <a:rPr lang="de-CH" sz="1600" dirty="0" smtClean="0">
                <a:latin typeface="Franklin Gothic Book" pitchFamily="34" charset="0"/>
              </a:rPr>
              <a:t>www.time.com/time/photogallery/0,29307,2036928_2218536,00.html</a:t>
            </a:r>
            <a:endParaRPr lang="de-CH" sz="16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0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Datenbanken: Ein weites Feld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de-CH" dirty="0" smtClean="0"/>
              <a:t>Verschiedene Arten von Datenbanken</a:t>
            </a:r>
          </a:p>
          <a:p>
            <a:r>
              <a:rPr lang="de-CH" dirty="0" smtClean="0"/>
              <a:t>Theorie, Praxis, Historisches</a:t>
            </a:r>
          </a:p>
          <a:p>
            <a:r>
              <a:rPr lang="de-CH" dirty="0" smtClean="0"/>
              <a:t>Modellierung/Strukturierung einer Datenbank</a:t>
            </a:r>
          </a:p>
          <a:p>
            <a:r>
              <a:rPr lang="de-CH" dirty="0" smtClean="0"/>
              <a:t>Entwicklung, Test und Betrieb</a:t>
            </a:r>
          </a:p>
          <a:p>
            <a:r>
              <a:rPr lang="de-CH" dirty="0" smtClean="0"/>
              <a:t>Skalierbarkeit, Performanz, Zuverlässigkeit</a:t>
            </a:r>
          </a:p>
          <a:p>
            <a:r>
              <a:rPr lang="de-CH" dirty="0" smtClean="0"/>
              <a:t>Einbindung in eigene (Java-)Programme</a:t>
            </a:r>
          </a:p>
          <a:p>
            <a:r>
              <a:rPr lang="de-CH" dirty="0" smtClean="0"/>
              <a:t>Entwicklung von Webapplikationen</a:t>
            </a:r>
          </a:p>
          <a:p>
            <a:r>
              <a:rPr lang="de-CH" dirty="0" smtClean="0"/>
              <a:t>Und vieles mehr...</a:t>
            </a:r>
          </a:p>
        </p:txBody>
      </p:sp>
      <p:sp>
        <p:nvSpPr>
          <p:cNvPr id="4" name="Rechteck 3"/>
          <p:cNvSpPr/>
          <p:nvPr/>
        </p:nvSpPr>
        <p:spPr>
          <a:xfrm>
            <a:off x="5688632" y="6444044"/>
            <a:ext cx="3419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1800" dirty="0" smtClean="0">
                <a:latin typeface="Franklin Gothic Book" pitchFamily="34" charset="0"/>
              </a:rPr>
              <a:t>de.wikipedia.org/</a:t>
            </a:r>
            <a:r>
              <a:rPr lang="de-CH" sz="1800" dirty="0" err="1" smtClean="0">
                <a:latin typeface="Franklin Gothic Book" pitchFamily="34" charset="0"/>
              </a:rPr>
              <a:t>wiki</a:t>
            </a:r>
            <a:r>
              <a:rPr lang="de-CH" sz="1800" dirty="0" smtClean="0">
                <a:latin typeface="Franklin Gothic Book" pitchFamily="34" charset="0"/>
              </a:rPr>
              <a:t>/Datenbank</a:t>
            </a:r>
            <a:endParaRPr lang="de-CH" sz="18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48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Relationale Datenbanken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de-CH" dirty="0" smtClean="0"/>
              <a:t>Strukturierte, mit einander verknüpfte Tabellen</a:t>
            </a:r>
          </a:p>
          <a:p>
            <a:r>
              <a:rPr lang="de-CH" dirty="0" smtClean="0"/>
              <a:t>Mathematisches Modell als Basis</a:t>
            </a:r>
          </a:p>
          <a:p>
            <a:r>
              <a:rPr lang="de-CH" dirty="0" smtClean="0"/>
              <a:t>In der Praxis einfach anzuwenden</a:t>
            </a:r>
          </a:p>
          <a:p>
            <a:r>
              <a:rPr lang="de-CH" dirty="0" smtClean="0"/>
              <a:t>In den 1970er erfunden</a:t>
            </a:r>
          </a:p>
          <a:p>
            <a:r>
              <a:rPr lang="de-CH" dirty="0" smtClean="0"/>
              <a:t>Heute immer noch das </a:t>
            </a:r>
            <a:r>
              <a:rPr lang="de-CH" dirty="0" err="1" smtClean="0"/>
              <a:t>verbreiteteste</a:t>
            </a:r>
            <a:r>
              <a:rPr lang="de-CH" dirty="0" smtClean="0"/>
              <a:t> Modell</a:t>
            </a:r>
          </a:p>
          <a:p>
            <a:endParaRPr lang="de-CH" dirty="0" smtClean="0"/>
          </a:p>
        </p:txBody>
      </p:sp>
      <p:sp>
        <p:nvSpPr>
          <p:cNvPr id="4" name="Rechteck 3"/>
          <p:cNvSpPr/>
          <p:nvPr/>
        </p:nvSpPr>
        <p:spPr>
          <a:xfrm>
            <a:off x="4283968" y="6444044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CH" sz="1800" dirty="0" smtClean="0">
                <a:latin typeface="Franklin Gothic Book" pitchFamily="34" charset="0"/>
              </a:rPr>
              <a:t>de.wikipedia.org/</a:t>
            </a:r>
            <a:r>
              <a:rPr lang="de-CH" sz="1800" dirty="0" err="1" smtClean="0">
                <a:latin typeface="Franklin Gothic Book" pitchFamily="34" charset="0"/>
              </a:rPr>
              <a:t>wiki</a:t>
            </a:r>
            <a:r>
              <a:rPr lang="de-CH" sz="1800" dirty="0" smtClean="0">
                <a:latin typeface="Franklin Gothic Book" pitchFamily="34" charset="0"/>
              </a:rPr>
              <a:t>/</a:t>
            </a:r>
            <a:r>
              <a:rPr lang="de-CH" sz="1800" dirty="0" err="1" smtClean="0">
                <a:latin typeface="Franklin Gothic Book" pitchFamily="34" charset="0"/>
              </a:rPr>
              <a:t>Relationale_Datenbank</a:t>
            </a:r>
            <a:endParaRPr lang="de-CH" sz="1800" dirty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99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Bildschirmpräsentation (4:3)</PresentationFormat>
  <Paragraphs>312</Paragraphs>
  <Slides>38</Slides>
  <Notes>1</Notes>
  <HiddenSlides>2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38</vt:i4>
      </vt:variant>
    </vt:vector>
  </HeadingPairs>
  <TitlesOfParts>
    <vt:vector size="42" baseType="lpstr">
      <vt:lpstr>Larissa</vt:lpstr>
      <vt:lpstr>Clip</vt:lpstr>
      <vt:lpstr>Photo Editor Photo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Datenbanken: Ein weites Feld</vt:lpstr>
      <vt:lpstr>Relationale Datenbanken</vt:lpstr>
      <vt:lpstr>Relationale Datenbanken: Kleines Beispiel</vt:lpstr>
      <vt:lpstr>Relationale Datenbanken: Kleiner Ausschnitt von Facebook</vt:lpstr>
      <vt:lpstr>Was ist eine Datenbank?</vt:lpstr>
      <vt:lpstr>Was ist eine Datenbank? Grundlegende Operationen</vt:lpstr>
      <vt:lpstr>Was ist eine Datenbank? Vergleich mit einem Fundbüro.</vt:lpstr>
      <vt:lpstr>Daten früher: Zettel für Zettel</vt:lpstr>
      <vt:lpstr>Wie speichert eine relationale Datenbank Daten? In Tabellen.</vt:lpstr>
      <vt:lpstr>Definition einer Tabelle: Name der Tabelle</vt:lpstr>
      <vt:lpstr>Definition einer Tabelle: Attributnamen, Spaltennamen</vt:lpstr>
      <vt:lpstr>Definition einer Tabelle: Datentypen der Spalten</vt:lpstr>
      <vt:lpstr>Definition einer Tabelle:  Spalten obligatorisch?</vt:lpstr>
      <vt:lpstr>Definition einer Tabelle: Eindeutiger Hauptschlüssel</vt:lpstr>
      <vt:lpstr>Definition einer Tabelle:  Zusammenfassung</vt:lpstr>
      <vt:lpstr>Relationale Datenbanken: Vermeiden von Redundanz</vt:lpstr>
      <vt:lpstr>Relationale Datenbanken: Vermeiden von Redundanz</vt:lpstr>
      <vt:lpstr>Relationale Datenbanken: Vermeiden von Redundanz</vt:lpstr>
      <vt:lpstr>Relationale Datenbanken: Vermeiden von Redundanz</vt:lpstr>
      <vt:lpstr>Relationale Datenbanken: Schlüssel für die Integrität</vt:lpstr>
      <vt:lpstr>Relationale Datenbanken: Schlüssel für die Integrität</vt:lpstr>
      <vt:lpstr>Relationale Datenbanken: Schlüssel für die Integrität</vt:lpstr>
      <vt:lpstr>Relationale Datenbanken: Abfragen von Daten</vt:lpstr>
      <vt:lpstr>Relationale Datenbanken: Abfragen von Daten: SQL</vt:lpstr>
      <vt:lpstr>Relationale Datenbanken: Abfragen von Daten: SQL</vt:lpstr>
      <vt:lpstr>Abfragen von Daten:  Auswahl der Angezeigten Felder</vt:lpstr>
      <vt:lpstr>Abfragen von Daten: Einschränken der Einträge</vt:lpstr>
      <vt:lpstr>Abfragen von Daten:  Sortieren der Anzeige</vt:lpstr>
      <vt:lpstr>Abfragen von Daten: Mehrere Tabellen kombinieren</vt:lpstr>
      <vt:lpstr>Relationale Datenbanken: Abfragen von Daten: SQL</vt:lpstr>
      <vt:lpstr>Relationale Datenbanken: Zusammenfassung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Stefan Berger</dc:creator>
  <cp:lastModifiedBy>Raimond Reichert</cp:lastModifiedBy>
  <cp:revision>71</cp:revision>
  <cp:lastPrinted>2011-02-07T19:39:59Z</cp:lastPrinted>
  <dcterms:created xsi:type="dcterms:W3CDTF">2000-09-09T11:06:04Z</dcterms:created>
  <dcterms:modified xsi:type="dcterms:W3CDTF">2011-02-07T19:41:19Z</dcterms:modified>
</cp:coreProperties>
</file>