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8"/>
  </p:notes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8" r:id="rId22"/>
    <p:sldId id="329" r:id="rId23"/>
    <p:sldId id="330" r:id="rId24"/>
    <p:sldId id="331" r:id="rId25"/>
    <p:sldId id="332" r:id="rId26"/>
    <p:sldId id="333" r:id="rId2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32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55E7-DAAE-B24A-8465-9750FA0754AE}" type="datetimeFigureOut">
              <a:t>01.09.12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CEED-A36D-DD4C-A24C-9AB0520A2C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6197600"/>
          </a:xfrm>
        </p:spPr>
        <p:txBody>
          <a:bodyPr/>
          <a:lstStyle>
            <a:lvl1pPr>
              <a:buClr>
                <a:srgbClr val="FF6600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8000"/>
              </a:buClr>
              <a:defRPr/>
            </a:lvl1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01.09.12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768" r:id="rId10"/>
    <p:sldLayoutId id="214748376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openxmlformats.org/officeDocument/2006/relationships/image" Target="../media/image2.gif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8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0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3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2.png"/><Relationship Id="rId5" Type="http://schemas.openxmlformats.org/officeDocument/2006/relationships/image" Target="../media/image24.png"/><Relationship Id="rId6" Type="http://schemas.openxmlformats.org/officeDocument/2006/relationships/image" Target="../media/image2.gi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0400" y="3185240"/>
            <a:ext cx="1981200" cy="18288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So führst du erfolgreich dein Heft, deinen Schnellhefter oder deinen Ordner!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Heft</a:t>
            </a:r>
            <a:br>
              <a:rPr lang="de-DE" dirty="0" smtClean="0"/>
            </a:br>
            <a:r>
              <a:rPr lang="de-DE" dirty="0" smtClean="0"/>
              <a:t>Heften</a:t>
            </a:r>
            <a:br>
              <a:rPr lang="de-DE" dirty="0" smtClean="0"/>
            </a:br>
            <a:r>
              <a:rPr lang="de-DE" dirty="0" smtClean="0"/>
              <a:t>Hefter</a:t>
            </a:r>
            <a:br>
              <a:rPr lang="de-DE" dirty="0" smtClean="0"/>
            </a:br>
            <a:r>
              <a:rPr lang="de-DE" dirty="0" err="1" smtClean="0">
                <a:solidFill>
                  <a:srgbClr val="FF6600"/>
                </a:solidFill>
              </a:rPr>
              <a:t>Leit</a:t>
            </a:r>
            <a:r>
              <a:rPr lang="de-DE" dirty="0" err="1"/>
              <a:t>Heft</a:t>
            </a:r>
            <a:r>
              <a:rPr lang="de-DE" dirty="0" err="1" smtClean="0">
                <a:solidFill>
                  <a:srgbClr val="FF6600"/>
                </a:solidFill>
              </a:rPr>
              <a:t>faden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6600"/>
                </a:solidFill>
              </a:rPr>
              <a:t>zur Heftführung: Vertiefung: Start </a:t>
            </a:r>
            <a:br>
              <a:rPr lang="de-DE" dirty="0" smtClean="0">
                <a:solidFill>
                  <a:srgbClr val="FF6600"/>
                </a:solidFill>
              </a:rPr>
            </a:br>
            <a:r>
              <a:rPr lang="de-DE" dirty="0" smtClean="0"/>
              <a:t>heftig</a:t>
            </a:r>
            <a:br>
              <a:rPr lang="de-DE" dirty="0" smtClean="0"/>
            </a:br>
            <a:r>
              <a:rPr lang="de-DE" dirty="0" smtClean="0"/>
              <a:t>Heftklammer</a:t>
            </a:r>
            <a:br>
              <a:rPr lang="de-DE" dirty="0" smtClean="0"/>
            </a:br>
            <a:r>
              <a:rPr lang="de-DE" dirty="0" smtClean="0"/>
              <a:t>Heftpflaster</a:t>
            </a:r>
            <a:endParaRPr lang="de-DE" dirty="0"/>
          </a:p>
        </p:txBody>
      </p:sp>
      <p:pic>
        <p:nvPicPr>
          <p:cNvPr id="9" name="Bild 8" descr="buero-00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61" y="783361"/>
            <a:ext cx="1270000" cy="1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Was hat dies alles mit meinem Heft zu tun?</a:t>
            </a:r>
          </a:p>
          <a:p>
            <a:pPr marL="45720" indent="0">
              <a:buNone/>
            </a:pPr>
            <a:r>
              <a:rPr lang="de-DE" sz="2000" dirty="0" smtClean="0"/>
              <a:t>…wirst du dich schon längst gefragt haben. </a:t>
            </a:r>
          </a:p>
          <a:p>
            <a:pPr marL="45720" indent="0">
              <a:buNone/>
            </a:pPr>
            <a:r>
              <a:rPr lang="de-DE" sz="2000" dirty="0" smtClean="0"/>
              <a:t>Viel, denn beim Gang ins Restaurant wie bei deiner Heftführung geht es um Dasselbe. Erinnerst du dich noch an die 6 Punkte?</a:t>
            </a:r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pic>
        <p:nvPicPr>
          <p:cNvPr id="10" name="Bild 9" descr="200px-hexag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6" y="3625850"/>
            <a:ext cx="2540000" cy="21971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74700" y="2699940"/>
            <a:ext cx="226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Angebot, übersichtlich präsentiert 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318000" y="271502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Leute, die dahinter stehen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711700" y="422354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Gerichte, schön präsentiert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318000" y="5672939"/>
            <a:ext cx="18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Gänge, passend aufeinander abgestimmt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19200" y="5662819"/>
            <a:ext cx="18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Zutaten, deren Herkunft bekannt ist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4700" y="4223540"/>
            <a:ext cx="196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Gesamtein-</a:t>
            </a:r>
            <a:br>
              <a:rPr lang="de-DE" dirty="0" smtClean="0"/>
            </a:br>
            <a:r>
              <a:rPr lang="de-DE" dirty="0" smtClean="0"/>
              <a:t>druck, der stimmen muss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37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8300" y="4823829"/>
            <a:ext cx="6184900" cy="17166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dirty="0" smtClean="0"/>
              <a:t>Mutmasse, was diese 6 Punkte jetzt für dein Heft bedeuten könnten?</a:t>
            </a:r>
          </a:p>
          <a:p>
            <a:pPr marL="45720" indent="0">
              <a:buNone/>
            </a:pPr>
            <a:endParaRPr lang="de-DE" sz="2000" b="1" dirty="0" smtClean="0"/>
          </a:p>
          <a:p>
            <a:pPr marL="45720" indent="0">
              <a:buNone/>
            </a:pPr>
            <a:endParaRPr lang="de-DE" sz="2000" b="1" dirty="0"/>
          </a:p>
          <a:p>
            <a:pPr marL="45720" indent="0">
              <a:buNone/>
            </a:pPr>
            <a:endParaRPr lang="de-DE" sz="2000" b="1" dirty="0" smtClean="0"/>
          </a:p>
          <a:p>
            <a:pPr marL="45720" indent="0">
              <a:buNone/>
            </a:pPr>
            <a:endParaRPr lang="de-DE" sz="2000" b="1" dirty="0" smtClean="0"/>
          </a:p>
          <a:p>
            <a:pPr marL="45720" indent="0">
              <a:buNone/>
            </a:pPr>
            <a:endParaRPr lang="de-DE" sz="2000" b="1" dirty="0"/>
          </a:p>
          <a:p>
            <a:pPr marL="45720" indent="0">
              <a:buNone/>
            </a:pPr>
            <a:endParaRPr lang="de-DE" sz="2000" b="1" dirty="0" smtClean="0"/>
          </a:p>
        </p:txBody>
      </p:sp>
      <p:pic>
        <p:nvPicPr>
          <p:cNvPr id="17" name="Bild 16" descr="200px-hexag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6" y="1428750"/>
            <a:ext cx="2540000" cy="21971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74700" y="502840"/>
            <a:ext cx="226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Angebot, übersichtlich präsentiert 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318000" y="51792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Leute, die dahinter stehen 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711700" y="2026440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Gerichte, schön präsentiert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318000" y="3475839"/>
            <a:ext cx="18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Gänge, passend aufeinander abgestimmt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219200" y="3465719"/>
            <a:ext cx="181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Zutaten, deren Herkunft bekannt ist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74700" y="2026440"/>
            <a:ext cx="196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Gesamtein-</a:t>
            </a:r>
            <a:br>
              <a:rPr lang="de-DE" dirty="0" smtClean="0"/>
            </a:br>
            <a:r>
              <a:rPr lang="de-DE" dirty="0" smtClean="0"/>
              <a:t>druck, der stimmen muss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035300" y="1121370"/>
            <a:ext cx="13335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600" b="1" dirty="0" smtClean="0">
                <a:solidFill>
                  <a:srgbClr val="FF6600"/>
                </a:solidFill>
              </a:rPr>
              <a:t>?</a:t>
            </a:r>
            <a:endParaRPr lang="de-DE" sz="16600" b="1" dirty="0">
              <a:solidFill>
                <a:srgbClr val="FF6600"/>
              </a:solidFill>
            </a:endParaRPr>
          </a:p>
        </p:txBody>
      </p:sp>
      <p:grpSp>
        <p:nvGrpSpPr>
          <p:cNvPr id="7" name="Gruppierung 6"/>
          <p:cNvGrpSpPr/>
          <p:nvPr/>
        </p:nvGrpSpPr>
        <p:grpSpPr>
          <a:xfrm>
            <a:off x="3795765" y="3822027"/>
            <a:ext cx="4676669" cy="2116629"/>
            <a:chOff x="3554455" y="3795994"/>
            <a:chExt cx="4676669" cy="2116629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476" y="4399169"/>
              <a:ext cx="4549648" cy="1513454"/>
            </a:xfrm>
            <a:prstGeom prst="rect">
              <a:avLst/>
            </a:prstGeom>
          </p:spPr>
        </p:pic>
        <p:pic>
          <p:nvPicPr>
            <p:cNvPr id="24" name="Bild 23" descr="buero-0038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3554455" y="3795994"/>
              <a:ext cx="827079" cy="1251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80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So schnell lassen wir die Katze noch nicht aus dem Sack…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pic>
        <p:nvPicPr>
          <p:cNvPr id="17" name="Bild 16" descr="200px-hexag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006" y="1428750"/>
            <a:ext cx="2540000" cy="2197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035300" y="1121370"/>
            <a:ext cx="13335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600" b="1" dirty="0" smtClean="0">
                <a:solidFill>
                  <a:srgbClr val="FF6600"/>
                </a:solidFill>
              </a:rPr>
              <a:t>?</a:t>
            </a:r>
            <a:endParaRPr lang="de-DE" sz="16600" b="1" dirty="0">
              <a:solidFill>
                <a:srgbClr val="FF6600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09600" y="4622800"/>
            <a:ext cx="5867400" cy="1879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2400" dirty="0" smtClean="0"/>
              <a:t>Versuche auf der folgenden Folie, alle Begriffe in sechs Gruppen zu gliedern. Eine Gruppe zeichnet sich durch möglichst ähnliche Begriffe aus.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7927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So schnell lassen wir die Katze noch nicht aus dem Sack…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09600" y="520700"/>
            <a:ext cx="5867400" cy="5930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z="2400" dirty="0" smtClean="0"/>
              <a:t>Soviel sei verraten: es sind 6 Gruppen mit jeweils 6 Begriffen. Nicht alle Begriffe wirst du verstehen… Versuche dennoch, möglichst viele zuzuordnen.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7698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So schnell lassen wir die Katze noch nicht aus dem Sack…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pic>
        <p:nvPicPr>
          <p:cNvPr id="7" name="Bild 6" descr="Begriffe1.jpg"/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1000"/>
                    </a14:imgEffect>
                    <a14:imgEffect>
                      <a14:brightnessContrast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9" y="401319"/>
            <a:ext cx="8580975" cy="6062981"/>
          </a:xfrm>
          <a:prstGeom prst="rect">
            <a:avLst/>
          </a:prstGeom>
        </p:spPr>
      </p:pic>
      <p:grpSp>
        <p:nvGrpSpPr>
          <p:cNvPr id="11" name="Gruppierung 10"/>
          <p:cNvGrpSpPr/>
          <p:nvPr/>
        </p:nvGrpSpPr>
        <p:grpSpPr>
          <a:xfrm>
            <a:off x="620054" y="1060008"/>
            <a:ext cx="4675846" cy="2141088"/>
            <a:chOff x="2271054" y="3220929"/>
            <a:chExt cx="4675846" cy="2141088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4900" y="3946652"/>
              <a:ext cx="4572000" cy="1415365"/>
            </a:xfrm>
            <a:prstGeom prst="rect">
              <a:avLst/>
            </a:prstGeom>
          </p:spPr>
        </p:pic>
        <p:pic>
          <p:nvPicPr>
            <p:cNvPr id="10" name="Bild 9" descr="buero-003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2271054" y="3220929"/>
              <a:ext cx="799209" cy="1209009"/>
            </a:xfrm>
            <a:prstGeom prst="rect">
              <a:avLst/>
            </a:prstGeom>
          </p:spPr>
        </p:pic>
      </p:grpSp>
      <p:grpSp>
        <p:nvGrpSpPr>
          <p:cNvPr id="14" name="Gruppierung 13"/>
          <p:cNvGrpSpPr/>
          <p:nvPr/>
        </p:nvGrpSpPr>
        <p:grpSpPr>
          <a:xfrm>
            <a:off x="3094079" y="3095098"/>
            <a:ext cx="4881521" cy="2095793"/>
            <a:chOff x="3094079" y="3095098"/>
            <a:chExt cx="4881521" cy="2095793"/>
          </a:xfrm>
        </p:grpSpPr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3100" y="3736767"/>
              <a:ext cx="4762500" cy="1454124"/>
            </a:xfrm>
            <a:prstGeom prst="rect">
              <a:avLst/>
            </a:prstGeom>
          </p:spPr>
        </p:pic>
        <p:pic>
          <p:nvPicPr>
            <p:cNvPr id="13" name="Bild 12" descr="buero-003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3094079" y="3095098"/>
              <a:ext cx="806191" cy="1219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9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So schnell lassen wir die Katze noch nicht aus dem Sack…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pic>
        <p:nvPicPr>
          <p:cNvPr id="7" name="Bild 6" descr="Begriffe1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9" y="401319"/>
            <a:ext cx="8580975" cy="6062981"/>
          </a:xfrm>
          <a:prstGeom prst="rect">
            <a:avLst/>
          </a:prstGeom>
        </p:spPr>
      </p:pic>
      <p:grpSp>
        <p:nvGrpSpPr>
          <p:cNvPr id="5" name="Gruppierung 4"/>
          <p:cNvGrpSpPr/>
          <p:nvPr/>
        </p:nvGrpSpPr>
        <p:grpSpPr>
          <a:xfrm>
            <a:off x="1524000" y="2484081"/>
            <a:ext cx="5635752" cy="1258093"/>
            <a:chOff x="1524000" y="2484081"/>
            <a:chExt cx="5635752" cy="1258093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0" y="3048000"/>
              <a:ext cx="5635752" cy="694174"/>
            </a:xfrm>
            <a:prstGeom prst="rect">
              <a:avLst/>
            </a:prstGeom>
          </p:spPr>
        </p:pic>
        <p:pic>
          <p:nvPicPr>
            <p:cNvPr id="9" name="Bild 8" descr="buero-003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1560711" y="2484081"/>
              <a:ext cx="762416" cy="1153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3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griffeblau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8" y="365251"/>
            <a:ext cx="8583283" cy="6065099"/>
          </a:xfrm>
          <a:prstGeom prst="rect">
            <a:avLst/>
          </a:prstGeom>
        </p:spPr>
      </p:pic>
      <p:grpSp>
        <p:nvGrpSpPr>
          <p:cNvPr id="10" name="Gruppierung 9"/>
          <p:cNvGrpSpPr/>
          <p:nvPr/>
        </p:nvGrpSpPr>
        <p:grpSpPr>
          <a:xfrm>
            <a:off x="711019" y="1261072"/>
            <a:ext cx="5892800" cy="1199927"/>
            <a:chOff x="1295400" y="2506979"/>
            <a:chExt cx="5892800" cy="1199927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0" y="3035300"/>
              <a:ext cx="5892800" cy="671606"/>
            </a:xfrm>
            <a:prstGeom prst="rect">
              <a:avLst/>
            </a:prstGeom>
          </p:spPr>
        </p:pic>
        <p:pic>
          <p:nvPicPr>
            <p:cNvPr id="9" name="Bild 8" descr="buero-003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1328850" y="2506979"/>
              <a:ext cx="698488" cy="1056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647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egriffealleFarben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7" y="390650"/>
            <a:ext cx="8584045" cy="60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355599" y="390650"/>
            <a:ext cx="6967571" cy="6099050"/>
          </a:xfrm>
          <a:prstGeom prst="rect">
            <a:avLst/>
          </a:prstGeom>
        </p:spPr>
      </p:pic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Wird langsam konkret.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grpSp>
        <p:nvGrpSpPr>
          <p:cNvPr id="28" name="Gruppierung 27"/>
          <p:cNvGrpSpPr/>
          <p:nvPr/>
        </p:nvGrpSpPr>
        <p:grpSpPr>
          <a:xfrm>
            <a:off x="3033476" y="4018670"/>
            <a:ext cx="4734194" cy="1800613"/>
            <a:chOff x="2766776" y="3853570"/>
            <a:chExt cx="4734194" cy="1800613"/>
          </a:xfrm>
        </p:grpSpPr>
        <p:pic>
          <p:nvPicPr>
            <p:cNvPr id="26" name="Bild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8040" y="4432300"/>
              <a:ext cx="4652930" cy="1221883"/>
            </a:xfrm>
            <a:prstGeom prst="rect">
              <a:avLst/>
            </a:prstGeom>
          </p:spPr>
        </p:pic>
        <p:pic>
          <p:nvPicPr>
            <p:cNvPr id="27" name="Bild 26" descr="buero-003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2766776" y="3853570"/>
              <a:ext cx="762183" cy="115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2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355599" y="390650"/>
            <a:ext cx="6967571" cy="6099050"/>
          </a:xfrm>
          <a:prstGeom prst="rect">
            <a:avLst/>
          </a:prstGeom>
        </p:spPr>
      </p:pic>
      <p:grpSp>
        <p:nvGrpSpPr>
          <p:cNvPr id="14" name="Gruppierung 13"/>
          <p:cNvGrpSpPr/>
          <p:nvPr/>
        </p:nvGrpSpPr>
        <p:grpSpPr>
          <a:xfrm>
            <a:off x="711200" y="1574800"/>
            <a:ext cx="5077655" cy="3565319"/>
            <a:chOff x="774700" y="2699940"/>
            <a:chExt cx="5575300" cy="3896329"/>
          </a:xfrm>
        </p:grpSpPr>
        <p:pic>
          <p:nvPicPr>
            <p:cNvPr id="15" name="Bild 14" descr="200px-hexagon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2006" y="3625850"/>
              <a:ext cx="2540000" cy="21971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74700" y="2699940"/>
              <a:ext cx="226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Angebot, übersichtlich präsentiert 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318000" y="2715020"/>
              <a:ext cx="1638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Leute, die dahinter stehen </a:t>
              </a:r>
              <a:endParaRPr lang="de-DE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711700" y="4223540"/>
              <a:ext cx="1638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Gerichte, schön präsentiert</a:t>
              </a: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318000" y="5672939"/>
              <a:ext cx="1816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Gänge, passend aufeinander abgestimmt</a:t>
              </a:r>
              <a:endParaRPr lang="de-DE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19200" y="5662819"/>
              <a:ext cx="1816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smtClean="0"/>
                <a:t>Zutaten, deren Herkunft bekannt ist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74700" y="4223540"/>
              <a:ext cx="196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Gesamtein-</a:t>
              </a:r>
              <a:br>
                <a:rPr lang="de-DE" dirty="0" smtClean="0"/>
              </a:br>
              <a:r>
                <a:rPr lang="de-DE" dirty="0" smtClean="0"/>
                <a:t>druck, der stimmen muss</a:t>
              </a:r>
              <a:endParaRPr lang="de-DE" dirty="0"/>
            </a:p>
          </p:txBody>
        </p:sp>
      </p:grpSp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Klar, dass diese beiden Sachen übereinander passen…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4" name="Gebogener Pfeil 3"/>
          <p:cNvSpPr/>
          <p:nvPr/>
        </p:nvSpPr>
        <p:spPr>
          <a:xfrm rot="3659607">
            <a:off x="2251553" y="2408041"/>
            <a:ext cx="1915817" cy="2104458"/>
          </a:xfrm>
          <a:prstGeom prst="circular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8000"/>
              </a:solidFill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2503994" y="4285970"/>
            <a:ext cx="5103306" cy="1683030"/>
            <a:chOff x="1079500" y="1848672"/>
            <a:chExt cx="6972300" cy="2431228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500" y="2565400"/>
              <a:ext cx="6972300" cy="1714500"/>
            </a:xfrm>
            <a:prstGeom prst="rect">
              <a:avLst/>
            </a:prstGeom>
          </p:spPr>
        </p:pic>
        <p:pic>
          <p:nvPicPr>
            <p:cNvPr id="24" name="Bild 23" descr="buero-0038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1100873" y="1848672"/>
              <a:ext cx="947578" cy="1433456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749339" y="469206"/>
            <a:ext cx="4457661" cy="1321494"/>
            <a:chOff x="1676400" y="2206380"/>
            <a:chExt cx="5778500" cy="199732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2654300"/>
              <a:ext cx="5778500" cy="1549400"/>
            </a:xfrm>
            <a:prstGeom prst="rect">
              <a:avLst/>
            </a:prstGeom>
          </p:spPr>
        </p:pic>
        <p:pic>
          <p:nvPicPr>
            <p:cNvPr id="25" name="Bild 24" descr="buero-0038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6469">
              <a:off x="1743095" y="2206380"/>
              <a:ext cx="740774" cy="1120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55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Beschäftige dich erst mit dieser Unter–</a:t>
            </a:r>
            <a:r>
              <a:rPr lang="de-DE" dirty="0" err="1" smtClean="0"/>
              <a:t>richtseinheit</a:t>
            </a:r>
            <a:r>
              <a:rPr lang="de-DE" dirty="0" smtClean="0"/>
              <a:t>, wenn du vorgängig das Modul «Heftführung: Einführung» bearbeitet hast.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Lernziele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722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Lernziele </a:t>
            </a:r>
            <a:br>
              <a:rPr lang="de-DE" dirty="0" smtClean="0"/>
            </a:br>
            <a:r>
              <a:rPr lang="de-DE" dirty="0" smtClean="0"/>
              <a:t>Vertiefung «Heftführung»</a:t>
            </a:r>
          </a:p>
          <a:p>
            <a:pPr marL="45720" indent="0">
              <a:buNone/>
            </a:pPr>
            <a:endParaRPr lang="de-DE" sz="2000" dirty="0"/>
          </a:p>
          <a:p>
            <a:pPr marL="502920" indent="-457200">
              <a:buFont typeface="+mj-lt"/>
              <a:buAutoNum type="arabicPeriod"/>
            </a:pPr>
            <a:r>
              <a:rPr lang="de-DE" sz="2000" dirty="0" smtClean="0"/>
              <a:t>Du lernst </a:t>
            </a:r>
            <a:r>
              <a:rPr lang="de-DE" sz="2000" b="1" dirty="0" smtClean="0">
                <a:solidFill>
                  <a:srgbClr val="FF6600"/>
                </a:solidFill>
              </a:rPr>
              <a:t>sechs Kriterien kennen</a:t>
            </a:r>
            <a:r>
              <a:rPr lang="de-DE" sz="2000" dirty="0" smtClean="0"/>
              <a:t>, welche eine gute Heftführung definieren. Die sechs Kriterien kannst du anhand einfacher Beispiele veranschaulichen.</a:t>
            </a:r>
          </a:p>
          <a:p>
            <a:pPr marL="502920" indent="-457200">
              <a:buFont typeface="+mj-lt"/>
              <a:buAutoNum type="arabicPeriod"/>
            </a:pPr>
            <a:endParaRPr lang="de-DE" sz="2000" dirty="0"/>
          </a:p>
          <a:p>
            <a:pPr marL="502920" indent="-457200">
              <a:buFont typeface="+mj-lt"/>
              <a:buAutoNum type="arabicPeriod"/>
            </a:pPr>
            <a:r>
              <a:rPr lang="de-DE" sz="2000" dirty="0" smtClean="0"/>
              <a:t>Du bist in der Lage, </a:t>
            </a:r>
            <a:r>
              <a:rPr lang="de-DE" sz="2000" b="1" dirty="0" smtClean="0">
                <a:solidFill>
                  <a:srgbClr val="FF6600"/>
                </a:solidFill>
              </a:rPr>
              <a:t>dein eigenes Heft zu bewerten</a:t>
            </a:r>
            <a:r>
              <a:rPr lang="de-DE" sz="2000" b="1" dirty="0" smtClean="0"/>
              <a:t> </a:t>
            </a:r>
            <a:r>
              <a:rPr lang="de-DE" sz="2000" dirty="0" smtClean="0"/>
              <a:t>und Verbesserungsmöglich–</a:t>
            </a:r>
            <a:r>
              <a:rPr lang="de-DE" sz="2000" dirty="0" err="1" smtClean="0"/>
              <a:t>keiten</a:t>
            </a:r>
            <a:r>
              <a:rPr lang="de-DE" sz="2000" dirty="0" smtClean="0"/>
              <a:t> bei der Heftführung abzuschätzen. </a:t>
            </a:r>
          </a:p>
          <a:p>
            <a:pPr marL="502920" indent="-457200">
              <a:buFont typeface="+mj-lt"/>
              <a:buAutoNum type="arabicPeriod"/>
            </a:pPr>
            <a:endParaRPr lang="de-DE" sz="2000" dirty="0"/>
          </a:p>
          <a:p>
            <a:pPr marL="502920" indent="-457200">
              <a:buFont typeface="+mj-lt"/>
              <a:buAutoNum type="arabicPeriod"/>
            </a:pPr>
            <a:r>
              <a:rPr lang="de-DE" sz="2000" dirty="0" smtClean="0"/>
              <a:t>Bei zukünftigen Hefteinträgen fällst du </a:t>
            </a:r>
            <a:r>
              <a:rPr lang="de-DE" sz="2000" b="1" dirty="0" smtClean="0">
                <a:solidFill>
                  <a:srgbClr val="FF6600"/>
                </a:solidFill>
              </a:rPr>
              <a:t>bewusste Entscheide </a:t>
            </a:r>
            <a:r>
              <a:rPr lang="de-DE" sz="2000" dirty="0"/>
              <a:t>u.a. </a:t>
            </a:r>
            <a:r>
              <a:rPr lang="de-DE" sz="2000" dirty="0" smtClean="0"/>
              <a:t>in den Bereichen Gliederung, Gestaltung und Eigen–ständigkeit.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grpSp>
        <p:nvGrpSpPr>
          <p:cNvPr id="5" name="Gruppierung 4"/>
          <p:cNvGrpSpPr/>
          <p:nvPr/>
        </p:nvGrpSpPr>
        <p:grpSpPr>
          <a:xfrm>
            <a:off x="3571862" y="667813"/>
            <a:ext cx="4692558" cy="2603221"/>
            <a:chOff x="233550" y="915191"/>
            <a:chExt cx="4692558" cy="2603221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691" y="1767676"/>
              <a:ext cx="4445417" cy="1750736"/>
            </a:xfrm>
            <a:prstGeom prst="rect">
              <a:avLst/>
            </a:prstGeom>
          </p:spPr>
        </p:pic>
        <p:pic>
          <p:nvPicPr>
            <p:cNvPr id="11" name="Bild 10" descr="buero-0038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240913">
              <a:off x="233550" y="915191"/>
              <a:ext cx="924089" cy="1397924"/>
            </a:xfrm>
            <a:prstGeom prst="rect">
              <a:avLst/>
            </a:prstGeom>
          </p:spPr>
        </p:pic>
      </p:grpSp>
      <p:grpSp>
        <p:nvGrpSpPr>
          <p:cNvPr id="7" name="Gruppierung 6"/>
          <p:cNvGrpSpPr/>
          <p:nvPr/>
        </p:nvGrpSpPr>
        <p:grpSpPr>
          <a:xfrm>
            <a:off x="278106" y="3581400"/>
            <a:ext cx="5128397" cy="2825778"/>
            <a:chOff x="776448" y="1573980"/>
            <a:chExt cx="5128397" cy="2825778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4083" y="2130552"/>
              <a:ext cx="4690762" cy="2269206"/>
            </a:xfrm>
            <a:prstGeom prst="rect">
              <a:avLst/>
            </a:prstGeom>
          </p:spPr>
        </p:pic>
        <p:pic>
          <p:nvPicPr>
            <p:cNvPr id="9" name="Bild 8" descr="image_preview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448" y="1573980"/>
              <a:ext cx="1113144" cy="1113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55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echseckvonHa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420" r="-9110"/>
          <a:stretch/>
        </p:blipFill>
        <p:spPr>
          <a:xfrm>
            <a:off x="355599" y="390650"/>
            <a:ext cx="6967571" cy="6099050"/>
          </a:xfrm>
          <a:prstGeom prst="rect">
            <a:avLst/>
          </a:prstGeom>
        </p:spPr>
      </p:pic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Füllen wir in der Folge die «Worthülsen» mit Inhalten!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4" name="Gebogener Pfeil 3"/>
          <p:cNvSpPr/>
          <p:nvPr/>
        </p:nvSpPr>
        <p:spPr>
          <a:xfrm rot="3659607">
            <a:off x="2251553" y="2408041"/>
            <a:ext cx="1915817" cy="2104458"/>
          </a:xfrm>
          <a:prstGeom prst="circularArrow">
            <a:avLst/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9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4389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wie man ein Heft übersichtlich gliedert?</a:t>
            </a:r>
          </a:p>
          <a:p>
            <a:pPr marL="45720" indent="0">
              <a:buClr>
                <a:srgbClr val="FF8000"/>
              </a:buClr>
              <a:buNone/>
            </a:pPr>
            <a:endParaRPr lang="de-DE" dirty="0"/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Bearbeite das Modul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Heftführung_Vertiefung_1.pptx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7" name="Bild 6" descr="gp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752" y="3276056"/>
            <a:ext cx="1439451" cy="11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4389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wie ein Heft zu </a:t>
            </a:r>
            <a:r>
              <a:rPr lang="de-DE" b="1" dirty="0">
                <a:solidFill>
                  <a:srgbClr val="FF8000"/>
                </a:solidFill>
              </a:rPr>
              <a:t>deinem</a:t>
            </a:r>
            <a:r>
              <a:rPr lang="de-DE" b="1" dirty="0"/>
              <a:t> (eigenen)</a:t>
            </a:r>
            <a:r>
              <a:rPr lang="de-DE" dirty="0"/>
              <a:t> Heft wird?</a:t>
            </a:r>
          </a:p>
          <a:p>
            <a:pPr marL="45720" indent="0">
              <a:buClr>
                <a:srgbClr val="FF8000"/>
              </a:buClr>
              <a:buNone/>
            </a:pPr>
            <a:endParaRPr lang="de-DE" dirty="0"/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Wage dich an das Modul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Heftführung_Vertiefung_2.pptx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5" name="Bild 4" descr="fingerabdruck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52" y="3222617"/>
            <a:ext cx="1284935" cy="151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5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6040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wie man ein Heft gut (&amp; schön) gestaltet?</a:t>
            </a:r>
          </a:p>
          <a:p>
            <a:pPr marL="45720" indent="0">
              <a:buClr>
                <a:srgbClr val="FF8000"/>
              </a:buClr>
              <a:buNone/>
            </a:pPr>
            <a:endParaRPr lang="de-DE" dirty="0"/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Nimm es auf mit dem Modul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Heftführung_Vertiefung_3.pptx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5" name="Bild 4" descr="337_apfelstie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0" y="3338288"/>
            <a:ext cx="142240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6040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wann ein Heft «vollständig» ist?</a:t>
            </a:r>
          </a:p>
          <a:p>
            <a:pPr marL="45720" indent="0">
              <a:buClr>
                <a:srgbClr val="FF8000"/>
              </a:buClr>
              <a:buNone/>
            </a:pPr>
            <a:endParaRPr lang="de-DE" dirty="0"/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Pack das folgende Modul an: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Heftführung_Vertiefung_4.pptx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5" name="Bild 4" descr="roter-fad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05" y="3194225"/>
            <a:ext cx="1700894" cy="226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6040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wie du herausfinden kannst, ob deine Einträge «richtig» sind?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Das folgende Modul gibt dir Antwort: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Heftführung_Vertiefung_5.pptx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5" name="Bild 4" descr="aoc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52" y="3293946"/>
            <a:ext cx="1421214" cy="14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Einzelne Aspekte der Heftführung vertiefen! </a:t>
            </a:r>
            <a:endParaRPr lang="de-DE" dirty="0"/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/>
          <a:lstStyle/>
          <a:p>
            <a:r>
              <a:rPr lang="de-DE" dirty="0" smtClean="0"/>
              <a:t>Das «magische» Sechseck</a:t>
            </a:r>
            <a:endParaRPr lang="de-DE" dirty="0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241299" y="626870"/>
            <a:ext cx="6604001" cy="5888230"/>
          </a:xfrm>
        </p:spPr>
        <p:txBody>
          <a:bodyPr>
            <a:normAutofit/>
          </a:bodyPr>
          <a:lstStyle/>
          <a:p>
            <a:pPr marL="45720" indent="0">
              <a:buClr>
                <a:srgbClr val="FF8000"/>
              </a:buClr>
              <a:buNone/>
            </a:pPr>
            <a:r>
              <a:rPr lang="de-DE" dirty="0" smtClean="0">
                <a:solidFill>
                  <a:srgbClr val="FFFFFF"/>
                </a:solidFill>
              </a:rPr>
              <a:t>Auf Anweisung deiner Lehr-person kannst du dich jetzt in einzelne dieser 6 Bereiche vertiefen. Sie können losgelöst voneinander bearbeitet werden.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Interessiert es dich, worauf es beim Gesamteindruck drauf an kommt?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dirty="0"/>
              <a:t>Im folgenden Modul wirst du fündig:</a:t>
            </a:r>
          </a:p>
          <a:p>
            <a:pPr marL="45720" indent="0">
              <a:buClr>
                <a:srgbClr val="FF8000"/>
              </a:buClr>
              <a:buNone/>
            </a:pPr>
            <a:r>
              <a:rPr lang="de-DE" b="1" dirty="0">
                <a:solidFill>
                  <a:srgbClr val="FF8000"/>
                </a:solidFill>
              </a:rPr>
              <a:t>Heftführung_Vertiefung_6.pptx</a:t>
            </a:r>
            <a:endParaRPr lang="de-DE" b="1" dirty="0" smtClean="0">
              <a:solidFill>
                <a:srgbClr val="FF8000"/>
              </a:solidFill>
            </a:endParaRPr>
          </a:p>
          <a:p>
            <a:endParaRPr lang="de-DE" dirty="0"/>
          </a:p>
        </p:txBody>
      </p:sp>
      <p:pic>
        <p:nvPicPr>
          <p:cNvPr id="5" name="Bild 4" descr="smarag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752" y="3291029"/>
            <a:ext cx="1387348" cy="1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7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Nehmen wir an, du hättest Appetit, Geld und Zeit…</a:t>
            </a:r>
          </a:p>
          <a:p>
            <a:pPr marL="45720" indent="0">
              <a:buNone/>
            </a:pPr>
            <a:r>
              <a:rPr lang="de-DE" sz="2000" dirty="0" smtClean="0"/>
              <a:t>… dann hättest du sicher folgende Wünsche und Vorstellungen, um deine Bedürfnisse zu stillen: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5975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Angebote, übersichtlich präsentiert</a:t>
            </a:r>
          </a:p>
          <a:p>
            <a:pPr marL="45720" indent="0">
              <a:buNone/>
            </a:pPr>
            <a:r>
              <a:rPr lang="de-DE" sz="2000" dirty="0"/>
              <a:t>Du schaust dir die </a:t>
            </a:r>
            <a:r>
              <a:rPr lang="de-DE" sz="2000" dirty="0" err="1"/>
              <a:t>Menukarten</a:t>
            </a:r>
            <a:r>
              <a:rPr lang="de-DE" sz="2000" dirty="0"/>
              <a:t> am Eingang des Restaurants an und gewinnst einen raschen Überblick, was es hier alles gibt und was es kostet</a:t>
            </a:r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2659581"/>
            <a:ext cx="5981700" cy="384281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4706453" y="4465574"/>
            <a:ext cx="3842819" cy="2308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900" dirty="0"/>
              <a:t>http://mensa-kzu.sv-group.ch/de.html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53702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Leute, die dahinter stehen</a:t>
            </a:r>
          </a:p>
          <a:p>
            <a:pPr marL="45720" indent="0">
              <a:buNone/>
            </a:pPr>
            <a:r>
              <a:rPr lang="de-DE" sz="2000" dirty="0" smtClean="0"/>
              <a:t>Wer kocht hier? Der Chef, die Chefin persönlich? Gibt es Empfehlungen? Gibt es Spezialitäten, die man nur hier essen kann? Mit welchen Zutaten kocht man hier?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pic>
        <p:nvPicPr>
          <p:cNvPr id="5" name="Bild 4" descr="869_pa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318327"/>
            <a:ext cx="5559570" cy="418407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4535826" y="4294947"/>
            <a:ext cx="4184073" cy="2308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l-PL" sz="900" dirty="0"/>
              <a:t>http://www.stilfs.it/de/kulinarium-kulinarium.html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9852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Gerichte, schön präsentiert</a:t>
            </a:r>
          </a:p>
          <a:p>
            <a:pPr marL="45720" indent="0">
              <a:buNone/>
            </a:pPr>
            <a:r>
              <a:rPr lang="de-DE" sz="2000" dirty="0" smtClean="0"/>
              <a:t>Man isst mit den Augen. Alle deine Sinne sollen angesprochen werden. Neben der Gaumenfreude soll die Sache auch «</a:t>
            </a:r>
            <a:r>
              <a:rPr lang="de-DE" sz="2000" dirty="0" err="1" smtClean="0"/>
              <a:t>gluschtig</a:t>
            </a:r>
            <a:r>
              <a:rPr lang="de-DE" sz="2000" dirty="0" smtClean="0"/>
              <a:t> daherkommen». 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pic>
        <p:nvPicPr>
          <p:cNvPr id="3" name="Bild 2" descr="IMG_51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2327401"/>
            <a:ext cx="5791200" cy="40606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 rot="16200000">
            <a:off x="4540363" y="4299484"/>
            <a:ext cx="4174999" cy="2308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fi-FI" sz="900" dirty="0"/>
              <a:t>http://sonjaleissing.blogspot.com/2009_12_01_archive.html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0848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Gänge, passend aufeinander abgestimmt</a:t>
            </a:r>
          </a:p>
          <a:p>
            <a:pPr marL="45720" indent="0">
              <a:buNone/>
            </a:pPr>
            <a:r>
              <a:rPr lang="de-DE" sz="2000" dirty="0" smtClean="0"/>
              <a:t>Du willst weder den Käse noch den Dessert zuerst und zum Schluss einen Salat. Menus sollen richtig «komponiert» sein. Erst die richtige Abfolge macht das Essen perfekt.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2861201"/>
            <a:ext cx="5765800" cy="364119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 rot="16200000">
            <a:off x="5358284" y="5117405"/>
            <a:ext cx="2539157" cy="230832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r>
              <a:rPr lang="de-DE" sz="900" dirty="0"/>
              <a:t>http://</a:t>
            </a:r>
            <a:r>
              <a:rPr lang="de-DE" sz="900" dirty="0" err="1"/>
              <a:t>www.wrg.ch</a:t>
            </a:r>
            <a:r>
              <a:rPr lang="de-DE" sz="900" dirty="0"/>
              <a:t>/</a:t>
            </a:r>
            <a:r>
              <a:rPr lang="de-DE" sz="900" dirty="0" err="1"/>
              <a:t>land</a:t>
            </a:r>
            <a:r>
              <a:rPr lang="de-DE" sz="900" dirty="0"/>
              <a:t>/</a:t>
            </a:r>
            <a:r>
              <a:rPr lang="de-DE" sz="900" dirty="0" err="1"/>
              <a:t>goldm.html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8188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Zutaten, deren Herkunft bekannt ist</a:t>
            </a:r>
          </a:p>
          <a:p>
            <a:pPr marL="45720" indent="0">
              <a:buNone/>
            </a:pPr>
            <a:r>
              <a:rPr lang="de-DE" sz="2000" dirty="0" smtClean="0"/>
              <a:t>Du willst wissen, woher das Fleisch stammt und ob das Gemüse wirklich Bio ist. Die Herkunftsangabe des Weins bürgt für dessen Qualität.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sp>
        <p:nvSpPr>
          <p:cNvPr id="8" name="Rechteck 7"/>
          <p:cNvSpPr/>
          <p:nvPr/>
        </p:nvSpPr>
        <p:spPr>
          <a:xfrm rot="16200000">
            <a:off x="5358284" y="5117405"/>
            <a:ext cx="2539157" cy="230832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r>
              <a:rPr lang="pl-PL" sz="900" dirty="0"/>
              <a:t>http://</a:t>
            </a:r>
            <a:r>
              <a:rPr lang="pl-PL" sz="900" dirty="0" err="1"/>
              <a:t>www.doc-osteria.de</a:t>
            </a:r>
            <a:r>
              <a:rPr lang="pl-PL" sz="900" dirty="0"/>
              <a:t>/</a:t>
            </a:r>
            <a:r>
              <a:rPr lang="pl-PL" sz="900" dirty="0" err="1"/>
              <a:t>noi.htm</a:t>
            </a:r>
            <a:endParaRPr lang="de-DE" sz="900" dirty="0"/>
          </a:p>
        </p:txBody>
      </p:sp>
      <p:pic>
        <p:nvPicPr>
          <p:cNvPr id="3" name="Bild 2" descr="parmes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0" y="2820242"/>
            <a:ext cx="5518150" cy="36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3993932"/>
          </a:xfrm>
        </p:spPr>
        <p:txBody>
          <a:bodyPr>
            <a:normAutofit/>
          </a:bodyPr>
          <a:lstStyle/>
          <a:p>
            <a:r>
              <a:rPr lang="de-DE" dirty="0" smtClean="0"/>
              <a:t>Ein Heft zu führen hat ganz viel zu tun mit guter Küche, einem spannenden Menu und einer einwandfreien Bewirtung.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Heft – was braucht es alles dazu?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304800"/>
            <a:ext cx="6184900" cy="6197600"/>
          </a:xfrm>
        </p:spPr>
        <p:txBody>
          <a:bodyPr/>
          <a:lstStyle/>
          <a:p>
            <a:pPr marL="45720" indent="0">
              <a:buNone/>
            </a:pPr>
            <a:r>
              <a:rPr lang="de-DE" dirty="0" smtClean="0"/>
              <a:t>Gesamteindruck, der stimmen muss</a:t>
            </a:r>
          </a:p>
          <a:p>
            <a:pPr marL="45720" indent="0">
              <a:buNone/>
            </a:pPr>
            <a:r>
              <a:rPr lang="de-DE" sz="2000" dirty="0" smtClean="0"/>
              <a:t>Als Gast muss alles für dich stimmen: Das Essen, das Ambiente, die Gastgeber, der Preis. Eine fehlerhafte </a:t>
            </a:r>
            <a:r>
              <a:rPr lang="de-DE" sz="2000" dirty="0" err="1" smtClean="0"/>
              <a:t>Menukarte</a:t>
            </a:r>
            <a:r>
              <a:rPr lang="de-DE" sz="2000" dirty="0" smtClean="0"/>
              <a:t> wirkt wenig vertrauensvoll. </a:t>
            </a:r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 smtClean="0"/>
          </a:p>
          <a:p>
            <a:pPr marL="45720" indent="0">
              <a:buNone/>
            </a:pPr>
            <a:endParaRPr lang="de-DE" sz="2000" dirty="0"/>
          </a:p>
          <a:p>
            <a:pPr marL="45720" indent="0">
              <a:buNone/>
            </a:pPr>
            <a:endParaRPr lang="de-DE" sz="2000" dirty="0" err="1" smtClean="0"/>
          </a:p>
        </p:txBody>
      </p:sp>
      <p:sp>
        <p:nvSpPr>
          <p:cNvPr id="8" name="Rechteck 7"/>
          <p:cNvSpPr/>
          <p:nvPr/>
        </p:nvSpPr>
        <p:spPr>
          <a:xfrm rot="16200000">
            <a:off x="5358284" y="5048155"/>
            <a:ext cx="2539157" cy="369332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r>
              <a:rPr lang="de-DE" sz="900" dirty="0"/>
              <a:t>http://</a:t>
            </a:r>
            <a:r>
              <a:rPr lang="de-DE" sz="900" dirty="0" err="1"/>
              <a:t>www.welt.de</a:t>
            </a:r>
            <a:r>
              <a:rPr lang="de-DE" sz="900" dirty="0"/>
              <a:t>/reise/article4049766/Die-lustigsten-Sprachpannen-des-</a:t>
            </a:r>
            <a:r>
              <a:rPr lang="de-DE" sz="900" dirty="0" err="1"/>
              <a:t>Sommers.html</a:t>
            </a:r>
            <a:endParaRPr lang="de-DE" sz="900" dirty="0"/>
          </a:p>
        </p:txBody>
      </p:sp>
      <p:pic>
        <p:nvPicPr>
          <p:cNvPr id="9" name="Bild 8" descr="sprachpanne_dickdar_358811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2751666"/>
            <a:ext cx="5588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0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Raster.thmx</Template>
  <TotalTime>0</TotalTime>
  <Words>1183</Words>
  <Application>Microsoft Macintosh PowerPoint</Application>
  <PresentationFormat>Bildschirmpräsentation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Raster</vt:lpstr>
      <vt:lpstr> Heft Heften Hefter LeitHeftfaden zur Heftführung: Vertiefung: Start  heftig Heftklammer Heftpflaster</vt:lpstr>
      <vt:lpstr>Lernziele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Heft – was braucht es alles dazu?</vt:lpstr>
      <vt:lpstr>Das «magische» Sechseck</vt:lpstr>
      <vt:lpstr>Das «magische» Sechseck</vt:lpstr>
      <vt:lpstr>Das «magische» Sechseck</vt:lpstr>
      <vt:lpstr>Das «magische» Sechseck</vt:lpstr>
      <vt:lpstr>PowerPoint-Präsentation</vt:lpstr>
      <vt:lpstr>PowerPoint-Präsentation</vt:lpstr>
      <vt:lpstr>Das «magische» Sechseck</vt:lpstr>
      <vt:lpstr>Das «magische» Sechseck</vt:lpstr>
      <vt:lpstr>Das «magische» Sechseck</vt:lpstr>
      <vt:lpstr>Das «magische» Sechseck</vt:lpstr>
      <vt:lpstr>Das «magische» Sechseck</vt:lpstr>
      <vt:lpstr>Das «magische» Sechseck</vt:lpstr>
      <vt:lpstr>Das «magische» Sechseck</vt:lpstr>
      <vt:lpstr>Das «magische» Sechseck</vt:lpstr>
      <vt:lpstr>Das «magische» Sechseck</vt:lpstr>
    </vt:vector>
  </TitlesOfParts>
  <Company>KZU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Heft Heften Hefter Heftfaden heftig Heftklammer Heftpflaster</dc:title>
  <dc:creator>Jost Rinderknecht</dc:creator>
  <cp:lastModifiedBy>Jürg Alean</cp:lastModifiedBy>
  <cp:revision>122</cp:revision>
  <dcterms:created xsi:type="dcterms:W3CDTF">2011-05-07T19:21:33Z</dcterms:created>
  <dcterms:modified xsi:type="dcterms:W3CDTF">2012-09-01T07:40:21Z</dcterms:modified>
</cp:coreProperties>
</file>