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8" r:id="rId1"/>
  </p:sldMasterIdLst>
  <p:notesMasterIdLst>
    <p:notesMasterId r:id="rId21"/>
  </p:notesMasterIdLst>
  <p:sldIdLst>
    <p:sldId id="256" r:id="rId2"/>
    <p:sldId id="342" r:id="rId3"/>
    <p:sldId id="343" r:id="rId4"/>
    <p:sldId id="344" r:id="rId5"/>
    <p:sldId id="345" r:id="rId6"/>
    <p:sldId id="346" r:id="rId7"/>
    <p:sldId id="347" r:id="rId8"/>
    <p:sldId id="348" r:id="rId9"/>
    <p:sldId id="349" r:id="rId10"/>
    <p:sldId id="350" r:id="rId11"/>
    <p:sldId id="351" r:id="rId12"/>
    <p:sldId id="352" r:id="rId13"/>
    <p:sldId id="353" r:id="rId14"/>
    <p:sldId id="354" r:id="rId15"/>
    <p:sldId id="355" r:id="rId16"/>
    <p:sldId id="356" r:id="rId17"/>
    <p:sldId id="357" r:id="rId18"/>
    <p:sldId id="358" r:id="rId19"/>
    <p:sldId id="359" r:id="rId20"/>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p:scale>
          <a:sx n="100" d="100"/>
          <a:sy n="100" d="100"/>
        </p:scale>
        <p:origin x="-1504"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AF55E7-DAAE-B24A-8465-9750FA0754AE}" type="datetimeFigureOut">
              <a:t>01.09.12</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44CEED-A36D-DD4C-A24C-9AB0520A2C1E}" type="slidenum">
              <a:t>‹Nr.›</a:t>
            </a:fld>
            <a:endParaRPr lang="de-DE"/>
          </a:p>
        </p:txBody>
      </p:sp>
    </p:spTree>
    <p:extLst>
      <p:ext uri="{BB962C8B-B14F-4D97-AF65-F5344CB8AC3E}">
        <p14:creationId xmlns:p14="http://schemas.microsoft.com/office/powerpoint/2010/main" val="28780653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6600"/>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smtClean="0"/>
              <a:t>Master-Untertitelformat bearbeiten</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AA534B79-D6B0-FD4D-8ED2-3ECD154D85E8}" type="datetimeFigureOut">
              <a:rPr lang="de-DE" smtClean="0"/>
              <a:t>01.09.12</a:t>
            </a:fld>
            <a:endParaRPr lang="de-DE"/>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8B37D5FE-740C-46F5-801A-FA5477D9711F}" type="slidenum">
              <a:rPr lang="en-US" smtClean="0"/>
              <a:pPr/>
              <a:t>‹Nr.›</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de-DE" dirty="0"/>
          </a:p>
        </p:txBody>
      </p:sp>
      <p:sp>
        <p:nvSpPr>
          <p:cNvPr id="13" name="Title 12"/>
          <p:cNvSpPr>
            <a:spLocks noGrp="1"/>
          </p:cNvSpPr>
          <p:nvPr>
            <p:ph type="title"/>
          </p:nvPr>
        </p:nvSpPr>
        <p:spPr>
          <a:xfrm>
            <a:off x="457200" y="2052960"/>
            <a:ext cx="6324600" cy="1828800"/>
          </a:xfrm>
        </p:spPr>
        <p:txBody>
          <a:bodyPr/>
          <a:lstStyle>
            <a:lvl1pPr algn="r">
              <a:defRPr sz="4200" cap="none" spc="150" baseline="0"/>
            </a:lvl1pPr>
          </a:lstStyle>
          <a:p>
            <a:r>
              <a:rPr lang="de-CH" dirty="0" smtClean="0"/>
              <a:t>Mastertitelformat bearbeiten</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Mastertitelformat bearbeiten</a:t>
            </a:r>
            <a:endParaRPr lang="en-US"/>
          </a:p>
        </p:txBody>
      </p:sp>
      <p:sp>
        <p:nvSpPr>
          <p:cNvPr id="3" name="Vertical Text Placeholder 2"/>
          <p:cNvSpPr>
            <a:spLocks noGrp="1"/>
          </p:cNvSpPr>
          <p:nvPr>
            <p:ph type="body" orient="vert" idx="1"/>
          </p:nvPr>
        </p:nvSpPr>
        <p:spPr/>
        <p:txBody>
          <a:bodyPr vert="eaVert"/>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en-US"/>
          </a:p>
        </p:txBody>
      </p:sp>
      <p:sp>
        <p:nvSpPr>
          <p:cNvPr id="4" name="Date Placeholder 3"/>
          <p:cNvSpPr>
            <a:spLocks noGrp="1"/>
          </p:cNvSpPr>
          <p:nvPr>
            <p:ph type="dt" sz="half" idx="10"/>
          </p:nvPr>
        </p:nvSpPr>
        <p:spPr/>
        <p:txBody>
          <a:bodyPr/>
          <a:lstStyle/>
          <a:p>
            <a:fld id="{AA534B79-D6B0-FD4D-8ED2-3ECD154D85E8}" type="datetimeFigureOut">
              <a:rPr lang="de-DE" smtClean="0"/>
              <a:t>01.09.12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5428F4C-7D2D-C847-839C-C8DEFA7AA3BE}" type="slidenum">
              <a:rPr lang="de-DE" smtClean="0"/>
              <a:t>‹Nr.›</a:t>
            </a:fld>
            <a:endParaRPr lang="de-DE"/>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de-CH" smtClean="0"/>
              <a:t>Mastertitelformat bearbeiten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en-US" dirty="0"/>
          </a:p>
        </p:txBody>
      </p:sp>
      <p:sp>
        <p:nvSpPr>
          <p:cNvPr id="4" name="Date Placeholder 3"/>
          <p:cNvSpPr>
            <a:spLocks noGrp="1"/>
          </p:cNvSpPr>
          <p:nvPr>
            <p:ph type="dt" sz="half" idx="10"/>
          </p:nvPr>
        </p:nvSpPr>
        <p:spPr/>
        <p:txBody>
          <a:bodyPr/>
          <a:lstStyle/>
          <a:p>
            <a:fld id="{AA534B79-D6B0-FD4D-8ED2-3ECD154D85E8}" type="datetimeFigureOut">
              <a:rPr lang="de-DE" smtClean="0"/>
              <a:t>01.09.12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45428F4C-7D2D-C847-839C-C8DEFA7AA3BE}" type="slidenum">
              <a:rPr lang="de-DE" smtClean="0"/>
              <a:t>‹Nr.›</a:t>
            </a:fld>
            <a:endParaRPr lang="de-DE"/>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Tx" preserve="1">
  <p:cSld name="Inhalt mit Beschriftung">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6197600"/>
          </a:xfrm>
        </p:spPr>
        <p:txBody>
          <a:bodyPr/>
          <a:lstStyle>
            <a:lvl1pPr>
              <a:buClr>
                <a:srgbClr val="FF6600"/>
              </a:buCl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dirty="0" smtClean="0"/>
              <a:t>Mastertextformat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en-US" dirty="0"/>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Mastertextformat bearbeiten</a:t>
            </a:r>
          </a:p>
        </p:txBody>
      </p:sp>
      <p:sp>
        <p:nvSpPr>
          <p:cNvPr id="11" name="Title 10"/>
          <p:cNvSpPr>
            <a:spLocks noGrp="1"/>
          </p:cNvSpPr>
          <p:nvPr>
            <p:ph type="title"/>
          </p:nvPr>
        </p:nvSpPr>
        <p:spPr>
          <a:xfrm>
            <a:off x="7159752" y="457200"/>
            <a:ext cx="1675660" cy="1673352"/>
          </a:xfrm>
        </p:spPr>
        <p:txBody>
          <a:bodyPr anchor="b"/>
          <a:lstStyle>
            <a:lvl1pPr algn="l">
              <a:defRPr sz="2000" cap="none" spc="150" baseline="0"/>
            </a:lvl1pPr>
          </a:lstStyle>
          <a:p>
            <a:r>
              <a:rPr lang="de-CH" dirty="0" smtClean="0"/>
              <a:t>Mastertitelformat bearbeiten</a:t>
            </a:r>
            <a:endParaRPr lang="en-US" dirty="0"/>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FF8000"/>
              </a:buClr>
              <a:defRPr/>
            </a:lvl1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en-US" dirty="0"/>
          </a:p>
        </p:txBody>
      </p:sp>
      <p:sp>
        <p:nvSpPr>
          <p:cNvPr id="4" name="Date Placeholder 3"/>
          <p:cNvSpPr>
            <a:spLocks noGrp="1"/>
          </p:cNvSpPr>
          <p:nvPr>
            <p:ph type="dt" sz="half" idx="10"/>
          </p:nvPr>
        </p:nvSpPr>
        <p:spPr/>
        <p:txBody>
          <a:bodyPr/>
          <a:lstStyle/>
          <a:p>
            <a:fld id="{AA534B79-D6B0-FD4D-8ED2-3ECD154D85E8}" type="datetimeFigureOut">
              <a:rPr lang="de-DE" smtClean="0"/>
              <a:t>01.09.12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5428F4C-7D2D-C847-839C-C8DEFA7AA3BE}" type="slidenum">
              <a:rPr lang="de-DE" smtClean="0"/>
              <a:t>‹Nr.›</a:t>
            </a:fld>
            <a:endParaRPr lang="de-DE"/>
          </a:p>
        </p:txBody>
      </p:sp>
      <p:sp>
        <p:nvSpPr>
          <p:cNvPr id="7" name="Title 6"/>
          <p:cNvSpPr>
            <a:spLocks noGrp="1"/>
          </p:cNvSpPr>
          <p:nvPr>
            <p:ph type="title"/>
          </p:nvPr>
        </p:nvSpPr>
        <p:spPr/>
        <p:txBody>
          <a:bodyPr/>
          <a:lstStyle/>
          <a:p>
            <a:r>
              <a:rPr lang="de-CH" smtClean="0"/>
              <a:t>Mastertitelformat bearbeiten</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CH" smtClean="0"/>
              <a:t>Mastertextformat bearbeiten</a:t>
            </a:r>
          </a:p>
        </p:txBody>
      </p:sp>
      <p:sp>
        <p:nvSpPr>
          <p:cNvPr id="9" name="Date Placeholder 8"/>
          <p:cNvSpPr>
            <a:spLocks noGrp="1"/>
          </p:cNvSpPr>
          <p:nvPr>
            <p:ph type="dt" sz="half" idx="10"/>
          </p:nvPr>
        </p:nvSpPr>
        <p:spPr/>
        <p:txBody>
          <a:bodyPr/>
          <a:lstStyle>
            <a:lvl1pPr>
              <a:defRPr>
                <a:solidFill>
                  <a:srgbClr val="FFFFFF"/>
                </a:solidFill>
              </a:defRPr>
            </a:lvl1pPr>
          </a:lstStyle>
          <a:p>
            <a:fld id="{AA534B79-D6B0-FD4D-8ED2-3ECD154D85E8}" type="datetimeFigureOut">
              <a:rPr lang="de-DE" smtClean="0"/>
              <a:t>01.09.12</a:t>
            </a:fld>
            <a:endParaRPr lang="de-DE"/>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45428F4C-7D2D-C847-839C-C8DEFA7AA3BE}" type="slidenum">
              <a:rPr lang="de-DE" smtClean="0"/>
              <a:t>‹Nr.›</a:t>
            </a:fld>
            <a:endParaRPr lang="de-DE"/>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de-DE"/>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de-CH" smtClean="0"/>
              <a:t>Mastertitelformat bearbeiten</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en-US" dirty="0"/>
          </a:p>
        </p:txBody>
      </p:sp>
      <p:sp>
        <p:nvSpPr>
          <p:cNvPr id="5" name="Date Placeholder 4"/>
          <p:cNvSpPr>
            <a:spLocks noGrp="1"/>
          </p:cNvSpPr>
          <p:nvPr>
            <p:ph type="dt" sz="half" idx="10"/>
          </p:nvPr>
        </p:nvSpPr>
        <p:spPr/>
        <p:txBody>
          <a:bodyPr/>
          <a:lstStyle/>
          <a:p>
            <a:fld id="{AA534B79-D6B0-FD4D-8ED2-3ECD154D85E8}" type="datetimeFigureOut">
              <a:rPr lang="de-DE" smtClean="0"/>
              <a:t>01.09.12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5428F4C-7D2D-C847-839C-C8DEFA7AA3BE}" type="slidenum">
              <a:rPr lang="de-DE" smtClean="0"/>
              <a:t>‹Nr.›</a:t>
            </a:fld>
            <a:endParaRPr lang="de-DE"/>
          </a:p>
        </p:txBody>
      </p:sp>
      <p:sp>
        <p:nvSpPr>
          <p:cNvPr id="8" name="Title 7"/>
          <p:cNvSpPr>
            <a:spLocks noGrp="1"/>
          </p:cNvSpPr>
          <p:nvPr>
            <p:ph type="title"/>
          </p:nvPr>
        </p:nvSpPr>
        <p:spPr/>
        <p:txBody>
          <a:bodyPr/>
          <a:lstStyle/>
          <a:p>
            <a:r>
              <a:rPr lang="de-CH" smtClean="0"/>
              <a:t>Mastertitelformat bearbeiten</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Mastertextformat bearbeiten</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Mastertextformat bearbeiten</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en-US" dirty="0"/>
          </a:p>
        </p:txBody>
      </p:sp>
      <p:sp>
        <p:nvSpPr>
          <p:cNvPr id="7" name="Date Placeholder 6"/>
          <p:cNvSpPr>
            <a:spLocks noGrp="1"/>
          </p:cNvSpPr>
          <p:nvPr>
            <p:ph type="dt" sz="half" idx="10"/>
          </p:nvPr>
        </p:nvSpPr>
        <p:spPr/>
        <p:txBody>
          <a:bodyPr/>
          <a:lstStyle/>
          <a:p>
            <a:fld id="{AA534B79-D6B0-FD4D-8ED2-3ECD154D85E8}" type="datetimeFigureOut">
              <a:rPr lang="de-DE" smtClean="0"/>
              <a:t>01.09.12</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45428F4C-7D2D-C847-839C-C8DEFA7AA3BE}" type="slidenum">
              <a:rPr lang="de-DE" smtClean="0"/>
              <a:t>‹Nr.›</a:t>
            </a:fld>
            <a:endParaRPr lang="de-DE"/>
          </a:p>
        </p:txBody>
      </p:sp>
      <p:sp>
        <p:nvSpPr>
          <p:cNvPr id="10" name="Title 9"/>
          <p:cNvSpPr>
            <a:spLocks noGrp="1"/>
          </p:cNvSpPr>
          <p:nvPr>
            <p:ph type="title"/>
          </p:nvPr>
        </p:nvSpPr>
        <p:spPr/>
        <p:txBody>
          <a:bodyPr/>
          <a:lstStyle/>
          <a:p>
            <a:r>
              <a:rPr lang="de-CH" smtClean="0"/>
              <a:t>Mastertitelformat bearbeiten</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A534B79-D6B0-FD4D-8ED2-3ECD154D85E8}" type="datetimeFigureOut">
              <a:rPr lang="de-DE" smtClean="0"/>
              <a:t>01.09.12</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45428F4C-7D2D-C847-839C-C8DEFA7AA3BE}" type="slidenum">
              <a:rPr lang="de-DE" smtClean="0"/>
              <a:t>‹Nr.›</a:t>
            </a:fld>
            <a:endParaRPr lang="de-DE"/>
          </a:p>
        </p:txBody>
      </p:sp>
      <p:sp>
        <p:nvSpPr>
          <p:cNvPr id="6" name="Title 5"/>
          <p:cNvSpPr>
            <a:spLocks noGrp="1"/>
          </p:cNvSpPr>
          <p:nvPr>
            <p:ph type="title"/>
          </p:nvPr>
        </p:nvSpPr>
        <p:spPr/>
        <p:txBody>
          <a:bodyPr/>
          <a:lstStyle/>
          <a:p>
            <a:r>
              <a:rPr lang="de-CH" smtClean="0"/>
              <a:t>Mastertitelformat bearbeiten</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AA534B79-D6B0-FD4D-8ED2-3ECD154D85E8}" type="datetimeFigureOut">
              <a:rPr lang="de-DE" smtClean="0"/>
              <a:t>01.09.12</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45428F4C-7D2D-C847-839C-C8DEFA7AA3BE}" type="slidenum">
              <a:rPr lang="de-DE" smtClean="0"/>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Beschriftung">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CH" smtClean="0"/>
              <a:t>Bild auf Platzhalter ziehen oder durch Klicken auf Symbol hinzufügen</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Mastertextformat bearbeiten</a:t>
            </a:r>
          </a:p>
        </p:txBody>
      </p:sp>
      <p:sp>
        <p:nvSpPr>
          <p:cNvPr id="5" name="Date Placeholder 4"/>
          <p:cNvSpPr>
            <a:spLocks noGrp="1"/>
          </p:cNvSpPr>
          <p:nvPr>
            <p:ph type="dt" sz="half" idx="10"/>
          </p:nvPr>
        </p:nvSpPr>
        <p:spPr/>
        <p:txBody>
          <a:bodyPr/>
          <a:lstStyle/>
          <a:p>
            <a:fld id="{AA534B79-D6B0-FD4D-8ED2-3ECD154D85E8}" type="datetimeFigureOut">
              <a:rPr lang="de-DE" smtClean="0"/>
              <a:t>01.09.12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5428F4C-7D2D-C847-839C-C8DEFA7AA3BE}" type="slidenum">
              <a:rPr lang="de-DE" smtClean="0"/>
              <a:t>‹Nr.›</a:t>
            </a:fld>
            <a:endParaRPr lang="de-DE"/>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de-CH" smtClean="0"/>
              <a:t>Mastertitelformat bearbeiten</a:t>
            </a:r>
            <a:endParaRPr lang="en-US" dirty="0"/>
          </a:p>
        </p:txBody>
      </p:sp>
    </p:spTree>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de-CH" dirty="0" smtClean="0"/>
              <a:t>Mastertitelformat bearbeiten</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de-CH" dirty="0" smtClean="0"/>
              <a:t>Mastertextformat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AA534B79-D6B0-FD4D-8ED2-3ECD154D85E8}" type="datetimeFigureOut">
              <a:rPr lang="de-DE" smtClean="0"/>
              <a:t>01.09.12</a:t>
            </a:fld>
            <a:endParaRPr lang="de-DE"/>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de-DE"/>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45428F4C-7D2D-C847-839C-C8DEFA7AA3BE}"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759" r:id="rId1"/>
    <p:sldLayoutId id="2147483766" r:id="rId2"/>
    <p:sldLayoutId id="2147483760" r:id="rId3"/>
    <p:sldLayoutId id="2147483761" r:id="rId4"/>
    <p:sldLayoutId id="2147483762" r:id="rId5"/>
    <p:sldLayoutId id="2147483763" r:id="rId6"/>
    <p:sldLayoutId id="2147483764" r:id="rId7"/>
    <p:sldLayoutId id="2147483765" r:id="rId8"/>
    <p:sldLayoutId id="2147483767" r:id="rId9"/>
    <p:sldLayoutId id="2147483768" r:id="rId10"/>
    <p:sldLayoutId id="2147483769"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3200" kern="1200" cap="none"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png"/><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jpg"/><Relationship Id="rId5" Type="http://schemas.openxmlformats.org/officeDocument/2006/relationships/image" Target="../media/image18.jpg"/><Relationship Id="rId6" Type="http://schemas.openxmlformats.org/officeDocument/2006/relationships/image" Target="../media/image19.jpg"/><Relationship Id="rId7" Type="http://schemas.openxmlformats.org/officeDocument/2006/relationships/image" Target="../media/image20.jpeg"/><Relationship Id="rId8" Type="http://schemas.microsoft.com/office/2007/relationships/hdphoto" Target="../media/hdphoto1.wdp"/><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1.jpeg"/><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9.jpg"/><Relationship Id="rId1" Type="http://schemas.openxmlformats.org/officeDocument/2006/relationships/slideLayout" Target="../slideLayouts/slideLayout3.xml"/><Relationship Id="rId2"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7010400" y="3185240"/>
            <a:ext cx="1981200" cy="1828800"/>
          </a:xfrm>
        </p:spPr>
        <p:txBody>
          <a:bodyPr>
            <a:normAutofit fontScale="92500" lnSpcReduction="10000"/>
          </a:bodyPr>
          <a:lstStyle/>
          <a:p>
            <a:r>
              <a:rPr lang="de-DE" dirty="0" smtClean="0"/>
              <a:t>So führst du erfolgreich dein Heft, deinen Schnellhefter oder deinen Ordner! </a:t>
            </a:r>
            <a:endParaRPr lang="de-DE" dirty="0"/>
          </a:p>
        </p:txBody>
      </p:sp>
      <p:sp>
        <p:nvSpPr>
          <p:cNvPr id="2" name="Titel 1"/>
          <p:cNvSpPr>
            <a:spLocks noGrp="1"/>
          </p:cNvSpPr>
          <p:nvPr>
            <p:ph type="title"/>
          </p:nvPr>
        </p:nvSpPr>
        <p:spPr/>
        <p:txBody>
          <a:bodyPr/>
          <a:lstStyle/>
          <a:p>
            <a:r>
              <a:rPr lang="de-DE" dirty="0" smtClean="0"/>
              <a:t/>
            </a:r>
            <a:br>
              <a:rPr lang="de-DE" dirty="0" smtClean="0"/>
            </a:br>
            <a:r>
              <a:rPr lang="de-DE" dirty="0" smtClean="0"/>
              <a:t>Heft</a:t>
            </a:r>
            <a:br>
              <a:rPr lang="de-DE" dirty="0" smtClean="0"/>
            </a:br>
            <a:r>
              <a:rPr lang="de-DE" dirty="0" smtClean="0"/>
              <a:t>Heften</a:t>
            </a:r>
            <a:br>
              <a:rPr lang="de-DE" dirty="0" smtClean="0"/>
            </a:br>
            <a:r>
              <a:rPr lang="de-DE" dirty="0" smtClean="0"/>
              <a:t>Hefter</a:t>
            </a:r>
            <a:br>
              <a:rPr lang="de-DE" dirty="0" smtClean="0"/>
            </a:br>
            <a:r>
              <a:rPr lang="de-DE" dirty="0" err="1" smtClean="0">
                <a:solidFill>
                  <a:srgbClr val="FF6600"/>
                </a:solidFill>
              </a:rPr>
              <a:t>Leit</a:t>
            </a:r>
            <a:r>
              <a:rPr lang="de-DE" dirty="0" err="1"/>
              <a:t>Heft</a:t>
            </a:r>
            <a:r>
              <a:rPr lang="de-DE" dirty="0" err="1" smtClean="0">
                <a:solidFill>
                  <a:srgbClr val="FF6600"/>
                </a:solidFill>
              </a:rPr>
              <a:t>faden</a:t>
            </a:r>
            <a:r>
              <a:rPr lang="de-DE" dirty="0" smtClean="0"/>
              <a:t/>
            </a:r>
            <a:br>
              <a:rPr lang="de-DE" dirty="0" smtClean="0"/>
            </a:br>
            <a:r>
              <a:rPr lang="de-DE" dirty="0" smtClean="0">
                <a:solidFill>
                  <a:srgbClr val="FF6600"/>
                </a:solidFill>
              </a:rPr>
              <a:t>zur Heftführung: Vertiefung_6</a:t>
            </a:r>
            <a:br>
              <a:rPr lang="de-DE" dirty="0" smtClean="0">
                <a:solidFill>
                  <a:srgbClr val="FF6600"/>
                </a:solidFill>
              </a:rPr>
            </a:br>
            <a:r>
              <a:rPr lang="de-DE" dirty="0">
                <a:solidFill>
                  <a:srgbClr val="FF6600"/>
                </a:solidFill>
              </a:rPr>
              <a:t>Gesamteindruck</a:t>
            </a:r>
            <a:br>
              <a:rPr lang="de-DE" dirty="0">
                <a:solidFill>
                  <a:srgbClr val="FF6600"/>
                </a:solidFill>
              </a:rPr>
            </a:br>
            <a:r>
              <a:rPr lang="de-DE" dirty="0" smtClean="0"/>
              <a:t>heftig</a:t>
            </a:r>
            <a:br>
              <a:rPr lang="de-DE" dirty="0" smtClean="0"/>
            </a:br>
            <a:r>
              <a:rPr lang="de-DE" dirty="0" smtClean="0"/>
              <a:t>Heftklammer</a:t>
            </a:r>
            <a:br>
              <a:rPr lang="de-DE" dirty="0" smtClean="0"/>
            </a:br>
            <a:r>
              <a:rPr lang="de-DE" dirty="0" smtClean="0"/>
              <a:t>Heftpflaster</a:t>
            </a:r>
            <a:endParaRPr lang="de-DE" dirty="0"/>
          </a:p>
        </p:txBody>
      </p:sp>
      <p:pic>
        <p:nvPicPr>
          <p:cNvPr id="9" name="Bild 8" descr="buero-0038.gi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427761" y="783361"/>
            <a:ext cx="1270000" cy="1921203"/>
          </a:xfrm>
          <a:prstGeom prst="rect">
            <a:avLst/>
          </a:prstGeom>
        </p:spPr>
      </p:pic>
    </p:spTree>
    <p:extLst>
      <p:ext uri="{BB962C8B-B14F-4D97-AF65-F5344CB8AC3E}">
        <p14:creationId xmlns:p14="http://schemas.microsoft.com/office/powerpoint/2010/main" val="28553456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7350" y="261432"/>
            <a:ext cx="1074533" cy="1148809"/>
          </a:xfrm>
          <a:prstGeom prst="rect">
            <a:avLst/>
          </a:prstGeom>
        </p:spPr>
      </p:pic>
      <p:sp>
        <p:nvSpPr>
          <p:cNvPr id="3" name="Titel 2"/>
          <p:cNvSpPr>
            <a:spLocks noGrp="1"/>
          </p:cNvSpPr>
          <p:nvPr>
            <p:ph type="title"/>
          </p:nvPr>
        </p:nvSpPr>
        <p:spPr/>
        <p:txBody>
          <a:bodyPr/>
          <a:lstStyle/>
          <a:p>
            <a:pPr algn="r"/>
            <a:r>
              <a:rPr lang="de-DE" dirty="0"/>
              <a:t>Gesamteindruck: Beispiele</a:t>
            </a:r>
          </a:p>
        </p:txBody>
      </p:sp>
      <p:sp>
        <p:nvSpPr>
          <p:cNvPr id="6" name="Textfeld 5"/>
          <p:cNvSpPr txBox="1"/>
          <p:nvPr/>
        </p:nvSpPr>
        <p:spPr>
          <a:xfrm>
            <a:off x="5851407" y="1796813"/>
            <a:ext cx="2910853" cy="2462213"/>
          </a:xfrm>
          <a:prstGeom prst="rect">
            <a:avLst/>
          </a:prstGeom>
          <a:noFill/>
        </p:spPr>
        <p:txBody>
          <a:bodyPr wrap="square" rtlCol="0">
            <a:spAutoFit/>
          </a:bodyPr>
          <a:lstStyle/>
          <a:p>
            <a:pPr marL="285750" indent="-285750">
              <a:buFont typeface="Wingdings" charset="2"/>
              <a:buChar char="ü"/>
            </a:pPr>
            <a:r>
              <a:rPr lang="de-DE" sz="1400">
                <a:solidFill>
                  <a:schemeClr val="tx2"/>
                </a:solidFill>
              </a:rPr>
              <a:t>Tabellen haben immer einen Tabellenkopf (oberste Zeile) und – bei einem Vergleich – Vergleichsmerkmale (linke Spalte).</a:t>
            </a:r>
          </a:p>
          <a:p>
            <a:pPr marL="285750" indent="-285750">
              <a:buFont typeface="Wingdings" charset="2"/>
              <a:buChar char="ü"/>
            </a:pPr>
            <a:r>
              <a:rPr lang="de-DE" sz="1400">
                <a:solidFill>
                  <a:schemeClr val="tx2"/>
                </a:solidFill>
              </a:rPr>
              <a:t>Die Einträge in Tabellen sind in der Regel stichwortartig. </a:t>
            </a:r>
          </a:p>
          <a:p>
            <a:pPr marL="285750" indent="-285750">
              <a:buFont typeface="Wingdings" charset="2"/>
              <a:buChar char="ü"/>
            </a:pPr>
            <a:r>
              <a:rPr lang="de-DE" sz="1400">
                <a:solidFill>
                  <a:schemeClr val="tx2"/>
                </a:solidFill>
              </a:rPr>
              <a:t>Aufzählungen/Listen gestaltet man mit Spiegelstrichen.</a:t>
            </a:r>
          </a:p>
          <a:p>
            <a:endParaRPr lang="de-DE" sz="1400">
              <a:solidFill>
                <a:schemeClr val="tx2"/>
              </a:solidFill>
            </a:endParaRPr>
          </a:p>
          <a:p>
            <a:endParaRPr lang="de-DE" sz="1400">
              <a:solidFill>
                <a:schemeClr val="tx2"/>
              </a:solidFill>
            </a:endParaRPr>
          </a:p>
        </p:txBody>
      </p:sp>
      <p:pic>
        <p:nvPicPr>
          <p:cNvPr id="5" name="Bild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1000" y="1798561"/>
            <a:ext cx="5240534" cy="4071662"/>
          </a:xfrm>
          <a:prstGeom prst="rect">
            <a:avLst/>
          </a:prstGeom>
        </p:spPr>
      </p:pic>
    </p:spTree>
    <p:extLst>
      <p:ext uri="{BB962C8B-B14F-4D97-AF65-F5344CB8AC3E}">
        <p14:creationId xmlns:p14="http://schemas.microsoft.com/office/powerpoint/2010/main" val="251917485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7350" y="261432"/>
            <a:ext cx="1074533" cy="1148809"/>
          </a:xfrm>
          <a:prstGeom prst="rect">
            <a:avLst/>
          </a:prstGeom>
        </p:spPr>
      </p:pic>
      <p:sp>
        <p:nvSpPr>
          <p:cNvPr id="3" name="Titel 2"/>
          <p:cNvSpPr>
            <a:spLocks noGrp="1"/>
          </p:cNvSpPr>
          <p:nvPr>
            <p:ph type="title"/>
          </p:nvPr>
        </p:nvSpPr>
        <p:spPr/>
        <p:txBody>
          <a:bodyPr/>
          <a:lstStyle/>
          <a:p>
            <a:pPr algn="r"/>
            <a:r>
              <a:rPr lang="de-DE" dirty="0"/>
              <a:t>Gesamteindruck: Beispiele</a:t>
            </a:r>
          </a:p>
        </p:txBody>
      </p:sp>
      <p:sp>
        <p:nvSpPr>
          <p:cNvPr id="6" name="Textfeld 5"/>
          <p:cNvSpPr txBox="1"/>
          <p:nvPr/>
        </p:nvSpPr>
        <p:spPr>
          <a:xfrm>
            <a:off x="5851407" y="1796813"/>
            <a:ext cx="2910853" cy="3323987"/>
          </a:xfrm>
          <a:prstGeom prst="rect">
            <a:avLst/>
          </a:prstGeom>
          <a:noFill/>
        </p:spPr>
        <p:txBody>
          <a:bodyPr wrap="square" rtlCol="0">
            <a:spAutoFit/>
          </a:bodyPr>
          <a:lstStyle/>
          <a:p>
            <a:pPr marL="285750" indent="-285750">
              <a:buFont typeface="Courier New"/>
              <a:buChar char="o"/>
            </a:pPr>
            <a:r>
              <a:rPr lang="de-DE" sz="1400">
                <a:solidFill>
                  <a:schemeClr val="tx2"/>
                </a:solidFill>
              </a:rPr>
              <a:t>Abbildungen (Diagramme, Graphiken, …) haben immer einen Titel</a:t>
            </a:r>
          </a:p>
          <a:p>
            <a:pPr marL="285750" indent="-285750">
              <a:buFont typeface="Courier New"/>
              <a:buChar char="o"/>
            </a:pPr>
            <a:r>
              <a:rPr lang="de-DE" sz="1400">
                <a:solidFill>
                  <a:schemeClr val="tx2"/>
                </a:solidFill>
              </a:rPr>
              <a:t>Die Achsen sind beschriftet und mit Einheiten versehen</a:t>
            </a:r>
          </a:p>
          <a:p>
            <a:pPr marL="285750" indent="-285750">
              <a:buFont typeface="Courier New"/>
              <a:buChar char="o"/>
            </a:pPr>
            <a:r>
              <a:rPr lang="de-DE" sz="1400">
                <a:solidFill>
                  <a:schemeClr val="tx2"/>
                </a:solidFill>
              </a:rPr>
              <a:t>Werden zwei Dimensionen dargestellt (hier: vertikal: unbekannte Grösse, horizontal: Zeit), dann ist eine dritte Dimension im Diagramm (3D-Säulen!) unnötig und verwirrend. </a:t>
            </a:r>
          </a:p>
          <a:p>
            <a:pPr marL="285750" indent="-285750">
              <a:buFont typeface="Wingdings" charset="2"/>
              <a:buChar char="ü"/>
            </a:pPr>
            <a:r>
              <a:rPr lang="de-DE" sz="1400">
                <a:solidFill>
                  <a:schemeClr val="tx2"/>
                </a:solidFill>
              </a:rPr>
              <a:t>Legende mit den Ländernamen</a:t>
            </a:r>
          </a:p>
          <a:p>
            <a:endParaRPr lang="de-DE" sz="1400">
              <a:solidFill>
                <a:schemeClr val="tx2"/>
              </a:solidFill>
            </a:endParaRPr>
          </a:p>
          <a:p>
            <a:endParaRPr lang="de-DE" sz="1400">
              <a:solidFill>
                <a:schemeClr val="tx2"/>
              </a:solidFill>
            </a:endParaRPr>
          </a:p>
        </p:txBody>
      </p:sp>
      <p:pic>
        <p:nvPicPr>
          <p:cNvPr id="4" name="Bild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7350" y="1798561"/>
            <a:ext cx="5234184" cy="2790529"/>
          </a:xfrm>
          <a:prstGeom prst="rect">
            <a:avLst/>
          </a:prstGeom>
        </p:spPr>
      </p:pic>
    </p:spTree>
    <p:extLst>
      <p:ext uri="{BB962C8B-B14F-4D97-AF65-F5344CB8AC3E}">
        <p14:creationId xmlns:p14="http://schemas.microsoft.com/office/powerpoint/2010/main" val="278254839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7350" y="261432"/>
            <a:ext cx="1074533" cy="1148809"/>
          </a:xfrm>
          <a:prstGeom prst="rect">
            <a:avLst/>
          </a:prstGeom>
        </p:spPr>
      </p:pic>
      <p:sp>
        <p:nvSpPr>
          <p:cNvPr id="3" name="Titel 2"/>
          <p:cNvSpPr>
            <a:spLocks noGrp="1"/>
          </p:cNvSpPr>
          <p:nvPr>
            <p:ph type="title"/>
          </p:nvPr>
        </p:nvSpPr>
        <p:spPr/>
        <p:txBody>
          <a:bodyPr/>
          <a:lstStyle/>
          <a:p>
            <a:pPr algn="r"/>
            <a:r>
              <a:rPr lang="de-DE" dirty="0"/>
              <a:t>Gesamteindruck: Beispiele</a:t>
            </a:r>
          </a:p>
        </p:txBody>
      </p:sp>
      <p:sp>
        <p:nvSpPr>
          <p:cNvPr id="6" name="Textfeld 5"/>
          <p:cNvSpPr txBox="1"/>
          <p:nvPr/>
        </p:nvSpPr>
        <p:spPr>
          <a:xfrm>
            <a:off x="5851407" y="1796813"/>
            <a:ext cx="2910853" cy="523220"/>
          </a:xfrm>
          <a:prstGeom prst="rect">
            <a:avLst/>
          </a:prstGeom>
          <a:noFill/>
        </p:spPr>
        <p:txBody>
          <a:bodyPr wrap="square" rtlCol="0">
            <a:spAutoFit/>
          </a:bodyPr>
          <a:lstStyle/>
          <a:p>
            <a:r>
              <a:rPr lang="de-DE" sz="1400">
                <a:solidFill>
                  <a:schemeClr val="tx2"/>
                </a:solidFill>
              </a:rPr>
              <a:t>Beurteile diese Abbildung selber! </a:t>
            </a:r>
          </a:p>
          <a:p>
            <a:endParaRPr lang="de-DE" sz="1400">
              <a:solidFill>
                <a:schemeClr val="tx2"/>
              </a:solidFill>
            </a:endParaRPr>
          </a:p>
        </p:txBody>
      </p:sp>
      <p:pic>
        <p:nvPicPr>
          <p:cNvPr id="5" name="Bild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1000" y="1796813"/>
            <a:ext cx="5136444" cy="2814116"/>
          </a:xfrm>
          <a:prstGeom prst="rect">
            <a:avLst/>
          </a:prstGeom>
        </p:spPr>
      </p:pic>
    </p:spTree>
    <p:extLst>
      <p:ext uri="{BB962C8B-B14F-4D97-AF65-F5344CB8AC3E}">
        <p14:creationId xmlns:p14="http://schemas.microsoft.com/office/powerpoint/2010/main" val="172588533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6"/>
          <p:cNvPicPr>
            <a:picLocks noChangeAspect="1"/>
          </p:cNvPicPr>
          <p:nvPr/>
        </p:nvPicPr>
        <p:blipFill rotWithShape="1">
          <a:blip r:embed="rId2" cstate="screen">
            <a:extLst>
              <a:ext uri="{28A0092B-C50C-407E-A947-70E740481C1C}">
                <a14:useLocalDpi xmlns:a14="http://schemas.microsoft.com/office/drawing/2010/main"/>
              </a:ext>
            </a:extLst>
          </a:blip>
          <a:srcRect l="-1983" t="-35272"/>
          <a:stretch/>
        </p:blipFill>
        <p:spPr>
          <a:xfrm>
            <a:off x="283869" y="771404"/>
            <a:ext cx="5781527" cy="3922891"/>
          </a:xfrm>
          <a:prstGeom prst="rect">
            <a:avLst/>
          </a:prstGeom>
        </p:spPr>
      </p:pic>
      <p:pic>
        <p:nvPicPr>
          <p:cNvPr id="2" name="Bild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7350" y="261432"/>
            <a:ext cx="1074533" cy="1148809"/>
          </a:xfrm>
          <a:prstGeom prst="rect">
            <a:avLst/>
          </a:prstGeom>
        </p:spPr>
      </p:pic>
      <p:sp>
        <p:nvSpPr>
          <p:cNvPr id="3" name="Titel 2"/>
          <p:cNvSpPr>
            <a:spLocks noGrp="1"/>
          </p:cNvSpPr>
          <p:nvPr>
            <p:ph type="title"/>
          </p:nvPr>
        </p:nvSpPr>
        <p:spPr/>
        <p:txBody>
          <a:bodyPr/>
          <a:lstStyle/>
          <a:p>
            <a:pPr algn="r"/>
            <a:r>
              <a:rPr lang="de-DE" dirty="0"/>
              <a:t>Gesamteindruck: Beispiele</a:t>
            </a:r>
          </a:p>
        </p:txBody>
      </p:sp>
      <p:sp>
        <p:nvSpPr>
          <p:cNvPr id="6" name="Textfeld 5"/>
          <p:cNvSpPr txBox="1"/>
          <p:nvPr/>
        </p:nvSpPr>
        <p:spPr>
          <a:xfrm>
            <a:off x="6246519" y="1796813"/>
            <a:ext cx="2515741" cy="738664"/>
          </a:xfrm>
          <a:prstGeom prst="rect">
            <a:avLst/>
          </a:prstGeom>
          <a:noFill/>
        </p:spPr>
        <p:txBody>
          <a:bodyPr wrap="square" rtlCol="0">
            <a:spAutoFit/>
          </a:bodyPr>
          <a:lstStyle/>
          <a:p>
            <a:r>
              <a:rPr lang="de-DE" sz="1400">
                <a:solidFill>
                  <a:schemeClr val="tx2"/>
                </a:solidFill>
              </a:rPr>
              <a:t>Beurteile diese Abbildung selber! </a:t>
            </a:r>
          </a:p>
          <a:p>
            <a:endParaRPr lang="de-DE" sz="1400">
              <a:solidFill>
                <a:schemeClr val="tx2"/>
              </a:solidFill>
            </a:endParaRPr>
          </a:p>
        </p:txBody>
      </p:sp>
    </p:spTree>
    <p:extLst>
      <p:ext uri="{BB962C8B-B14F-4D97-AF65-F5344CB8AC3E}">
        <p14:creationId xmlns:p14="http://schemas.microsoft.com/office/powerpoint/2010/main" val="389972772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7350" y="261432"/>
            <a:ext cx="1074533" cy="1148809"/>
          </a:xfrm>
          <a:prstGeom prst="rect">
            <a:avLst/>
          </a:prstGeom>
        </p:spPr>
      </p:pic>
      <p:sp>
        <p:nvSpPr>
          <p:cNvPr id="3" name="Titel 2"/>
          <p:cNvSpPr>
            <a:spLocks noGrp="1"/>
          </p:cNvSpPr>
          <p:nvPr>
            <p:ph type="title"/>
          </p:nvPr>
        </p:nvSpPr>
        <p:spPr/>
        <p:txBody>
          <a:bodyPr/>
          <a:lstStyle/>
          <a:p>
            <a:pPr algn="r"/>
            <a:r>
              <a:rPr lang="de-DE" dirty="0"/>
              <a:t>Gesamteindruck: zu guter Letzt</a:t>
            </a:r>
          </a:p>
        </p:txBody>
      </p:sp>
      <p:pic>
        <p:nvPicPr>
          <p:cNvPr id="4" name="Bild 3" descr="1002542.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7350" y="1838678"/>
            <a:ext cx="2369020" cy="3388598"/>
          </a:xfrm>
          <a:prstGeom prst="rect">
            <a:avLst/>
          </a:prstGeom>
        </p:spPr>
      </p:pic>
      <p:pic>
        <p:nvPicPr>
          <p:cNvPr id="8" name="Bild 7" descr="1000987.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32054" y="1838677"/>
            <a:ext cx="1959798" cy="2803255"/>
          </a:xfrm>
          <a:prstGeom prst="rect">
            <a:avLst/>
          </a:prstGeom>
        </p:spPr>
      </p:pic>
      <p:pic>
        <p:nvPicPr>
          <p:cNvPr id="9" name="Bild 8" descr="1002540.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067534" y="2753695"/>
            <a:ext cx="1320095" cy="1888237"/>
          </a:xfrm>
          <a:prstGeom prst="rect">
            <a:avLst/>
          </a:prstGeom>
        </p:spPr>
      </p:pic>
      <p:pic>
        <p:nvPicPr>
          <p:cNvPr id="10" name="Bild 9" descr="1002541.jpg"/>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932054" y="4729337"/>
            <a:ext cx="1263650" cy="1807499"/>
          </a:xfrm>
          <a:prstGeom prst="rect">
            <a:avLst/>
          </a:prstGeom>
        </p:spPr>
      </p:pic>
      <p:pic>
        <p:nvPicPr>
          <p:cNvPr id="13" name="Bild 12" descr="4280441.jpg"/>
          <p:cNvPicPr>
            <a:picLocks noChangeAspect="1"/>
          </p:cNvPicPr>
          <p:nvPr/>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tretch>
            <a:fillRect/>
          </a:stretch>
        </p:blipFill>
        <p:spPr>
          <a:xfrm>
            <a:off x="6519333" y="3616729"/>
            <a:ext cx="2107260" cy="3014182"/>
          </a:xfrm>
          <a:prstGeom prst="rect">
            <a:avLst/>
          </a:prstGeom>
        </p:spPr>
      </p:pic>
      <p:sp>
        <p:nvSpPr>
          <p:cNvPr id="15" name="Rechteck 14"/>
          <p:cNvSpPr/>
          <p:nvPr/>
        </p:nvSpPr>
        <p:spPr>
          <a:xfrm>
            <a:off x="387350" y="6306004"/>
            <a:ext cx="1270581" cy="230832"/>
          </a:xfrm>
          <a:prstGeom prst="rect">
            <a:avLst/>
          </a:prstGeom>
        </p:spPr>
        <p:txBody>
          <a:bodyPr wrap="none">
            <a:spAutoFit/>
          </a:bodyPr>
          <a:lstStyle/>
          <a:p>
            <a:pPr lvl="0"/>
            <a:r>
              <a:rPr lang="de-DE" sz="900">
                <a:solidFill>
                  <a:prstClr val="black"/>
                </a:solidFill>
              </a:rPr>
              <a:t>http://www.bimez.at/</a:t>
            </a:r>
          </a:p>
        </p:txBody>
      </p:sp>
    </p:spTree>
    <p:extLst>
      <p:ext uri="{BB962C8B-B14F-4D97-AF65-F5344CB8AC3E}">
        <p14:creationId xmlns:p14="http://schemas.microsoft.com/office/powerpoint/2010/main" val="285317922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7350" y="261432"/>
            <a:ext cx="1074533" cy="1148809"/>
          </a:xfrm>
          <a:prstGeom prst="rect">
            <a:avLst/>
          </a:prstGeom>
        </p:spPr>
      </p:pic>
      <p:sp>
        <p:nvSpPr>
          <p:cNvPr id="3" name="Titel 2"/>
          <p:cNvSpPr>
            <a:spLocks noGrp="1"/>
          </p:cNvSpPr>
          <p:nvPr>
            <p:ph type="title"/>
          </p:nvPr>
        </p:nvSpPr>
        <p:spPr/>
        <p:txBody>
          <a:bodyPr/>
          <a:lstStyle/>
          <a:p>
            <a:pPr algn="r"/>
            <a:r>
              <a:rPr lang="de-DE" dirty="0"/>
              <a:t>Gesamteindruck: zu guter Letzt</a:t>
            </a:r>
          </a:p>
        </p:txBody>
      </p:sp>
      <p:sp>
        <p:nvSpPr>
          <p:cNvPr id="11" name="Inhaltsplatzhalter 3"/>
          <p:cNvSpPr>
            <a:spLocks noGrp="1"/>
          </p:cNvSpPr>
          <p:nvPr>
            <p:ph idx="1"/>
          </p:nvPr>
        </p:nvSpPr>
        <p:spPr>
          <a:xfrm>
            <a:off x="274194" y="1719070"/>
            <a:ext cx="8623301" cy="5138930"/>
          </a:xfrm>
        </p:spPr>
        <p:txBody>
          <a:bodyPr>
            <a:normAutofit/>
          </a:bodyPr>
          <a:lstStyle/>
          <a:p>
            <a:pPr marL="45720" indent="0">
              <a:buNone/>
            </a:pPr>
            <a:r>
              <a:rPr lang="de-DE"/>
              <a:t>Immer wieder erstaunt es, dass Schüler/innen solche Bilder ins Heft einkleben. Die Bilder zeichnen sich aus durch: </a:t>
            </a:r>
          </a:p>
          <a:p>
            <a:pPr marL="45720" indent="0">
              <a:buNone/>
            </a:pPr>
            <a:r>
              <a:rPr lang="de-DE"/>
              <a:t>Kleinheit, Farbstichigkeit, Verpixelung (zu geringe Auflösung), Unschärfe, mangelnde Farbsättigung, zu geringer Tonumfang (alles dunkel oder überblendet), eingelagerte Texte, u.a. mehr. </a:t>
            </a:r>
          </a:p>
          <a:p>
            <a:pPr marL="45720" indent="0">
              <a:buNone/>
            </a:pPr>
            <a:endParaRPr lang="de-DE"/>
          </a:p>
          <a:p>
            <a:pPr marL="45720" indent="0">
              <a:buNone/>
            </a:pPr>
            <a:r>
              <a:rPr lang="de-DE"/>
              <a:t>Die Argumente sind sattsam bekannt: </a:t>
            </a:r>
            <a:r>
              <a:rPr lang="de-DE">
                <a:solidFill>
                  <a:schemeClr val="bg1"/>
                </a:solidFill>
              </a:rPr>
              <a:t>«Nichts Besseres gefunden, Farbpatrone ausgegangen, schlechter Drucker zu Hause.»</a:t>
            </a:r>
          </a:p>
          <a:p>
            <a:pPr marL="45720" indent="0">
              <a:buNone/>
            </a:pPr>
            <a:endParaRPr lang="de-DE"/>
          </a:p>
          <a:p>
            <a:pPr marL="45720" indent="0">
              <a:buNone/>
            </a:pPr>
            <a:r>
              <a:rPr lang="de-DE" b="1">
                <a:solidFill>
                  <a:srgbClr val="FF8000"/>
                </a:solidFill>
              </a:rPr>
              <a:t>Das muss nicht sein! </a:t>
            </a:r>
            <a:r>
              <a:rPr lang="de-DE"/>
              <a:t>Auch Bilder müssen qualitativ hochstehend sein. Bilder sind Informationsträger wie Texte oder Tondokumente auch. Niemand will sich eine schlechte Aufnahme anhören, niemand liest gerne einen fehlerhaften Text. Solche Bilder will niemand sehen – ausser es handelt sich um einzigartige historische Aufnahmen. </a:t>
            </a:r>
          </a:p>
          <a:p>
            <a:pPr marL="45720" indent="0">
              <a:buNone/>
            </a:pPr>
            <a:endParaRPr lang="de-DE"/>
          </a:p>
        </p:txBody>
      </p:sp>
    </p:spTree>
    <p:extLst>
      <p:ext uri="{BB962C8B-B14F-4D97-AF65-F5344CB8AC3E}">
        <p14:creationId xmlns:p14="http://schemas.microsoft.com/office/powerpoint/2010/main" val="229443305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7350" y="261432"/>
            <a:ext cx="1074533" cy="1148809"/>
          </a:xfrm>
          <a:prstGeom prst="rect">
            <a:avLst/>
          </a:prstGeom>
        </p:spPr>
      </p:pic>
      <p:sp>
        <p:nvSpPr>
          <p:cNvPr id="3" name="Titel 2"/>
          <p:cNvSpPr>
            <a:spLocks noGrp="1"/>
          </p:cNvSpPr>
          <p:nvPr>
            <p:ph type="title"/>
          </p:nvPr>
        </p:nvSpPr>
        <p:spPr/>
        <p:txBody>
          <a:bodyPr/>
          <a:lstStyle/>
          <a:p>
            <a:pPr algn="r"/>
            <a:r>
              <a:rPr lang="de-DE" dirty="0"/>
              <a:t>Gesamteindruck: zu guter Letzt</a:t>
            </a:r>
          </a:p>
        </p:txBody>
      </p:sp>
      <p:sp>
        <p:nvSpPr>
          <p:cNvPr id="11" name="Inhaltsplatzhalter 3"/>
          <p:cNvSpPr>
            <a:spLocks noGrp="1"/>
          </p:cNvSpPr>
          <p:nvPr>
            <p:ph idx="1"/>
          </p:nvPr>
        </p:nvSpPr>
        <p:spPr>
          <a:xfrm>
            <a:off x="274194" y="1719070"/>
            <a:ext cx="8623301" cy="5138930"/>
          </a:xfrm>
        </p:spPr>
        <p:txBody>
          <a:bodyPr>
            <a:normAutofit/>
          </a:bodyPr>
          <a:lstStyle/>
          <a:p>
            <a:pPr marL="45720" indent="0">
              <a:buNone/>
            </a:pPr>
            <a:r>
              <a:rPr lang="de-DE"/>
              <a:t>Stelle (auch) bei Bildern hohe Qualitätsansprüche:</a:t>
            </a:r>
          </a:p>
          <a:p>
            <a:pPr marL="45720" indent="0">
              <a:buNone/>
            </a:pPr>
            <a:r>
              <a:rPr lang="de-DE" b="1">
                <a:solidFill>
                  <a:srgbClr val="FF8000"/>
                </a:solidFill>
              </a:rPr>
              <a:t>Inhaltlicher Anspruch</a:t>
            </a:r>
          </a:p>
          <a:p>
            <a:r>
              <a:rPr lang="de-DE" sz="1800"/>
              <a:t>hohe Aussagekraft des Bildes (Detailreichtum,…)</a:t>
            </a:r>
          </a:p>
          <a:p>
            <a:r>
              <a:rPr lang="de-DE" sz="1800"/>
              <a:t>enger Bezug zum Thema</a:t>
            </a:r>
          </a:p>
          <a:p>
            <a:r>
              <a:rPr lang="de-DE" sz="1800"/>
              <a:t>klarer «Konkurrenzvorteil» gegenüber einem (langen) Text</a:t>
            </a:r>
            <a:endParaRPr lang="de-DE"/>
          </a:p>
          <a:p>
            <a:pPr marL="45720" indent="0">
              <a:buNone/>
            </a:pPr>
            <a:r>
              <a:rPr lang="de-DE" b="1">
                <a:solidFill>
                  <a:srgbClr val="FF8000"/>
                </a:solidFill>
              </a:rPr>
              <a:t>Technischer Anspruch</a:t>
            </a:r>
          </a:p>
          <a:p>
            <a:r>
              <a:rPr lang="de-DE" sz="1800"/>
              <a:t>hohe Auflösung («viele Pixel»)</a:t>
            </a:r>
          </a:p>
          <a:p>
            <a:r>
              <a:rPr lang="de-DE" sz="1800"/>
              <a:t>gute Wiedergabequalität, auch im Druck – nicht nur am Bildschirm</a:t>
            </a:r>
          </a:p>
          <a:p>
            <a:r>
              <a:rPr lang="de-DE" sz="1800"/>
              <a:t>optimale Belichtung, grosser Tonumfang, sättigende Farben</a:t>
            </a:r>
          </a:p>
          <a:p>
            <a:pPr marL="45720" indent="0">
              <a:buNone/>
            </a:pPr>
            <a:r>
              <a:rPr lang="de-DE" b="1">
                <a:solidFill>
                  <a:srgbClr val="FF8000"/>
                </a:solidFill>
              </a:rPr>
              <a:t>Anspruch an die Verortung</a:t>
            </a:r>
          </a:p>
          <a:p>
            <a:r>
              <a:rPr lang="de-DE" sz="1800"/>
              <a:t>Lokalisierung (wo wurde das Bild aufgenommen?)</a:t>
            </a:r>
          </a:p>
          <a:p>
            <a:r>
              <a:rPr lang="de-DE" sz="1800"/>
              <a:t>Zeitliche Einordnung (wann? Jahreszeit, Tageszeit?)</a:t>
            </a:r>
          </a:p>
          <a:p>
            <a:r>
              <a:rPr lang="de-DE" sz="1800"/>
              <a:t>Aufnahmeperspektive (Ansicht, Luftbild, Satellitenbild, …)</a:t>
            </a:r>
          </a:p>
          <a:p>
            <a:pPr marL="45720" indent="0">
              <a:buNone/>
            </a:pPr>
            <a:endParaRPr lang="de-DE"/>
          </a:p>
        </p:txBody>
      </p:sp>
    </p:spTree>
    <p:extLst>
      <p:ext uri="{BB962C8B-B14F-4D97-AF65-F5344CB8AC3E}">
        <p14:creationId xmlns:p14="http://schemas.microsoft.com/office/powerpoint/2010/main" val="52570749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7350" y="261432"/>
            <a:ext cx="1074533" cy="1148809"/>
          </a:xfrm>
          <a:prstGeom prst="rect">
            <a:avLst/>
          </a:prstGeom>
        </p:spPr>
      </p:pic>
      <p:sp>
        <p:nvSpPr>
          <p:cNvPr id="3" name="Titel 2"/>
          <p:cNvSpPr>
            <a:spLocks noGrp="1"/>
          </p:cNvSpPr>
          <p:nvPr>
            <p:ph type="title"/>
          </p:nvPr>
        </p:nvSpPr>
        <p:spPr/>
        <p:txBody>
          <a:bodyPr/>
          <a:lstStyle/>
          <a:p>
            <a:pPr algn="r"/>
            <a:r>
              <a:rPr lang="de-DE" dirty="0"/>
              <a:t>Gesamteindruck: zu guter Letzt</a:t>
            </a:r>
          </a:p>
        </p:txBody>
      </p:sp>
      <p:pic>
        <p:nvPicPr>
          <p:cNvPr id="10" name="Bild 9" descr="1002541.jpg"/>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7165387" y="1730962"/>
            <a:ext cx="1263650" cy="1807499"/>
          </a:xfrm>
          <a:prstGeom prst="rect">
            <a:avLst/>
          </a:prstGeom>
        </p:spPr>
      </p:pic>
      <p:sp>
        <p:nvSpPr>
          <p:cNvPr id="15" name="Rechteck 14"/>
          <p:cNvSpPr/>
          <p:nvPr/>
        </p:nvSpPr>
        <p:spPr>
          <a:xfrm>
            <a:off x="7165387" y="3538461"/>
            <a:ext cx="1270581" cy="230832"/>
          </a:xfrm>
          <a:prstGeom prst="rect">
            <a:avLst/>
          </a:prstGeom>
        </p:spPr>
        <p:txBody>
          <a:bodyPr wrap="none">
            <a:spAutoFit/>
          </a:bodyPr>
          <a:lstStyle/>
          <a:p>
            <a:pPr lvl="0"/>
            <a:r>
              <a:rPr lang="de-DE" sz="900">
                <a:solidFill>
                  <a:prstClr val="black"/>
                </a:solidFill>
              </a:rPr>
              <a:t>http://www.bimez.at/</a:t>
            </a:r>
          </a:p>
        </p:txBody>
      </p:sp>
      <p:pic>
        <p:nvPicPr>
          <p:cNvPr id="5" name="Bild 4" descr="Fotos trasamazonica 2010 909.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7350" y="1730962"/>
            <a:ext cx="6519333" cy="4889500"/>
          </a:xfrm>
          <a:prstGeom prst="rect">
            <a:avLst/>
          </a:prstGeom>
        </p:spPr>
      </p:pic>
      <p:sp>
        <p:nvSpPr>
          <p:cNvPr id="6" name="Rechteck 5"/>
          <p:cNvSpPr/>
          <p:nvPr/>
        </p:nvSpPr>
        <p:spPr>
          <a:xfrm rot="16200000">
            <a:off x="6228820" y="5711766"/>
            <a:ext cx="1586559" cy="230832"/>
          </a:xfrm>
          <a:prstGeom prst="rect">
            <a:avLst/>
          </a:prstGeom>
        </p:spPr>
        <p:txBody>
          <a:bodyPr wrap="square">
            <a:spAutoFit/>
          </a:bodyPr>
          <a:lstStyle/>
          <a:p>
            <a:r>
              <a:rPr lang="de-DE" sz="900"/>
              <a:t>http://4.bp.blogspot.com/</a:t>
            </a:r>
          </a:p>
        </p:txBody>
      </p:sp>
      <p:sp>
        <p:nvSpPr>
          <p:cNvPr id="7" name="Textfeld 6"/>
          <p:cNvSpPr txBox="1"/>
          <p:nvPr/>
        </p:nvSpPr>
        <p:spPr>
          <a:xfrm>
            <a:off x="460964" y="2138794"/>
            <a:ext cx="6370460" cy="646331"/>
          </a:xfrm>
          <a:prstGeom prst="rect">
            <a:avLst/>
          </a:prstGeom>
          <a:noFill/>
        </p:spPr>
        <p:txBody>
          <a:bodyPr wrap="square" rtlCol="0">
            <a:spAutoFit/>
          </a:bodyPr>
          <a:lstStyle/>
          <a:p>
            <a:pPr algn="r"/>
            <a:r>
              <a:rPr lang="de-DE">
                <a:solidFill>
                  <a:schemeClr val="bg1"/>
                </a:solidFill>
              </a:rPr>
              <a:t>Die Transamazonica wird so um einiges eindrücklicher als im kleinen Bild nebenan. </a:t>
            </a:r>
          </a:p>
        </p:txBody>
      </p:sp>
    </p:spTree>
    <p:extLst>
      <p:ext uri="{BB962C8B-B14F-4D97-AF65-F5344CB8AC3E}">
        <p14:creationId xmlns:p14="http://schemas.microsoft.com/office/powerpoint/2010/main" val="12090720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1000" y="1730962"/>
            <a:ext cx="6519334" cy="4889500"/>
          </a:xfrm>
          <a:prstGeom prst="rect">
            <a:avLst/>
          </a:prstGeom>
        </p:spPr>
      </p:pic>
      <p:pic>
        <p:nvPicPr>
          <p:cNvPr id="2" name="Bild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7350" y="261432"/>
            <a:ext cx="1074533" cy="1148809"/>
          </a:xfrm>
          <a:prstGeom prst="rect">
            <a:avLst/>
          </a:prstGeom>
        </p:spPr>
      </p:pic>
      <p:sp>
        <p:nvSpPr>
          <p:cNvPr id="3" name="Titel 2"/>
          <p:cNvSpPr>
            <a:spLocks noGrp="1"/>
          </p:cNvSpPr>
          <p:nvPr>
            <p:ph type="title"/>
          </p:nvPr>
        </p:nvSpPr>
        <p:spPr/>
        <p:txBody>
          <a:bodyPr/>
          <a:lstStyle/>
          <a:p>
            <a:pPr algn="r"/>
            <a:r>
              <a:rPr lang="de-DE" dirty="0"/>
              <a:t>Gesamteindruck: zu guter Letzt</a:t>
            </a:r>
          </a:p>
        </p:txBody>
      </p:sp>
      <p:pic>
        <p:nvPicPr>
          <p:cNvPr id="10" name="Bild 9" descr="1002541.jpg"/>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7165387" y="1730962"/>
            <a:ext cx="1263650" cy="1807499"/>
          </a:xfrm>
          <a:prstGeom prst="rect">
            <a:avLst/>
          </a:prstGeom>
        </p:spPr>
      </p:pic>
      <p:sp>
        <p:nvSpPr>
          <p:cNvPr id="15" name="Rechteck 14"/>
          <p:cNvSpPr/>
          <p:nvPr/>
        </p:nvSpPr>
        <p:spPr>
          <a:xfrm>
            <a:off x="7165387" y="3538461"/>
            <a:ext cx="1270581" cy="230832"/>
          </a:xfrm>
          <a:prstGeom prst="rect">
            <a:avLst/>
          </a:prstGeom>
        </p:spPr>
        <p:txBody>
          <a:bodyPr wrap="none">
            <a:spAutoFit/>
          </a:bodyPr>
          <a:lstStyle/>
          <a:p>
            <a:pPr lvl="0"/>
            <a:r>
              <a:rPr lang="de-DE" sz="900">
                <a:solidFill>
                  <a:prstClr val="black"/>
                </a:solidFill>
              </a:rPr>
              <a:t>http://www.bimez.at/</a:t>
            </a:r>
          </a:p>
        </p:txBody>
      </p:sp>
      <p:sp>
        <p:nvSpPr>
          <p:cNvPr id="6" name="Rechteck 5"/>
          <p:cNvSpPr/>
          <p:nvPr/>
        </p:nvSpPr>
        <p:spPr>
          <a:xfrm rot="16200000">
            <a:off x="6228820" y="5711766"/>
            <a:ext cx="1586559" cy="230832"/>
          </a:xfrm>
          <a:prstGeom prst="rect">
            <a:avLst/>
          </a:prstGeom>
        </p:spPr>
        <p:txBody>
          <a:bodyPr wrap="square">
            <a:spAutoFit/>
          </a:bodyPr>
          <a:lstStyle/>
          <a:p>
            <a:r>
              <a:rPr lang="de-DE" sz="900"/>
              <a:t>http://4.bp.blogspot.com/</a:t>
            </a:r>
          </a:p>
        </p:txBody>
      </p:sp>
      <p:sp>
        <p:nvSpPr>
          <p:cNvPr id="7" name="Textfeld 6"/>
          <p:cNvSpPr txBox="1"/>
          <p:nvPr/>
        </p:nvSpPr>
        <p:spPr>
          <a:xfrm>
            <a:off x="460964" y="2138794"/>
            <a:ext cx="6370460" cy="646331"/>
          </a:xfrm>
          <a:prstGeom prst="rect">
            <a:avLst/>
          </a:prstGeom>
          <a:noFill/>
        </p:spPr>
        <p:txBody>
          <a:bodyPr wrap="square" rtlCol="0">
            <a:spAutoFit/>
          </a:bodyPr>
          <a:lstStyle/>
          <a:p>
            <a:pPr algn="r"/>
            <a:r>
              <a:rPr lang="de-DE">
                <a:solidFill>
                  <a:schemeClr val="bg1"/>
                </a:solidFill>
              </a:rPr>
              <a:t>Die Transamazonica wird so um einiges eindrücklicher als im kleinen Bild nebenan. </a:t>
            </a:r>
          </a:p>
        </p:txBody>
      </p:sp>
    </p:spTree>
    <p:extLst>
      <p:ext uri="{BB962C8B-B14F-4D97-AF65-F5344CB8AC3E}">
        <p14:creationId xmlns:p14="http://schemas.microsoft.com/office/powerpoint/2010/main" val="191559039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7350" y="261432"/>
            <a:ext cx="1074533" cy="1148809"/>
          </a:xfrm>
          <a:prstGeom prst="rect">
            <a:avLst/>
          </a:prstGeom>
        </p:spPr>
      </p:pic>
      <p:sp>
        <p:nvSpPr>
          <p:cNvPr id="3" name="Titel 2"/>
          <p:cNvSpPr>
            <a:spLocks noGrp="1"/>
          </p:cNvSpPr>
          <p:nvPr>
            <p:ph type="title"/>
          </p:nvPr>
        </p:nvSpPr>
        <p:spPr/>
        <p:txBody>
          <a:bodyPr/>
          <a:lstStyle/>
          <a:p>
            <a:pPr algn="r"/>
            <a:r>
              <a:rPr lang="de-DE" dirty="0"/>
              <a:t>Gesamteindruck: zu guter Letzt</a:t>
            </a:r>
          </a:p>
        </p:txBody>
      </p:sp>
      <p:pic>
        <p:nvPicPr>
          <p:cNvPr id="5" name="Bild 4"/>
          <p:cNvPicPr>
            <a:picLocks noChangeAspect="1"/>
          </p:cNvPicPr>
          <p:nvPr/>
        </p:nvPicPr>
        <p:blipFill>
          <a:blip r:embed="rId3"/>
          <a:stretch>
            <a:fillRect/>
          </a:stretch>
        </p:blipFill>
        <p:spPr>
          <a:xfrm>
            <a:off x="2099498" y="1812470"/>
            <a:ext cx="6750166" cy="4083622"/>
          </a:xfrm>
          <a:prstGeom prst="rect">
            <a:avLst/>
          </a:prstGeom>
        </p:spPr>
      </p:pic>
      <p:grpSp>
        <p:nvGrpSpPr>
          <p:cNvPr id="9" name="Gruppierung 8"/>
          <p:cNvGrpSpPr/>
          <p:nvPr/>
        </p:nvGrpSpPr>
        <p:grpSpPr>
          <a:xfrm>
            <a:off x="796572" y="2676407"/>
            <a:ext cx="7673386" cy="3805218"/>
            <a:chOff x="796572" y="2676407"/>
            <a:chExt cx="7673386" cy="3805218"/>
          </a:xfrm>
        </p:grpSpPr>
        <p:sp>
          <p:nvSpPr>
            <p:cNvPr id="7" name="Textfeld 6"/>
            <p:cNvSpPr txBox="1"/>
            <p:nvPr/>
          </p:nvSpPr>
          <p:spPr>
            <a:xfrm>
              <a:off x="2099498" y="6112293"/>
              <a:ext cx="6370460" cy="369332"/>
            </a:xfrm>
            <a:prstGeom prst="rect">
              <a:avLst/>
            </a:prstGeom>
            <a:noFill/>
          </p:spPr>
          <p:txBody>
            <a:bodyPr wrap="square" rtlCol="0">
              <a:spAutoFit/>
            </a:bodyPr>
            <a:lstStyle/>
            <a:p>
              <a:r>
                <a:rPr lang="de-DE">
                  <a:solidFill>
                    <a:schemeClr val="tx2"/>
                  </a:solidFill>
                </a:rPr>
                <a:t>Arbeite auch mit diesen Auswahlmöglichkeiten! </a:t>
              </a:r>
            </a:p>
          </p:txBody>
        </p:sp>
        <p:sp>
          <p:nvSpPr>
            <p:cNvPr id="8" name="Pfeil nach rechts 7"/>
            <p:cNvSpPr/>
            <p:nvPr/>
          </p:nvSpPr>
          <p:spPr>
            <a:xfrm>
              <a:off x="796572" y="2676407"/>
              <a:ext cx="1302926" cy="254000"/>
            </a:xfrm>
            <a:prstGeom prst="rightArrow">
              <a:avLst/>
            </a:prstGeom>
            <a:solidFill>
              <a:srgbClr val="FF8000"/>
            </a:solidFill>
            <a:ln>
              <a:solidFill>
                <a:srgbClr val="FF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Pfeil nach rechts 11"/>
            <p:cNvSpPr/>
            <p:nvPr/>
          </p:nvSpPr>
          <p:spPr>
            <a:xfrm>
              <a:off x="796572" y="4244622"/>
              <a:ext cx="1302926" cy="254000"/>
            </a:xfrm>
            <a:prstGeom prst="rightArrow">
              <a:avLst/>
            </a:prstGeom>
            <a:solidFill>
              <a:srgbClr val="FF8000"/>
            </a:solidFill>
            <a:ln>
              <a:solidFill>
                <a:srgbClr val="FF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Pfeil nach rechts 12"/>
            <p:cNvSpPr/>
            <p:nvPr/>
          </p:nvSpPr>
          <p:spPr>
            <a:xfrm>
              <a:off x="796572" y="5130799"/>
              <a:ext cx="1302926" cy="254000"/>
            </a:xfrm>
            <a:prstGeom prst="rightArrow">
              <a:avLst/>
            </a:prstGeom>
            <a:solidFill>
              <a:srgbClr val="FF8000"/>
            </a:solidFill>
            <a:ln>
              <a:solidFill>
                <a:srgbClr val="FF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212809613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nhaltsplatzhalter 3"/>
          <p:cNvSpPr>
            <a:spLocks noGrp="1"/>
          </p:cNvSpPr>
          <p:nvPr>
            <p:ph idx="1"/>
          </p:nvPr>
        </p:nvSpPr>
        <p:spPr>
          <a:xfrm>
            <a:off x="274194" y="1719070"/>
            <a:ext cx="8623301" cy="4808730"/>
          </a:xfrm>
        </p:spPr>
        <p:txBody>
          <a:bodyPr>
            <a:normAutofit lnSpcReduction="10000"/>
          </a:bodyPr>
          <a:lstStyle/>
          <a:p>
            <a:pPr marL="45720" indent="0">
              <a:buNone/>
            </a:pPr>
            <a:r>
              <a:rPr lang="de-DE"/>
              <a:t>Der Smaragd ist eine im </a:t>
            </a:r>
            <a:r>
              <a:rPr lang="de-DE">
                <a:solidFill>
                  <a:srgbClr val="FF8000"/>
                </a:solidFill>
              </a:rPr>
              <a:t>hexagonalen</a:t>
            </a:r>
            <a:r>
              <a:rPr lang="de-DE"/>
              <a:t> Kristallsystem kristal–lisierende Varietät des Silikat-Minerals Beryll und hat eine Härte von 7.5 bis 8. </a:t>
            </a:r>
          </a:p>
          <a:p>
            <a:pPr marL="45720" indent="0">
              <a:buNone/>
            </a:pPr>
            <a:r>
              <a:rPr lang="de-DE" smtClean="0"/>
              <a:t>Das Wort «Smaragd» ist vermutlich semitischen Ursprungs und bedeutet </a:t>
            </a:r>
            <a:r>
              <a:rPr lang="de-DE" b="1" smtClean="0">
                <a:solidFill>
                  <a:srgbClr val="FF8000"/>
                </a:solidFill>
              </a:rPr>
              <a:t>«glänzender Stein»</a:t>
            </a:r>
            <a:r>
              <a:rPr lang="de-DE" smtClean="0"/>
              <a:t>. </a:t>
            </a:r>
          </a:p>
          <a:p>
            <a:pPr marL="45720" indent="0">
              <a:buNone/>
            </a:pPr>
            <a:r>
              <a:rPr lang="de-DE"/>
              <a:t>Smaragde werden von vielen Kulturen der Erde als </a:t>
            </a:r>
            <a:r>
              <a:rPr lang="de-DE" b="1">
                <a:solidFill>
                  <a:srgbClr val="FF8000"/>
                </a:solidFill>
              </a:rPr>
              <a:t>besonders wertvolle</a:t>
            </a:r>
            <a:r>
              <a:rPr lang="de-DE"/>
              <a:t> Schmuckstücke- bzw. Edelsteine geschätzt. Besonders die Smaragde aus Brasilien können durch ihr kräftiges Grün zum Teil </a:t>
            </a:r>
            <a:r>
              <a:rPr lang="de-DE" b="1">
                <a:solidFill>
                  <a:srgbClr val="FF8000"/>
                </a:solidFill>
              </a:rPr>
              <a:t>höhere Preise als ein gleichgrosser Diamant </a:t>
            </a:r>
            <a:r>
              <a:rPr lang="de-DE"/>
              <a:t>erzielen. </a:t>
            </a:r>
          </a:p>
          <a:p>
            <a:pPr marL="45720" indent="0">
              <a:buNone/>
            </a:pPr>
            <a:r>
              <a:rPr lang="pl-PL" sz="900"/>
              <a:t>Quelle, sinngemässes Zitat: http://de.wikipedia.org/wiki/Smaragd</a:t>
            </a:r>
          </a:p>
          <a:p>
            <a:pPr marL="45720" indent="0">
              <a:buNone/>
            </a:pPr>
            <a:endParaRPr lang="pl-PL" sz="900" smtClean="0"/>
          </a:p>
          <a:p>
            <a:pPr marL="45720" indent="0">
              <a:buNone/>
            </a:pPr>
            <a:endParaRPr lang="pl-PL" sz="900"/>
          </a:p>
          <a:p>
            <a:pPr marL="45720" indent="0">
              <a:buNone/>
            </a:pPr>
            <a:endParaRPr lang="pl-PL" sz="900" smtClean="0"/>
          </a:p>
          <a:p>
            <a:pPr marL="45720" indent="0">
              <a:buNone/>
            </a:pPr>
            <a:endParaRPr lang="pl-PL" sz="900" smtClean="0"/>
          </a:p>
          <a:p>
            <a:pPr marL="45720" indent="0">
              <a:buNone/>
            </a:pPr>
            <a:r>
              <a:rPr lang="de-DE" smtClean="0"/>
              <a:t>Dein Heft, ein funkelnder </a:t>
            </a:r>
          </a:p>
          <a:p>
            <a:pPr marL="45720" indent="0">
              <a:buNone/>
            </a:pPr>
            <a:r>
              <a:rPr lang="de-DE"/>
              <a:t>Smaragd, wertvoller als ein </a:t>
            </a:r>
          </a:p>
          <a:p>
            <a:pPr marL="45720" indent="0">
              <a:buNone/>
            </a:pPr>
            <a:r>
              <a:rPr lang="de-DE" smtClean="0"/>
              <a:t>Diamant, überzeugend in allen </a:t>
            </a:r>
          </a:p>
          <a:p>
            <a:pPr marL="45720" indent="0">
              <a:buNone/>
            </a:pPr>
            <a:r>
              <a:rPr lang="de-DE"/>
              <a:t>Ecken des Hegaxons? </a:t>
            </a:r>
            <a:endParaRPr lang="de-DE" smtClean="0"/>
          </a:p>
          <a:p>
            <a:pPr marL="45720" indent="0">
              <a:buNone/>
            </a:pPr>
            <a:endParaRPr lang="de-DE"/>
          </a:p>
          <a:p>
            <a:pPr marL="45720" indent="0">
              <a:buNone/>
            </a:pPr>
            <a:endParaRPr lang="de-DE" smtClean="0"/>
          </a:p>
          <a:p>
            <a:pPr marL="45720" indent="0">
              <a:buNone/>
            </a:pPr>
            <a:endParaRPr lang="de-DE"/>
          </a:p>
          <a:p>
            <a:pPr marL="45720" indent="0">
              <a:buNone/>
            </a:pPr>
            <a:endParaRPr lang="de-DE" smtClean="0"/>
          </a:p>
          <a:p>
            <a:pPr marL="45720" indent="0">
              <a:buNone/>
            </a:pPr>
            <a:endParaRPr lang="de-DE"/>
          </a:p>
          <a:p>
            <a:pPr marL="45720" indent="0">
              <a:buNone/>
            </a:pPr>
            <a:endParaRPr lang="de-DE" smtClean="0"/>
          </a:p>
          <a:p>
            <a:pPr marL="45720" indent="0">
              <a:buNone/>
            </a:pPr>
            <a:endParaRPr lang="de-DE"/>
          </a:p>
          <a:p>
            <a:pPr marL="45720" indent="0">
              <a:buNone/>
            </a:pPr>
            <a:endParaRPr lang="de-DE"/>
          </a:p>
          <a:p>
            <a:pPr marL="45720" indent="0">
              <a:buNone/>
            </a:pPr>
            <a:endParaRPr lang="de-DE"/>
          </a:p>
          <a:p>
            <a:pPr marL="45720" indent="0">
              <a:buNone/>
            </a:pPr>
            <a:endParaRPr lang="de-DE"/>
          </a:p>
          <a:p>
            <a:pPr marL="45720" indent="0">
              <a:buNone/>
            </a:pPr>
            <a:endParaRPr lang="de-DE"/>
          </a:p>
          <a:p>
            <a:pPr marL="45720" indent="0">
              <a:buNone/>
            </a:pPr>
            <a:endParaRPr lang="de-DE" smtClean="0"/>
          </a:p>
        </p:txBody>
      </p:sp>
      <p:pic>
        <p:nvPicPr>
          <p:cNvPr id="9" name="Bild 8" descr="smaragd.png"/>
          <p:cNvPicPr>
            <a:picLocks noChangeAspect="1"/>
          </p:cNvPicPr>
          <p:nvPr/>
        </p:nvPicPr>
        <p:blipFill>
          <a:blip r:embed="rId2">
            <a:alphaModFix amt="27000"/>
            <a:extLst>
              <a:ext uri="{28A0092B-C50C-407E-A947-70E740481C1C}">
                <a14:useLocalDpi xmlns:a14="http://schemas.microsoft.com/office/drawing/2010/main"/>
              </a:ext>
            </a:extLst>
          </a:blip>
          <a:stretch>
            <a:fillRect/>
          </a:stretch>
        </p:blipFill>
        <p:spPr>
          <a:xfrm>
            <a:off x="3976316" y="1908732"/>
            <a:ext cx="6318410" cy="6020801"/>
          </a:xfrm>
          <a:prstGeom prst="rect">
            <a:avLst/>
          </a:prstGeom>
        </p:spPr>
      </p:pic>
      <p:pic>
        <p:nvPicPr>
          <p:cNvPr id="2" name="Bild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7350" y="261432"/>
            <a:ext cx="1074533" cy="1148809"/>
          </a:xfrm>
          <a:prstGeom prst="rect">
            <a:avLst/>
          </a:prstGeom>
        </p:spPr>
      </p:pic>
      <p:sp>
        <p:nvSpPr>
          <p:cNvPr id="3" name="Titel 2"/>
          <p:cNvSpPr>
            <a:spLocks noGrp="1"/>
          </p:cNvSpPr>
          <p:nvPr>
            <p:ph type="title"/>
          </p:nvPr>
        </p:nvSpPr>
        <p:spPr/>
        <p:txBody>
          <a:bodyPr/>
          <a:lstStyle/>
          <a:p>
            <a:pPr algn="r"/>
            <a:r>
              <a:rPr lang="de-DE" dirty="0" smtClean="0"/>
              <a:t>Sechste Ecke: Gesamteindruck</a:t>
            </a:r>
            <a:endParaRPr lang="de-DE" dirty="0"/>
          </a:p>
        </p:txBody>
      </p:sp>
      <p:pic>
        <p:nvPicPr>
          <p:cNvPr id="10" name="Bild 9" descr="smaragd.png"/>
          <p:cNvPicPr>
            <a:picLocks noChangeAspect="1"/>
          </p:cNvPicPr>
          <p:nvPr/>
        </p:nvPicPr>
        <p:blipFill rotWithShape="1">
          <a:blip r:embed="rId4" cstate="screen">
            <a:alphaModFix/>
            <a:extLst>
              <a:ext uri="{28A0092B-C50C-407E-A947-70E740481C1C}">
                <a14:useLocalDpi xmlns:a14="http://schemas.microsoft.com/office/drawing/2010/main"/>
              </a:ext>
            </a:extLst>
          </a:blip>
          <a:srcRect/>
          <a:stretch/>
        </p:blipFill>
        <p:spPr>
          <a:xfrm>
            <a:off x="3976316" y="4715933"/>
            <a:ext cx="6318410" cy="3213600"/>
          </a:xfrm>
          <a:prstGeom prst="rect">
            <a:avLst/>
          </a:prstGeom>
        </p:spPr>
      </p:pic>
    </p:spTree>
    <p:extLst>
      <p:ext uri="{BB962C8B-B14F-4D97-AF65-F5344CB8AC3E}">
        <p14:creationId xmlns:p14="http://schemas.microsoft.com/office/powerpoint/2010/main" val="21750549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nhaltsplatzhalter 3"/>
          <p:cNvSpPr>
            <a:spLocks noGrp="1"/>
          </p:cNvSpPr>
          <p:nvPr>
            <p:ph idx="1"/>
          </p:nvPr>
        </p:nvSpPr>
        <p:spPr>
          <a:xfrm>
            <a:off x="274194" y="1719070"/>
            <a:ext cx="8623301" cy="4808730"/>
          </a:xfrm>
        </p:spPr>
        <p:txBody>
          <a:bodyPr>
            <a:normAutofit/>
          </a:bodyPr>
          <a:lstStyle/>
          <a:p>
            <a:pPr marL="45720" indent="0">
              <a:buNone/>
            </a:pPr>
            <a:r>
              <a:rPr lang="de-DE"/>
              <a:t>Nein, das muss es nicht sein. Aber etwas «glänzen» oder «funkeln» darf es schon, wie unser Smaragd. Oder auch etwas blenden. </a:t>
            </a:r>
          </a:p>
          <a:p>
            <a:pPr marL="45720" indent="0">
              <a:buNone/>
            </a:pPr>
            <a:endParaRPr lang="de-DE"/>
          </a:p>
          <a:p>
            <a:pPr marL="45720" indent="0">
              <a:buNone/>
            </a:pPr>
            <a:r>
              <a:rPr lang="de-DE"/>
              <a:t>Deine Heftführung machst du nach allen Regeln der Kunst, die du in den anderen 5 Modulen kennenlernst/kennengelernt hast. Stimmt aber auch der </a:t>
            </a:r>
            <a:r>
              <a:rPr lang="de-DE" b="1">
                <a:solidFill>
                  <a:srgbClr val="FF8000"/>
                </a:solidFill>
              </a:rPr>
              <a:t>Gesamteindruck? </a:t>
            </a:r>
          </a:p>
          <a:p>
            <a:pPr marL="45720" indent="0">
              <a:buNone/>
            </a:pPr>
            <a:endParaRPr lang="de-DE"/>
          </a:p>
          <a:p>
            <a:pPr marL="45720" indent="0">
              <a:buNone/>
            </a:pPr>
            <a:r>
              <a:rPr lang="de-DE"/>
              <a:t>Oder hast du zwar ein schönes Heft, dessen sprachlichen Beiträge unzureichend sind? Einen gut strukturierten Ordner mit Bildern, deren Qualität nicht überzeugt? Ein Heft mit persönlichen Beiträgen, dessen Diagramme aber alles andere als leserlich sind?  </a:t>
            </a:r>
          </a:p>
          <a:p>
            <a:pPr marL="45720" indent="0">
              <a:buNone/>
            </a:pPr>
            <a:endParaRPr lang="de-DE"/>
          </a:p>
          <a:p>
            <a:pPr marL="45720" indent="0">
              <a:buNone/>
            </a:pPr>
            <a:r>
              <a:rPr lang="de-DE"/>
              <a:t>Das wäre in der Tat schade. Denn dein Heft ist deine </a:t>
            </a:r>
            <a:r>
              <a:rPr lang="de-DE" b="1">
                <a:solidFill>
                  <a:srgbClr val="FF8000"/>
                </a:solidFill>
              </a:rPr>
              <a:t>Visitenkarte</a:t>
            </a:r>
            <a:r>
              <a:rPr lang="de-DE"/>
              <a:t>. </a:t>
            </a:r>
          </a:p>
          <a:p>
            <a:pPr marL="45720" indent="0">
              <a:buNone/>
            </a:pPr>
            <a:endParaRPr lang="de-DE" smtClean="0"/>
          </a:p>
          <a:p>
            <a:pPr marL="45720" indent="0">
              <a:buNone/>
            </a:pPr>
            <a:endParaRPr lang="de-DE"/>
          </a:p>
          <a:p>
            <a:pPr marL="45720" indent="0">
              <a:buNone/>
            </a:pPr>
            <a:endParaRPr lang="de-DE" smtClean="0"/>
          </a:p>
          <a:p>
            <a:pPr marL="45720" indent="0">
              <a:buNone/>
            </a:pPr>
            <a:endParaRPr lang="de-DE"/>
          </a:p>
          <a:p>
            <a:pPr marL="45720" indent="0">
              <a:buNone/>
            </a:pPr>
            <a:endParaRPr lang="de-DE" smtClean="0"/>
          </a:p>
          <a:p>
            <a:pPr marL="45720" indent="0">
              <a:buNone/>
            </a:pPr>
            <a:endParaRPr lang="de-DE"/>
          </a:p>
          <a:p>
            <a:pPr marL="45720" indent="0">
              <a:buNone/>
            </a:pPr>
            <a:endParaRPr lang="de-DE"/>
          </a:p>
          <a:p>
            <a:pPr marL="45720" indent="0">
              <a:buNone/>
            </a:pPr>
            <a:endParaRPr lang="de-DE"/>
          </a:p>
          <a:p>
            <a:pPr marL="45720" indent="0">
              <a:buNone/>
            </a:pPr>
            <a:endParaRPr lang="de-DE"/>
          </a:p>
          <a:p>
            <a:pPr marL="45720" indent="0">
              <a:buNone/>
            </a:pPr>
            <a:endParaRPr lang="de-DE"/>
          </a:p>
          <a:p>
            <a:pPr marL="45720" indent="0">
              <a:buNone/>
            </a:pPr>
            <a:endParaRPr lang="de-DE" smtClean="0"/>
          </a:p>
        </p:txBody>
      </p:sp>
      <p:pic>
        <p:nvPicPr>
          <p:cNvPr id="7" name="Bild 6" descr="smaragd.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27535" y="3213100"/>
            <a:ext cx="969960" cy="924273"/>
          </a:xfrm>
          <a:prstGeom prst="rect">
            <a:avLst/>
          </a:prstGeom>
        </p:spPr>
      </p:pic>
      <p:pic>
        <p:nvPicPr>
          <p:cNvPr id="2" name="Bild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7350" y="261432"/>
            <a:ext cx="1074533" cy="1148809"/>
          </a:xfrm>
          <a:prstGeom prst="rect">
            <a:avLst/>
          </a:prstGeom>
        </p:spPr>
      </p:pic>
      <p:sp>
        <p:nvSpPr>
          <p:cNvPr id="3" name="Titel 2"/>
          <p:cNvSpPr>
            <a:spLocks noGrp="1"/>
          </p:cNvSpPr>
          <p:nvPr>
            <p:ph type="title"/>
          </p:nvPr>
        </p:nvSpPr>
        <p:spPr/>
        <p:txBody>
          <a:bodyPr/>
          <a:lstStyle/>
          <a:p>
            <a:pPr algn="r"/>
            <a:r>
              <a:rPr lang="de-DE" dirty="0" smtClean="0"/>
              <a:t>Sechste Ecke: Gesamteindruck</a:t>
            </a:r>
            <a:endParaRPr lang="de-DE" dirty="0"/>
          </a:p>
        </p:txBody>
      </p:sp>
    </p:spTree>
    <p:extLst>
      <p:ext uri="{BB962C8B-B14F-4D97-AF65-F5344CB8AC3E}">
        <p14:creationId xmlns:p14="http://schemas.microsoft.com/office/powerpoint/2010/main" val="141219893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nhaltsplatzhalter 3"/>
          <p:cNvSpPr>
            <a:spLocks noGrp="1"/>
          </p:cNvSpPr>
          <p:nvPr>
            <p:ph idx="1"/>
          </p:nvPr>
        </p:nvSpPr>
        <p:spPr>
          <a:xfrm>
            <a:off x="274194" y="1719070"/>
            <a:ext cx="8623301" cy="4808730"/>
          </a:xfrm>
        </p:spPr>
        <p:txBody>
          <a:bodyPr>
            <a:normAutofit/>
          </a:bodyPr>
          <a:lstStyle/>
          <a:p>
            <a:pPr marL="45720" indent="0">
              <a:buNone/>
            </a:pPr>
            <a:r>
              <a:rPr lang="de-DE"/>
              <a:t>Damit dein Ordner sowohl auf den ersten wie auf den zweiten Blick überzeugt, nimm die folgenden Tipps zu Herzen. Es sind nicht die unwichtigsten, vielleicht aber die unspektakulärsten und zuweilen auch die aufwändigsten. Es braucht stets nur eine Ingredienz, damit das Rezept aufgeht: </a:t>
            </a:r>
          </a:p>
          <a:p>
            <a:pPr marL="45720" indent="0">
              <a:buNone/>
            </a:pPr>
            <a:r>
              <a:rPr lang="de-DE" b="1">
                <a:solidFill>
                  <a:srgbClr val="FF8000"/>
                </a:solidFill>
              </a:rPr>
              <a:t>Sorgfalt.  </a:t>
            </a:r>
            <a:endParaRPr lang="de-DE" b="1" smtClean="0">
              <a:solidFill>
                <a:srgbClr val="FF8000"/>
              </a:solidFill>
            </a:endParaRPr>
          </a:p>
          <a:p>
            <a:pPr marL="45720" indent="0">
              <a:buNone/>
            </a:pPr>
            <a:r>
              <a:rPr lang="de-DE"/>
              <a:t>Sorgfalt bei der sprachlichen Formulierung. </a:t>
            </a:r>
          </a:p>
          <a:p>
            <a:pPr marL="45720" indent="0">
              <a:buNone/>
            </a:pPr>
            <a:r>
              <a:rPr lang="de-DE"/>
              <a:t>Sorgfalt bei der Bildauswahl. </a:t>
            </a:r>
          </a:p>
          <a:p>
            <a:pPr marL="45720" indent="0">
              <a:buNone/>
            </a:pPr>
            <a:r>
              <a:rPr lang="de-DE"/>
              <a:t>Sorgfalt bei der Gestaltung von Tabellen und Tabellen. </a:t>
            </a:r>
          </a:p>
          <a:p>
            <a:pPr marL="45720" indent="0">
              <a:buNone/>
            </a:pPr>
            <a:r>
              <a:rPr lang="de-DE"/>
              <a:t>Sorgfalt bei der Gestaltung von Skizzen und Karten.  </a:t>
            </a:r>
          </a:p>
          <a:p>
            <a:pPr marL="45720" indent="0">
              <a:buNone/>
            </a:pPr>
            <a:r>
              <a:rPr lang="de-DE"/>
              <a:t>Sorgfalt beim Umgang mit dem Heft, dem Ordner.</a:t>
            </a:r>
          </a:p>
          <a:p>
            <a:pPr marL="45720" indent="0">
              <a:buNone/>
            </a:pPr>
            <a:endParaRPr lang="de-DE"/>
          </a:p>
          <a:p>
            <a:pPr marL="45720" indent="0">
              <a:buNone/>
            </a:pPr>
            <a:r>
              <a:rPr lang="de-DE"/>
              <a:t>Dann kannst du dir die		S ersparen.   </a:t>
            </a:r>
          </a:p>
          <a:p>
            <a:pPr marL="45720" indent="0">
              <a:buNone/>
            </a:pPr>
            <a:endParaRPr lang="de-DE"/>
          </a:p>
          <a:p>
            <a:pPr marL="45720" indent="0">
              <a:buNone/>
            </a:pPr>
            <a:endParaRPr lang="de-DE" smtClean="0"/>
          </a:p>
          <a:p>
            <a:pPr marL="45720" indent="0">
              <a:buNone/>
            </a:pPr>
            <a:endParaRPr lang="de-DE"/>
          </a:p>
          <a:p>
            <a:pPr marL="45720" indent="0">
              <a:buNone/>
            </a:pPr>
            <a:endParaRPr lang="de-DE" smtClean="0"/>
          </a:p>
          <a:p>
            <a:pPr marL="45720" indent="0">
              <a:buNone/>
            </a:pPr>
            <a:endParaRPr lang="de-DE"/>
          </a:p>
          <a:p>
            <a:pPr marL="45720" indent="0">
              <a:buNone/>
            </a:pPr>
            <a:endParaRPr lang="de-DE"/>
          </a:p>
          <a:p>
            <a:pPr marL="45720" indent="0">
              <a:buNone/>
            </a:pPr>
            <a:endParaRPr lang="de-DE"/>
          </a:p>
          <a:p>
            <a:pPr marL="45720" indent="0">
              <a:buNone/>
            </a:pPr>
            <a:endParaRPr lang="de-DE"/>
          </a:p>
          <a:p>
            <a:pPr marL="45720" indent="0">
              <a:buNone/>
            </a:pPr>
            <a:endParaRPr lang="de-DE"/>
          </a:p>
          <a:p>
            <a:pPr marL="45720" indent="0">
              <a:buNone/>
            </a:pPr>
            <a:endParaRPr lang="de-DE" smtClean="0"/>
          </a:p>
        </p:txBody>
      </p:sp>
      <p:pic>
        <p:nvPicPr>
          <p:cNvPr id="2" name="Bild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7350" y="261432"/>
            <a:ext cx="1074533" cy="1148809"/>
          </a:xfrm>
          <a:prstGeom prst="rect">
            <a:avLst/>
          </a:prstGeom>
        </p:spPr>
      </p:pic>
      <p:sp>
        <p:nvSpPr>
          <p:cNvPr id="3" name="Titel 2"/>
          <p:cNvSpPr>
            <a:spLocks noGrp="1"/>
          </p:cNvSpPr>
          <p:nvPr>
            <p:ph type="title"/>
          </p:nvPr>
        </p:nvSpPr>
        <p:spPr/>
        <p:txBody>
          <a:bodyPr/>
          <a:lstStyle/>
          <a:p>
            <a:pPr algn="r"/>
            <a:r>
              <a:rPr lang="de-DE" dirty="0" smtClean="0"/>
              <a:t>Sechste Ecke: Gesamteindruck</a:t>
            </a:r>
            <a:endParaRPr lang="de-DE" dirty="0"/>
          </a:p>
        </p:txBody>
      </p:sp>
      <p:pic>
        <p:nvPicPr>
          <p:cNvPr id="4" name="Bild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41275" y="5917259"/>
            <a:ext cx="1756951" cy="761999"/>
          </a:xfrm>
          <a:prstGeom prst="rect">
            <a:avLst/>
          </a:prstGeom>
        </p:spPr>
      </p:pic>
    </p:spTree>
    <p:extLst>
      <p:ext uri="{BB962C8B-B14F-4D97-AF65-F5344CB8AC3E}">
        <p14:creationId xmlns:p14="http://schemas.microsoft.com/office/powerpoint/2010/main" val="85127688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nhaltsplatzhalter 3"/>
          <p:cNvSpPr>
            <a:spLocks noGrp="1"/>
          </p:cNvSpPr>
          <p:nvPr>
            <p:ph idx="1"/>
          </p:nvPr>
        </p:nvSpPr>
        <p:spPr>
          <a:xfrm>
            <a:off x="274194" y="1719070"/>
            <a:ext cx="8623301" cy="5138930"/>
          </a:xfrm>
        </p:spPr>
        <p:txBody>
          <a:bodyPr>
            <a:normAutofit/>
          </a:bodyPr>
          <a:lstStyle/>
          <a:p>
            <a:pPr marL="45720" indent="0">
              <a:buNone/>
            </a:pPr>
            <a:r>
              <a:rPr lang="de-DE"/>
              <a:t>Die folgenden Beispiele zeigen exemplarisch, was mit Sorgfalt gemeint ist – wichtig für dich ist, dass du von diesen Beispielen auf eigene in deinem Heft schliesst, sodass deine Lernunterlage einen guten Gesamteindruck hinterlässt. </a:t>
            </a:r>
          </a:p>
          <a:p>
            <a:pPr marL="45720" indent="0">
              <a:buNone/>
            </a:pPr>
            <a:r>
              <a:rPr lang="de-DE" b="1">
                <a:solidFill>
                  <a:srgbClr val="FF8000"/>
                </a:solidFill>
              </a:rPr>
              <a:t>Sorgfalt beim Umgang mit dem Heft, dem Ordner.</a:t>
            </a:r>
          </a:p>
          <a:p>
            <a:pPr marL="45720" indent="0">
              <a:buNone/>
            </a:pPr>
            <a:r>
              <a:rPr lang="de-DE"/>
              <a:t>Mit dem ist übrigens gemeint, dass du dein Heft nicht leichtfertig verlierst (alles schon zigfach geschehen… unter mysteriösen Umständen ;-) oder dein Ordner nicht den Anschein macht, als wäre er in die Badewanne gefallen (auch schon passiert…). </a:t>
            </a:r>
          </a:p>
          <a:p>
            <a:pPr marL="45720" indent="0">
              <a:buNone/>
            </a:pPr>
            <a:r>
              <a:rPr lang="de-DE"/>
              <a:t>Auch Hasenohren, Gekritzel, Sprüche, schmierige, verleimte Blätter, unpassende Umschläge, namenlose Hefte, falsch gelochte Seiten, ständig wechselnder Papiertyp, Tippex- Kleckereien, zu dicke Filzschreiber und zerdrückte Fliegen beeinflussen deine Visitenkarte nicht unbedingt positiv. </a:t>
            </a:r>
          </a:p>
          <a:p>
            <a:pPr marL="45720" indent="0">
              <a:buNone/>
            </a:pPr>
            <a:endParaRPr lang="de-DE"/>
          </a:p>
          <a:p>
            <a:pPr marL="45720" indent="0">
              <a:buNone/>
            </a:pPr>
            <a:endParaRPr lang="de-DE"/>
          </a:p>
          <a:p>
            <a:pPr marL="45720" indent="0">
              <a:buNone/>
            </a:pPr>
            <a:endParaRPr lang="de-DE" smtClean="0"/>
          </a:p>
          <a:p>
            <a:pPr marL="45720" indent="0">
              <a:buNone/>
            </a:pPr>
            <a:endParaRPr lang="de-DE"/>
          </a:p>
          <a:p>
            <a:pPr marL="45720" indent="0">
              <a:buNone/>
            </a:pPr>
            <a:endParaRPr lang="de-DE" smtClean="0"/>
          </a:p>
          <a:p>
            <a:pPr marL="45720" indent="0">
              <a:buNone/>
            </a:pPr>
            <a:endParaRPr lang="de-DE"/>
          </a:p>
          <a:p>
            <a:pPr marL="45720" indent="0">
              <a:buNone/>
            </a:pPr>
            <a:endParaRPr lang="de-DE"/>
          </a:p>
          <a:p>
            <a:pPr marL="45720" indent="0">
              <a:buNone/>
            </a:pPr>
            <a:endParaRPr lang="de-DE"/>
          </a:p>
          <a:p>
            <a:pPr marL="45720" indent="0">
              <a:buNone/>
            </a:pPr>
            <a:endParaRPr lang="de-DE"/>
          </a:p>
          <a:p>
            <a:pPr marL="45720" indent="0">
              <a:buNone/>
            </a:pPr>
            <a:endParaRPr lang="de-DE"/>
          </a:p>
          <a:p>
            <a:pPr marL="45720" indent="0">
              <a:buNone/>
            </a:pPr>
            <a:endParaRPr lang="de-DE" smtClean="0"/>
          </a:p>
        </p:txBody>
      </p:sp>
      <p:pic>
        <p:nvPicPr>
          <p:cNvPr id="2" name="Bild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7350" y="261432"/>
            <a:ext cx="1074533" cy="1148809"/>
          </a:xfrm>
          <a:prstGeom prst="rect">
            <a:avLst/>
          </a:prstGeom>
        </p:spPr>
      </p:pic>
      <p:sp>
        <p:nvSpPr>
          <p:cNvPr id="3" name="Titel 2"/>
          <p:cNvSpPr>
            <a:spLocks noGrp="1"/>
          </p:cNvSpPr>
          <p:nvPr>
            <p:ph type="title"/>
          </p:nvPr>
        </p:nvSpPr>
        <p:spPr/>
        <p:txBody>
          <a:bodyPr/>
          <a:lstStyle/>
          <a:p>
            <a:pPr algn="r"/>
            <a:r>
              <a:rPr lang="de-DE" dirty="0"/>
              <a:t>Gesamteindruck: Beispiele</a:t>
            </a:r>
          </a:p>
        </p:txBody>
      </p:sp>
    </p:spTree>
    <p:extLst>
      <p:ext uri="{BB962C8B-B14F-4D97-AF65-F5344CB8AC3E}">
        <p14:creationId xmlns:p14="http://schemas.microsoft.com/office/powerpoint/2010/main" val="121412000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7350" y="261432"/>
            <a:ext cx="1074533" cy="1148809"/>
          </a:xfrm>
          <a:prstGeom prst="rect">
            <a:avLst/>
          </a:prstGeom>
        </p:spPr>
      </p:pic>
      <p:sp>
        <p:nvSpPr>
          <p:cNvPr id="3" name="Titel 2"/>
          <p:cNvSpPr>
            <a:spLocks noGrp="1"/>
          </p:cNvSpPr>
          <p:nvPr>
            <p:ph type="title"/>
          </p:nvPr>
        </p:nvSpPr>
        <p:spPr/>
        <p:txBody>
          <a:bodyPr/>
          <a:lstStyle/>
          <a:p>
            <a:pPr algn="r"/>
            <a:r>
              <a:rPr lang="de-DE" dirty="0"/>
              <a:t>Gesamteindruck: Beispiele</a:t>
            </a:r>
          </a:p>
        </p:txBody>
      </p:sp>
      <p:pic>
        <p:nvPicPr>
          <p:cNvPr id="5" name="Bild 4"/>
          <p:cNvPicPr>
            <a:picLocks noChangeAspect="1"/>
          </p:cNvPicPr>
          <p:nvPr/>
        </p:nvPicPr>
        <p:blipFill>
          <a:blip r:embed="rId3"/>
          <a:stretch>
            <a:fillRect/>
          </a:stretch>
        </p:blipFill>
        <p:spPr>
          <a:xfrm>
            <a:off x="387350" y="1787406"/>
            <a:ext cx="3836576" cy="4765218"/>
          </a:xfrm>
          <a:prstGeom prst="rect">
            <a:avLst/>
          </a:prstGeom>
        </p:spPr>
      </p:pic>
      <p:sp>
        <p:nvSpPr>
          <p:cNvPr id="6" name="Textfeld 5"/>
          <p:cNvSpPr txBox="1"/>
          <p:nvPr/>
        </p:nvSpPr>
        <p:spPr>
          <a:xfrm>
            <a:off x="4430889" y="1796813"/>
            <a:ext cx="4331371" cy="4185761"/>
          </a:xfrm>
          <a:prstGeom prst="rect">
            <a:avLst/>
          </a:prstGeom>
          <a:noFill/>
        </p:spPr>
        <p:txBody>
          <a:bodyPr wrap="square" rtlCol="0">
            <a:spAutoFit/>
          </a:bodyPr>
          <a:lstStyle/>
          <a:p>
            <a:pPr marL="285750" indent="-285750">
              <a:buFont typeface="Wingdings" charset="2"/>
              <a:buChar char="ü"/>
            </a:pPr>
            <a:r>
              <a:rPr lang="de-DE" sz="1400">
                <a:solidFill>
                  <a:schemeClr val="tx2"/>
                </a:solidFill>
              </a:rPr>
              <a:t>Skizzen mit Signaturen haben Legenden</a:t>
            </a:r>
          </a:p>
          <a:p>
            <a:pPr marL="285750" indent="-285750">
              <a:buFont typeface="Wingdings" charset="2"/>
              <a:buChar char="ü"/>
            </a:pPr>
            <a:r>
              <a:rPr lang="de-DE" sz="1400">
                <a:solidFill>
                  <a:schemeClr val="tx2"/>
                </a:solidFill>
              </a:rPr>
              <a:t>Farben machen Skizzen attraktiv</a:t>
            </a:r>
          </a:p>
          <a:p>
            <a:pPr marL="285750" indent="-285750">
              <a:buFont typeface="Wingdings" charset="2"/>
              <a:buChar char="ü"/>
            </a:pPr>
            <a:r>
              <a:rPr lang="de-DE" sz="1400">
                <a:solidFill>
                  <a:schemeClr val="tx2"/>
                </a:solidFill>
              </a:rPr>
              <a:t>wo möglich stellt die Farbe einen Bezug her (blau=Meer)</a:t>
            </a:r>
          </a:p>
          <a:p>
            <a:pPr marL="285750" indent="-285750">
              <a:buFont typeface="Wingdings" charset="2"/>
              <a:buChar char="ü"/>
            </a:pPr>
            <a:r>
              <a:rPr lang="de-DE" sz="1400">
                <a:solidFill>
                  <a:schemeClr val="tx2"/>
                </a:solidFill>
              </a:rPr>
              <a:t>Gleiches muss immer die gleiche Farbe haben (verfolge, was mit der grünen Schicht passiert!)</a:t>
            </a:r>
          </a:p>
          <a:p>
            <a:pPr marL="285750" indent="-285750">
              <a:buFont typeface="Wingdings" charset="2"/>
              <a:buChar char="ü"/>
            </a:pPr>
            <a:r>
              <a:rPr lang="de-DE" sz="1400">
                <a:solidFill>
                  <a:schemeClr val="tx2"/>
                </a:solidFill>
              </a:rPr>
              <a:t>ein Prozess/ein Ablauf wird am besten mit einer Abfolge von Skizzen dargestellt</a:t>
            </a:r>
          </a:p>
          <a:p>
            <a:pPr marL="285750" indent="-285750">
              <a:buFont typeface="Wingdings" charset="2"/>
              <a:buChar char="ü"/>
            </a:pPr>
            <a:r>
              <a:rPr lang="de-DE" sz="1400">
                <a:solidFill>
                  <a:schemeClr val="tx2"/>
                </a:solidFill>
              </a:rPr>
              <a:t>Pfeile zeigen (vergangene/künftige Entwicklungen) auf</a:t>
            </a:r>
          </a:p>
          <a:p>
            <a:pPr marL="285750" indent="-285750">
              <a:buFont typeface="Wingdings" charset="2"/>
              <a:buChar char="ü"/>
            </a:pPr>
            <a:r>
              <a:rPr lang="de-DE" sz="1400">
                <a:solidFill>
                  <a:schemeClr val="tx2"/>
                </a:solidFill>
              </a:rPr>
              <a:t>Nord-Süd-Angaben dienen der Orientierung</a:t>
            </a:r>
          </a:p>
          <a:p>
            <a:pPr marL="285750" indent="-285750">
              <a:buFont typeface="Wingdings" charset="2"/>
              <a:buChar char="ü"/>
            </a:pPr>
            <a:r>
              <a:rPr lang="de-DE" sz="1400">
                <a:solidFill>
                  <a:schemeClr val="tx2"/>
                </a:solidFill>
              </a:rPr>
              <a:t>Geographische Namen (Jura, Mittelland, .…) dienen ebenfalls der Orientierung</a:t>
            </a:r>
          </a:p>
          <a:p>
            <a:pPr marL="285750" indent="-285750">
              <a:buFont typeface="Wingdings" charset="2"/>
              <a:buChar char="ü"/>
            </a:pPr>
            <a:r>
              <a:rPr lang="de-DE" sz="1400">
                <a:solidFill>
                  <a:schemeClr val="tx2"/>
                </a:solidFill>
              </a:rPr>
              <a:t>mit Strichen können Objekte in der Skizze beschriftet werden, die man aus Platzgründen nicht direkt anschreiben kann</a:t>
            </a:r>
          </a:p>
          <a:p>
            <a:pPr marL="285750" indent="-285750">
              <a:buFont typeface="Wingdings" charset="2"/>
              <a:buChar char="ü"/>
            </a:pPr>
            <a:endParaRPr lang="de-DE" sz="1400">
              <a:solidFill>
                <a:schemeClr val="tx2"/>
              </a:solidFill>
            </a:endParaRPr>
          </a:p>
          <a:p>
            <a:endParaRPr lang="de-DE" sz="1400">
              <a:solidFill>
                <a:schemeClr val="tx2"/>
              </a:solidFill>
            </a:endParaRPr>
          </a:p>
          <a:p>
            <a:endParaRPr lang="de-DE" sz="1400">
              <a:solidFill>
                <a:schemeClr val="tx2"/>
              </a:solidFill>
            </a:endParaRPr>
          </a:p>
        </p:txBody>
      </p:sp>
    </p:spTree>
    <p:extLst>
      <p:ext uri="{BB962C8B-B14F-4D97-AF65-F5344CB8AC3E}">
        <p14:creationId xmlns:p14="http://schemas.microsoft.com/office/powerpoint/2010/main" val="210620347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7350" y="261432"/>
            <a:ext cx="1074533" cy="1148809"/>
          </a:xfrm>
          <a:prstGeom prst="rect">
            <a:avLst/>
          </a:prstGeom>
        </p:spPr>
      </p:pic>
      <p:sp>
        <p:nvSpPr>
          <p:cNvPr id="3" name="Titel 2"/>
          <p:cNvSpPr>
            <a:spLocks noGrp="1"/>
          </p:cNvSpPr>
          <p:nvPr>
            <p:ph type="title"/>
          </p:nvPr>
        </p:nvSpPr>
        <p:spPr/>
        <p:txBody>
          <a:bodyPr/>
          <a:lstStyle/>
          <a:p>
            <a:pPr algn="r"/>
            <a:r>
              <a:rPr lang="de-DE" dirty="0"/>
              <a:t>Gesamteindruck: Beispiele</a:t>
            </a:r>
          </a:p>
        </p:txBody>
      </p:sp>
      <p:sp>
        <p:nvSpPr>
          <p:cNvPr id="6" name="Textfeld 5"/>
          <p:cNvSpPr txBox="1"/>
          <p:nvPr/>
        </p:nvSpPr>
        <p:spPr>
          <a:xfrm>
            <a:off x="5588000" y="1796813"/>
            <a:ext cx="3174260" cy="1384995"/>
          </a:xfrm>
          <a:prstGeom prst="rect">
            <a:avLst/>
          </a:prstGeom>
          <a:noFill/>
        </p:spPr>
        <p:txBody>
          <a:bodyPr wrap="square" rtlCol="0">
            <a:spAutoFit/>
          </a:bodyPr>
          <a:lstStyle/>
          <a:p>
            <a:pPr marL="285750" indent="-285750">
              <a:buFont typeface="Courier New"/>
              <a:buChar char="o"/>
            </a:pPr>
            <a:r>
              <a:rPr lang="de-DE" sz="1400">
                <a:solidFill>
                  <a:schemeClr val="tx2"/>
                </a:solidFill>
              </a:rPr>
              <a:t>Markierungen von Textpassagen sind durchaus sinnvoll – aber ist denn alles so wichtig, dass man fast nur noch «rot» sieht?</a:t>
            </a:r>
          </a:p>
          <a:p>
            <a:endParaRPr lang="de-DE" sz="1400">
              <a:solidFill>
                <a:schemeClr val="tx2"/>
              </a:solidFill>
            </a:endParaRPr>
          </a:p>
          <a:p>
            <a:endParaRPr lang="de-DE" sz="1400">
              <a:solidFill>
                <a:schemeClr val="tx2"/>
              </a:solidFill>
            </a:endParaRPr>
          </a:p>
        </p:txBody>
      </p:sp>
      <p:pic>
        <p:nvPicPr>
          <p:cNvPr id="4" name="Bild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7350" y="1796813"/>
            <a:ext cx="5142740" cy="4270965"/>
          </a:xfrm>
          <a:prstGeom prst="rect">
            <a:avLst/>
          </a:prstGeom>
        </p:spPr>
      </p:pic>
    </p:spTree>
    <p:extLst>
      <p:ext uri="{BB962C8B-B14F-4D97-AF65-F5344CB8AC3E}">
        <p14:creationId xmlns:p14="http://schemas.microsoft.com/office/powerpoint/2010/main" val="149319724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7350" y="261432"/>
            <a:ext cx="1074533" cy="1148809"/>
          </a:xfrm>
          <a:prstGeom prst="rect">
            <a:avLst/>
          </a:prstGeom>
        </p:spPr>
      </p:pic>
      <p:sp>
        <p:nvSpPr>
          <p:cNvPr id="3" name="Titel 2"/>
          <p:cNvSpPr>
            <a:spLocks noGrp="1"/>
          </p:cNvSpPr>
          <p:nvPr>
            <p:ph type="title"/>
          </p:nvPr>
        </p:nvSpPr>
        <p:spPr/>
        <p:txBody>
          <a:bodyPr/>
          <a:lstStyle/>
          <a:p>
            <a:pPr algn="r"/>
            <a:r>
              <a:rPr lang="de-DE" dirty="0"/>
              <a:t>Gesamteindruck: Beispiele</a:t>
            </a:r>
          </a:p>
        </p:txBody>
      </p:sp>
      <p:sp>
        <p:nvSpPr>
          <p:cNvPr id="6" name="Textfeld 5"/>
          <p:cNvSpPr txBox="1"/>
          <p:nvPr/>
        </p:nvSpPr>
        <p:spPr>
          <a:xfrm>
            <a:off x="5588000" y="1796813"/>
            <a:ext cx="3174260" cy="2246769"/>
          </a:xfrm>
          <a:prstGeom prst="rect">
            <a:avLst/>
          </a:prstGeom>
          <a:noFill/>
        </p:spPr>
        <p:txBody>
          <a:bodyPr wrap="square" rtlCol="0">
            <a:spAutoFit/>
          </a:bodyPr>
          <a:lstStyle/>
          <a:p>
            <a:pPr marL="285750" indent="-285750">
              <a:buFont typeface="Courier New"/>
              <a:buChar char="o"/>
            </a:pPr>
            <a:r>
              <a:rPr lang="de-DE" sz="1400">
                <a:solidFill>
                  <a:schemeClr val="tx2"/>
                </a:solidFill>
              </a:rPr>
              <a:t>Gut gemeint, aber Schraffuren wirken schnell unruhig</a:t>
            </a:r>
          </a:p>
          <a:p>
            <a:pPr marL="285750" indent="-285750">
              <a:buFont typeface="Courier New"/>
              <a:buChar char="o"/>
            </a:pPr>
            <a:r>
              <a:rPr lang="de-DE" sz="1400">
                <a:solidFill>
                  <a:schemeClr val="tx2"/>
                </a:solidFill>
              </a:rPr>
              <a:t>mit Farben arbeiten ist richtig, aber diese Farben sind zum Teil zu ähnlich</a:t>
            </a:r>
          </a:p>
          <a:p>
            <a:pPr marL="285750" indent="-285750">
              <a:buFont typeface="Courier New"/>
              <a:buChar char="o"/>
            </a:pPr>
            <a:r>
              <a:rPr lang="de-DE" sz="1400">
                <a:solidFill>
                  <a:schemeClr val="tx2"/>
                </a:solidFill>
              </a:rPr>
              <a:t>überlege dir, wie man diese Aufgabe gestalterisch besser lösen könnte</a:t>
            </a:r>
          </a:p>
          <a:p>
            <a:endParaRPr lang="de-DE" sz="1400">
              <a:solidFill>
                <a:schemeClr val="tx2"/>
              </a:solidFill>
            </a:endParaRPr>
          </a:p>
          <a:p>
            <a:endParaRPr lang="de-DE" sz="1400">
              <a:solidFill>
                <a:schemeClr val="tx2"/>
              </a:solidFill>
            </a:endParaRPr>
          </a:p>
        </p:txBody>
      </p:sp>
      <p:pic>
        <p:nvPicPr>
          <p:cNvPr id="7" name="Bild 6"/>
          <p:cNvPicPr>
            <a:picLocks noChangeAspect="1"/>
          </p:cNvPicPr>
          <p:nvPr/>
        </p:nvPicPr>
        <p:blipFill>
          <a:blip r:embed="rId3"/>
          <a:stretch>
            <a:fillRect/>
          </a:stretch>
        </p:blipFill>
        <p:spPr>
          <a:xfrm>
            <a:off x="381000" y="1796813"/>
            <a:ext cx="4997170" cy="4760150"/>
          </a:xfrm>
          <a:prstGeom prst="rect">
            <a:avLst/>
          </a:prstGeom>
        </p:spPr>
      </p:pic>
    </p:spTree>
    <p:extLst>
      <p:ext uri="{BB962C8B-B14F-4D97-AF65-F5344CB8AC3E}">
        <p14:creationId xmlns:p14="http://schemas.microsoft.com/office/powerpoint/2010/main" val="165440021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7350" y="261432"/>
            <a:ext cx="1074533" cy="1148809"/>
          </a:xfrm>
          <a:prstGeom prst="rect">
            <a:avLst/>
          </a:prstGeom>
        </p:spPr>
      </p:pic>
      <p:sp>
        <p:nvSpPr>
          <p:cNvPr id="3" name="Titel 2"/>
          <p:cNvSpPr>
            <a:spLocks noGrp="1"/>
          </p:cNvSpPr>
          <p:nvPr>
            <p:ph type="title"/>
          </p:nvPr>
        </p:nvSpPr>
        <p:spPr/>
        <p:txBody>
          <a:bodyPr/>
          <a:lstStyle/>
          <a:p>
            <a:pPr algn="r"/>
            <a:r>
              <a:rPr lang="de-DE" dirty="0"/>
              <a:t>Gesamteindruck: Beispiele</a:t>
            </a:r>
          </a:p>
        </p:txBody>
      </p:sp>
      <p:sp>
        <p:nvSpPr>
          <p:cNvPr id="6" name="Textfeld 5"/>
          <p:cNvSpPr txBox="1"/>
          <p:nvPr/>
        </p:nvSpPr>
        <p:spPr>
          <a:xfrm>
            <a:off x="4816593" y="1796813"/>
            <a:ext cx="3945667" cy="3108544"/>
          </a:xfrm>
          <a:prstGeom prst="rect">
            <a:avLst/>
          </a:prstGeom>
          <a:noFill/>
        </p:spPr>
        <p:txBody>
          <a:bodyPr wrap="square" rtlCol="0">
            <a:spAutoFit/>
          </a:bodyPr>
          <a:lstStyle/>
          <a:p>
            <a:pPr marL="285750" indent="-285750">
              <a:buFont typeface="Courier New"/>
              <a:buChar char="o"/>
            </a:pPr>
            <a:r>
              <a:rPr lang="de-DE" sz="1400">
                <a:solidFill>
                  <a:schemeClr val="tx2"/>
                </a:solidFill>
              </a:rPr>
              <a:t>Eiserner kartographischer Grundsatz: Was in Wirklichkeit eine Fläche ist (z.B. Staat), muss auch auf der Karte als Fläche eingetragen werden (mit Farbe füllen!), was in Wirklichkeit eine Linie ist (Z.B. Eisenbahn, Fluss, Staatsgrenze) muss auch auf der Karte eine Linie sein. </a:t>
            </a:r>
          </a:p>
          <a:p>
            <a:pPr marL="285750" indent="-285750">
              <a:buFont typeface="Courier New"/>
              <a:buChar char="o"/>
            </a:pPr>
            <a:r>
              <a:rPr lang="de-DE" sz="1400">
                <a:solidFill>
                  <a:schemeClr val="tx2"/>
                </a:solidFill>
              </a:rPr>
              <a:t>Schraffuren kommen erst dann zum Tragen, wenn man zwei Farben übereinander zeichnen sollte: Weil man das nicht kann, erlaubt die Schraffur die Sicht zur unterliegenden Farbe. </a:t>
            </a:r>
          </a:p>
          <a:p>
            <a:endParaRPr lang="de-DE" sz="1400">
              <a:solidFill>
                <a:schemeClr val="tx2"/>
              </a:solidFill>
            </a:endParaRPr>
          </a:p>
          <a:p>
            <a:endParaRPr lang="de-DE" sz="1400">
              <a:solidFill>
                <a:schemeClr val="tx2"/>
              </a:solidFill>
            </a:endParaRPr>
          </a:p>
        </p:txBody>
      </p:sp>
      <p:pic>
        <p:nvPicPr>
          <p:cNvPr id="4" name="Bild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1000" y="1796813"/>
            <a:ext cx="4303889" cy="4800032"/>
          </a:xfrm>
          <a:prstGeom prst="rect">
            <a:avLst/>
          </a:prstGeom>
        </p:spPr>
      </p:pic>
    </p:spTree>
    <p:extLst>
      <p:ext uri="{BB962C8B-B14F-4D97-AF65-F5344CB8AC3E}">
        <p14:creationId xmlns:p14="http://schemas.microsoft.com/office/powerpoint/2010/main" val="104012675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aster">
  <a:themeElements>
    <a:clrScheme name="Raster">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Raster">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Raster">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Raster.thmx</Template>
  <TotalTime>0</TotalTime>
  <Words>1036</Words>
  <Application>Microsoft Macintosh PowerPoint</Application>
  <PresentationFormat>Bildschirmpräsentation (4:3)</PresentationFormat>
  <Paragraphs>140</Paragraphs>
  <Slides>19</Slides>
  <Notes>0</Notes>
  <HiddenSlides>0</HiddenSlides>
  <MMClips>0</MMClips>
  <ScaleCrop>false</ScaleCrop>
  <HeadingPairs>
    <vt:vector size="4" baseType="variant">
      <vt:variant>
        <vt:lpstr>Design</vt:lpstr>
      </vt:variant>
      <vt:variant>
        <vt:i4>1</vt:i4>
      </vt:variant>
      <vt:variant>
        <vt:lpstr>Folientitel</vt:lpstr>
      </vt:variant>
      <vt:variant>
        <vt:i4>19</vt:i4>
      </vt:variant>
    </vt:vector>
  </HeadingPairs>
  <TitlesOfParts>
    <vt:vector size="20" baseType="lpstr">
      <vt:lpstr>Raster</vt:lpstr>
      <vt:lpstr> Heft Heften Hefter LeitHeftfaden zur Heftführung: Vertiefung_6 Gesamteindruck heftig Heftklammer Heftpflaster</vt:lpstr>
      <vt:lpstr>Sechste Ecke: Gesamteindruck</vt:lpstr>
      <vt:lpstr>Sechste Ecke: Gesamteindruck</vt:lpstr>
      <vt:lpstr>Sechste Ecke: Gesamteindruck</vt:lpstr>
      <vt:lpstr>Gesamteindruck: Beispiele</vt:lpstr>
      <vt:lpstr>Gesamteindruck: Beispiele</vt:lpstr>
      <vt:lpstr>Gesamteindruck: Beispiele</vt:lpstr>
      <vt:lpstr>Gesamteindruck: Beispiele</vt:lpstr>
      <vt:lpstr>Gesamteindruck: Beispiele</vt:lpstr>
      <vt:lpstr>Gesamteindruck: Beispiele</vt:lpstr>
      <vt:lpstr>Gesamteindruck: Beispiele</vt:lpstr>
      <vt:lpstr>Gesamteindruck: Beispiele</vt:lpstr>
      <vt:lpstr>Gesamteindruck: Beispiele</vt:lpstr>
      <vt:lpstr>Gesamteindruck: zu guter Letzt</vt:lpstr>
      <vt:lpstr>Gesamteindruck: zu guter Letzt</vt:lpstr>
      <vt:lpstr>Gesamteindruck: zu guter Letzt</vt:lpstr>
      <vt:lpstr>Gesamteindruck: zu guter Letzt</vt:lpstr>
      <vt:lpstr>Gesamteindruck: zu guter Letzt</vt:lpstr>
      <vt:lpstr>Gesamteindruck: zu guter Letzt</vt:lpstr>
    </vt:vector>
  </TitlesOfParts>
  <Company>KZU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Heft Heften Hefter Heftfaden heftig Heftklammer Heftpflaster</dc:title>
  <dc:creator>Jost Rinderknecht</dc:creator>
  <cp:lastModifiedBy>Jürg Alean</cp:lastModifiedBy>
  <cp:revision>162</cp:revision>
  <dcterms:created xsi:type="dcterms:W3CDTF">2011-05-07T19:21:33Z</dcterms:created>
  <dcterms:modified xsi:type="dcterms:W3CDTF">2012-09-01T07:37:55Z</dcterms:modified>
</cp:coreProperties>
</file>