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7" r:id="rId3"/>
    <p:sldId id="256" r:id="rId4"/>
    <p:sldId id="258" r:id="rId5"/>
    <p:sldId id="259" r:id="rId6"/>
    <p:sldId id="260" r:id="rId7"/>
    <p:sldId id="262" r:id="rId8"/>
  </p:sldIdLst>
  <p:sldSz cx="6858000" cy="9144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3960" y="-7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CH" smtClean="0"/>
              <a:t>Mastertitelformat bearbeiten</a:t>
            </a:r>
            <a:endParaRPr lang="de-DE"/>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05FC96F0-1923-BA4E-B7E7-68E095CEA131}" type="datetimeFigureOut">
              <a:rPr lang="de-DE" smtClean="0"/>
              <a:t>19.05.16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63238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5FC96F0-1923-BA4E-B7E7-68E095CEA131}" type="datetimeFigureOut">
              <a:rPr lang="de-DE" smtClean="0"/>
              <a:t>19.05.16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75567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185"/>
            <a:ext cx="1543050" cy="7802033"/>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342900" y="366185"/>
            <a:ext cx="4514850" cy="7802033"/>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5FC96F0-1923-BA4E-B7E7-68E095CEA131}" type="datetimeFigureOut">
              <a:rPr lang="de-DE" smtClean="0"/>
              <a:t>19.05.16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176330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05FC96F0-1923-BA4E-B7E7-68E095CEA131}" type="datetimeFigureOut">
              <a:rPr lang="de-DE" smtClean="0"/>
              <a:t>19.05.16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183206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05FC96F0-1923-BA4E-B7E7-68E095CEA131}" type="datetimeFigureOut">
              <a:rPr lang="de-DE" smtClean="0"/>
              <a:t>19.05.16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410925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05FC96F0-1923-BA4E-B7E7-68E095CEA131}" type="datetimeFigureOut">
              <a:rPr lang="de-DE" smtClean="0"/>
              <a:t>19.05.16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405527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05FC96F0-1923-BA4E-B7E7-68E095CEA131}" type="datetimeFigureOut">
              <a:rPr lang="de-DE" smtClean="0"/>
              <a:t>19.05.16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35525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05FC96F0-1923-BA4E-B7E7-68E095CEA131}" type="datetimeFigureOut">
              <a:rPr lang="de-DE" smtClean="0"/>
              <a:t>19.05.16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36122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FC96F0-1923-BA4E-B7E7-68E095CEA131}" type="datetimeFigureOut">
              <a:rPr lang="de-DE" smtClean="0"/>
              <a:t>19.05.16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346486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05FC96F0-1923-BA4E-B7E7-68E095CEA131}" type="datetimeFigureOut">
              <a:rPr lang="de-DE" smtClean="0"/>
              <a:t>19.05.16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240738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05FC96F0-1923-BA4E-B7E7-68E095CEA131}" type="datetimeFigureOut">
              <a:rPr lang="de-DE" smtClean="0"/>
              <a:t>19.05.16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DA46E95-77A0-C546-9A5A-E63424F99BB5}" type="slidenum">
              <a:rPr lang="de-DE" smtClean="0"/>
              <a:t>‹Nr.›</a:t>
            </a:fld>
            <a:endParaRPr lang="de-DE"/>
          </a:p>
        </p:txBody>
      </p:sp>
    </p:spTree>
    <p:extLst>
      <p:ext uri="{BB962C8B-B14F-4D97-AF65-F5344CB8AC3E}">
        <p14:creationId xmlns:p14="http://schemas.microsoft.com/office/powerpoint/2010/main" val="3094626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5FC96F0-1923-BA4E-B7E7-68E095CEA131}" type="datetimeFigureOut">
              <a:rPr lang="de-DE" smtClean="0"/>
              <a:t>19.05.16</a:t>
            </a:fld>
            <a:endParaRPr lang="de-DE"/>
          </a:p>
        </p:txBody>
      </p:sp>
      <p:sp>
        <p:nvSpPr>
          <p:cNvPr id="5" name="Fußzeilenplatzhalt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DA46E95-77A0-C546-9A5A-E63424F99BB5}" type="slidenum">
              <a:rPr lang="de-DE" smtClean="0"/>
              <a:t>‹Nr.›</a:t>
            </a:fld>
            <a:endParaRPr lang="de-DE"/>
          </a:p>
        </p:txBody>
      </p:sp>
    </p:spTree>
    <p:extLst>
      <p:ext uri="{BB962C8B-B14F-4D97-AF65-F5344CB8AC3E}">
        <p14:creationId xmlns:p14="http://schemas.microsoft.com/office/powerpoint/2010/main" val="306067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21467"/>
            <a:ext cx="6172200" cy="1524000"/>
          </a:xfrm>
        </p:spPr>
        <p:txBody>
          <a:bodyPr>
            <a:noAutofit/>
          </a:bodyPr>
          <a:lstStyle/>
          <a:p>
            <a:r>
              <a:rPr lang="de-DE" sz="11500" dirty="0" smtClean="0"/>
              <a:t>Steuern</a:t>
            </a:r>
            <a:endParaRPr lang="de-DE" sz="11500" dirty="0"/>
          </a:p>
        </p:txBody>
      </p:sp>
      <p:sp>
        <p:nvSpPr>
          <p:cNvPr id="4" name="Rechteck 3"/>
          <p:cNvSpPr/>
          <p:nvPr/>
        </p:nvSpPr>
        <p:spPr>
          <a:xfrm>
            <a:off x="663778" y="1694891"/>
            <a:ext cx="5492982"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Ziele</a:t>
            </a:r>
            <a:endParaRPr lang="de-DE" dirty="0"/>
          </a:p>
        </p:txBody>
      </p:sp>
      <p:sp>
        <p:nvSpPr>
          <p:cNvPr id="5" name="Textfeld 4"/>
          <p:cNvSpPr txBox="1"/>
          <p:nvPr/>
        </p:nvSpPr>
        <p:spPr>
          <a:xfrm>
            <a:off x="663778" y="2562192"/>
            <a:ext cx="5492982" cy="2862323"/>
          </a:xfrm>
          <a:prstGeom prst="rect">
            <a:avLst/>
          </a:prstGeom>
          <a:noFill/>
        </p:spPr>
        <p:txBody>
          <a:bodyPr wrap="square" rtlCol="0">
            <a:spAutoFit/>
          </a:bodyPr>
          <a:lstStyle/>
          <a:p>
            <a:pPr marL="285750" indent="-285750">
              <a:buFont typeface="Arial" panose="020B0604020202020204" pitchFamily="34" charset="0"/>
              <a:buChar char="•"/>
            </a:pPr>
            <a:r>
              <a:rPr lang="de-CH" dirty="0" smtClean="0"/>
              <a:t>Den Zweck der </a:t>
            </a:r>
            <a:r>
              <a:rPr lang="de-CH" b="1" dirty="0" smtClean="0"/>
              <a:t>Steuerpflicht</a:t>
            </a:r>
            <a:r>
              <a:rPr lang="de-CH" dirty="0" smtClean="0"/>
              <a:t> erklären und verschiedene </a:t>
            </a:r>
            <a:r>
              <a:rPr lang="de-CH" b="1" dirty="0" smtClean="0"/>
              <a:t>Steuerarten</a:t>
            </a:r>
            <a:r>
              <a:rPr lang="de-CH" dirty="0" smtClean="0"/>
              <a:t> anhand der </a:t>
            </a:r>
            <a:r>
              <a:rPr lang="de-CH" b="1" dirty="0" smtClean="0"/>
              <a:t>Staatseinnahmen</a:t>
            </a:r>
            <a:r>
              <a:rPr lang="de-CH" dirty="0" smtClean="0"/>
              <a:t> erläutern</a:t>
            </a:r>
          </a:p>
          <a:p>
            <a:pPr marL="285750" indent="-285750">
              <a:buFont typeface="Arial" panose="020B0604020202020204" pitchFamily="34" charset="0"/>
              <a:buChar char="•"/>
            </a:pPr>
            <a:r>
              <a:rPr lang="de-CH" b="1" dirty="0" smtClean="0"/>
              <a:t>Staatsausgaben</a:t>
            </a:r>
            <a:r>
              <a:rPr lang="de-CH" dirty="0" smtClean="0"/>
              <a:t> aufzählen und Grössen kommentieren</a:t>
            </a:r>
          </a:p>
          <a:p>
            <a:pPr marL="285750" indent="-285750">
              <a:buFont typeface="Arial"/>
              <a:buChar char="•"/>
            </a:pPr>
            <a:r>
              <a:rPr lang="de-CH" b="1" dirty="0" smtClean="0"/>
              <a:t>Texte</a:t>
            </a:r>
            <a:r>
              <a:rPr lang="de-CH" dirty="0" smtClean="0"/>
              <a:t> bearbeiten</a:t>
            </a:r>
          </a:p>
          <a:p>
            <a:pPr marL="285750" indent="-285750">
              <a:buFont typeface="Arial" panose="020B0604020202020204" pitchFamily="34" charset="0"/>
              <a:buChar char="•"/>
            </a:pPr>
            <a:r>
              <a:rPr lang="de-CH" b="1" dirty="0" smtClean="0"/>
              <a:t>Steuerbegriffe</a:t>
            </a:r>
            <a:r>
              <a:rPr lang="de-CH" dirty="0" smtClean="0"/>
              <a:t> recherchieren und korrekt zuordnen</a:t>
            </a:r>
          </a:p>
          <a:p>
            <a:pPr marL="285750" indent="-285750">
              <a:buFont typeface="Arial" panose="020B0604020202020204" pitchFamily="34" charset="0"/>
              <a:buChar char="•"/>
            </a:pPr>
            <a:r>
              <a:rPr lang="de-CH" b="1" dirty="0" smtClean="0"/>
              <a:t>Glossar</a:t>
            </a:r>
            <a:r>
              <a:rPr lang="de-CH" dirty="0" smtClean="0"/>
              <a:t> führen</a:t>
            </a:r>
          </a:p>
          <a:p>
            <a:pPr marL="285750" indent="-285750">
              <a:buFont typeface="Arial" panose="020B0604020202020204" pitchFamily="34" charset="0"/>
              <a:buChar char="•"/>
            </a:pPr>
            <a:r>
              <a:rPr lang="de-CH" b="1" dirty="0" smtClean="0"/>
              <a:t>Filmbeiträge</a:t>
            </a:r>
            <a:r>
              <a:rPr lang="de-CH" dirty="0" smtClean="0"/>
              <a:t> zum Thema Steuern kommentieren</a:t>
            </a:r>
          </a:p>
          <a:p>
            <a:pPr marL="285750" indent="-285750">
              <a:buFont typeface="Arial" panose="020B0604020202020204" pitchFamily="34" charset="0"/>
              <a:buChar char="•"/>
            </a:pPr>
            <a:r>
              <a:rPr lang="de-CH" b="1" dirty="0" smtClean="0"/>
              <a:t>Steuererklärung</a:t>
            </a:r>
            <a:r>
              <a:rPr lang="de-CH" dirty="0" smtClean="0"/>
              <a:t> ausfüllen</a:t>
            </a:r>
            <a:endParaRPr lang="de-CH" dirty="0"/>
          </a:p>
        </p:txBody>
      </p:sp>
      <p:pic>
        <p:nvPicPr>
          <p:cNvPr id="6" name="Bild 5"/>
          <p:cNvPicPr>
            <a:picLocks noChangeAspect="1"/>
          </p:cNvPicPr>
          <p:nvPr/>
        </p:nvPicPr>
        <p:blipFill>
          <a:blip r:embed="rId2">
            <a:alphaModFix amt="21000"/>
          </a:blip>
          <a:stretch>
            <a:fillRect/>
          </a:stretch>
        </p:blipFill>
        <p:spPr>
          <a:xfrm>
            <a:off x="0" y="5442864"/>
            <a:ext cx="6858000" cy="4572000"/>
          </a:xfrm>
          <a:prstGeom prst="rect">
            <a:avLst/>
          </a:prstGeom>
        </p:spPr>
      </p:pic>
    </p:spTree>
    <p:extLst>
      <p:ext uri="{BB962C8B-B14F-4D97-AF65-F5344CB8AC3E}">
        <p14:creationId xmlns:p14="http://schemas.microsoft.com/office/powerpoint/2010/main" val="354895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63778" y="515596"/>
            <a:ext cx="5492982"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Anmerkungen für die Lehrperson</a:t>
            </a:r>
            <a:endParaRPr lang="de-DE" dirty="0"/>
          </a:p>
        </p:txBody>
      </p:sp>
      <p:sp>
        <p:nvSpPr>
          <p:cNvPr id="5" name="Textfeld 4"/>
          <p:cNvSpPr txBox="1"/>
          <p:nvPr/>
        </p:nvSpPr>
        <p:spPr>
          <a:xfrm>
            <a:off x="663778" y="1582478"/>
            <a:ext cx="5813222" cy="5909311"/>
          </a:xfrm>
          <a:prstGeom prst="rect">
            <a:avLst/>
          </a:prstGeom>
          <a:noFill/>
        </p:spPr>
        <p:txBody>
          <a:bodyPr wrap="square" rtlCol="0">
            <a:spAutoFit/>
          </a:bodyPr>
          <a:lstStyle/>
          <a:p>
            <a:r>
              <a:rPr lang="de-CH" b="1" dirty="0" smtClean="0"/>
              <a:t>Entstehung</a:t>
            </a:r>
          </a:p>
          <a:p>
            <a:r>
              <a:rPr lang="de-CH" dirty="0" smtClean="0"/>
              <a:t>Der vorliegende Unterricht entstand in einer Arbeitsgruppe an der BBZ, Abt. PR</a:t>
            </a:r>
          </a:p>
          <a:p>
            <a:endParaRPr lang="de-CH" dirty="0"/>
          </a:p>
          <a:p>
            <a:r>
              <a:rPr lang="de-CH" b="1" dirty="0" smtClean="0"/>
              <a:t>Copyright</a:t>
            </a:r>
          </a:p>
          <a:p>
            <a:r>
              <a:rPr lang="de-CH" dirty="0" smtClean="0"/>
              <a:t>Die Autorinnen und Autoren geben die Arbeit allen interessierten Lehrpersonen frei</a:t>
            </a:r>
            <a:r>
              <a:rPr lang="de-CH" smtClean="0"/>
              <a:t>. </a:t>
            </a:r>
            <a:endParaRPr lang="de-CH" smtClean="0"/>
          </a:p>
          <a:p>
            <a:endParaRPr lang="de-CH" dirty="0"/>
          </a:p>
          <a:p>
            <a:r>
              <a:rPr lang="de-CH" b="1" dirty="0" smtClean="0"/>
              <a:t>Konzept</a:t>
            </a:r>
          </a:p>
          <a:p>
            <a:pPr marL="285750" indent="-285750">
              <a:buFont typeface="Arial"/>
              <a:buChar char="•"/>
            </a:pPr>
            <a:r>
              <a:rPr lang="de-CH" dirty="0" smtClean="0"/>
              <a:t>Der Unterricht berücksichtigt die Forderung nach Eigenaktivität und bezieht beide Lernbereiche des ABU mit ein.</a:t>
            </a:r>
          </a:p>
          <a:p>
            <a:pPr marL="285750" indent="-285750">
              <a:buFont typeface="Arial"/>
              <a:buChar char="•"/>
            </a:pPr>
            <a:r>
              <a:rPr lang="de-CH" dirty="0" smtClean="0"/>
              <a:t>Einzelne Teile können als Hausaufgabe erledigt werden. </a:t>
            </a:r>
          </a:p>
          <a:p>
            <a:pPr marL="285750" indent="-285750">
              <a:buFont typeface="Arial"/>
              <a:buChar char="•"/>
            </a:pPr>
            <a:r>
              <a:rPr lang="de-CH" dirty="0" smtClean="0"/>
              <a:t>Der Zeitaufwand beträgt im Unterricht ca. 6 Lektionen. Der Anteil für die Steuererklärung wurde mit 3 Lektionen veranschlagt. Dabei ist zu beachten, dass die Steuererklärung «online» (Demoversion) ausgefüllt wird. Dies verlangt, dass die Arbeiten daran nicht unterbrochen werden, weil eine Speichermöglichkeit wie bei einer regulären Steuererklärung nicht möglich ist. </a:t>
            </a:r>
          </a:p>
          <a:p>
            <a:pPr marL="285750" indent="-285750">
              <a:buFont typeface="Arial"/>
              <a:buChar char="•"/>
            </a:pPr>
            <a:endParaRPr lang="de-CH" dirty="0"/>
          </a:p>
        </p:txBody>
      </p:sp>
    </p:spTree>
    <p:extLst>
      <p:ext uri="{BB962C8B-B14F-4D97-AF65-F5344CB8AC3E}">
        <p14:creationId xmlns:p14="http://schemas.microsoft.com/office/powerpoint/2010/main" val="246804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 20" descr="Don Mart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095" y="3323592"/>
            <a:ext cx="1388622" cy="1791322"/>
          </a:xfrm>
          <a:prstGeom prst="rect">
            <a:avLst/>
          </a:prstGeom>
        </p:spPr>
      </p:pic>
      <p:sp>
        <p:nvSpPr>
          <p:cNvPr id="4" name="Titel 3"/>
          <p:cNvSpPr>
            <a:spLocks noGrp="1"/>
          </p:cNvSpPr>
          <p:nvPr>
            <p:ph type="title"/>
          </p:nvPr>
        </p:nvSpPr>
        <p:spPr>
          <a:xfrm>
            <a:off x="1088702" y="-3284"/>
            <a:ext cx="4866169" cy="804908"/>
          </a:xfrm>
        </p:spPr>
        <p:txBody>
          <a:bodyPr>
            <a:normAutofit/>
          </a:bodyPr>
          <a:lstStyle/>
          <a:p>
            <a:r>
              <a:rPr lang="de-DE" dirty="0" smtClean="0"/>
              <a:t>A. Einstieg Steuern</a:t>
            </a:r>
            <a:endParaRPr lang="de-DE" dirty="0"/>
          </a:p>
        </p:txBody>
      </p:sp>
      <p:sp>
        <p:nvSpPr>
          <p:cNvPr id="7" name="Rechteck 6"/>
          <p:cNvSpPr/>
          <p:nvPr/>
        </p:nvSpPr>
        <p:spPr>
          <a:xfrm>
            <a:off x="1863988" y="931931"/>
            <a:ext cx="3134145" cy="956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Was könnte der Grund sein, dass Leute gerne Steuern zahlen?</a:t>
            </a:r>
            <a:endParaRPr lang="de-DE" dirty="0"/>
          </a:p>
        </p:txBody>
      </p:sp>
      <p:sp>
        <p:nvSpPr>
          <p:cNvPr id="8" name="Rechteck 7"/>
          <p:cNvSpPr/>
          <p:nvPr/>
        </p:nvSpPr>
        <p:spPr>
          <a:xfrm>
            <a:off x="1863988" y="2189446"/>
            <a:ext cx="3134145"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Vermutete Reaktionen?</a:t>
            </a:r>
            <a:endParaRPr lang="de-DE" dirty="0"/>
          </a:p>
        </p:txBody>
      </p:sp>
      <p:sp>
        <p:nvSpPr>
          <p:cNvPr id="9" name="Rechteck 8"/>
          <p:cNvSpPr/>
          <p:nvPr/>
        </p:nvSpPr>
        <p:spPr>
          <a:xfrm>
            <a:off x="577358" y="3051108"/>
            <a:ext cx="2309367"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Nennungen</a:t>
            </a:r>
            <a:endParaRPr lang="de-DE" dirty="0"/>
          </a:p>
        </p:txBody>
      </p:sp>
      <p:sp>
        <p:nvSpPr>
          <p:cNvPr id="10" name="Rechteck 9"/>
          <p:cNvSpPr/>
          <p:nvPr/>
        </p:nvSpPr>
        <p:spPr>
          <a:xfrm>
            <a:off x="4004298" y="3051108"/>
            <a:ext cx="2309367"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Ratlosigkeit</a:t>
            </a:r>
            <a:endParaRPr lang="de-DE" dirty="0"/>
          </a:p>
        </p:txBody>
      </p:sp>
      <p:grpSp>
        <p:nvGrpSpPr>
          <p:cNvPr id="20" name="Gruppierung 19"/>
          <p:cNvGrpSpPr/>
          <p:nvPr/>
        </p:nvGrpSpPr>
        <p:grpSpPr>
          <a:xfrm>
            <a:off x="214454" y="3908944"/>
            <a:ext cx="3002166" cy="1370335"/>
            <a:chOff x="148474" y="4428507"/>
            <a:chExt cx="3002166" cy="1370335"/>
          </a:xfrm>
        </p:grpSpPr>
        <p:pic>
          <p:nvPicPr>
            <p:cNvPr id="12" name="Bild 11"/>
            <p:cNvPicPr>
              <a:picLocks noChangeAspect="1"/>
            </p:cNvPicPr>
            <p:nvPr/>
          </p:nvPicPr>
          <p:blipFill>
            <a:blip r:embed="rId3"/>
            <a:stretch>
              <a:fillRect/>
            </a:stretch>
          </p:blipFill>
          <p:spPr>
            <a:xfrm>
              <a:off x="2149760" y="4797962"/>
              <a:ext cx="1000880" cy="1000880"/>
            </a:xfrm>
            <a:prstGeom prst="rect">
              <a:avLst/>
            </a:prstGeom>
          </p:spPr>
        </p:pic>
        <p:pic>
          <p:nvPicPr>
            <p:cNvPr id="11" name="Bild 10"/>
            <p:cNvPicPr>
              <a:picLocks noChangeAspect="1"/>
            </p:cNvPicPr>
            <p:nvPr/>
          </p:nvPicPr>
          <p:blipFill>
            <a:blip r:embed="rId4"/>
            <a:stretch>
              <a:fillRect/>
            </a:stretch>
          </p:blipFill>
          <p:spPr>
            <a:xfrm>
              <a:off x="148474" y="4567006"/>
              <a:ext cx="1369111" cy="1026833"/>
            </a:xfrm>
            <a:prstGeom prst="rect">
              <a:avLst/>
            </a:prstGeom>
          </p:spPr>
        </p:pic>
        <p:sp>
          <p:nvSpPr>
            <p:cNvPr id="14" name="Textfeld 13"/>
            <p:cNvSpPr txBox="1"/>
            <p:nvPr/>
          </p:nvSpPr>
          <p:spPr>
            <a:xfrm>
              <a:off x="214452" y="4667877"/>
              <a:ext cx="1501077" cy="646331"/>
            </a:xfrm>
            <a:prstGeom prst="rect">
              <a:avLst/>
            </a:prstGeom>
            <a:noFill/>
          </p:spPr>
          <p:txBody>
            <a:bodyPr wrap="square" rtlCol="0">
              <a:spAutoFit/>
            </a:bodyPr>
            <a:lstStyle/>
            <a:p>
              <a:r>
                <a:rPr lang="de-DE" dirty="0" smtClean="0">
                  <a:solidFill>
                    <a:srgbClr val="FFFFFF"/>
                  </a:solidFill>
                  <a:latin typeface="Mistral"/>
                  <a:cs typeface="Mistral"/>
                </a:rPr>
                <a:t>Antworten auf</a:t>
              </a:r>
            </a:p>
            <a:p>
              <a:r>
                <a:rPr lang="de-DE" dirty="0" smtClean="0">
                  <a:solidFill>
                    <a:srgbClr val="FFFFFF"/>
                  </a:solidFill>
                  <a:latin typeface="Mistral"/>
                  <a:cs typeface="Mistral"/>
                </a:rPr>
                <a:t>WT notieren</a:t>
              </a:r>
              <a:endParaRPr lang="de-DE" dirty="0">
                <a:solidFill>
                  <a:srgbClr val="FFFFFF"/>
                </a:solidFill>
                <a:latin typeface="Mistral"/>
                <a:cs typeface="Mistral"/>
              </a:endParaRPr>
            </a:p>
          </p:txBody>
        </p:sp>
        <p:sp>
          <p:nvSpPr>
            <p:cNvPr id="15" name="Textfeld 14"/>
            <p:cNvSpPr txBox="1"/>
            <p:nvPr/>
          </p:nvSpPr>
          <p:spPr>
            <a:xfrm>
              <a:off x="2032097" y="4428507"/>
              <a:ext cx="1118543" cy="461665"/>
            </a:xfrm>
            <a:prstGeom prst="rect">
              <a:avLst/>
            </a:prstGeom>
            <a:noFill/>
          </p:spPr>
          <p:txBody>
            <a:bodyPr wrap="square" rtlCol="0">
              <a:spAutoFit/>
            </a:bodyPr>
            <a:lstStyle/>
            <a:p>
              <a:r>
                <a:rPr lang="de-DE" sz="1200" dirty="0" smtClean="0"/>
                <a:t>Unbrauchbare</a:t>
              </a:r>
            </a:p>
            <a:p>
              <a:r>
                <a:rPr lang="de-DE" sz="1200" dirty="0" smtClean="0"/>
                <a:t>Antworten</a:t>
              </a:r>
              <a:endParaRPr lang="de-DE" sz="1200" dirty="0"/>
            </a:p>
          </p:txBody>
        </p:sp>
      </p:grpSp>
      <p:sp>
        <p:nvSpPr>
          <p:cNvPr id="18" name="Rechteck 17"/>
          <p:cNvSpPr/>
          <p:nvPr/>
        </p:nvSpPr>
        <p:spPr>
          <a:xfrm>
            <a:off x="148474" y="6233037"/>
            <a:ext cx="6532199" cy="2682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smtClean="0"/>
              <a:t>Arbeitsaufträge:</a:t>
            </a:r>
          </a:p>
          <a:p>
            <a:pPr marL="285750" indent="-285750">
              <a:buFont typeface="Arial"/>
              <a:buChar char="•"/>
            </a:pPr>
            <a:r>
              <a:rPr lang="de-DE" dirty="0" smtClean="0"/>
              <a:t>Wieso zahlen die Dänen gerne Steuern?</a:t>
            </a:r>
          </a:p>
          <a:p>
            <a:pPr marL="544513" indent="-280988">
              <a:buFont typeface="Arial"/>
              <a:buChar char="•"/>
            </a:pPr>
            <a:r>
              <a:rPr lang="de-DE" dirty="0" smtClean="0"/>
              <a:t>Welche Gründe nennt die Arztfamilie und welche Gründe nennt der Student?</a:t>
            </a:r>
          </a:p>
          <a:p>
            <a:pPr marL="544513" indent="-280988">
              <a:buFont typeface="Arial"/>
              <a:buChar char="•"/>
            </a:pPr>
            <a:r>
              <a:rPr lang="de-DE" dirty="0" smtClean="0"/>
              <a:t>Mit welchem Adjektiv umschreiben die Dänen ihre Gesellschaft, ihren Staat?</a:t>
            </a:r>
          </a:p>
          <a:p>
            <a:pPr marL="544513" indent="-280988">
              <a:buFont typeface="Arial"/>
              <a:buChar char="•"/>
            </a:pPr>
            <a:r>
              <a:rPr lang="de-DE" dirty="0" smtClean="0"/>
              <a:t>Recherchieren Sie im Internet, welche Übersetzung dieses Adjektivs am ehesten auf die Ansicht der Dänen zutrifft. </a:t>
            </a:r>
          </a:p>
        </p:txBody>
      </p:sp>
      <p:sp>
        <p:nvSpPr>
          <p:cNvPr id="19" name="Textfeld 18"/>
          <p:cNvSpPr txBox="1"/>
          <p:nvPr/>
        </p:nvSpPr>
        <p:spPr>
          <a:xfrm>
            <a:off x="4173359" y="5863705"/>
            <a:ext cx="184666" cy="369332"/>
          </a:xfrm>
          <a:prstGeom prst="rect">
            <a:avLst/>
          </a:prstGeom>
          <a:noFill/>
        </p:spPr>
        <p:txBody>
          <a:bodyPr wrap="none" rtlCol="0">
            <a:spAutoFit/>
          </a:bodyPr>
          <a:lstStyle/>
          <a:p>
            <a:endParaRPr lang="de-DE" dirty="0"/>
          </a:p>
        </p:txBody>
      </p:sp>
      <p:cxnSp>
        <p:nvCxnSpPr>
          <p:cNvPr id="25" name="Gerade Verbindung mit Pfeil 24"/>
          <p:cNvCxnSpPr>
            <a:stCxn id="7" idx="2"/>
            <a:endCxn id="8" idx="0"/>
          </p:cNvCxnSpPr>
          <p:nvPr/>
        </p:nvCxnSpPr>
        <p:spPr>
          <a:xfrm>
            <a:off x="3431061" y="1888597"/>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a:stCxn id="8" idx="2"/>
          </p:cNvCxnSpPr>
          <p:nvPr/>
        </p:nvCxnSpPr>
        <p:spPr>
          <a:xfrm flipH="1">
            <a:off x="2886725" y="2725853"/>
            <a:ext cx="544336" cy="325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stCxn id="8" idx="2"/>
          </p:cNvCxnSpPr>
          <p:nvPr/>
        </p:nvCxnSpPr>
        <p:spPr>
          <a:xfrm>
            <a:off x="3431061" y="2725853"/>
            <a:ext cx="573237" cy="3252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stCxn id="9" idx="2"/>
            <a:endCxn id="11" idx="0"/>
          </p:cNvCxnSpPr>
          <p:nvPr/>
        </p:nvCxnSpPr>
        <p:spPr>
          <a:xfrm flipH="1">
            <a:off x="899010" y="3587515"/>
            <a:ext cx="833032" cy="4599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9" idx="2"/>
          </p:cNvCxnSpPr>
          <p:nvPr/>
        </p:nvCxnSpPr>
        <p:spPr>
          <a:xfrm>
            <a:off x="1732042" y="3587515"/>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a:endCxn id="18" idx="0"/>
          </p:cNvCxnSpPr>
          <p:nvPr/>
        </p:nvCxnSpPr>
        <p:spPr>
          <a:xfrm>
            <a:off x="3406324" y="5698780"/>
            <a:ext cx="8250" cy="534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a:off x="3393774" y="8902570"/>
            <a:ext cx="8250" cy="253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hteck 36"/>
          <p:cNvSpPr/>
          <p:nvPr/>
        </p:nvSpPr>
        <p:spPr>
          <a:xfrm>
            <a:off x="663778" y="5413737"/>
            <a:ext cx="5492982" cy="536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Verunsicherung mit </a:t>
            </a:r>
            <a:r>
              <a:rPr lang="de-DE" dirty="0" err="1" smtClean="0"/>
              <a:t>Filmclip</a:t>
            </a:r>
            <a:r>
              <a:rPr lang="de-DE" dirty="0" smtClean="0"/>
              <a:t> zu Dänemark</a:t>
            </a:r>
            <a:endParaRPr lang="de-DE" dirty="0"/>
          </a:p>
        </p:txBody>
      </p:sp>
      <p:sp>
        <p:nvSpPr>
          <p:cNvPr id="2" name="Textfeld 1"/>
          <p:cNvSpPr txBox="1"/>
          <p:nvPr/>
        </p:nvSpPr>
        <p:spPr>
          <a:xfrm>
            <a:off x="3131876" y="3138926"/>
            <a:ext cx="671979" cy="261610"/>
          </a:xfrm>
          <a:prstGeom prst="rect">
            <a:avLst/>
          </a:prstGeom>
          <a:noFill/>
        </p:spPr>
        <p:txBody>
          <a:bodyPr wrap="none" rtlCol="0">
            <a:spAutoFit/>
          </a:bodyPr>
          <a:lstStyle/>
          <a:p>
            <a:r>
              <a:rPr lang="de-DE" sz="1100" dirty="0" smtClean="0"/>
              <a:t>3-5 Min.</a:t>
            </a:r>
            <a:endParaRPr lang="de-DE" sz="1100" dirty="0"/>
          </a:p>
        </p:txBody>
      </p:sp>
      <p:sp>
        <p:nvSpPr>
          <p:cNvPr id="28" name="Textfeld 27"/>
          <p:cNvSpPr txBox="1"/>
          <p:nvPr/>
        </p:nvSpPr>
        <p:spPr>
          <a:xfrm>
            <a:off x="6186021" y="5688534"/>
            <a:ext cx="671979" cy="261610"/>
          </a:xfrm>
          <a:prstGeom prst="rect">
            <a:avLst/>
          </a:prstGeom>
          <a:noFill/>
        </p:spPr>
        <p:txBody>
          <a:bodyPr wrap="none" rtlCol="0">
            <a:spAutoFit/>
          </a:bodyPr>
          <a:lstStyle/>
          <a:p>
            <a:r>
              <a:rPr lang="de-DE" sz="1100" dirty="0" smtClean="0"/>
              <a:t>7-8 Min.</a:t>
            </a:r>
            <a:endParaRPr lang="de-DE" sz="1100" dirty="0"/>
          </a:p>
        </p:txBody>
      </p:sp>
      <p:sp>
        <p:nvSpPr>
          <p:cNvPr id="32" name="Textfeld 31"/>
          <p:cNvSpPr txBox="1"/>
          <p:nvPr/>
        </p:nvSpPr>
        <p:spPr>
          <a:xfrm rot="5400000">
            <a:off x="6482048" y="8517703"/>
            <a:ext cx="622254" cy="261610"/>
          </a:xfrm>
          <a:prstGeom prst="rect">
            <a:avLst/>
          </a:prstGeom>
          <a:noFill/>
        </p:spPr>
        <p:txBody>
          <a:bodyPr wrap="none" rtlCol="0">
            <a:spAutoFit/>
          </a:bodyPr>
          <a:lstStyle/>
          <a:p>
            <a:r>
              <a:rPr lang="de-DE" sz="1100" dirty="0" smtClean="0"/>
              <a:t>10 Min.</a:t>
            </a:r>
            <a:endParaRPr lang="de-DE" sz="1100" dirty="0"/>
          </a:p>
        </p:txBody>
      </p:sp>
      <p:sp>
        <p:nvSpPr>
          <p:cNvPr id="34" name="Textfeld 33"/>
          <p:cNvSpPr txBox="1"/>
          <p:nvPr/>
        </p:nvSpPr>
        <p:spPr>
          <a:xfrm>
            <a:off x="5356158" y="8824426"/>
            <a:ext cx="1340525" cy="261610"/>
          </a:xfrm>
          <a:prstGeom prst="rect">
            <a:avLst/>
          </a:prstGeom>
          <a:noFill/>
        </p:spPr>
        <p:txBody>
          <a:bodyPr wrap="none" rtlCol="0">
            <a:spAutoFit/>
          </a:bodyPr>
          <a:lstStyle/>
          <a:p>
            <a:r>
              <a:rPr lang="de-DE" sz="1100" dirty="0" smtClean="0"/>
              <a:t>Bis hier: ca. 25  Min.</a:t>
            </a:r>
            <a:endParaRPr lang="de-DE" sz="1100" dirty="0"/>
          </a:p>
        </p:txBody>
      </p:sp>
    </p:spTree>
    <p:extLst>
      <p:ext uri="{BB962C8B-B14F-4D97-AF65-F5344CB8AC3E}">
        <p14:creationId xmlns:p14="http://schemas.microsoft.com/office/powerpoint/2010/main" val="294480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3324"/>
            <a:ext cx="6172200" cy="831245"/>
          </a:xfrm>
        </p:spPr>
        <p:txBody>
          <a:bodyPr/>
          <a:lstStyle/>
          <a:p>
            <a:r>
              <a:rPr lang="de-DE" dirty="0" smtClean="0"/>
              <a:t>B. Staatsausgaben</a:t>
            </a:r>
            <a:endParaRPr lang="de-DE" dirty="0"/>
          </a:p>
        </p:txBody>
      </p:sp>
      <p:sp>
        <p:nvSpPr>
          <p:cNvPr id="5" name="Rechteck 4"/>
          <p:cNvSpPr/>
          <p:nvPr/>
        </p:nvSpPr>
        <p:spPr>
          <a:xfrm>
            <a:off x="1863988" y="1585079"/>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Wofür gibt der Staat Geld aus?</a:t>
            </a:r>
            <a:endParaRPr lang="de-DE" dirty="0"/>
          </a:p>
        </p:txBody>
      </p:sp>
      <p:sp>
        <p:nvSpPr>
          <p:cNvPr id="6" name="Rechteck 5"/>
          <p:cNvSpPr/>
          <p:nvPr/>
        </p:nvSpPr>
        <p:spPr>
          <a:xfrm>
            <a:off x="1863988" y="2572048"/>
            <a:ext cx="3134145" cy="856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Was für finanzielle Unterstützung erwarten Sie vom Staat?</a:t>
            </a:r>
            <a:endParaRPr lang="de-DE" dirty="0"/>
          </a:p>
        </p:txBody>
      </p:sp>
      <p:sp>
        <p:nvSpPr>
          <p:cNvPr id="7" name="Rechteck 6"/>
          <p:cNvSpPr/>
          <p:nvPr/>
        </p:nvSpPr>
        <p:spPr>
          <a:xfrm>
            <a:off x="1863988" y="3715047"/>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Kantonsausgaben pro Kopf</a:t>
            </a:r>
            <a:endParaRPr lang="de-DE" dirty="0"/>
          </a:p>
        </p:txBody>
      </p:sp>
      <p:cxnSp>
        <p:nvCxnSpPr>
          <p:cNvPr id="8" name="Gerade Verbindung mit Pfeil 7"/>
          <p:cNvCxnSpPr/>
          <p:nvPr/>
        </p:nvCxnSpPr>
        <p:spPr>
          <a:xfrm>
            <a:off x="3431061" y="2233314"/>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3438317" y="3401722"/>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hteckige Legende 13"/>
          <p:cNvSpPr/>
          <p:nvPr/>
        </p:nvSpPr>
        <p:spPr>
          <a:xfrm>
            <a:off x="5170244" y="2794006"/>
            <a:ext cx="1524470" cy="702051"/>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5 Antworten</a:t>
            </a:r>
            <a:br>
              <a:rPr lang="de-DE" dirty="0" smtClean="0">
                <a:solidFill>
                  <a:srgbClr val="000000"/>
                </a:solidFill>
              </a:rPr>
            </a:br>
            <a:r>
              <a:rPr lang="de-DE" dirty="0" smtClean="0">
                <a:solidFill>
                  <a:srgbClr val="000000"/>
                </a:solidFill>
              </a:rPr>
              <a:t>(schriftlich)</a:t>
            </a:r>
            <a:endParaRPr lang="de-DE" dirty="0">
              <a:solidFill>
                <a:srgbClr val="000000"/>
              </a:solidFill>
            </a:endParaRPr>
          </a:p>
        </p:txBody>
      </p:sp>
      <p:sp>
        <p:nvSpPr>
          <p:cNvPr id="15" name="Rechteckige Legende 14"/>
          <p:cNvSpPr/>
          <p:nvPr/>
        </p:nvSpPr>
        <p:spPr>
          <a:xfrm>
            <a:off x="5195643" y="3690269"/>
            <a:ext cx="1524470" cy="881737"/>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Textarbeit mit</a:t>
            </a:r>
            <a:br>
              <a:rPr lang="de-DE" dirty="0" smtClean="0">
                <a:solidFill>
                  <a:srgbClr val="000000"/>
                </a:solidFill>
              </a:rPr>
            </a:br>
            <a:r>
              <a:rPr lang="de-DE" dirty="0" smtClean="0">
                <a:solidFill>
                  <a:srgbClr val="000000"/>
                </a:solidFill>
              </a:rPr>
              <a:t>Verständnis–fragen</a:t>
            </a:r>
            <a:endParaRPr lang="de-DE" dirty="0">
              <a:solidFill>
                <a:srgbClr val="000000"/>
              </a:solidFill>
            </a:endParaRPr>
          </a:p>
        </p:txBody>
      </p:sp>
      <p:sp>
        <p:nvSpPr>
          <p:cNvPr id="17" name="Rechteck 16"/>
          <p:cNvSpPr/>
          <p:nvPr/>
        </p:nvSpPr>
        <p:spPr>
          <a:xfrm>
            <a:off x="1889387" y="4792740"/>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Subventionen auf dem Prüfstand</a:t>
            </a:r>
            <a:endParaRPr lang="de-DE" dirty="0"/>
          </a:p>
        </p:txBody>
      </p:sp>
      <p:sp>
        <p:nvSpPr>
          <p:cNvPr id="18" name="Rechteckige Legende 17"/>
          <p:cNvSpPr/>
          <p:nvPr/>
        </p:nvSpPr>
        <p:spPr>
          <a:xfrm>
            <a:off x="5202899" y="4749819"/>
            <a:ext cx="1524470" cy="881737"/>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Textarbeit, Begrifflichkeit</a:t>
            </a:r>
            <a:endParaRPr lang="de-DE" dirty="0">
              <a:solidFill>
                <a:srgbClr val="000000"/>
              </a:solidFill>
            </a:endParaRPr>
          </a:p>
        </p:txBody>
      </p:sp>
      <p:pic>
        <p:nvPicPr>
          <p:cNvPr id="19" name="Bild 18"/>
          <p:cNvPicPr>
            <a:picLocks noChangeAspect="1"/>
          </p:cNvPicPr>
          <p:nvPr/>
        </p:nvPicPr>
        <p:blipFill>
          <a:blip r:embed="rId2"/>
          <a:stretch>
            <a:fillRect/>
          </a:stretch>
        </p:blipFill>
        <p:spPr>
          <a:xfrm>
            <a:off x="2449286" y="5760358"/>
            <a:ext cx="4408714" cy="3299936"/>
          </a:xfrm>
          <a:prstGeom prst="rect">
            <a:avLst/>
          </a:prstGeom>
        </p:spPr>
      </p:pic>
      <p:sp>
        <p:nvSpPr>
          <p:cNvPr id="3" name="Textfeld 2"/>
          <p:cNvSpPr txBox="1"/>
          <p:nvPr/>
        </p:nvSpPr>
        <p:spPr>
          <a:xfrm>
            <a:off x="743857" y="2957286"/>
            <a:ext cx="556563" cy="261610"/>
          </a:xfrm>
          <a:prstGeom prst="rect">
            <a:avLst/>
          </a:prstGeom>
          <a:noFill/>
        </p:spPr>
        <p:txBody>
          <a:bodyPr wrap="none" rtlCol="0">
            <a:spAutoFit/>
          </a:bodyPr>
          <a:lstStyle/>
          <a:p>
            <a:r>
              <a:rPr lang="de-DE" sz="1100" dirty="0" smtClean="0"/>
              <a:t>5 Min.</a:t>
            </a:r>
            <a:endParaRPr lang="de-DE" sz="1100" dirty="0"/>
          </a:p>
        </p:txBody>
      </p:sp>
      <p:sp>
        <p:nvSpPr>
          <p:cNvPr id="4" name="Textfeld 3"/>
          <p:cNvSpPr txBox="1"/>
          <p:nvPr/>
        </p:nvSpPr>
        <p:spPr>
          <a:xfrm>
            <a:off x="725714" y="3707959"/>
            <a:ext cx="1047031" cy="430887"/>
          </a:xfrm>
          <a:prstGeom prst="rect">
            <a:avLst/>
          </a:prstGeom>
          <a:noFill/>
        </p:spPr>
        <p:txBody>
          <a:bodyPr wrap="none" rtlCol="0">
            <a:spAutoFit/>
          </a:bodyPr>
          <a:lstStyle/>
          <a:p>
            <a:r>
              <a:rPr lang="de-DE" sz="1100" dirty="0"/>
              <a:t>2</a:t>
            </a:r>
            <a:r>
              <a:rPr lang="de-DE" sz="1100" dirty="0" smtClean="0"/>
              <a:t>0 Min.,</a:t>
            </a:r>
          </a:p>
          <a:p>
            <a:r>
              <a:rPr lang="de-DE" sz="1100" dirty="0" smtClean="0"/>
              <a:t> </a:t>
            </a:r>
            <a:r>
              <a:rPr lang="de-DE" sz="1100" dirty="0" err="1" smtClean="0"/>
              <a:t>Bespr</a:t>
            </a:r>
            <a:r>
              <a:rPr lang="de-DE" sz="1100" dirty="0" smtClean="0"/>
              <a:t>. 10 Min.</a:t>
            </a:r>
            <a:endParaRPr lang="de-DE" sz="1100" dirty="0"/>
          </a:p>
        </p:txBody>
      </p:sp>
      <p:sp>
        <p:nvSpPr>
          <p:cNvPr id="16" name="Textfeld 15"/>
          <p:cNvSpPr txBox="1"/>
          <p:nvPr/>
        </p:nvSpPr>
        <p:spPr>
          <a:xfrm>
            <a:off x="751113" y="4912653"/>
            <a:ext cx="979755" cy="430887"/>
          </a:xfrm>
          <a:prstGeom prst="rect">
            <a:avLst/>
          </a:prstGeom>
          <a:noFill/>
        </p:spPr>
        <p:txBody>
          <a:bodyPr wrap="none" rtlCol="0">
            <a:spAutoFit/>
          </a:bodyPr>
          <a:lstStyle/>
          <a:p>
            <a:r>
              <a:rPr lang="de-DE" sz="1100" dirty="0" smtClean="0"/>
              <a:t>10 Min.,</a:t>
            </a:r>
          </a:p>
          <a:p>
            <a:r>
              <a:rPr lang="de-DE" sz="1100" dirty="0" smtClean="0"/>
              <a:t> </a:t>
            </a:r>
            <a:r>
              <a:rPr lang="de-DE" sz="1100" dirty="0" err="1" smtClean="0"/>
              <a:t>Bespr</a:t>
            </a:r>
            <a:r>
              <a:rPr lang="de-DE" sz="1100" dirty="0" smtClean="0"/>
              <a:t>. </a:t>
            </a:r>
            <a:r>
              <a:rPr lang="de-DE" sz="1100" dirty="0"/>
              <a:t>5</a:t>
            </a:r>
            <a:r>
              <a:rPr lang="de-DE" sz="1100" dirty="0" smtClean="0"/>
              <a:t> Min.</a:t>
            </a:r>
            <a:endParaRPr lang="de-DE" sz="1100" dirty="0"/>
          </a:p>
        </p:txBody>
      </p:sp>
    </p:spTree>
    <p:extLst>
      <p:ext uri="{BB962C8B-B14F-4D97-AF65-F5344CB8AC3E}">
        <p14:creationId xmlns:p14="http://schemas.microsoft.com/office/powerpoint/2010/main" val="547623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1130368" y="7656309"/>
            <a:ext cx="4126200" cy="2376691"/>
          </a:xfrm>
          <a:prstGeom prst="rect">
            <a:avLst/>
          </a:prstGeom>
        </p:spPr>
      </p:pic>
      <p:sp>
        <p:nvSpPr>
          <p:cNvPr id="2" name="Titel 1"/>
          <p:cNvSpPr>
            <a:spLocks noGrp="1"/>
          </p:cNvSpPr>
          <p:nvPr>
            <p:ph type="title"/>
          </p:nvPr>
        </p:nvSpPr>
        <p:spPr>
          <a:xfrm>
            <a:off x="342900" y="3324"/>
            <a:ext cx="6172200" cy="1175962"/>
          </a:xfrm>
        </p:spPr>
        <p:txBody>
          <a:bodyPr>
            <a:normAutofit fontScale="90000"/>
          </a:bodyPr>
          <a:lstStyle/>
          <a:p>
            <a:r>
              <a:rPr lang="de-DE" dirty="0"/>
              <a:t>C</a:t>
            </a:r>
            <a:r>
              <a:rPr lang="de-DE" dirty="0" smtClean="0"/>
              <a:t>. Steuereinnahmen des Staates	</a:t>
            </a:r>
            <a:r>
              <a:rPr lang="de-DE" sz="1100" dirty="0" smtClean="0"/>
              <a:t>(40‘)</a:t>
            </a:r>
            <a:endParaRPr lang="de-DE" dirty="0"/>
          </a:p>
        </p:txBody>
      </p:sp>
      <p:sp>
        <p:nvSpPr>
          <p:cNvPr id="5" name="Rechteck 4"/>
          <p:cNvSpPr/>
          <p:nvPr/>
        </p:nvSpPr>
        <p:spPr>
          <a:xfrm>
            <a:off x="1863988" y="1421792"/>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Zusammensetzung der Steuereinnahmen</a:t>
            </a:r>
            <a:endParaRPr lang="de-DE" dirty="0"/>
          </a:p>
        </p:txBody>
      </p:sp>
      <p:sp>
        <p:nvSpPr>
          <p:cNvPr id="6" name="Rechteck 5"/>
          <p:cNvSpPr/>
          <p:nvPr/>
        </p:nvSpPr>
        <p:spPr>
          <a:xfrm>
            <a:off x="1863988" y="2408762"/>
            <a:ext cx="3134145" cy="621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Direkte und indirekte Steuern</a:t>
            </a:r>
            <a:endParaRPr lang="de-DE" dirty="0"/>
          </a:p>
        </p:txBody>
      </p:sp>
      <p:sp>
        <p:nvSpPr>
          <p:cNvPr id="7" name="Rechteck 6"/>
          <p:cNvSpPr/>
          <p:nvPr/>
        </p:nvSpPr>
        <p:spPr>
          <a:xfrm>
            <a:off x="1863988" y="3352187"/>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Einzelne Steuern und deren Zuordnung</a:t>
            </a:r>
            <a:endParaRPr lang="de-DE" dirty="0"/>
          </a:p>
        </p:txBody>
      </p:sp>
      <p:cxnSp>
        <p:nvCxnSpPr>
          <p:cNvPr id="8" name="Gerade Verbindung mit Pfeil 7"/>
          <p:cNvCxnSpPr/>
          <p:nvPr/>
        </p:nvCxnSpPr>
        <p:spPr>
          <a:xfrm>
            <a:off x="3431061" y="2070027"/>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3438317" y="3020719"/>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hteckige Legende 13"/>
          <p:cNvSpPr/>
          <p:nvPr/>
        </p:nvSpPr>
        <p:spPr>
          <a:xfrm>
            <a:off x="5170244" y="2358574"/>
            <a:ext cx="1524470" cy="702051"/>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Recherche-Aufgabe</a:t>
            </a:r>
            <a:endParaRPr lang="de-DE" dirty="0">
              <a:solidFill>
                <a:srgbClr val="000000"/>
              </a:solidFill>
            </a:endParaRPr>
          </a:p>
        </p:txBody>
      </p:sp>
      <p:sp>
        <p:nvSpPr>
          <p:cNvPr id="15" name="Rechteckige Legende 14"/>
          <p:cNvSpPr/>
          <p:nvPr/>
        </p:nvSpPr>
        <p:spPr>
          <a:xfrm>
            <a:off x="5195643" y="3327410"/>
            <a:ext cx="1524470" cy="446304"/>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Input</a:t>
            </a:r>
            <a:endParaRPr lang="de-DE" dirty="0">
              <a:solidFill>
                <a:srgbClr val="000000"/>
              </a:solidFill>
            </a:endParaRPr>
          </a:p>
        </p:txBody>
      </p:sp>
      <p:sp>
        <p:nvSpPr>
          <p:cNvPr id="17" name="Rechteck 16"/>
          <p:cNvSpPr/>
          <p:nvPr/>
        </p:nvSpPr>
        <p:spPr>
          <a:xfrm>
            <a:off x="1889387" y="4266593"/>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Steuerhoheit</a:t>
            </a:r>
            <a:endParaRPr lang="de-DE" dirty="0"/>
          </a:p>
        </p:txBody>
      </p:sp>
      <p:sp>
        <p:nvSpPr>
          <p:cNvPr id="18" name="Rechteckige Legende 17"/>
          <p:cNvSpPr/>
          <p:nvPr/>
        </p:nvSpPr>
        <p:spPr>
          <a:xfrm>
            <a:off x="5202899" y="4223672"/>
            <a:ext cx="1524470" cy="881737"/>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Recherche:</a:t>
            </a:r>
            <a:br>
              <a:rPr lang="de-DE" dirty="0" smtClean="0">
                <a:solidFill>
                  <a:srgbClr val="000000"/>
                </a:solidFill>
              </a:rPr>
            </a:br>
            <a:r>
              <a:rPr lang="de-DE" dirty="0" smtClean="0">
                <a:solidFill>
                  <a:srgbClr val="000000"/>
                </a:solidFill>
              </a:rPr>
              <a:t>Begriff und Bedeutung</a:t>
            </a:r>
            <a:endParaRPr lang="de-DE" dirty="0">
              <a:solidFill>
                <a:srgbClr val="000000"/>
              </a:solidFill>
            </a:endParaRPr>
          </a:p>
        </p:txBody>
      </p:sp>
      <p:sp>
        <p:nvSpPr>
          <p:cNvPr id="12" name="Rechteckige Legende 11"/>
          <p:cNvSpPr/>
          <p:nvPr/>
        </p:nvSpPr>
        <p:spPr>
          <a:xfrm>
            <a:off x="5177500" y="1404251"/>
            <a:ext cx="1524470" cy="702051"/>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Grafik interpretieren</a:t>
            </a:r>
            <a:endParaRPr lang="de-DE" dirty="0">
              <a:solidFill>
                <a:srgbClr val="000000"/>
              </a:solidFill>
            </a:endParaRPr>
          </a:p>
        </p:txBody>
      </p:sp>
      <p:sp>
        <p:nvSpPr>
          <p:cNvPr id="13" name="Rechteck 12"/>
          <p:cNvSpPr/>
          <p:nvPr/>
        </p:nvSpPr>
        <p:spPr>
          <a:xfrm>
            <a:off x="1896643" y="5162856"/>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Steuerzwecke</a:t>
            </a:r>
            <a:endParaRPr lang="de-DE" dirty="0"/>
          </a:p>
        </p:txBody>
      </p:sp>
      <p:sp>
        <p:nvSpPr>
          <p:cNvPr id="16" name="Rechteckige Legende 15"/>
          <p:cNvSpPr/>
          <p:nvPr/>
        </p:nvSpPr>
        <p:spPr>
          <a:xfrm>
            <a:off x="5210155" y="5228793"/>
            <a:ext cx="1524470" cy="689419"/>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Studium und Zuordnung</a:t>
            </a:r>
            <a:endParaRPr lang="de-DE" dirty="0">
              <a:solidFill>
                <a:srgbClr val="000000"/>
              </a:solidFill>
            </a:endParaRPr>
          </a:p>
        </p:txBody>
      </p:sp>
      <p:sp>
        <p:nvSpPr>
          <p:cNvPr id="19" name="Rechteck 18"/>
          <p:cNvSpPr/>
          <p:nvPr/>
        </p:nvSpPr>
        <p:spPr>
          <a:xfrm>
            <a:off x="1885756" y="6095405"/>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Steuereinnahmen im Vergleich</a:t>
            </a:r>
            <a:endParaRPr lang="de-DE" dirty="0"/>
          </a:p>
        </p:txBody>
      </p:sp>
      <p:sp>
        <p:nvSpPr>
          <p:cNvPr id="20" name="Rechteckige Legende 19"/>
          <p:cNvSpPr/>
          <p:nvPr/>
        </p:nvSpPr>
        <p:spPr>
          <a:xfrm>
            <a:off x="5199268" y="6179486"/>
            <a:ext cx="1524470" cy="551516"/>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Summen-vergleich</a:t>
            </a:r>
            <a:endParaRPr lang="de-DE" dirty="0">
              <a:solidFill>
                <a:srgbClr val="000000"/>
              </a:solidFill>
            </a:endParaRPr>
          </a:p>
        </p:txBody>
      </p:sp>
      <p:sp>
        <p:nvSpPr>
          <p:cNvPr id="21" name="Rechteck 20"/>
          <p:cNvSpPr/>
          <p:nvPr/>
        </p:nvSpPr>
        <p:spPr>
          <a:xfrm>
            <a:off x="1874869" y="7009811"/>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Steuerprogression</a:t>
            </a:r>
            <a:endParaRPr lang="de-DE" dirty="0"/>
          </a:p>
        </p:txBody>
      </p:sp>
      <p:sp>
        <p:nvSpPr>
          <p:cNvPr id="22" name="Rechteckige Legende 21"/>
          <p:cNvSpPr/>
          <p:nvPr/>
        </p:nvSpPr>
        <p:spPr>
          <a:xfrm>
            <a:off x="5188381" y="6966890"/>
            <a:ext cx="1524470" cy="881737"/>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000000"/>
              </a:solidFill>
            </a:endParaRPr>
          </a:p>
        </p:txBody>
      </p:sp>
      <p:cxnSp>
        <p:nvCxnSpPr>
          <p:cNvPr id="23" name="Gerade Verbindung mit Pfeil 22"/>
          <p:cNvCxnSpPr/>
          <p:nvPr/>
        </p:nvCxnSpPr>
        <p:spPr>
          <a:xfrm>
            <a:off x="3445573" y="3953268"/>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p:nvPr/>
        </p:nvCxnSpPr>
        <p:spPr>
          <a:xfrm>
            <a:off x="3470972" y="4922103"/>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p:nvPr/>
        </p:nvCxnSpPr>
        <p:spPr>
          <a:xfrm>
            <a:off x="3470972" y="5811110"/>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a:off x="3478228" y="6779945"/>
            <a:ext cx="0" cy="300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080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3324"/>
            <a:ext cx="6172200" cy="1175962"/>
          </a:xfrm>
        </p:spPr>
        <p:txBody>
          <a:bodyPr>
            <a:normAutofit/>
          </a:bodyPr>
          <a:lstStyle/>
          <a:p>
            <a:r>
              <a:rPr lang="de-DE" dirty="0"/>
              <a:t>D</a:t>
            </a:r>
            <a:r>
              <a:rPr lang="de-DE" dirty="0" smtClean="0"/>
              <a:t>. Steuererklärung </a:t>
            </a:r>
            <a:r>
              <a:rPr lang="de-DE" sz="1100" dirty="0" smtClean="0"/>
              <a:t>(120‘)</a:t>
            </a:r>
            <a:endParaRPr lang="de-DE" dirty="0"/>
          </a:p>
        </p:txBody>
      </p:sp>
      <p:sp>
        <p:nvSpPr>
          <p:cNvPr id="5" name="Rechteck 4"/>
          <p:cNvSpPr/>
          <p:nvPr/>
        </p:nvSpPr>
        <p:spPr>
          <a:xfrm>
            <a:off x="1863988" y="1421792"/>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Steuererklärung ausfüllen</a:t>
            </a:r>
            <a:endParaRPr lang="de-DE" dirty="0"/>
          </a:p>
        </p:txBody>
      </p:sp>
      <p:sp>
        <p:nvSpPr>
          <p:cNvPr id="12" name="Rechteckige Legende 11"/>
          <p:cNvSpPr/>
          <p:nvPr/>
        </p:nvSpPr>
        <p:spPr>
          <a:xfrm>
            <a:off x="5177500" y="1596571"/>
            <a:ext cx="1524470" cy="399147"/>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online</a:t>
            </a:r>
            <a:endParaRPr lang="de-DE" dirty="0">
              <a:solidFill>
                <a:srgbClr val="000000"/>
              </a:solidFill>
            </a:endParaRPr>
          </a:p>
        </p:txBody>
      </p:sp>
      <p:pic>
        <p:nvPicPr>
          <p:cNvPr id="3" name="Bild 2"/>
          <p:cNvPicPr>
            <a:picLocks noChangeAspect="1"/>
          </p:cNvPicPr>
          <p:nvPr/>
        </p:nvPicPr>
        <p:blipFill>
          <a:blip r:embed="rId2"/>
          <a:stretch>
            <a:fillRect/>
          </a:stretch>
        </p:blipFill>
        <p:spPr>
          <a:xfrm>
            <a:off x="1632856" y="3915230"/>
            <a:ext cx="4134711" cy="4031343"/>
          </a:xfrm>
          <a:prstGeom prst="rect">
            <a:avLst/>
          </a:prstGeom>
        </p:spPr>
      </p:pic>
    </p:spTree>
    <p:extLst>
      <p:ext uri="{BB962C8B-B14F-4D97-AF65-F5344CB8AC3E}">
        <p14:creationId xmlns:p14="http://schemas.microsoft.com/office/powerpoint/2010/main" val="3538785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15"/>
          <p:cNvPicPr>
            <a:picLocks noChangeAspect="1"/>
          </p:cNvPicPr>
          <p:nvPr/>
        </p:nvPicPr>
        <p:blipFill>
          <a:blip r:embed="rId2"/>
          <a:stretch>
            <a:fillRect/>
          </a:stretch>
        </p:blipFill>
        <p:spPr>
          <a:xfrm>
            <a:off x="4390570" y="1848997"/>
            <a:ext cx="2413000" cy="1618319"/>
          </a:xfrm>
          <a:prstGeom prst="rect">
            <a:avLst/>
          </a:prstGeom>
        </p:spPr>
      </p:pic>
      <p:sp>
        <p:nvSpPr>
          <p:cNvPr id="4" name="Titel 1"/>
          <p:cNvSpPr>
            <a:spLocks noGrp="1"/>
          </p:cNvSpPr>
          <p:nvPr>
            <p:ph type="title"/>
          </p:nvPr>
        </p:nvSpPr>
        <p:spPr>
          <a:xfrm>
            <a:off x="342900" y="3324"/>
            <a:ext cx="6172200" cy="1175962"/>
          </a:xfrm>
        </p:spPr>
        <p:txBody>
          <a:bodyPr>
            <a:normAutofit/>
          </a:bodyPr>
          <a:lstStyle/>
          <a:p>
            <a:r>
              <a:rPr lang="de-DE" dirty="0"/>
              <a:t>E</a:t>
            </a:r>
            <a:r>
              <a:rPr lang="de-DE" dirty="0" smtClean="0"/>
              <a:t>. </a:t>
            </a:r>
            <a:r>
              <a:rPr lang="de-DE" dirty="0" err="1" smtClean="0"/>
              <a:t>Steuererprogression</a:t>
            </a:r>
            <a:endParaRPr lang="de-DE" dirty="0"/>
          </a:p>
        </p:txBody>
      </p:sp>
      <p:sp>
        <p:nvSpPr>
          <p:cNvPr id="5" name="Rechteck 4"/>
          <p:cNvSpPr/>
          <p:nvPr/>
        </p:nvSpPr>
        <p:spPr>
          <a:xfrm>
            <a:off x="1863988" y="1240362"/>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Linear oder progressiv?</a:t>
            </a:r>
            <a:endParaRPr lang="de-DE" dirty="0"/>
          </a:p>
        </p:txBody>
      </p:sp>
      <p:sp>
        <p:nvSpPr>
          <p:cNvPr id="6" name="Rechteckige Legende 5"/>
          <p:cNvSpPr/>
          <p:nvPr/>
        </p:nvSpPr>
        <p:spPr>
          <a:xfrm>
            <a:off x="5177500" y="1222821"/>
            <a:ext cx="1524470" cy="702051"/>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Anhand eines Video-Clips </a:t>
            </a:r>
            <a:endParaRPr lang="de-DE" dirty="0">
              <a:solidFill>
                <a:srgbClr val="000000"/>
              </a:solidFill>
            </a:endParaRPr>
          </a:p>
        </p:txBody>
      </p:sp>
      <p:sp>
        <p:nvSpPr>
          <p:cNvPr id="2" name="Textfeld 1"/>
          <p:cNvSpPr txBox="1"/>
          <p:nvPr/>
        </p:nvSpPr>
        <p:spPr>
          <a:xfrm>
            <a:off x="881095" y="1487712"/>
            <a:ext cx="672192" cy="538609"/>
          </a:xfrm>
          <a:prstGeom prst="rect">
            <a:avLst/>
          </a:prstGeom>
          <a:noFill/>
        </p:spPr>
        <p:txBody>
          <a:bodyPr wrap="none" rtlCol="0">
            <a:spAutoFit/>
          </a:bodyPr>
          <a:lstStyle/>
          <a:p>
            <a:r>
              <a:rPr lang="de-DE" sz="1100" dirty="0">
                <a:solidFill>
                  <a:srgbClr val="000000"/>
                </a:solidFill>
              </a:rPr>
              <a:t>(10 Min)</a:t>
            </a:r>
          </a:p>
          <a:p>
            <a:endParaRPr lang="de-DE" dirty="0"/>
          </a:p>
        </p:txBody>
      </p:sp>
      <p:sp>
        <p:nvSpPr>
          <p:cNvPr id="7" name="Titel 1"/>
          <p:cNvSpPr txBox="1">
            <a:spLocks/>
          </p:cNvSpPr>
          <p:nvPr/>
        </p:nvSpPr>
        <p:spPr>
          <a:xfrm>
            <a:off x="495300" y="3040461"/>
            <a:ext cx="6172200" cy="11759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mtClean="0"/>
              <a:t>F. Mehrwertsteuer</a:t>
            </a:r>
            <a:endParaRPr lang="de-DE" dirty="0"/>
          </a:p>
        </p:txBody>
      </p:sp>
      <p:sp>
        <p:nvSpPr>
          <p:cNvPr id="8" name="Rechteck 7"/>
          <p:cNvSpPr/>
          <p:nvPr/>
        </p:nvSpPr>
        <p:spPr>
          <a:xfrm>
            <a:off x="1871244" y="4168641"/>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L-Vortrag </a:t>
            </a:r>
            <a:endParaRPr lang="de-DE" dirty="0"/>
          </a:p>
        </p:txBody>
      </p:sp>
      <p:sp>
        <p:nvSpPr>
          <p:cNvPr id="9" name="Rechteckige Legende 8"/>
          <p:cNvSpPr/>
          <p:nvPr/>
        </p:nvSpPr>
        <p:spPr>
          <a:xfrm>
            <a:off x="5184756" y="4151100"/>
            <a:ext cx="1524470" cy="702051"/>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000000"/>
                </a:solidFill>
              </a:rPr>
              <a:t>Anhand einer Darstellung</a:t>
            </a:r>
            <a:endParaRPr lang="de-DE" dirty="0">
              <a:solidFill>
                <a:srgbClr val="000000"/>
              </a:solidFill>
            </a:endParaRPr>
          </a:p>
        </p:txBody>
      </p:sp>
      <p:sp>
        <p:nvSpPr>
          <p:cNvPr id="10" name="Textfeld 9"/>
          <p:cNvSpPr txBox="1"/>
          <p:nvPr/>
        </p:nvSpPr>
        <p:spPr>
          <a:xfrm>
            <a:off x="906494" y="4325276"/>
            <a:ext cx="672192" cy="538609"/>
          </a:xfrm>
          <a:prstGeom prst="rect">
            <a:avLst/>
          </a:prstGeom>
          <a:noFill/>
        </p:spPr>
        <p:txBody>
          <a:bodyPr wrap="none" rtlCol="0">
            <a:spAutoFit/>
          </a:bodyPr>
          <a:lstStyle/>
          <a:p>
            <a:r>
              <a:rPr lang="de-DE" sz="1100" dirty="0">
                <a:solidFill>
                  <a:srgbClr val="000000"/>
                </a:solidFill>
              </a:rPr>
              <a:t>(10 Min)</a:t>
            </a:r>
          </a:p>
          <a:p>
            <a:endParaRPr lang="de-DE" dirty="0"/>
          </a:p>
        </p:txBody>
      </p:sp>
      <p:sp>
        <p:nvSpPr>
          <p:cNvPr id="11" name="Titel 1"/>
          <p:cNvSpPr txBox="1">
            <a:spLocks/>
          </p:cNvSpPr>
          <p:nvPr/>
        </p:nvSpPr>
        <p:spPr>
          <a:xfrm>
            <a:off x="386442" y="5036162"/>
            <a:ext cx="6172200" cy="11759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dirty="0" smtClean="0"/>
              <a:t>G. Verrechnungssteuer</a:t>
            </a:r>
            <a:endParaRPr lang="de-DE" dirty="0"/>
          </a:p>
        </p:txBody>
      </p:sp>
      <p:sp>
        <p:nvSpPr>
          <p:cNvPr id="12" name="Rechteck 11"/>
          <p:cNvSpPr/>
          <p:nvPr/>
        </p:nvSpPr>
        <p:spPr>
          <a:xfrm>
            <a:off x="1878500" y="6189770"/>
            <a:ext cx="3134145" cy="646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Grafik im Skript und </a:t>
            </a:r>
            <a:r>
              <a:rPr lang="de-DE" dirty="0" err="1" smtClean="0"/>
              <a:t>Erklärvideo</a:t>
            </a:r>
            <a:endParaRPr lang="de-DE" dirty="0"/>
          </a:p>
        </p:txBody>
      </p:sp>
      <p:sp>
        <p:nvSpPr>
          <p:cNvPr id="13" name="Rechteckige Legende 12"/>
          <p:cNvSpPr/>
          <p:nvPr/>
        </p:nvSpPr>
        <p:spPr>
          <a:xfrm>
            <a:off x="5192012" y="6172229"/>
            <a:ext cx="1524470" cy="939766"/>
          </a:xfrm>
          <a:prstGeom prst="wedgeRectCallout">
            <a:avLst>
              <a:gd name="adj1" fmla="val -66937"/>
              <a:gd name="adj2" fmla="val -46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rgbClr val="000000"/>
                </a:solidFill>
              </a:rPr>
              <a:t>Erklärvideo</a:t>
            </a:r>
            <a:r>
              <a:rPr lang="de-DE" dirty="0" smtClean="0">
                <a:solidFill>
                  <a:srgbClr val="000000"/>
                </a:solidFill>
              </a:rPr>
              <a:t> ab Handy (Kopfhörer)</a:t>
            </a:r>
            <a:endParaRPr lang="de-DE" dirty="0">
              <a:solidFill>
                <a:srgbClr val="000000"/>
              </a:solidFill>
            </a:endParaRPr>
          </a:p>
        </p:txBody>
      </p:sp>
      <p:sp>
        <p:nvSpPr>
          <p:cNvPr id="14" name="Textfeld 13"/>
          <p:cNvSpPr txBox="1"/>
          <p:nvPr/>
        </p:nvSpPr>
        <p:spPr>
          <a:xfrm>
            <a:off x="913750" y="6346405"/>
            <a:ext cx="672192" cy="538609"/>
          </a:xfrm>
          <a:prstGeom prst="rect">
            <a:avLst/>
          </a:prstGeom>
          <a:noFill/>
        </p:spPr>
        <p:txBody>
          <a:bodyPr wrap="none" rtlCol="0">
            <a:spAutoFit/>
          </a:bodyPr>
          <a:lstStyle/>
          <a:p>
            <a:r>
              <a:rPr lang="de-DE" sz="1100" dirty="0">
                <a:solidFill>
                  <a:srgbClr val="000000"/>
                </a:solidFill>
              </a:rPr>
              <a:t>(10 Min)</a:t>
            </a:r>
          </a:p>
          <a:p>
            <a:endParaRPr lang="de-DE" dirty="0"/>
          </a:p>
        </p:txBody>
      </p:sp>
      <p:sp>
        <p:nvSpPr>
          <p:cNvPr id="15" name="Titel 1"/>
          <p:cNvSpPr txBox="1">
            <a:spLocks/>
          </p:cNvSpPr>
          <p:nvPr/>
        </p:nvSpPr>
        <p:spPr>
          <a:xfrm>
            <a:off x="495300" y="7521723"/>
            <a:ext cx="6172200" cy="11759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dirty="0" smtClean="0"/>
              <a:t>H. Glossar</a:t>
            </a:r>
            <a:endParaRPr lang="de-DE" dirty="0"/>
          </a:p>
        </p:txBody>
      </p:sp>
    </p:spTree>
    <p:extLst>
      <p:ext uri="{BB962C8B-B14F-4D97-AF65-F5344CB8AC3E}">
        <p14:creationId xmlns:p14="http://schemas.microsoft.com/office/powerpoint/2010/main" val="524076621"/>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Macintosh PowerPoint</Application>
  <PresentationFormat>Bildschirmpräsentation (4:3)</PresentationFormat>
  <Paragraphs>82</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Office-Design</vt:lpstr>
      <vt:lpstr>Steuern</vt:lpstr>
      <vt:lpstr>PowerPoint-Präsentation</vt:lpstr>
      <vt:lpstr>A. Einstieg Steuern</vt:lpstr>
      <vt:lpstr>B. Staatsausgaben</vt:lpstr>
      <vt:lpstr>C. Steuereinnahmen des Staates (40‘)</vt:lpstr>
      <vt:lpstr>D. Steuererklärung (120‘)</vt:lpstr>
      <vt:lpstr>E. Steuererprogression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Steuern</dc:title>
  <dc:creator>HUNDERTPFUND ALOIS</dc:creator>
  <cp:lastModifiedBy>HUNDERTPFUND ALOIS</cp:lastModifiedBy>
  <cp:revision>23</cp:revision>
  <dcterms:created xsi:type="dcterms:W3CDTF">2015-10-29T14:42:57Z</dcterms:created>
  <dcterms:modified xsi:type="dcterms:W3CDTF">2016-05-19T11:00:57Z</dcterms:modified>
</cp:coreProperties>
</file>