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8" r:id="rId2"/>
    <p:sldId id="271" r:id="rId3"/>
    <p:sldId id="266" r:id="rId4"/>
    <p:sldId id="264" r:id="rId5"/>
    <p:sldId id="265" r:id="rId6"/>
    <p:sldId id="267" r:id="rId7"/>
    <p:sldId id="269" r:id="rId8"/>
    <p:sldId id="270" r:id="rId9"/>
    <p:sldId id="268" r:id="rId10"/>
    <p:sldId id="274" r:id="rId11"/>
    <p:sldId id="256" r:id="rId12"/>
    <p:sldId id="272" r:id="rId13"/>
    <p:sldId id="257" r:id="rId14"/>
    <p:sldId id="258" r:id="rId15"/>
    <p:sldId id="275" r:id="rId16"/>
    <p:sldId id="276" r:id="rId17"/>
    <p:sldId id="277" r:id="rId18"/>
    <p:sldId id="259" r:id="rId19"/>
    <p:sldId id="260" r:id="rId20"/>
    <p:sldId id="261" r:id="rId21"/>
    <p:sldId id="262" r:id="rId22"/>
    <p:sldId id="263" r:id="rId23"/>
    <p:sldId id="279" r:id="rId24"/>
    <p:sldId id="273" r:id="rId25"/>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05496"/>
    <a:srgbClr val="091E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3" autoAdjust="0"/>
    <p:restoredTop sz="81957" autoAdjust="0"/>
  </p:normalViewPr>
  <p:slideViewPr>
    <p:cSldViewPr snapToGrid="0" snapToObjects="1">
      <p:cViewPr varScale="1">
        <p:scale>
          <a:sx n="141" d="100"/>
          <a:sy n="141" d="100"/>
        </p:scale>
        <p:origin x="1904"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DB4E5-18ED-F04B-B75F-B45F51B788A8}" type="datetimeFigureOut">
              <a:rPr lang="de-DE" smtClean="0"/>
              <a:t>09.10.20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9FD2E-C396-2B44-A0A4-CE2EA8C423EA}" type="slidenum">
              <a:rPr lang="de-DE" smtClean="0"/>
              <a:t>‹Nr.›</a:t>
            </a:fld>
            <a:endParaRPr lang="de-DE"/>
          </a:p>
        </p:txBody>
      </p:sp>
    </p:spTree>
    <p:extLst>
      <p:ext uri="{BB962C8B-B14F-4D97-AF65-F5344CB8AC3E}">
        <p14:creationId xmlns:p14="http://schemas.microsoft.com/office/powerpoint/2010/main" val="3476845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a:t>
            </a:fld>
            <a:endParaRPr lang="de-DE"/>
          </a:p>
        </p:txBody>
      </p:sp>
    </p:spTree>
    <p:extLst>
      <p:ext uri="{BB962C8B-B14F-4D97-AF65-F5344CB8AC3E}">
        <p14:creationId xmlns:p14="http://schemas.microsoft.com/office/powerpoint/2010/main" val="264246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Ausserhalb</a:t>
            </a:r>
            <a:r>
              <a:rPr lang="de-DE" dirty="0"/>
              <a:t> des Sonnensystems werde die Entfernungen zu den nächsten Himmelskörpern sehr</a:t>
            </a:r>
            <a:r>
              <a:rPr lang="de-DE" baseline="0" dirty="0"/>
              <a:t> viel grösser. Diese Sterne sind noch </a:t>
            </a:r>
            <a:r>
              <a:rPr lang="de-DE" baseline="0" dirty="0" err="1"/>
              <a:t>verhältnismässig</a:t>
            </a:r>
            <a:r>
              <a:rPr lang="de-DE" baseline="0" dirty="0"/>
              <a:t> «nahe», und wir können sie von </a:t>
            </a:r>
            <a:r>
              <a:rPr lang="de-DE" baseline="0" dirty="0" err="1"/>
              <a:t>blossem</a:t>
            </a:r>
            <a:r>
              <a:rPr lang="de-DE" baseline="0" dirty="0"/>
              <a:t> Auge sehen. Sternbild?? =&gt; </a:t>
            </a:r>
            <a:r>
              <a:rPr lang="de-DE" baseline="0" dirty="0" err="1"/>
              <a:t>Grosser</a:t>
            </a:r>
            <a:r>
              <a:rPr lang="de-DE" baseline="0" dirty="0"/>
              <a:t> Bär (davon die 7 hellsten in der Schweiz als «</a:t>
            </a:r>
            <a:r>
              <a:rPr lang="de-DE" baseline="0" dirty="0" err="1"/>
              <a:t>Grosser</a:t>
            </a:r>
            <a:r>
              <a:rPr lang="de-DE" baseline="0" dirty="0"/>
              <a:t> Wagen» bekannt. Sterne sind Himmelskörper wie unsere Sonne. Sie erscheinen uns nur wegen der enormen Distanz so viel schwächer als diese (manche haben übrigens unterschiedliche Farben, wie man hier gut erkennt).</a:t>
            </a:r>
          </a:p>
          <a:p>
            <a:endParaRPr lang="de-DE" baseline="0" dirty="0"/>
          </a:p>
          <a:p>
            <a:r>
              <a:rPr lang="de-DE" baseline="0" dirty="0"/>
              <a:t>Man kann hier das Publikum abschätzen lassen, wie weit die helleren Sterne entfernt sein könnten, bzw. wie lange das Licht von ihnen bis zur Erde unterwegs war. Achtung, </a:t>
            </a:r>
            <a:r>
              <a:rPr lang="de-DE" baseline="0" dirty="0" err="1"/>
              <a:t>nächsterKlick</a:t>
            </a:r>
            <a:r>
              <a:rPr lang="de-DE" baseline="0" dirty="0"/>
              <a:t> liefert die Antwort!</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11</a:t>
            </a:fld>
            <a:endParaRPr lang="de-DE"/>
          </a:p>
        </p:txBody>
      </p:sp>
    </p:spTree>
    <p:extLst>
      <p:ext uri="{BB962C8B-B14F-4D97-AF65-F5344CB8AC3E}">
        <p14:creationId xmlns:p14="http://schemas.microsoft.com/office/powerpoint/2010/main" val="418244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a:t>
            </a:r>
            <a:r>
              <a:rPr lang="de-DE" baseline="0" dirty="0"/>
              <a:t> alle 7 hellen Sterne sind gleich weit entfernt, aber im Durchschnitt etwa 100 Lichtjahre. Wir sehen ihr Licht also erst, nachdem es 100 Jahre lang zu uns unterwegs gewesen ist. Grundsätzlich kann man die Himmelsobjekte also nie sehen wie sie gerade «jetzt» aussehen. Allerdings leuchten die meisten Sterne viele Millionen Jahre lang mit etwa gleichbleibender Stärke. Allerdings gibt es vereinzelt auch welche mit schnellen Veränderungen, welche wir dann entsprechend «verspätet» registrieren.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12</a:t>
            </a:fld>
            <a:endParaRPr lang="de-DE"/>
          </a:p>
        </p:txBody>
      </p:sp>
    </p:spTree>
    <p:extLst>
      <p:ext uri="{BB962C8B-B14F-4D97-AF65-F5344CB8AC3E}">
        <p14:creationId xmlns:p14="http://schemas.microsoft.com/office/powerpoint/2010/main" val="486399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besonderes Schaustück am Wintersternhimmel ist</a:t>
            </a:r>
            <a:r>
              <a:rPr lang="de-DE" baseline="0" dirty="0"/>
              <a:t> der sogenannte «</a:t>
            </a:r>
            <a:r>
              <a:rPr lang="de-DE" baseline="0" dirty="0" err="1"/>
              <a:t>Grosse</a:t>
            </a:r>
            <a:r>
              <a:rPr lang="de-DE" baseline="0" dirty="0"/>
              <a:t> Orionnebel». Etwa so sieht er in einem leistungsstarken Fernrohr aus. In dieser leuchtenden Gas- und Staubmasse entstehen neue Sterne. Einige dieser jungen Sterne sieht man in der Nebelmasse eingebettet.</a:t>
            </a:r>
          </a:p>
          <a:p>
            <a:endParaRPr lang="de-DE" baseline="0" dirty="0"/>
          </a:p>
          <a:p>
            <a:r>
              <a:rPr lang="de-DE" baseline="0" dirty="0"/>
              <a:t>Hinweis: Besucherinnen und Besucher von Sternwarten haben oft schon farbige Fotos von Himmelsobjekten wie der Orionnebel gesehen. In diesen Abbildungen sehen sie sehr bunt aus mit straken roten, manchmal auch blauen Partien. Diese Farben kann das menschliche Auge am Teleskop nur in Ausnahmefällen und nur ganz schwach wahrnehmen. An diesem und dem nächsten Bild kann man die unterschiedliche Wahrnehmung durch das menschliche Auge und moderne astronomische Fotoaufnahme-Methoden thematisieren. Das Foto kann man zum Beispiel stundenlang belichten, so dass auch feine Schattierungen und Farbnuancen sichtbar werden. Beim Auge geht das nicht: Auch wenn man stundenlang durch das Teleskop schaut, sieht man (nach einer Angewöhnungsphase von einigen Sekunden bis Minuten) kaum mehr als am Anfang.</a:t>
            </a:r>
          </a:p>
          <a:p>
            <a:endParaRPr lang="de-DE" baseline="0" dirty="0"/>
          </a:p>
          <a:p>
            <a:r>
              <a:rPr lang="de-DE" baseline="0" dirty="0"/>
              <a:t>Das nächste Bild ist zum besseren Vergleich genau gleich orientiert wie dieses.</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13</a:t>
            </a:fld>
            <a:endParaRPr lang="de-DE"/>
          </a:p>
        </p:txBody>
      </p:sp>
    </p:spTree>
    <p:extLst>
      <p:ext uri="{BB962C8B-B14F-4D97-AF65-F5344CB8AC3E}">
        <p14:creationId xmlns:p14="http://schemas.microsoft.com/office/powerpoint/2010/main" val="384759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Orionnebel in langbelichteter Foto-Aufnahme.</a:t>
            </a:r>
          </a:p>
        </p:txBody>
      </p:sp>
      <p:sp>
        <p:nvSpPr>
          <p:cNvPr id="4" name="Foliennummernplatzhalter 3"/>
          <p:cNvSpPr>
            <a:spLocks noGrp="1"/>
          </p:cNvSpPr>
          <p:nvPr>
            <p:ph type="sldNum" sz="quarter" idx="10"/>
          </p:nvPr>
        </p:nvSpPr>
        <p:spPr/>
        <p:txBody>
          <a:bodyPr/>
          <a:lstStyle/>
          <a:p>
            <a:fld id="{4329FD2E-C396-2B44-A0A4-CE2EA8C423EA}" type="slidenum">
              <a:rPr lang="de-DE" smtClean="0"/>
              <a:t>14</a:t>
            </a:fld>
            <a:endParaRPr lang="de-DE"/>
          </a:p>
        </p:txBody>
      </p:sp>
    </p:spTree>
    <p:extLst>
      <p:ext uri="{BB962C8B-B14F-4D97-AF65-F5344CB8AC3E}">
        <p14:creationId xmlns:p14="http://schemas.microsoft.com/office/powerpoint/2010/main" val="2105364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Diese Präsentation enthält </a:t>
            </a:r>
            <a:r>
              <a:rPr lang="de-DE" sz="1200" dirty="0">
                <a:solidFill>
                  <a:srgbClr val="8EB4E3"/>
                </a:solidFill>
              </a:rPr>
              <a:t>zwei Planetarische Nebel</a:t>
            </a:r>
            <a:r>
              <a:rPr lang="de-DE" sz="1200" dirty="0">
                <a:solidFill>
                  <a:schemeClr val="bg1"/>
                </a:solidFill>
              </a:rPr>
              <a:t> (Eskimo- und Ringnebel). Da der Ringnebel Im Sommer sichtbar ist, empfiehlt es sich den Eskimonebel (übernächste Folie) zu löschen, im Winter den Ringnebel (2 Folien).</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dirty="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bg1"/>
                </a:solidFill>
              </a:rPr>
              <a:t>Sterne entstehen nicht nur, wie im Beispiel des Orionnebels, sie finden auch irgendwann ein Ende. Ganz in der Spätphase der Entwicklung eines</a:t>
            </a:r>
            <a:r>
              <a:rPr lang="de-DE" sz="1200" baseline="0" dirty="0">
                <a:solidFill>
                  <a:schemeClr val="bg1"/>
                </a:solidFill>
              </a:rPr>
              <a:t> Sterns, kann diese seine </a:t>
            </a:r>
            <a:r>
              <a:rPr lang="de-DE" sz="1200" baseline="0" dirty="0" err="1">
                <a:solidFill>
                  <a:schemeClr val="bg1"/>
                </a:solidFill>
              </a:rPr>
              <a:t>äussere</a:t>
            </a:r>
            <a:r>
              <a:rPr lang="de-DE" sz="1200" baseline="0" dirty="0">
                <a:solidFill>
                  <a:schemeClr val="bg1"/>
                </a:solidFill>
              </a:rPr>
              <a:t> Hülle </a:t>
            </a:r>
            <a:r>
              <a:rPr lang="de-DE" sz="1200" baseline="0" dirty="0" err="1">
                <a:solidFill>
                  <a:schemeClr val="bg1"/>
                </a:solidFill>
              </a:rPr>
              <a:t>ausstossen</a:t>
            </a:r>
            <a:r>
              <a:rPr lang="de-DE" sz="1200" baseline="0" dirty="0">
                <a:solidFill>
                  <a:schemeClr val="bg1"/>
                </a:solidFill>
              </a:rPr>
              <a:t>, die dann in alle Richtungen ins Weltall davonfliegt. Das geschieht gerade bei den sogenannten </a:t>
            </a:r>
            <a:r>
              <a:rPr lang="de-DE" sz="1200" baseline="0" dirty="0" err="1">
                <a:solidFill>
                  <a:schemeClr val="bg1"/>
                </a:solidFill>
              </a:rPr>
              <a:t>Plantarischen</a:t>
            </a:r>
            <a:r>
              <a:rPr lang="de-DE" sz="1200" baseline="0" dirty="0">
                <a:solidFill>
                  <a:schemeClr val="bg1"/>
                </a:solidFill>
              </a:rPr>
              <a:t> Nebeln. Den Stern in der Mitte kann man übrigens beim Ringnebel normalerweise im Teleskop nicht sehen, weil er zu schwach leuchtet.</a:t>
            </a:r>
            <a:endParaRPr lang="de-DE" sz="1200" dirty="0">
              <a:solidFill>
                <a:schemeClr val="bg1"/>
              </a:solidFill>
            </a:endParaRP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15</a:t>
            </a:fld>
            <a:endParaRPr lang="de-DE"/>
          </a:p>
        </p:txBody>
      </p:sp>
    </p:spTree>
    <p:extLst>
      <p:ext uri="{BB962C8B-B14F-4D97-AF65-F5344CB8AC3E}">
        <p14:creationId xmlns:p14="http://schemas.microsoft.com/office/powerpoint/2010/main" val="383669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Wiedrum</a:t>
            </a:r>
            <a:r>
              <a:rPr lang="de-DE" dirty="0"/>
              <a:t> als Vergleich:</a:t>
            </a:r>
            <a:r>
              <a:rPr lang="de-DE" baseline="0" dirty="0"/>
              <a:t> Lang belichtete fotografische Aufnahme, diesmal mit dem Hubble-Weltraumteleskop.</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16</a:t>
            </a:fld>
            <a:endParaRPr lang="de-DE"/>
          </a:p>
        </p:txBody>
      </p:sp>
    </p:spTree>
    <p:extLst>
      <p:ext uri="{BB962C8B-B14F-4D97-AF65-F5344CB8AC3E}">
        <p14:creationId xmlns:p14="http://schemas.microsoft.com/office/powerpoint/2010/main" val="251882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Alternative zum Ringnebel für Präsentation im Winter, wenn man eher den Eskimonebel,</a:t>
            </a:r>
            <a:r>
              <a:rPr lang="de-DE" baseline="0" dirty="0"/>
              <a:t> ein heller Planetarischer Nebel im Sternbild Zwillinge, sieht.</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17</a:t>
            </a:fld>
            <a:endParaRPr lang="de-DE"/>
          </a:p>
        </p:txBody>
      </p:sp>
    </p:spTree>
    <p:extLst>
      <p:ext uri="{BB962C8B-B14F-4D97-AF65-F5344CB8AC3E}">
        <p14:creationId xmlns:p14="http://schemas.microsoft.com/office/powerpoint/2010/main" val="2056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Sterne, die wir von Auge oder mit kleinen Teleskopen am Himmel sehen, gehören alle zu</a:t>
            </a:r>
            <a:r>
              <a:rPr lang="de-DE" baseline="0" dirty="0"/>
              <a:t> unserer Galaxie, einer gewaltigen Ansammlung von vielen Milliarden Sternen, die alle um ein gemeinsames Zentrum drehen (vergleiche übernächste Folie und folgende). Ein solches Sternsystem nennt man eine Galaxie. Die Sterne dieses Kugelsternhaufens befinden sich allerdings bereits </a:t>
            </a:r>
            <a:r>
              <a:rPr lang="de-DE" baseline="0" dirty="0" err="1"/>
              <a:t>ausserhalb</a:t>
            </a:r>
            <a:r>
              <a:rPr lang="de-DE" baseline="0" dirty="0"/>
              <a:t> unserer Galaxie. Dieser Kugelsternhaufen ist zwar viel kleiner als unsere Galaxie, aber er enthält immerhin etwa eine Million Sterne, von denen wir die hellsten in einem </a:t>
            </a:r>
            <a:r>
              <a:rPr lang="de-DE" baseline="0" dirty="0" err="1"/>
              <a:t>grossen</a:t>
            </a:r>
            <a:r>
              <a:rPr lang="de-DE" baseline="0" dirty="0"/>
              <a:t> Teleskop gut sehen können. Mehrere Kugelsternhaufen umkreisen unsere Galaxie </a:t>
            </a:r>
            <a:r>
              <a:rPr lang="mr-IN" baseline="0" dirty="0"/>
              <a:t>–</a:t>
            </a:r>
            <a:r>
              <a:rPr lang="de-DE" baseline="0" dirty="0"/>
              <a:t> ein wenig wie Monde um einen Planeten kreisen.</a:t>
            </a:r>
          </a:p>
          <a:p>
            <a:endParaRPr lang="de-DE" baseline="0" dirty="0"/>
          </a:p>
          <a:p>
            <a:r>
              <a:rPr lang="de-DE" baseline="0" dirty="0"/>
              <a:t>Dieses Bild zeigt wieder den Anblick in einem (ziemlich </a:t>
            </a:r>
            <a:r>
              <a:rPr lang="de-DE" baseline="0" dirty="0" err="1"/>
              <a:t>grossen</a:t>
            </a:r>
            <a:r>
              <a:rPr lang="de-DE" baseline="0" dirty="0"/>
              <a:t> Teleskop mit einem Durchmesser mindestens 50 cm). Es folgt wieder der Vergleich mit einem Foto auf der nächsten Folie.</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18</a:t>
            </a:fld>
            <a:endParaRPr lang="de-DE"/>
          </a:p>
        </p:txBody>
      </p:sp>
    </p:spTree>
    <p:extLst>
      <p:ext uri="{BB962C8B-B14F-4D97-AF65-F5344CB8AC3E}">
        <p14:creationId xmlns:p14="http://schemas.microsoft.com/office/powerpoint/2010/main" val="123596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Foto</a:t>
            </a:r>
            <a:r>
              <a:rPr lang="de-DE" baseline="0" dirty="0"/>
              <a:t> sieht man drei Klassen von Objekten:</a:t>
            </a:r>
            <a:br>
              <a:rPr lang="de-DE" baseline="0" dirty="0"/>
            </a:br>
            <a:endParaRPr lang="de-DE" baseline="0" dirty="0"/>
          </a:p>
          <a:p>
            <a:pPr marL="228600" indent="-228600">
              <a:buAutoNum type="arabicParenBoth"/>
            </a:pPr>
            <a:r>
              <a:rPr lang="de-DE" baseline="0" dirty="0"/>
              <a:t>Sterne im «Vordergrund»: Alle Sterne </a:t>
            </a:r>
            <a:r>
              <a:rPr lang="de-DE" baseline="0" dirty="0" err="1"/>
              <a:t>ausserhalb</a:t>
            </a:r>
            <a:r>
              <a:rPr lang="de-DE" baseline="0" dirty="0"/>
              <a:t> der Bildmitte, die über das ganze Bild verstreut sind. Das sind Sterne unserer Galaxie in Entfernungen von hunderten oder einigen tausend Lichtjahren.</a:t>
            </a:r>
          </a:p>
          <a:p>
            <a:pPr marL="228600" indent="-228600">
              <a:buAutoNum type="arabicParenBoth"/>
            </a:pPr>
            <a:endParaRPr lang="de-DE" baseline="0" dirty="0"/>
          </a:p>
          <a:p>
            <a:pPr marL="228600" indent="-228600">
              <a:buAutoNum type="arabicParenBoth"/>
            </a:pPr>
            <a:r>
              <a:rPr lang="de-DE" baseline="0" dirty="0"/>
              <a:t>Der Kugelsternhaufen mit seinen vielen Sternen in einer Distanz von 30‘000 Lichtjahren.</a:t>
            </a:r>
          </a:p>
          <a:p>
            <a:pPr marL="228600" indent="-228600">
              <a:buAutoNum type="arabicParenBoth"/>
            </a:pPr>
            <a:endParaRPr lang="de-DE" baseline="0" dirty="0"/>
          </a:p>
          <a:p>
            <a:pPr marL="228600" indent="-228600">
              <a:buAutoNum type="arabicParenBoth"/>
            </a:pPr>
            <a:r>
              <a:rPr lang="de-DE" baseline="0" dirty="0"/>
              <a:t>Ganz links eine Galaxie in viel </a:t>
            </a:r>
            <a:r>
              <a:rPr lang="de-DE" baseline="0" dirty="0" err="1"/>
              <a:t>grösserer</a:t>
            </a:r>
            <a:r>
              <a:rPr lang="de-DE" baseline="0" dirty="0"/>
              <a:t> Entfernung (etwa 45 </a:t>
            </a:r>
            <a:r>
              <a:rPr lang="de-DE" baseline="0" dirty="0" err="1"/>
              <a:t>Miollionen</a:t>
            </a:r>
            <a:r>
              <a:rPr lang="de-DE" baseline="0" dirty="0"/>
              <a:t> Lichtjahre </a:t>
            </a:r>
            <a:r>
              <a:rPr lang="mr-IN" baseline="0" dirty="0"/>
              <a:t>–</a:t>
            </a:r>
            <a:r>
              <a:rPr lang="de-DE" baseline="0" dirty="0"/>
              <a:t> je nach Quelle stark variierende Angaben).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19</a:t>
            </a:fld>
            <a:endParaRPr lang="de-DE"/>
          </a:p>
        </p:txBody>
      </p:sp>
    </p:spTree>
    <p:extLst>
      <p:ext uri="{BB962C8B-B14F-4D97-AF65-F5344CB8AC3E}">
        <p14:creationId xmlns:p14="http://schemas.microsoft.com/office/powerpoint/2010/main" val="349542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betrachten wir </a:t>
            </a:r>
            <a:r>
              <a:rPr lang="mr-IN" dirty="0"/>
              <a:t>–</a:t>
            </a:r>
            <a:r>
              <a:rPr lang="de-DE" dirty="0"/>
              <a:t> sozusagen aus unserer Galaxie heraus </a:t>
            </a:r>
            <a:r>
              <a:rPr lang="mr-IN" dirty="0"/>
              <a:t>–</a:t>
            </a:r>
            <a:r>
              <a:rPr lang="de-DE" dirty="0"/>
              <a:t> auf eine benachbarte Galaxie. Unter</a:t>
            </a:r>
            <a:r>
              <a:rPr lang="de-DE" baseline="0" dirty="0"/>
              <a:t> schweizerischen Beobachtungsbedingungen (Lichtverschmutzung, Dunst) sieht man Galaxien nie besonders gut. Nur unter ganz besonders günstigen Bedingungen kann man mehr sehen als nur einen verwaschenen Lichtfleck in der Mitte. Bestenfalls sieht man schwach angedeutet eine spiralförmige Struktur. Deshalb nannte man früher solche Objekt auch «Spiralnebel». Diese Darstellung entspricht etwas dem, was man mit einem sehr </a:t>
            </a:r>
            <a:r>
              <a:rPr lang="de-DE" baseline="0" dirty="0" err="1"/>
              <a:t>grossen</a:t>
            </a:r>
            <a:r>
              <a:rPr lang="de-DE" baseline="0" dirty="0"/>
              <a:t> Teleskop unter besten Bedingungen knapp erkenn kann (helles Zentrum, angedeutete Spiralstruktur, zweite Aufhellung links oben). Viel mehr Details zeigt ein Foto (nächste Folie).</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20</a:t>
            </a:fld>
            <a:endParaRPr lang="de-DE"/>
          </a:p>
        </p:txBody>
      </p:sp>
    </p:spTree>
    <p:extLst>
      <p:ext uri="{BB962C8B-B14F-4D97-AF65-F5344CB8AC3E}">
        <p14:creationId xmlns:p14="http://schemas.microsoft.com/office/powerpoint/2010/main" val="2206597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Mond dient als erster Schritt auf der Reise in</a:t>
            </a:r>
            <a:r>
              <a:rPr lang="de-DE" baseline="0" dirty="0"/>
              <a:t> den tiefen Weltraum. Seine Entfernung ist noch </a:t>
            </a:r>
            <a:r>
              <a:rPr lang="de-DE" baseline="0" dirty="0" err="1"/>
              <a:t>einigermassen</a:t>
            </a:r>
            <a:r>
              <a:rPr lang="de-DE" baseline="0" dirty="0"/>
              <a:t> vorstellbar, man könnte diese Strecke in einem Auto fahrend nach rund einem halben Jahr erreichen (oder, Pausen eingerechnet, nach etwa einem Jahr). Die Laufzeit elektromagnetischer Wellen (Licht</a:t>
            </a:r>
            <a:r>
              <a:rPr lang="de-DE" baseline="0"/>
              <a:t>, Radiowellen</a:t>
            </a:r>
            <a:r>
              <a:rPr lang="de-DE" baseline="0" dirty="0"/>
              <a:t>) war anlässlich der Mondlandungen «erlebbar»: Bei Konversationen zwischen der Bodenkontrolle und den Astronauten auf der Mondoberfläche gab es jeweils Pausen von gegen drei Sekunden wegen der Laufzeit der Radiosignale von der Erde zum Mond und zurück.</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3</a:t>
            </a:fld>
            <a:endParaRPr lang="de-DE"/>
          </a:p>
        </p:txBody>
      </p:sp>
    </p:spTree>
    <p:extLst>
      <p:ext uri="{BB962C8B-B14F-4D97-AF65-F5344CB8AC3E}">
        <p14:creationId xmlns:p14="http://schemas.microsoft.com/office/powerpoint/2010/main" val="336879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 Minuten lang belichtetes Foto der gleichen Galaxie. Ihre</a:t>
            </a:r>
            <a:r>
              <a:rPr lang="de-DE" baseline="0" dirty="0"/>
              <a:t> Sterne kann man nicht einzeln sehen, sie sind viel zu schwach. Alle in diesem Bild einzeln erkennbaren Sterne stehen im «Vordergrund» und gehören zu unserer Galaxie. Das Objekt links oben ist eine zweite Galaxie; die beiden sind in der Vergangenheit nahe aneinander vorbeigeflogen. Das Licht dieser Galaxien ging vor 28 Millionen Jahren auf die Reise, lange bevor es Menschen auf unserer Erde gab!</a:t>
            </a:r>
          </a:p>
          <a:p>
            <a:endParaRPr lang="de-DE" baseline="0" dirty="0"/>
          </a:p>
        </p:txBody>
      </p:sp>
      <p:sp>
        <p:nvSpPr>
          <p:cNvPr id="4" name="Foliennummernplatzhalter 3"/>
          <p:cNvSpPr>
            <a:spLocks noGrp="1"/>
          </p:cNvSpPr>
          <p:nvPr>
            <p:ph type="sldNum" sz="quarter" idx="10"/>
          </p:nvPr>
        </p:nvSpPr>
        <p:spPr/>
        <p:txBody>
          <a:bodyPr/>
          <a:lstStyle/>
          <a:p>
            <a:fld id="{4329FD2E-C396-2B44-A0A4-CE2EA8C423EA}" type="slidenum">
              <a:rPr lang="de-DE" smtClean="0"/>
              <a:t>21</a:t>
            </a:fld>
            <a:endParaRPr lang="de-DE"/>
          </a:p>
        </p:txBody>
      </p:sp>
    </p:spTree>
    <p:extLst>
      <p:ext uri="{BB962C8B-B14F-4D97-AF65-F5344CB8AC3E}">
        <p14:creationId xmlns:p14="http://schemas.microsoft.com/office/powerpoint/2010/main" val="114468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Kommentar in der Folie selber.</a:t>
            </a:r>
          </a:p>
        </p:txBody>
      </p:sp>
      <p:sp>
        <p:nvSpPr>
          <p:cNvPr id="4" name="Foliennummernplatzhalter 3"/>
          <p:cNvSpPr>
            <a:spLocks noGrp="1"/>
          </p:cNvSpPr>
          <p:nvPr>
            <p:ph type="sldNum" sz="quarter" idx="10"/>
          </p:nvPr>
        </p:nvSpPr>
        <p:spPr/>
        <p:txBody>
          <a:bodyPr/>
          <a:lstStyle/>
          <a:p>
            <a:fld id="{4329FD2E-C396-2B44-A0A4-CE2EA8C423EA}" type="slidenum">
              <a:rPr lang="de-DE" smtClean="0"/>
              <a:t>22</a:t>
            </a:fld>
            <a:endParaRPr lang="de-DE"/>
          </a:p>
        </p:txBody>
      </p:sp>
    </p:spTree>
    <p:extLst>
      <p:ext uri="{BB962C8B-B14F-4D97-AF65-F5344CB8AC3E}">
        <p14:creationId xmlns:p14="http://schemas.microsoft.com/office/powerpoint/2010/main" val="3039105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weit hinaus</a:t>
            </a:r>
            <a:r>
              <a:rPr lang="de-DE" baseline="0" dirty="0"/>
              <a:t> kann man mit Teleskopen ins Weltall blicken? Dazu kann man keine genaue Zahl angeben, denn </a:t>
            </a:r>
            <a:r>
              <a:rPr lang="de-DE" baseline="0" dirty="0" err="1"/>
              <a:t>grössere</a:t>
            </a:r>
            <a:r>
              <a:rPr lang="de-DE" baseline="0" dirty="0"/>
              <a:t> Teleskope und länger belichtete Fotos zeigen Objekt in grösser Entfernung. Ein extrem weit entferntes Objekt zeigt dieses auf der Sternwarte Bülach gemachte Foto. Man erkenn es nur beim genauen Hinsehen als winzigen «Doppelpunkt» - </a:t>
            </a:r>
            <a:r>
              <a:rPr lang="de-DE" baseline="0" dirty="0" err="1"/>
              <a:t>vergrösserter</a:t>
            </a:r>
            <a:r>
              <a:rPr lang="de-DE" baseline="0" dirty="0"/>
              <a:t> Ausschnitt!</a:t>
            </a:r>
          </a:p>
          <a:p>
            <a:endParaRPr lang="de-DE" baseline="0" dirty="0"/>
          </a:p>
          <a:p>
            <a:r>
              <a:rPr lang="de-DE" baseline="0" dirty="0"/>
              <a:t>Quasare sind sehr hell leuchtende Kerne weit entfernter Galaxien. Diesen Quasar sieht man sogar doppelt wegen einer so genannten Gravitationslinse (wird hier nicht näher erklärt). Es handelt sich bei beiden Pünktchen um je ein Bild des gleichen Quasars (deshalb «Doppelquasar»). </a:t>
            </a:r>
          </a:p>
          <a:p>
            <a:endParaRPr lang="de-DE" baseline="0" dirty="0"/>
          </a:p>
          <a:p>
            <a:r>
              <a:rPr lang="de-DE" baseline="0" dirty="0" err="1"/>
              <a:t>Wiedrum</a:t>
            </a:r>
            <a:r>
              <a:rPr lang="de-DE" baseline="0" dirty="0"/>
              <a:t> sieht man drei Klassen von Objekten:</a:t>
            </a:r>
          </a:p>
          <a:p>
            <a:endParaRPr lang="de-DE" baseline="0" dirty="0"/>
          </a:p>
          <a:p>
            <a:pPr marL="228600" indent="-228600">
              <a:buAutoNum type="arabicParenBoth"/>
            </a:pPr>
            <a:r>
              <a:rPr lang="de-DE" baseline="0" dirty="0"/>
              <a:t>Sterne unserer Galaxie (alle hier sichtbaren Sterne)</a:t>
            </a:r>
          </a:p>
          <a:p>
            <a:pPr marL="228600" indent="-228600">
              <a:buAutoNum type="arabicParenBoth"/>
            </a:pPr>
            <a:r>
              <a:rPr lang="de-DE" baseline="0" dirty="0"/>
              <a:t>Die Galaxie NGC 3079 und eine weitere, kleinere Galaxie rechts oberhalb von dieser.</a:t>
            </a:r>
          </a:p>
          <a:p>
            <a:pPr marL="228600" indent="-228600">
              <a:buAutoNum type="arabicParenBoth"/>
            </a:pPr>
            <a:r>
              <a:rPr lang="de-DE" baseline="0" dirty="0"/>
              <a:t>Den (doppelt sichtbaren) Quasar.</a:t>
            </a:r>
          </a:p>
          <a:p>
            <a:pPr marL="228600" indent="-228600">
              <a:buAutoNum type="arabicParenBoth"/>
            </a:pPr>
            <a:endParaRPr lang="de-DE" baseline="0" dirty="0"/>
          </a:p>
          <a:p>
            <a:pPr marL="0" indent="0">
              <a:buNone/>
            </a:pPr>
            <a:r>
              <a:rPr lang="de-DE" baseline="0" dirty="0"/>
              <a:t>Das Licht des Doppelquasars ging vor 8.7 Milliarden Lichtjahren auf die Reise und kommt nun bei uns an. Dieses Licht ist also älter als das Sonnensystem und der Planet Erde (Alter 4.65 Mia. Jahre). Aufgrund des endlichen Alters des Weltalls ist das Licht der entferntesten, überhaupt noch registrierbaren Himmelsobjekte höchstens rund 13 Mia. Jahre alt.</a:t>
            </a:r>
          </a:p>
          <a:p>
            <a:pPr marL="228600" indent="-228600">
              <a:buAutoNum type="arabicParenBoth"/>
            </a:pP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23</a:t>
            </a:fld>
            <a:endParaRPr lang="de-DE"/>
          </a:p>
        </p:txBody>
      </p:sp>
    </p:spTree>
    <p:extLst>
      <p:ext uri="{BB962C8B-B14F-4D97-AF65-F5344CB8AC3E}">
        <p14:creationId xmlns:p14="http://schemas.microsoft.com/office/powerpoint/2010/main" val="86820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a:t>Ein klarer Abend am Rhein bei Eglisau. Bei Windstille spiegeln sich die Himmelskörper im Wasser.</a:t>
            </a: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4</a:t>
            </a:fld>
            <a:endParaRPr lang="de-DE"/>
          </a:p>
        </p:txBody>
      </p:sp>
    </p:spTree>
    <p:extLst>
      <p:ext uri="{BB962C8B-B14F-4D97-AF65-F5344CB8AC3E}">
        <p14:creationId xmlns:p14="http://schemas.microsoft.com/office/powerpoint/2010/main" val="113777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Sonne ist längst untergegangen, also unter dem Horizont, in der Dämmerung werden</a:t>
            </a:r>
            <a:r>
              <a:rPr lang="de-DE" baseline="0" dirty="0"/>
              <a:t> der Mond, Planeten und Sterne sichtbar. Wir werden die Distanzen der Sonne und des Planeten Jupiter betrachten und mit derjenigen des Mondes vergleichen.</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5</a:t>
            </a:fld>
            <a:endParaRPr lang="de-DE"/>
          </a:p>
        </p:txBody>
      </p:sp>
    </p:spTree>
    <p:extLst>
      <p:ext uri="{BB962C8B-B14F-4D97-AF65-F5344CB8AC3E}">
        <p14:creationId xmlns:p14="http://schemas.microsoft.com/office/powerpoint/2010/main" val="161245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Entfernung der Sonne </a:t>
            </a:r>
            <a:r>
              <a:rPr lang="de-CH" dirty="0"/>
              <a:t>beträgt</a:t>
            </a:r>
            <a:r>
              <a:rPr lang="de-CH" baseline="0" dirty="0"/>
              <a:t> durchschnittlich </a:t>
            </a:r>
            <a:r>
              <a:rPr lang="de-DE" dirty="0"/>
              <a:t>149‘000‘000 Kilometer.</a:t>
            </a:r>
            <a:r>
              <a:rPr lang="de-DE" baseline="0" dirty="0"/>
              <a:t> Diese Zahl kann man sich nicht mehr vorstellen. Das Licht benötigt 8 Minuten dafür. Zum Vergleich: Vom Mond zur Erde waren es 1.3 Sekunden! Was gerade «jetzt» auf der Sonne geschieht, sehen wir erst nach 8 Minuten. Tatsächlich gibt es ja Veränderungen auf der Sonne, die man beobachten kann. Die dunklen Flecken sind Sonnenflecken; der </a:t>
            </a:r>
            <a:r>
              <a:rPr lang="de-DE" baseline="0" dirty="0" err="1"/>
              <a:t>grösste</a:t>
            </a:r>
            <a:r>
              <a:rPr lang="de-DE" baseline="0" dirty="0"/>
              <a:t> von ihnen ist grösser als die ganze Erde!</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6</a:t>
            </a:fld>
            <a:endParaRPr lang="de-DE"/>
          </a:p>
        </p:txBody>
      </p:sp>
    </p:spTree>
    <p:extLst>
      <p:ext uri="{BB962C8B-B14F-4D97-AF65-F5344CB8AC3E}">
        <p14:creationId xmlns:p14="http://schemas.microsoft.com/office/powerpoint/2010/main" val="196967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Erde und alle anderen Planeten umkreisen die Sonne in unterschiedlichen Abständen (Sonne </a:t>
            </a:r>
            <a:r>
              <a:rPr lang="mr-IN" baseline="0" dirty="0"/>
              <a:t>–</a:t>
            </a:r>
            <a:r>
              <a:rPr lang="de-DE" baseline="0" dirty="0"/>
              <a:t> Erde: 8 Lichtminuten). Von der Sonne bis zum Jupiter </a:t>
            </a:r>
            <a:r>
              <a:rPr lang="de-DE" baseline="0" dirty="0" err="1"/>
              <a:t>ind</a:t>
            </a:r>
            <a:r>
              <a:rPr lang="de-DE" baseline="0" dirty="0"/>
              <a:t> es bereits 45 Lichtminuten. Je nachdem wo die Erde gerade steht, ist Jupiter also auch ungefähr 45 Lichtminuten entfernt (plus minus 8 Lichtminuten). Die vier Punkte sind die </a:t>
            </a:r>
            <a:r>
              <a:rPr lang="de-DE" baseline="0" dirty="0" err="1"/>
              <a:t>grössten</a:t>
            </a:r>
            <a:r>
              <a:rPr lang="de-DE" baseline="0" dirty="0"/>
              <a:t> Jupitermonde. So etwa sieht Jupiter in einem kleinen Fernrohr aus.</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7</a:t>
            </a:fld>
            <a:endParaRPr lang="de-DE"/>
          </a:p>
        </p:txBody>
      </p:sp>
    </p:spTree>
    <p:extLst>
      <p:ext uri="{BB962C8B-B14F-4D97-AF65-F5344CB8AC3E}">
        <p14:creationId xmlns:p14="http://schemas.microsoft.com/office/powerpoint/2010/main" val="187910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ist optional. Sie erweitert das Thema «Distanzen»</a:t>
            </a:r>
            <a:r>
              <a:rPr lang="de-DE" baseline="0" dirty="0"/>
              <a:t> um die Frage</a:t>
            </a:r>
            <a:r>
              <a:rPr lang="de-DE" baseline="0"/>
              <a:t>, wie man </a:t>
            </a:r>
            <a:r>
              <a:rPr lang="de-DE" baseline="0" dirty="0"/>
              <a:t>die Lichtgeschwindigkeit mit astronomischen Methoden messen kann. </a:t>
            </a:r>
          </a:p>
          <a:p>
            <a:endParaRPr lang="de-DE" baseline="0" dirty="0"/>
          </a:p>
          <a:p>
            <a:r>
              <a:rPr lang="de-DE" baseline="0" dirty="0"/>
              <a:t>Ole </a:t>
            </a:r>
            <a:r>
              <a:rPr lang="de-DE" dirty="0" err="1"/>
              <a:t>Rømer</a:t>
            </a:r>
            <a:r>
              <a:rPr lang="de-DE" dirty="0"/>
              <a:t> bemerkte, dass die Verfinsterungen des Mondes</a:t>
            </a:r>
            <a:r>
              <a:rPr lang="de-DE" baseline="0" dirty="0"/>
              <a:t> </a:t>
            </a:r>
            <a:r>
              <a:rPr lang="de-DE" baseline="0" dirty="0" err="1"/>
              <a:t>Io</a:t>
            </a:r>
            <a:r>
              <a:rPr lang="de-DE" baseline="0" dirty="0"/>
              <a:t> (wenn er in im Schatten Jupiters verschwindet oder daraus hervorkommt) bei C oder D nicht immer «nach Fahrplan» erfolgten, sondern mehrere Minuten zu früh, wenn die Erde bei H steht, und mehrere Minuten zu spät, wenn die Erde bei K oder F steht. Die Abweichungen erklärte er mit dem zusätzlichen Weg, welche die Lichtstrahlen zurücklegen mussten und der endlichen Lichtgeschwindigkeit (viele Gelehrte glaubten zu jener Zeit, das Licht breite sich unendlich schnell aus, weil man auf der Erde keine Laufzeiten zu messen vermochte). </a:t>
            </a:r>
          </a:p>
          <a:p>
            <a:endParaRPr lang="de-DE" baseline="0" dirty="0"/>
          </a:p>
          <a:p>
            <a:r>
              <a:rPr lang="de-DE" baseline="0" dirty="0"/>
              <a:t>Zu </a:t>
            </a:r>
            <a:r>
              <a:rPr lang="de-DE" baseline="0" dirty="0" err="1"/>
              <a:t>Rømers</a:t>
            </a:r>
            <a:r>
              <a:rPr lang="de-DE" baseline="0" dirty="0"/>
              <a:t> Zeit war allerdings der genaue Durchmesser der Erdbahn noch nicht bekannt, so dass die Lichtgeschwindigkeit auch noch nicht genau bestimmt werden konnte. Heute: Der Durchmesser der Erdbahn beträgt ca. 300 Mio. km =&gt; Licht braucht dafür 16 Minuten; die Erscheinungen bei den Jupitermonden sehen wir also bis maximal 8 Minuten zu früh oder zu spät.</a:t>
            </a:r>
          </a:p>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8</a:t>
            </a:fld>
            <a:endParaRPr lang="de-DE"/>
          </a:p>
        </p:txBody>
      </p:sp>
    </p:spTree>
    <p:extLst>
      <p:ext uri="{BB962C8B-B14F-4D97-AF65-F5344CB8AC3E}">
        <p14:creationId xmlns:p14="http://schemas.microsoft.com/office/powerpoint/2010/main" val="1879106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 weiter </a:t>
            </a:r>
            <a:r>
              <a:rPr lang="de-DE" dirty="0" err="1"/>
              <a:t>draussen</a:t>
            </a:r>
            <a:r>
              <a:rPr lang="de-DE" dirty="0"/>
              <a:t> im Sonnensystem bewegt sich der Zwergplanet Pluto. Man</a:t>
            </a:r>
            <a:r>
              <a:rPr lang="de-DE" baseline="0" dirty="0"/>
              <a:t> kann die Zuschauer nach Pluto suchen lassen (nicht weiterklicken, sonst wird er mit </a:t>
            </a:r>
            <a:r>
              <a:rPr lang="de-DE" baseline="0"/>
              <a:t>Markierungen hervorgehoben)</a:t>
            </a:r>
            <a:r>
              <a:rPr lang="de-DE" baseline="0" dirty="0"/>
              <a:t>. Pluto sieht wie ein schwacher Stern aus, aber im Gegensatz zu den Sternen bewegt er sich zwischen den zwei Aufnahmedaten.</a:t>
            </a:r>
          </a:p>
          <a:p>
            <a:endParaRPr lang="de-DE" baseline="0" dirty="0"/>
          </a:p>
          <a:p>
            <a:r>
              <a:rPr lang="de-DE" baseline="0" dirty="0"/>
              <a:t>Nebenbei: Eigentlich ist die Verschiebung weniger ein Ergebnis der Umlaufbewegung </a:t>
            </a:r>
            <a:r>
              <a:rPr lang="de-DE" baseline="0" dirty="0" err="1"/>
              <a:t>Plutos</a:t>
            </a:r>
            <a:r>
              <a:rPr lang="de-DE" baseline="0" dirty="0"/>
              <a:t> um die Sonne. Tatsächlich bewegt sich die Erde viel schneller um die Sonne als Pluto. Wir sehen hier also den Zwergplaneten nach vier Tagen von einem anderen Ort aus, weil ihn die Erde sozusagen «auf der Innenbahn» überholt hat (so genannte rückläufige Bewegung).</a:t>
            </a:r>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9</a:t>
            </a:fld>
            <a:endParaRPr lang="de-DE"/>
          </a:p>
        </p:txBody>
      </p:sp>
    </p:spTree>
    <p:extLst>
      <p:ext uri="{BB962C8B-B14F-4D97-AF65-F5344CB8AC3E}">
        <p14:creationId xmlns:p14="http://schemas.microsoft.com/office/powerpoint/2010/main" val="334509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329FD2E-C396-2B44-A0A4-CE2EA8C423EA}" type="slidenum">
              <a:rPr lang="de-DE" smtClean="0"/>
              <a:t>10</a:t>
            </a:fld>
            <a:endParaRPr lang="de-DE"/>
          </a:p>
        </p:txBody>
      </p:sp>
    </p:spTree>
    <p:extLst>
      <p:ext uri="{BB962C8B-B14F-4D97-AF65-F5344CB8AC3E}">
        <p14:creationId xmlns:p14="http://schemas.microsoft.com/office/powerpoint/2010/main" val="334509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20132" y="571500"/>
            <a:ext cx="3627968" cy="3009900"/>
          </a:xfrm>
        </p:spPr>
        <p:txBody>
          <a:bodyPr/>
          <a:lstStyle>
            <a:lvl1pPr marL="0" indent="0">
              <a:buFontTx/>
              <a:buNone/>
              <a:defRPr>
                <a:solidFill>
                  <a:srgbClr val="FCD5B5">
                    <a:alpha val="50000"/>
                  </a:srgbClr>
                </a:solidFill>
              </a:defRPr>
            </a:lvl1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2" name="Titel 1"/>
          <p:cNvSpPr>
            <a:spLocks noGrp="1"/>
          </p:cNvSpPr>
          <p:nvPr>
            <p:ph type="title"/>
          </p:nvPr>
        </p:nvSpPr>
        <p:spPr>
          <a:xfrm>
            <a:off x="220132" y="76201"/>
            <a:ext cx="8009467" cy="571499"/>
          </a:xfrm>
        </p:spPr>
        <p:txBody>
          <a:bodyPr/>
          <a:lstStyle/>
          <a:p>
            <a:r>
              <a:rPr lang="de-CH" dirty="0"/>
              <a:t>Mastertitelformat bearbeiten</a:t>
            </a:r>
            <a:endParaRPr lang="de-DE" dirty="0"/>
          </a:p>
        </p:txBody>
      </p:sp>
    </p:spTree>
    <p:extLst>
      <p:ext uri="{BB962C8B-B14F-4D97-AF65-F5344CB8AC3E}">
        <p14:creationId xmlns:p14="http://schemas.microsoft.com/office/powerpoint/2010/main" val="64603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79922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30071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247947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CH"/>
              <a:t>Mastertitelformat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407085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extLst>
      <p:ext uri="{BB962C8B-B14F-4D97-AF65-F5344CB8AC3E}">
        <p14:creationId xmlns:p14="http://schemas.microsoft.com/office/powerpoint/2010/main" val="404698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5" name="Fußzeilenplatzhalter 4"/>
          <p:cNvSpPr>
            <a:spLocks noGrp="1"/>
          </p:cNvSpPr>
          <p:nvPr>
            <p:ph type="ftr" sz="quarter" idx="11"/>
          </p:nvPr>
        </p:nvSpPr>
        <p:spPr>
          <a:xfrm>
            <a:off x="3124200" y="4767263"/>
            <a:ext cx="2895600" cy="273844"/>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106916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38641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6"/>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8" name="Fußzeilenplatzhalter 7"/>
          <p:cNvSpPr>
            <a:spLocks noGrp="1"/>
          </p:cNvSpPr>
          <p:nvPr>
            <p:ph type="ftr" sz="quarter" idx="11"/>
          </p:nvPr>
        </p:nvSpPr>
        <p:spPr>
          <a:xfrm>
            <a:off x="3124200" y="4767263"/>
            <a:ext cx="2895600" cy="273844"/>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72653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2"/>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4" name="Fußzeilenplatzhalter 3"/>
          <p:cNvSpPr>
            <a:spLocks noGrp="1"/>
          </p:cNvSpPr>
          <p:nvPr>
            <p:ph type="ftr" sz="quarter" idx="11"/>
          </p:nvPr>
        </p:nvSpPr>
        <p:spPr>
          <a:xfrm>
            <a:off x="3124200" y="4767263"/>
            <a:ext cx="2895600" cy="273844"/>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14438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3" name="Fußzeilenplatzhalter 2"/>
          <p:cNvSpPr>
            <a:spLocks noGrp="1"/>
          </p:cNvSpPr>
          <p:nvPr>
            <p:ph type="ftr" sz="quarter" idx="11"/>
          </p:nvPr>
        </p:nvSpPr>
        <p:spPr>
          <a:xfrm>
            <a:off x="3124200" y="4767263"/>
            <a:ext cx="2895600" cy="273844"/>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87061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4"/>
          <p:cNvSpPr>
            <a:spLocks noGrp="1"/>
          </p:cNvSpPr>
          <p:nvPr>
            <p:ph type="dt" sz="half" idx="10"/>
          </p:nvPr>
        </p:nvSpPr>
        <p:spPr>
          <a:xfrm>
            <a:off x="457200" y="4767263"/>
            <a:ext cx="2133600" cy="273844"/>
          </a:xfrm>
          <a:prstGeom prst="rect">
            <a:avLst/>
          </a:prstGeom>
        </p:spPr>
        <p:txBody>
          <a:bodyPr/>
          <a:lstStyle/>
          <a:p>
            <a:fld id="{CCB12438-FA5A-5C4B-B931-B9ABBA2BDC98}" type="datetimeFigureOut">
              <a:rPr lang="de-DE" smtClean="0"/>
              <a:t>09.10.20</a:t>
            </a:fld>
            <a:endParaRPr lang="de-DE"/>
          </a:p>
        </p:txBody>
      </p:sp>
      <p:sp>
        <p:nvSpPr>
          <p:cNvPr id="6" name="Fußzeilenplatzhalter 5"/>
          <p:cNvSpPr>
            <a:spLocks noGrp="1"/>
          </p:cNvSpPr>
          <p:nvPr>
            <p:ph type="ftr" sz="quarter" idx="11"/>
          </p:nvPr>
        </p:nvSpPr>
        <p:spPr>
          <a:xfrm>
            <a:off x="3124200" y="4767263"/>
            <a:ext cx="2895600" cy="273844"/>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4767263"/>
            <a:ext cx="2133600" cy="273844"/>
          </a:xfrm>
          <a:prstGeom prst="rect">
            <a:avLst/>
          </a:prstGeom>
        </p:spPr>
        <p:txBody>
          <a:bodyPr/>
          <a:lstStyle/>
          <a:p>
            <a:fld id="{DDEE35B6-1D5E-9441-AB93-F55F9592A7CD}" type="slidenum">
              <a:rPr lang="de-DE" smtClean="0"/>
              <a:t>‹Nr.›</a:t>
            </a:fld>
            <a:endParaRPr lang="de-DE"/>
          </a:p>
        </p:txBody>
      </p:sp>
    </p:spTree>
    <p:extLst>
      <p:ext uri="{BB962C8B-B14F-4D97-AF65-F5344CB8AC3E}">
        <p14:creationId xmlns:p14="http://schemas.microsoft.com/office/powerpoint/2010/main" val="226269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0"/>
            <a:ext cx="8229600" cy="1193799"/>
          </a:xfrm>
          <a:prstGeom prst="rect">
            <a:avLst/>
          </a:prstGeom>
        </p:spPr>
        <p:txBody>
          <a:bodyPr vert="horz" lIns="91440" tIns="45720" rIns="91440" bIns="45720" rtlCol="0" anchor="t">
            <a:normAutofit/>
          </a:bodyPr>
          <a:lstStyle/>
          <a:p>
            <a:r>
              <a:rPr lang="de-CH" dirty="0"/>
              <a:t>Mastertitelformat bearbeiten</a:t>
            </a:r>
            <a:endParaRPr lang="de-DE" dirty="0"/>
          </a:p>
        </p:txBody>
      </p:sp>
      <p:sp>
        <p:nvSpPr>
          <p:cNvPr id="3" name="Textplatzhalter 2"/>
          <p:cNvSpPr>
            <a:spLocks noGrp="1"/>
          </p:cNvSpPr>
          <p:nvPr>
            <p:ph type="body" idx="1"/>
          </p:nvPr>
        </p:nvSpPr>
        <p:spPr>
          <a:xfrm>
            <a:off x="457200" y="859692"/>
            <a:ext cx="8229600" cy="4005385"/>
          </a:xfrm>
          <a:prstGeom prst="rect">
            <a:avLst/>
          </a:prstGeom>
        </p:spPr>
        <p:txBody>
          <a:bodyPr vert="horz" lIns="91440" tIns="45720" rIns="91440" bIns="45720" rtlCol="0">
            <a:norm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Tree>
    <p:extLst>
      <p:ext uri="{BB962C8B-B14F-4D97-AF65-F5344CB8AC3E}">
        <p14:creationId xmlns:p14="http://schemas.microsoft.com/office/powerpoint/2010/main" val="235218203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3200" b="0" kern="1200">
          <a:solidFill>
            <a:schemeClr val="accent6">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CD5B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lean@stromboli.ne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3200" y="203200"/>
            <a:ext cx="8813800" cy="4616648"/>
          </a:xfrm>
          <a:prstGeom prst="rect">
            <a:avLst/>
          </a:prstGeom>
          <a:noFill/>
        </p:spPr>
        <p:txBody>
          <a:bodyPr wrap="square" rtlCol="0">
            <a:spAutoFit/>
          </a:bodyPr>
          <a:lstStyle/>
          <a:p>
            <a:r>
              <a:rPr lang="de-CH" sz="1400" b="1" dirty="0">
                <a:solidFill>
                  <a:srgbClr val="C0504D"/>
                </a:solidFill>
              </a:rPr>
              <a:t>Quellenangaben</a:t>
            </a:r>
          </a:p>
          <a:p>
            <a:r>
              <a:rPr lang="de-CH" sz="1400" dirty="0">
                <a:solidFill>
                  <a:schemeClr val="bg1"/>
                </a:solidFill>
              </a:rPr>
              <a:t>Letzte Überarbeitung: 	April 2020</a:t>
            </a:r>
          </a:p>
          <a:p>
            <a:r>
              <a:rPr lang="de-CH" sz="1400" dirty="0">
                <a:solidFill>
                  <a:schemeClr val="bg1"/>
                </a:solidFill>
              </a:rPr>
              <a:t>Kontakt: 			Jürg Alean / </a:t>
            </a:r>
            <a:r>
              <a:rPr lang="de-CH" sz="1400" dirty="0">
                <a:solidFill>
                  <a:schemeClr val="bg1"/>
                </a:solidFill>
                <a:hlinkClick r:id="rId3"/>
              </a:rPr>
              <a:t>jalean@stromboli.net</a:t>
            </a:r>
            <a:endParaRPr lang="de-CH" sz="1400" dirty="0">
              <a:solidFill>
                <a:schemeClr val="bg1"/>
              </a:solidFill>
            </a:endParaRPr>
          </a:p>
          <a:p>
            <a:r>
              <a:rPr lang="de-CH" sz="1400" dirty="0">
                <a:solidFill>
                  <a:schemeClr val="bg1"/>
                </a:solidFill>
              </a:rPr>
              <a:t>Bilder:			Wo nicht anders erwähnt: Bilder von M. Klink und J. Alean, Sternwarte Bülach</a:t>
            </a:r>
            <a:br>
              <a:rPr lang="de-CH" sz="1400" dirty="0">
                <a:solidFill>
                  <a:schemeClr val="bg1"/>
                </a:solidFill>
              </a:rPr>
            </a:br>
            <a:r>
              <a:rPr lang="de-CH" sz="1400" dirty="0">
                <a:solidFill>
                  <a:schemeClr val="bg1"/>
                </a:solidFill>
              </a:rPr>
              <a:t>					</a:t>
            </a:r>
          </a:p>
          <a:p>
            <a:r>
              <a:rPr lang="de-CH" sz="1400" b="1" dirty="0">
                <a:solidFill>
                  <a:srgbClr val="C0504D"/>
                </a:solidFill>
              </a:rPr>
              <a:t>Vorschläge zum Einsatz</a:t>
            </a:r>
            <a:endParaRPr lang="de-CH" sz="1400" dirty="0">
              <a:solidFill>
                <a:schemeClr val="bg1"/>
              </a:solidFill>
            </a:endParaRPr>
          </a:p>
          <a:p>
            <a:pPr marL="342900" indent="-342900">
              <a:buFont typeface="+mj-lt"/>
              <a:buAutoNum type="arabicPeriod"/>
            </a:pPr>
            <a:r>
              <a:rPr lang="de-CH" sz="1400" dirty="0">
                <a:solidFill>
                  <a:schemeClr val="bg1"/>
                </a:solidFill>
              </a:rPr>
              <a:t>Geeignet etwa ab 6. Schuljahr. Ein konkretes Verständnis für die sehr grossen Zahlen wird nicht vorausgesetzt.</a:t>
            </a:r>
          </a:p>
          <a:p>
            <a:pPr marL="342900" indent="-342900">
              <a:buFont typeface="+mj-lt"/>
              <a:buAutoNum type="arabicPeriod"/>
            </a:pPr>
            <a:r>
              <a:rPr lang="de-CH" sz="1400" dirty="0">
                <a:solidFill>
                  <a:schemeClr val="bg1"/>
                </a:solidFill>
              </a:rPr>
              <a:t>Weil die vom Licht in bestimmten Zeiträumen überbrückten Distanzen vorkommen, wird bei Jupiter als «Zusatz» die Erkenntnis von </a:t>
            </a:r>
            <a:r>
              <a:rPr lang="de-CH" sz="1400" dirty="0">
                <a:solidFill>
                  <a:srgbClr val="8EB4E3"/>
                </a:solidFill>
              </a:rPr>
              <a:t>Ole </a:t>
            </a:r>
            <a:r>
              <a:rPr lang="de-CH" sz="1400" dirty="0" err="1">
                <a:solidFill>
                  <a:srgbClr val="8EB4E3"/>
                </a:solidFill>
              </a:rPr>
              <a:t>Rømer</a:t>
            </a:r>
            <a:r>
              <a:rPr lang="de-CH" sz="1400" dirty="0">
                <a:solidFill>
                  <a:srgbClr val="8EB4E3"/>
                </a:solidFill>
              </a:rPr>
              <a:t> </a:t>
            </a:r>
            <a:r>
              <a:rPr lang="de-CH" sz="1400" dirty="0">
                <a:solidFill>
                  <a:schemeClr val="bg1"/>
                </a:solidFill>
              </a:rPr>
              <a:t>vorgestellt dass die Lichtgeschwindigkeit endlich ist (die quantitative Bestimmung war erst später möglich, weil </a:t>
            </a:r>
            <a:r>
              <a:rPr lang="de-CH" sz="1400" dirty="0" err="1">
                <a:solidFill>
                  <a:schemeClr val="bg1"/>
                </a:solidFill>
              </a:rPr>
              <a:t>Rømer</a:t>
            </a:r>
            <a:r>
              <a:rPr lang="de-CH" sz="1400" dirty="0">
                <a:solidFill>
                  <a:schemeClr val="bg1"/>
                </a:solidFill>
              </a:rPr>
              <a:t> den Erdbahnradius noch nicht genau genug kannte). Das Thema erfordert einiges an Erklärungen. Zur Vereinfachung kann diese Folie weggelassen werden.</a:t>
            </a:r>
          </a:p>
          <a:p>
            <a:pPr marL="342900" indent="-342900">
              <a:buFont typeface="+mj-lt"/>
              <a:buAutoNum type="arabicPeriod"/>
            </a:pPr>
            <a:r>
              <a:rPr lang="de-CH" sz="1400" dirty="0">
                <a:solidFill>
                  <a:schemeClr val="bg1"/>
                </a:solidFill>
              </a:rPr>
              <a:t>Die Präsentation enthält </a:t>
            </a:r>
            <a:r>
              <a:rPr lang="de-CH" sz="1400" dirty="0">
                <a:solidFill>
                  <a:srgbClr val="8EB4E3"/>
                </a:solidFill>
              </a:rPr>
              <a:t>zwei Planetarische Nebel</a:t>
            </a:r>
            <a:r>
              <a:rPr lang="de-CH" sz="1400" dirty="0">
                <a:solidFill>
                  <a:schemeClr val="bg1"/>
                </a:solidFill>
              </a:rPr>
              <a:t>. Im Sommer empfiehlt es sich, den Eskimonebel zu löschen, im Winter den Ringnebel (2 Folien).</a:t>
            </a:r>
          </a:p>
          <a:p>
            <a:endParaRPr lang="de-CH" sz="1400" dirty="0">
              <a:solidFill>
                <a:schemeClr val="bg1"/>
              </a:solidFill>
            </a:endParaRPr>
          </a:p>
          <a:p>
            <a:r>
              <a:rPr lang="de-CH" sz="1400" b="1" dirty="0">
                <a:solidFill>
                  <a:srgbClr val="C0504D"/>
                </a:solidFill>
              </a:rPr>
              <a:t>Wesentliche Inhalte</a:t>
            </a:r>
            <a:endParaRPr lang="de-CH" sz="1400" dirty="0">
              <a:solidFill>
                <a:schemeClr val="bg1"/>
              </a:solidFill>
            </a:endParaRPr>
          </a:p>
          <a:p>
            <a:pPr marL="342900" indent="-342900">
              <a:buFont typeface="+mj-lt"/>
              <a:buAutoNum type="arabicPeriod"/>
            </a:pPr>
            <a:r>
              <a:rPr lang="de-CH" sz="1400" dirty="0">
                <a:solidFill>
                  <a:schemeClr val="bg1"/>
                </a:solidFill>
              </a:rPr>
              <a:t>Himmelsobjekte befinden sich in massiv unterschiedlichen Distanzen. Die </a:t>
            </a:r>
            <a:r>
              <a:rPr lang="de-CH" sz="1400" dirty="0">
                <a:solidFill>
                  <a:schemeClr val="tx2">
                    <a:lumMod val="40000"/>
                    <a:lumOff val="60000"/>
                  </a:schemeClr>
                </a:solidFill>
              </a:rPr>
              <a:t>Entfernungsskalen</a:t>
            </a:r>
            <a:r>
              <a:rPr lang="de-CH" sz="1400" dirty="0">
                <a:solidFill>
                  <a:schemeClr val="bg1"/>
                </a:solidFill>
              </a:rPr>
              <a:t> verändern sie jeweils gewaltig beim Sprung vom (a) Erde-Mond- zum (b) Sonnensystem, (c) bei Sternen und (d) bei den Galaxien. </a:t>
            </a:r>
          </a:p>
          <a:p>
            <a:pPr marL="342900" indent="-342900">
              <a:buFont typeface="+mj-lt"/>
              <a:buAutoNum type="arabicPeriod"/>
            </a:pPr>
            <a:r>
              <a:rPr lang="de-CH" sz="1400" dirty="0">
                <a:solidFill>
                  <a:schemeClr val="bg1"/>
                </a:solidFill>
              </a:rPr>
              <a:t>Bei der direkten </a:t>
            </a:r>
            <a:r>
              <a:rPr lang="de-CH" sz="1400" dirty="0">
                <a:solidFill>
                  <a:schemeClr val="tx2">
                    <a:lumMod val="40000"/>
                    <a:lumOff val="60000"/>
                  </a:schemeClr>
                </a:solidFill>
              </a:rPr>
              <a:t>visuellen</a:t>
            </a:r>
            <a:r>
              <a:rPr lang="de-CH" sz="1400" dirty="0">
                <a:solidFill>
                  <a:schemeClr val="bg1"/>
                </a:solidFill>
              </a:rPr>
              <a:t> Beobachtung am Teleskop sehen Himmelsobjekte oft ganz anders aus als in langbelichteten </a:t>
            </a:r>
            <a:r>
              <a:rPr lang="de-CH" sz="1400" dirty="0">
                <a:solidFill>
                  <a:srgbClr val="8EB4E3"/>
                </a:solidFill>
              </a:rPr>
              <a:t>fotografischen</a:t>
            </a:r>
            <a:r>
              <a:rPr lang="de-CH" sz="1400" dirty="0">
                <a:solidFill>
                  <a:schemeClr val="bg1"/>
                </a:solidFill>
              </a:rPr>
              <a:t> Aufnahmen. Es ist hilfreich dies zu wissen, damit Laien beim Betrachten von «Nebeln» nicht enttäuscht sind.</a:t>
            </a:r>
          </a:p>
          <a:p>
            <a:pPr marL="342900" indent="-342900">
              <a:buFont typeface="+mj-lt"/>
              <a:buAutoNum type="arabicPeriod"/>
            </a:pPr>
            <a:r>
              <a:rPr lang="de-CH" sz="1400" dirty="0">
                <a:solidFill>
                  <a:schemeClr val="bg1"/>
                </a:solidFill>
              </a:rPr>
              <a:t>Wegen der langen Laufzeiten des Lichts sehen wir weiter entfernte Objekte </a:t>
            </a:r>
            <a:r>
              <a:rPr lang="de-CH" sz="1400">
                <a:solidFill>
                  <a:schemeClr val="bg1"/>
                </a:solidFill>
              </a:rPr>
              <a:t>immer fernerer Vergangenheit</a:t>
            </a:r>
            <a:r>
              <a:rPr lang="de-CH" sz="1400" dirty="0">
                <a:solidFill>
                  <a:schemeClr val="bg1"/>
                </a:solidFill>
              </a:rPr>
              <a:t>.</a:t>
            </a:r>
          </a:p>
        </p:txBody>
      </p:sp>
    </p:spTree>
    <p:extLst>
      <p:ext uri="{BB962C8B-B14F-4D97-AF65-F5344CB8AC3E}">
        <p14:creationId xmlns:p14="http://schemas.microsoft.com/office/powerpoint/2010/main" val="234321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a:lnSpc>
                <a:spcPct val="80000"/>
              </a:lnSpc>
            </a:pPr>
            <a:r>
              <a:rPr lang="de-DE" dirty="0"/>
              <a:t>5 ½</a:t>
            </a:r>
          </a:p>
          <a:p>
            <a:pPr>
              <a:lnSpc>
                <a:spcPct val="80000"/>
              </a:lnSpc>
            </a:pPr>
            <a:r>
              <a:rPr lang="de-DE" dirty="0"/>
              <a:t>Licht-</a:t>
            </a:r>
          </a:p>
          <a:p>
            <a:pPr>
              <a:lnSpc>
                <a:spcPct val="80000"/>
              </a:lnSpc>
            </a:pPr>
            <a:r>
              <a:rPr lang="de-DE" dirty="0"/>
              <a:t>stunden</a:t>
            </a:r>
          </a:p>
        </p:txBody>
      </p:sp>
      <p:sp>
        <p:nvSpPr>
          <p:cNvPr id="4" name="Titel 3"/>
          <p:cNvSpPr>
            <a:spLocks noGrp="1"/>
          </p:cNvSpPr>
          <p:nvPr>
            <p:ph type="title"/>
          </p:nvPr>
        </p:nvSpPr>
        <p:spPr/>
        <p:txBody>
          <a:bodyPr>
            <a:normAutofit fontScale="90000"/>
          </a:bodyPr>
          <a:lstStyle/>
          <a:p>
            <a:r>
              <a:rPr lang="de-DE" dirty="0"/>
              <a:t>Pluto</a:t>
            </a:r>
          </a:p>
        </p:txBody>
      </p:sp>
      <p:grpSp>
        <p:nvGrpSpPr>
          <p:cNvPr id="6" name="Gruppierung 5"/>
          <p:cNvGrpSpPr/>
          <p:nvPr/>
        </p:nvGrpSpPr>
        <p:grpSpPr>
          <a:xfrm>
            <a:off x="2072247" y="70992"/>
            <a:ext cx="6896676" cy="4914979"/>
            <a:chOff x="2072247" y="70992"/>
            <a:chExt cx="6896676" cy="4914979"/>
          </a:xfrm>
        </p:grpSpPr>
        <p:pic>
          <p:nvPicPr>
            <p:cNvPr id="7" name="Bild 6" descr="Pluto 16. Mai 198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2247" y="431799"/>
              <a:ext cx="3343094" cy="4537301"/>
            </a:xfrm>
            <a:prstGeom prst="rect">
              <a:avLst/>
            </a:prstGeom>
            <a:ln>
              <a:solidFill>
                <a:schemeClr val="accent6">
                  <a:lumMod val="40000"/>
                  <a:lumOff val="60000"/>
                  <a:alpha val="50000"/>
                </a:schemeClr>
              </a:solidFill>
            </a:ln>
          </p:spPr>
        </p:pic>
        <p:pic>
          <p:nvPicPr>
            <p:cNvPr id="8" name="Bild 7" descr="Pluto 20. Mai 198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3400" y="431800"/>
              <a:ext cx="3355523" cy="4554171"/>
            </a:xfrm>
            <a:prstGeom prst="rect">
              <a:avLst/>
            </a:prstGeom>
            <a:ln>
              <a:solidFill>
                <a:schemeClr val="accent6">
                  <a:lumMod val="40000"/>
                  <a:lumOff val="60000"/>
                  <a:alpha val="50000"/>
                </a:schemeClr>
              </a:solidFill>
            </a:ln>
          </p:spPr>
        </p:pic>
        <p:sp>
          <p:nvSpPr>
            <p:cNvPr id="9" name="Textfeld 8"/>
            <p:cNvSpPr txBox="1"/>
            <p:nvPr/>
          </p:nvSpPr>
          <p:spPr>
            <a:xfrm>
              <a:off x="3174875" y="70992"/>
              <a:ext cx="1137839" cy="307777"/>
            </a:xfrm>
            <a:prstGeom prst="rect">
              <a:avLst/>
            </a:prstGeom>
            <a:noFill/>
          </p:spPr>
          <p:txBody>
            <a:bodyPr wrap="none" rtlCol="0">
              <a:spAutoFit/>
            </a:bodyPr>
            <a:lstStyle/>
            <a:p>
              <a:r>
                <a:rPr lang="de-DE" sz="1400" dirty="0">
                  <a:solidFill>
                    <a:schemeClr val="accent6">
                      <a:lumMod val="40000"/>
                      <a:lumOff val="60000"/>
                      <a:alpha val="50000"/>
                    </a:schemeClr>
                  </a:solidFill>
                </a:rPr>
                <a:t>16. Mai 1987</a:t>
              </a:r>
            </a:p>
          </p:txBody>
        </p:sp>
        <p:sp>
          <p:nvSpPr>
            <p:cNvPr id="10" name="Textfeld 9"/>
            <p:cNvSpPr txBox="1"/>
            <p:nvPr/>
          </p:nvSpPr>
          <p:spPr>
            <a:xfrm>
              <a:off x="6722242" y="70992"/>
              <a:ext cx="1137839" cy="307777"/>
            </a:xfrm>
            <a:prstGeom prst="rect">
              <a:avLst/>
            </a:prstGeom>
            <a:noFill/>
          </p:spPr>
          <p:txBody>
            <a:bodyPr wrap="none" rtlCol="0">
              <a:spAutoFit/>
            </a:bodyPr>
            <a:lstStyle/>
            <a:p>
              <a:r>
                <a:rPr lang="de-DE" sz="1400" dirty="0">
                  <a:solidFill>
                    <a:schemeClr val="accent6">
                      <a:lumMod val="40000"/>
                      <a:lumOff val="60000"/>
                      <a:alpha val="50000"/>
                    </a:schemeClr>
                  </a:solidFill>
                </a:rPr>
                <a:t>20. Mai 1987</a:t>
              </a:r>
            </a:p>
          </p:txBody>
        </p:sp>
      </p:grpSp>
      <p:grpSp>
        <p:nvGrpSpPr>
          <p:cNvPr id="13" name="Gruppierung 12"/>
          <p:cNvGrpSpPr/>
          <p:nvPr/>
        </p:nvGrpSpPr>
        <p:grpSpPr>
          <a:xfrm>
            <a:off x="3168525" y="3498850"/>
            <a:ext cx="4870575" cy="177925"/>
            <a:chOff x="3168525" y="3498850"/>
            <a:chExt cx="4870575" cy="177925"/>
          </a:xfrm>
        </p:grpSpPr>
        <p:sp>
          <p:nvSpPr>
            <p:cNvPr id="3" name="Rechteck 2"/>
            <p:cNvSpPr/>
            <p:nvPr/>
          </p:nvSpPr>
          <p:spPr>
            <a:xfrm>
              <a:off x="3168525" y="3498850"/>
              <a:ext cx="114425" cy="1144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7924675" y="3562350"/>
              <a:ext cx="114425" cy="1144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9253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sternfarben_ursa_majo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820" y="0"/>
            <a:ext cx="7720075" cy="5143500"/>
          </a:xfrm>
          <a:prstGeom prst="rect">
            <a:avLst/>
          </a:prstGeom>
        </p:spPr>
      </p:pic>
    </p:spTree>
    <p:extLst>
      <p:ext uri="{BB962C8B-B14F-4D97-AF65-F5344CB8AC3E}">
        <p14:creationId xmlns:p14="http://schemas.microsoft.com/office/powerpoint/2010/main" val="24452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sternfarben_ursa_majo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820" y="0"/>
            <a:ext cx="7720075" cy="5143500"/>
          </a:xfrm>
          <a:prstGeom prst="rect">
            <a:avLst/>
          </a:prstGeom>
        </p:spPr>
      </p:pic>
      <p:sp>
        <p:nvSpPr>
          <p:cNvPr id="4" name="Titel 3"/>
          <p:cNvSpPr>
            <a:spLocks noGrp="1"/>
          </p:cNvSpPr>
          <p:nvPr>
            <p:ph type="title"/>
          </p:nvPr>
        </p:nvSpPr>
        <p:spPr/>
        <p:txBody>
          <a:bodyPr>
            <a:normAutofit fontScale="90000"/>
          </a:bodyPr>
          <a:lstStyle/>
          <a:p>
            <a:r>
              <a:rPr lang="de-DE" dirty="0"/>
              <a:t>Sterne im Sternbild </a:t>
            </a:r>
            <a:r>
              <a:rPr lang="de-DE" dirty="0" err="1"/>
              <a:t>Grosser</a:t>
            </a:r>
            <a:r>
              <a:rPr lang="de-DE" dirty="0"/>
              <a:t> Bär</a:t>
            </a:r>
          </a:p>
        </p:txBody>
      </p:sp>
      <p:sp>
        <p:nvSpPr>
          <p:cNvPr id="5" name="Inhaltsplatzhalter 4"/>
          <p:cNvSpPr>
            <a:spLocks noGrp="1"/>
          </p:cNvSpPr>
          <p:nvPr>
            <p:ph idx="1"/>
          </p:nvPr>
        </p:nvSpPr>
        <p:spPr/>
        <p:txBody>
          <a:bodyPr/>
          <a:lstStyle/>
          <a:p>
            <a:r>
              <a:rPr lang="de-DE" dirty="0"/>
              <a:t>100 Lichtjahre</a:t>
            </a:r>
          </a:p>
        </p:txBody>
      </p:sp>
    </p:spTree>
    <p:extLst>
      <p:ext uri="{BB962C8B-B14F-4D97-AF65-F5344CB8AC3E}">
        <p14:creationId xmlns:p14="http://schemas.microsoft.com/office/powerpoint/2010/main" val="9515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orionnebel_au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2817" cy="5143500"/>
          </a:xfrm>
          <a:prstGeom prst="rect">
            <a:avLst/>
          </a:prstGeom>
        </p:spPr>
      </p:pic>
      <p:sp>
        <p:nvSpPr>
          <p:cNvPr id="3" name="Titel 2"/>
          <p:cNvSpPr>
            <a:spLocks noGrp="1"/>
          </p:cNvSpPr>
          <p:nvPr>
            <p:ph type="title"/>
          </p:nvPr>
        </p:nvSpPr>
        <p:spPr/>
        <p:txBody>
          <a:bodyPr>
            <a:normAutofit fontScale="90000"/>
          </a:bodyPr>
          <a:lstStyle/>
          <a:p>
            <a:r>
              <a:rPr lang="de-DE" dirty="0"/>
              <a:t>Orionnebel</a:t>
            </a:r>
          </a:p>
        </p:txBody>
      </p:sp>
      <p:sp>
        <p:nvSpPr>
          <p:cNvPr id="4" name="Inhaltsplatzhalter 3"/>
          <p:cNvSpPr>
            <a:spLocks noGrp="1"/>
          </p:cNvSpPr>
          <p:nvPr>
            <p:ph idx="1"/>
          </p:nvPr>
        </p:nvSpPr>
        <p:spPr/>
        <p:txBody>
          <a:bodyPr/>
          <a:lstStyle/>
          <a:p>
            <a:r>
              <a:rPr lang="de-DE" dirty="0"/>
              <a:t>1350 Lichtjahre</a:t>
            </a:r>
          </a:p>
        </p:txBody>
      </p:sp>
    </p:spTree>
    <p:extLst>
      <p:ext uri="{BB962C8B-B14F-4D97-AF65-F5344CB8AC3E}">
        <p14:creationId xmlns:p14="http://schemas.microsoft.com/office/powerpoint/2010/main" val="61156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orionnebel_foto_dunkl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3" y="0"/>
            <a:ext cx="9142817" cy="5143500"/>
          </a:xfrm>
          <a:prstGeom prst="rect">
            <a:avLst/>
          </a:prstGeom>
        </p:spPr>
      </p:pic>
      <p:sp>
        <p:nvSpPr>
          <p:cNvPr id="8" name="Inhaltsplatzhalter 7"/>
          <p:cNvSpPr>
            <a:spLocks noGrp="1"/>
          </p:cNvSpPr>
          <p:nvPr>
            <p:ph idx="1"/>
          </p:nvPr>
        </p:nvSpPr>
        <p:spPr/>
        <p:txBody>
          <a:bodyPr/>
          <a:lstStyle/>
          <a:p>
            <a:r>
              <a:rPr lang="de-DE" dirty="0"/>
              <a:t>1350 Lichtjahre</a:t>
            </a:r>
          </a:p>
          <a:p>
            <a:endParaRPr lang="de-DE" dirty="0"/>
          </a:p>
        </p:txBody>
      </p:sp>
      <p:sp>
        <p:nvSpPr>
          <p:cNvPr id="7" name="Titel 6"/>
          <p:cNvSpPr>
            <a:spLocks noGrp="1"/>
          </p:cNvSpPr>
          <p:nvPr>
            <p:ph type="title"/>
          </p:nvPr>
        </p:nvSpPr>
        <p:spPr/>
        <p:txBody>
          <a:bodyPr>
            <a:normAutofit fontScale="90000"/>
          </a:bodyPr>
          <a:lstStyle/>
          <a:p>
            <a:r>
              <a:rPr lang="de-DE" dirty="0"/>
              <a:t>Orionnebel</a:t>
            </a:r>
          </a:p>
        </p:txBody>
      </p:sp>
    </p:spTree>
    <p:extLst>
      <p:ext uri="{BB962C8B-B14F-4D97-AF65-F5344CB8AC3E}">
        <p14:creationId xmlns:p14="http://schemas.microsoft.com/office/powerpoint/2010/main" val="88104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m57-teleskop.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213" y="0"/>
            <a:ext cx="8546900" cy="5143500"/>
          </a:xfrm>
          <a:prstGeom prst="rect">
            <a:avLst/>
          </a:prstGeom>
        </p:spPr>
      </p:pic>
      <p:sp>
        <p:nvSpPr>
          <p:cNvPr id="2" name="Titel 1"/>
          <p:cNvSpPr>
            <a:spLocks noGrp="1"/>
          </p:cNvSpPr>
          <p:nvPr>
            <p:ph type="title"/>
          </p:nvPr>
        </p:nvSpPr>
        <p:spPr/>
        <p:txBody>
          <a:bodyPr>
            <a:normAutofit fontScale="90000"/>
          </a:bodyPr>
          <a:lstStyle/>
          <a:p>
            <a:r>
              <a:rPr lang="de-DE" dirty="0"/>
              <a:t>Ringnebel im Sternbild Leier</a:t>
            </a:r>
          </a:p>
        </p:txBody>
      </p:sp>
      <p:sp>
        <p:nvSpPr>
          <p:cNvPr id="3" name="Inhaltsplatzhalter 2"/>
          <p:cNvSpPr>
            <a:spLocks noGrp="1"/>
          </p:cNvSpPr>
          <p:nvPr>
            <p:ph idx="1"/>
          </p:nvPr>
        </p:nvSpPr>
        <p:spPr/>
        <p:txBody>
          <a:bodyPr/>
          <a:lstStyle/>
          <a:p>
            <a:r>
              <a:rPr lang="de-DE" dirty="0"/>
              <a:t>2300 Lichtjahre</a:t>
            </a:r>
          </a:p>
        </p:txBody>
      </p:sp>
    </p:spTree>
    <p:extLst>
      <p:ext uri="{BB962C8B-B14F-4D97-AF65-F5344CB8AC3E}">
        <p14:creationId xmlns:p14="http://schemas.microsoft.com/office/powerpoint/2010/main" val="1495988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m57hubbl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72436" y="0"/>
            <a:ext cx="6558331" cy="5143500"/>
          </a:xfrm>
          <a:prstGeom prst="rect">
            <a:avLst/>
          </a:prstGeom>
        </p:spPr>
      </p:pic>
      <p:sp>
        <p:nvSpPr>
          <p:cNvPr id="5" name="Textfeld 4"/>
          <p:cNvSpPr txBox="1"/>
          <p:nvPr/>
        </p:nvSpPr>
        <p:spPr>
          <a:xfrm>
            <a:off x="7004634" y="4572513"/>
            <a:ext cx="2112052" cy="523220"/>
          </a:xfrm>
          <a:prstGeom prst="rect">
            <a:avLst/>
          </a:prstGeom>
          <a:noFill/>
        </p:spPr>
        <p:txBody>
          <a:bodyPr wrap="none" rtlCol="0">
            <a:spAutoFit/>
          </a:bodyPr>
          <a:lstStyle/>
          <a:p>
            <a:pPr algn="r"/>
            <a:r>
              <a:rPr lang="de-DE" sz="1400" dirty="0">
                <a:solidFill>
                  <a:schemeClr val="accent6">
                    <a:lumMod val="40000"/>
                    <a:lumOff val="60000"/>
                    <a:alpha val="34000"/>
                  </a:schemeClr>
                </a:solidFill>
              </a:rPr>
              <a:t>Aufnahme </a:t>
            </a:r>
          </a:p>
          <a:p>
            <a:pPr algn="r"/>
            <a:r>
              <a:rPr lang="de-DE" sz="1400" dirty="0">
                <a:solidFill>
                  <a:schemeClr val="accent6">
                    <a:lumMod val="40000"/>
                    <a:lumOff val="60000"/>
                    <a:alpha val="34000"/>
                  </a:schemeClr>
                </a:solidFill>
              </a:rPr>
              <a:t>Hubble Weltraumteleskop</a:t>
            </a:r>
          </a:p>
        </p:txBody>
      </p:sp>
      <p:sp>
        <p:nvSpPr>
          <p:cNvPr id="2" name="Titel 1"/>
          <p:cNvSpPr>
            <a:spLocks noGrp="1"/>
          </p:cNvSpPr>
          <p:nvPr>
            <p:ph type="title"/>
          </p:nvPr>
        </p:nvSpPr>
        <p:spPr/>
        <p:txBody>
          <a:bodyPr>
            <a:normAutofit fontScale="90000"/>
          </a:bodyPr>
          <a:lstStyle/>
          <a:p>
            <a:r>
              <a:rPr lang="de-DE" dirty="0"/>
              <a:t>Ringnebel im Sternbild Leier</a:t>
            </a:r>
          </a:p>
        </p:txBody>
      </p:sp>
      <p:sp>
        <p:nvSpPr>
          <p:cNvPr id="4" name="Inhaltsplatzhalter 3"/>
          <p:cNvSpPr>
            <a:spLocks noGrp="1"/>
          </p:cNvSpPr>
          <p:nvPr>
            <p:ph idx="1"/>
          </p:nvPr>
        </p:nvSpPr>
        <p:spPr/>
        <p:txBody>
          <a:bodyPr/>
          <a:lstStyle/>
          <a:p>
            <a:r>
              <a:rPr lang="de-DE" dirty="0"/>
              <a:t>2300 Lichtjahre</a:t>
            </a:r>
          </a:p>
          <a:p>
            <a:endParaRPr lang="de-DE" dirty="0"/>
          </a:p>
        </p:txBody>
      </p:sp>
    </p:spTree>
    <p:extLst>
      <p:ext uri="{BB962C8B-B14F-4D97-AF65-F5344CB8AC3E}">
        <p14:creationId xmlns:p14="http://schemas.microsoft.com/office/powerpoint/2010/main" val="125671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eskimo.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 y="0"/>
            <a:ext cx="10158583" cy="5166775"/>
          </a:xfrm>
          <a:prstGeom prst="rect">
            <a:avLst/>
          </a:prstGeom>
        </p:spPr>
      </p:pic>
      <p:sp>
        <p:nvSpPr>
          <p:cNvPr id="2" name="Titel 1"/>
          <p:cNvSpPr>
            <a:spLocks noGrp="1"/>
          </p:cNvSpPr>
          <p:nvPr>
            <p:ph type="title"/>
          </p:nvPr>
        </p:nvSpPr>
        <p:spPr/>
        <p:txBody>
          <a:bodyPr>
            <a:normAutofit fontScale="90000"/>
          </a:bodyPr>
          <a:lstStyle/>
          <a:p>
            <a:r>
              <a:rPr lang="de-DE" dirty="0"/>
              <a:t>Eskimonebel im Sternbild Zwillinge</a:t>
            </a:r>
          </a:p>
        </p:txBody>
      </p:sp>
      <p:sp>
        <p:nvSpPr>
          <p:cNvPr id="3" name="Inhaltsplatzhalter 2"/>
          <p:cNvSpPr>
            <a:spLocks noGrp="1"/>
          </p:cNvSpPr>
          <p:nvPr>
            <p:ph idx="1"/>
          </p:nvPr>
        </p:nvSpPr>
        <p:spPr/>
        <p:txBody>
          <a:bodyPr/>
          <a:lstStyle/>
          <a:p>
            <a:r>
              <a:rPr lang="de-DE" dirty="0"/>
              <a:t>5000 Lichtjahre</a:t>
            </a:r>
          </a:p>
          <a:p>
            <a:endParaRPr lang="de-DE" dirty="0"/>
          </a:p>
        </p:txBody>
      </p:sp>
    </p:spTree>
    <p:extLst>
      <p:ext uri="{BB962C8B-B14F-4D97-AF65-F5344CB8AC3E}">
        <p14:creationId xmlns:p14="http://schemas.microsoft.com/office/powerpoint/2010/main" val="95762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13_au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0441" cy="5143500"/>
          </a:xfrm>
          <a:prstGeom prst="rect">
            <a:avLst/>
          </a:prstGeom>
        </p:spPr>
      </p:pic>
      <p:sp>
        <p:nvSpPr>
          <p:cNvPr id="3" name="Titel 2"/>
          <p:cNvSpPr>
            <a:spLocks noGrp="1"/>
          </p:cNvSpPr>
          <p:nvPr>
            <p:ph type="title"/>
          </p:nvPr>
        </p:nvSpPr>
        <p:spPr/>
        <p:txBody>
          <a:bodyPr>
            <a:normAutofit fontScale="90000"/>
          </a:bodyPr>
          <a:lstStyle/>
          <a:p>
            <a:r>
              <a:rPr lang="de-DE" dirty="0"/>
              <a:t>Kugelsternhaufen M13</a:t>
            </a:r>
          </a:p>
        </p:txBody>
      </p:sp>
      <p:sp>
        <p:nvSpPr>
          <p:cNvPr id="4" name="Inhaltsplatzhalter 3"/>
          <p:cNvSpPr>
            <a:spLocks noGrp="1"/>
          </p:cNvSpPr>
          <p:nvPr>
            <p:ph idx="1"/>
          </p:nvPr>
        </p:nvSpPr>
        <p:spPr/>
        <p:txBody>
          <a:bodyPr/>
          <a:lstStyle/>
          <a:p>
            <a:r>
              <a:rPr lang="de-DE" dirty="0"/>
              <a:t>30 000 Lichtjahre</a:t>
            </a:r>
          </a:p>
        </p:txBody>
      </p:sp>
    </p:spTree>
    <p:extLst>
      <p:ext uri="{BB962C8B-B14F-4D97-AF65-F5344CB8AC3E}">
        <p14:creationId xmlns:p14="http://schemas.microsoft.com/office/powerpoint/2010/main" val="131657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m13_foto Kopi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0441" cy="5143500"/>
          </a:xfrm>
          <a:prstGeom prst="rect">
            <a:avLst/>
          </a:prstGeom>
        </p:spPr>
      </p:pic>
      <p:sp>
        <p:nvSpPr>
          <p:cNvPr id="2" name="Titel 1"/>
          <p:cNvSpPr>
            <a:spLocks noGrp="1"/>
          </p:cNvSpPr>
          <p:nvPr>
            <p:ph type="title"/>
          </p:nvPr>
        </p:nvSpPr>
        <p:spPr/>
        <p:txBody>
          <a:bodyPr>
            <a:normAutofit fontScale="90000"/>
          </a:bodyPr>
          <a:lstStyle/>
          <a:p>
            <a:r>
              <a:rPr lang="de-DE" dirty="0"/>
              <a:t>Kugelsternhaufen M13</a:t>
            </a:r>
          </a:p>
        </p:txBody>
      </p:sp>
      <p:sp>
        <p:nvSpPr>
          <p:cNvPr id="5" name="Inhaltsplatzhalter 4"/>
          <p:cNvSpPr>
            <a:spLocks noGrp="1"/>
          </p:cNvSpPr>
          <p:nvPr>
            <p:ph idx="1"/>
          </p:nvPr>
        </p:nvSpPr>
        <p:spPr/>
        <p:txBody>
          <a:bodyPr/>
          <a:lstStyle/>
          <a:p>
            <a:r>
              <a:rPr lang="de-DE" dirty="0"/>
              <a:t>30 000 Lichtjahre</a:t>
            </a:r>
          </a:p>
          <a:p>
            <a:endParaRPr lang="de-DE" dirty="0"/>
          </a:p>
        </p:txBody>
      </p:sp>
    </p:spTree>
    <p:extLst>
      <p:ext uri="{BB962C8B-B14F-4D97-AF65-F5344CB8AC3E}">
        <p14:creationId xmlns:p14="http://schemas.microsoft.com/office/powerpoint/2010/main" val="46584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7000" y="200819"/>
            <a:ext cx="8864600" cy="1102519"/>
          </a:xfrm>
        </p:spPr>
        <p:txBody>
          <a:bodyPr>
            <a:normAutofit fontScale="90000"/>
          </a:bodyPr>
          <a:lstStyle/>
          <a:p>
            <a:pPr algn="ctr"/>
            <a:r>
              <a:rPr lang="de-DE" sz="4400" dirty="0"/>
              <a:t>Fern-Sehen auf der Sternwarte </a:t>
            </a:r>
            <a:br>
              <a:rPr lang="de-DE" sz="4400" dirty="0"/>
            </a:br>
            <a:r>
              <a:rPr lang="de-DE" dirty="0">
                <a:solidFill>
                  <a:schemeClr val="accent6">
                    <a:lumMod val="40000"/>
                    <a:lumOff val="60000"/>
                    <a:alpha val="50000"/>
                  </a:schemeClr>
                </a:solidFill>
              </a:rPr>
              <a:t>Wie weit ist es bis zum Mond und zu den Sternen?</a:t>
            </a:r>
          </a:p>
        </p:txBody>
      </p:sp>
      <p:pic>
        <p:nvPicPr>
          <p:cNvPr id="5" name="Bild 4" descr="mond_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46300" y="1492768"/>
            <a:ext cx="4841688" cy="3388512"/>
          </a:xfrm>
          <a:prstGeom prst="rect">
            <a:avLst/>
          </a:prstGeom>
          <a:ln>
            <a:noFill/>
          </a:ln>
        </p:spPr>
      </p:pic>
    </p:spTree>
    <p:extLst>
      <p:ext uri="{BB962C8B-B14F-4D97-AF65-F5344CB8AC3E}">
        <p14:creationId xmlns:p14="http://schemas.microsoft.com/office/powerpoint/2010/main" val="302977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51_au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716" cy="5143500"/>
          </a:xfrm>
          <a:prstGeom prst="rect">
            <a:avLst/>
          </a:prstGeom>
        </p:spPr>
      </p:pic>
      <p:sp>
        <p:nvSpPr>
          <p:cNvPr id="3" name="Titel 2"/>
          <p:cNvSpPr>
            <a:spLocks noGrp="1"/>
          </p:cNvSpPr>
          <p:nvPr>
            <p:ph type="title"/>
          </p:nvPr>
        </p:nvSpPr>
        <p:spPr/>
        <p:txBody>
          <a:bodyPr>
            <a:normAutofit fontScale="90000"/>
          </a:bodyPr>
          <a:lstStyle/>
          <a:p>
            <a:r>
              <a:rPr lang="de-DE" dirty="0"/>
              <a:t>Galaxie M51</a:t>
            </a:r>
          </a:p>
        </p:txBody>
      </p:sp>
      <p:sp>
        <p:nvSpPr>
          <p:cNvPr id="4" name="Inhaltsplatzhalter 3"/>
          <p:cNvSpPr>
            <a:spLocks noGrp="1"/>
          </p:cNvSpPr>
          <p:nvPr>
            <p:ph idx="1"/>
          </p:nvPr>
        </p:nvSpPr>
        <p:spPr/>
        <p:txBody>
          <a:bodyPr/>
          <a:lstStyle/>
          <a:p>
            <a:r>
              <a:rPr lang="de-DE" dirty="0"/>
              <a:t>28 000 000 Lichtjahre</a:t>
            </a:r>
          </a:p>
          <a:p>
            <a:endParaRPr lang="de-DE" dirty="0"/>
          </a:p>
        </p:txBody>
      </p:sp>
    </p:spTree>
    <p:extLst>
      <p:ext uri="{BB962C8B-B14F-4D97-AF65-F5344CB8AC3E}">
        <p14:creationId xmlns:p14="http://schemas.microsoft.com/office/powerpoint/2010/main" val="411021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51_foto.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9143716" cy="5143500"/>
          </a:xfrm>
          <a:prstGeom prst="rect">
            <a:avLst/>
          </a:prstGeom>
        </p:spPr>
      </p:pic>
      <p:sp>
        <p:nvSpPr>
          <p:cNvPr id="3" name="Titel 2"/>
          <p:cNvSpPr>
            <a:spLocks noGrp="1"/>
          </p:cNvSpPr>
          <p:nvPr>
            <p:ph type="title"/>
          </p:nvPr>
        </p:nvSpPr>
        <p:spPr/>
        <p:txBody>
          <a:bodyPr>
            <a:normAutofit fontScale="90000"/>
          </a:bodyPr>
          <a:lstStyle/>
          <a:p>
            <a:r>
              <a:rPr lang="de-DE" dirty="0"/>
              <a:t>Galaxie M51</a:t>
            </a:r>
          </a:p>
        </p:txBody>
      </p:sp>
      <p:sp>
        <p:nvSpPr>
          <p:cNvPr id="4" name="Inhaltsplatzhalter 3"/>
          <p:cNvSpPr>
            <a:spLocks noGrp="1"/>
          </p:cNvSpPr>
          <p:nvPr>
            <p:ph idx="1"/>
          </p:nvPr>
        </p:nvSpPr>
        <p:spPr>
          <a:xfrm>
            <a:off x="220132" y="571500"/>
            <a:ext cx="4186768" cy="3009900"/>
          </a:xfrm>
        </p:spPr>
        <p:txBody>
          <a:bodyPr/>
          <a:lstStyle/>
          <a:p>
            <a:r>
              <a:rPr lang="de-DE" dirty="0"/>
              <a:t>28 000 000 </a:t>
            </a:r>
            <a:br>
              <a:rPr lang="de-DE" dirty="0"/>
            </a:br>
            <a:r>
              <a:rPr lang="de-DE" dirty="0"/>
              <a:t>Lichtjahre</a:t>
            </a:r>
          </a:p>
          <a:p>
            <a:endParaRPr lang="de-DE" dirty="0"/>
          </a:p>
        </p:txBody>
      </p:sp>
    </p:spTree>
    <p:extLst>
      <p:ext uri="{BB962C8B-B14F-4D97-AF65-F5344CB8AC3E}">
        <p14:creationId xmlns:p14="http://schemas.microsoft.com/office/powerpoint/2010/main" val="122690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Galaxie M51</a:t>
            </a:r>
          </a:p>
        </p:txBody>
      </p:sp>
      <p:sp>
        <p:nvSpPr>
          <p:cNvPr id="5" name="Inhaltsplatzhalter 4"/>
          <p:cNvSpPr>
            <a:spLocks noGrp="1"/>
          </p:cNvSpPr>
          <p:nvPr>
            <p:ph idx="1"/>
          </p:nvPr>
        </p:nvSpPr>
        <p:spPr/>
        <p:txBody>
          <a:bodyPr/>
          <a:lstStyle/>
          <a:p>
            <a:r>
              <a:rPr lang="de-DE" dirty="0"/>
              <a:t>28 000 000 Lichtjahre</a:t>
            </a:r>
          </a:p>
          <a:p>
            <a:endParaRPr lang="de-DE" dirty="0"/>
          </a:p>
        </p:txBody>
      </p:sp>
      <p:sp>
        <p:nvSpPr>
          <p:cNvPr id="6" name="Textfeld 5"/>
          <p:cNvSpPr txBox="1"/>
          <p:nvPr/>
        </p:nvSpPr>
        <p:spPr>
          <a:xfrm>
            <a:off x="2730500" y="266700"/>
            <a:ext cx="5854700" cy="4801315"/>
          </a:xfrm>
          <a:prstGeom prst="rect">
            <a:avLst/>
          </a:prstGeom>
          <a:noFill/>
        </p:spPr>
        <p:txBody>
          <a:bodyPr wrap="square" rtlCol="0">
            <a:spAutoFit/>
          </a:bodyPr>
          <a:lstStyle/>
          <a:p>
            <a:r>
              <a:rPr lang="de-DE" dirty="0">
                <a:solidFill>
                  <a:schemeClr val="bg1"/>
                </a:solidFill>
              </a:rPr>
              <a:t>Hier ist ein Bild </a:t>
            </a:r>
            <a:r>
              <a:rPr lang="de-DE" b="1" dirty="0">
                <a:solidFill>
                  <a:srgbClr val="FF6600"/>
                </a:solidFill>
              </a:rPr>
              <a:t>mit Absicht ausgelassen</a:t>
            </a:r>
            <a:r>
              <a:rPr lang="de-DE" dirty="0">
                <a:solidFill>
                  <a:schemeClr val="bg1"/>
                </a:solidFill>
              </a:rPr>
              <a:t>, da wir keine Nutzungsrechte für die Aufnahme haben. Für den internen Gebrauch auf einer Sternwarte oder anderen Bildungs-institution kann es hier heruntergeladen werden:</a:t>
            </a:r>
          </a:p>
          <a:p>
            <a:endParaRPr lang="de-DE" dirty="0">
              <a:solidFill>
                <a:schemeClr val="bg1"/>
              </a:solidFill>
            </a:endParaRPr>
          </a:p>
          <a:p>
            <a:r>
              <a:rPr lang="de-DE" dirty="0">
                <a:solidFill>
                  <a:schemeClr val="bg1"/>
                </a:solidFill>
              </a:rPr>
              <a:t>http://www.robgendlerastropics.com/M51NM.html</a:t>
            </a:r>
          </a:p>
          <a:p>
            <a:endParaRPr lang="de-DE" dirty="0">
              <a:solidFill>
                <a:schemeClr val="bg1"/>
              </a:solidFill>
            </a:endParaRPr>
          </a:p>
          <a:p>
            <a:r>
              <a:rPr lang="de-DE" dirty="0">
                <a:solidFill>
                  <a:schemeClr val="bg1"/>
                </a:solidFill>
              </a:rPr>
              <a:t>Für die logische Platzierung in der Präsentation müsste man es noch drehen. </a:t>
            </a:r>
            <a:r>
              <a:rPr lang="de-DE" b="1" dirty="0">
                <a:solidFill>
                  <a:srgbClr val="FF6600"/>
                </a:solidFill>
              </a:rPr>
              <a:t>Warum dieses Bild verwenden? </a:t>
            </a:r>
            <a:r>
              <a:rPr lang="de-DE" dirty="0">
                <a:solidFill>
                  <a:schemeClr val="bg1"/>
                </a:solidFill>
              </a:rPr>
              <a:t>Noch stärker belichtete Aufnahmen, wie sie zum Beispiel in Wüsten und fernab von Lichtverschmutzung möglich sind, zeigen im Hintergrund weitere Galaxien. Diese sehen viel kleiner aus als M51, sind aber in Wirklichkeit einfach noch viel weiter entfernt. Natürlich kann man diese Folie auch einfach weglassen.</a:t>
            </a:r>
          </a:p>
          <a:p>
            <a:endParaRPr lang="de-DE" dirty="0">
              <a:solidFill>
                <a:schemeClr val="bg1"/>
              </a:solidFill>
            </a:endParaRPr>
          </a:p>
          <a:p>
            <a:endParaRPr lang="de-DE" dirty="0">
              <a:solidFill>
                <a:schemeClr val="bg1"/>
              </a:solidFill>
            </a:endParaRPr>
          </a:p>
        </p:txBody>
      </p:sp>
    </p:spTree>
    <p:extLst>
      <p:ext uri="{BB962C8B-B14F-4D97-AF65-F5344CB8AC3E}">
        <p14:creationId xmlns:p14="http://schemas.microsoft.com/office/powerpoint/2010/main" val="297366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aggressiv be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52833" y="0"/>
            <a:ext cx="3395567" cy="5143500"/>
          </a:xfrm>
          <a:prstGeom prst="rect">
            <a:avLst/>
          </a:prstGeom>
        </p:spPr>
      </p:pic>
      <p:sp>
        <p:nvSpPr>
          <p:cNvPr id="4" name="Titel 3"/>
          <p:cNvSpPr>
            <a:spLocks noGrp="1"/>
          </p:cNvSpPr>
          <p:nvPr>
            <p:ph type="title"/>
          </p:nvPr>
        </p:nvSpPr>
        <p:spPr>
          <a:xfrm>
            <a:off x="220132" y="76201"/>
            <a:ext cx="8758768" cy="1206499"/>
          </a:xfrm>
        </p:spPr>
        <p:txBody>
          <a:bodyPr>
            <a:normAutofit/>
          </a:bodyPr>
          <a:lstStyle/>
          <a:p>
            <a:pPr algn="r"/>
            <a:r>
              <a:rPr lang="de-DE" dirty="0"/>
              <a:t>Doppel-Quasar</a:t>
            </a:r>
            <a:br>
              <a:rPr lang="de-DE" dirty="0"/>
            </a:br>
            <a:r>
              <a:rPr lang="de-DE" dirty="0"/>
              <a:t>Q0957+561</a:t>
            </a:r>
          </a:p>
        </p:txBody>
      </p:sp>
      <p:sp>
        <p:nvSpPr>
          <p:cNvPr id="5" name="Inhaltsplatzhalter 4"/>
          <p:cNvSpPr>
            <a:spLocks noGrp="1"/>
          </p:cNvSpPr>
          <p:nvPr>
            <p:ph idx="1"/>
          </p:nvPr>
        </p:nvSpPr>
        <p:spPr>
          <a:xfrm>
            <a:off x="5363632" y="1187450"/>
            <a:ext cx="3627968" cy="3009900"/>
          </a:xfrm>
        </p:spPr>
        <p:txBody>
          <a:bodyPr/>
          <a:lstStyle/>
          <a:p>
            <a:pPr algn="r"/>
            <a:r>
              <a:rPr lang="de-DE" dirty="0"/>
              <a:t>8 700 000 000 Lichtjahre</a:t>
            </a:r>
          </a:p>
          <a:p>
            <a:endParaRPr lang="de-DE" dirty="0"/>
          </a:p>
        </p:txBody>
      </p:sp>
      <p:grpSp>
        <p:nvGrpSpPr>
          <p:cNvPr id="21" name="Gruppierung 20"/>
          <p:cNvGrpSpPr/>
          <p:nvPr/>
        </p:nvGrpSpPr>
        <p:grpSpPr>
          <a:xfrm>
            <a:off x="241299" y="177800"/>
            <a:ext cx="4483101" cy="2755900"/>
            <a:chOff x="241299" y="177800"/>
            <a:chExt cx="4483101" cy="2755900"/>
          </a:xfrm>
        </p:grpSpPr>
        <p:pic>
          <p:nvPicPr>
            <p:cNvPr id="3" name="Bild 2" descr="ausschnitt.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1299" y="177800"/>
              <a:ext cx="2362201" cy="2755900"/>
            </a:xfrm>
            <a:prstGeom prst="rect">
              <a:avLst/>
            </a:prstGeom>
            <a:ln>
              <a:solidFill>
                <a:schemeClr val="accent1"/>
              </a:solidFill>
            </a:ln>
          </p:spPr>
        </p:pic>
        <p:sp>
          <p:nvSpPr>
            <p:cNvPr id="7" name="Rechteck 6"/>
            <p:cNvSpPr/>
            <p:nvPr/>
          </p:nvSpPr>
          <p:spPr>
            <a:xfrm>
              <a:off x="3860800" y="647700"/>
              <a:ext cx="863600" cy="838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mit Pfeil 9"/>
            <p:cNvCxnSpPr/>
            <p:nvPr/>
          </p:nvCxnSpPr>
          <p:spPr>
            <a:xfrm>
              <a:off x="1549400" y="787400"/>
              <a:ext cx="558800" cy="0"/>
            </a:xfrm>
            <a:prstGeom prst="straightConnector1">
              <a:avLst/>
            </a:prstGeom>
            <a:ln w="57150" cmpd="sng">
              <a:solidFill>
                <a:schemeClr val="accent6">
                  <a:lumMod val="20000"/>
                  <a:lumOff val="80000"/>
                  <a:alpha val="34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20" name="Gruppierung 19"/>
          <p:cNvGrpSpPr/>
          <p:nvPr/>
        </p:nvGrpSpPr>
        <p:grpSpPr>
          <a:xfrm>
            <a:off x="1123360" y="3633226"/>
            <a:ext cx="4096340" cy="1392430"/>
            <a:chOff x="1123360" y="3633226"/>
            <a:chExt cx="4096340" cy="1392430"/>
          </a:xfrm>
        </p:grpSpPr>
        <p:sp>
          <p:nvSpPr>
            <p:cNvPr id="11" name="Textfeld 10"/>
            <p:cNvSpPr txBox="1"/>
            <p:nvPr/>
          </p:nvSpPr>
          <p:spPr>
            <a:xfrm>
              <a:off x="1123360" y="3633226"/>
              <a:ext cx="1505540" cy="523220"/>
            </a:xfrm>
            <a:prstGeom prst="rect">
              <a:avLst/>
            </a:prstGeom>
            <a:noFill/>
          </p:spPr>
          <p:txBody>
            <a:bodyPr wrap="none" rtlCol="0">
              <a:spAutoFit/>
            </a:bodyPr>
            <a:lstStyle/>
            <a:p>
              <a:pPr algn="r"/>
              <a:r>
                <a:rPr lang="de-DE" sz="1400" dirty="0">
                  <a:solidFill>
                    <a:schemeClr val="accent6">
                      <a:lumMod val="40000"/>
                      <a:lumOff val="60000"/>
                    </a:schemeClr>
                  </a:solidFill>
                </a:rPr>
                <a:t>Galaxie NGC 3079</a:t>
              </a:r>
            </a:p>
            <a:p>
              <a:pPr algn="r"/>
              <a:r>
                <a:rPr lang="de-DE" sz="1400" dirty="0">
                  <a:solidFill>
                    <a:schemeClr val="accent6">
                      <a:lumMod val="40000"/>
                      <a:lumOff val="60000"/>
                    </a:schemeClr>
                  </a:solidFill>
                </a:rPr>
                <a:t>50 Mio. Lichtjahre</a:t>
              </a:r>
            </a:p>
          </p:txBody>
        </p:sp>
        <p:sp>
          <p:nvSpPr>
            <p:cNvPr id="12" name="Textfeld 11"/>
            <p:cNvSpPr txBox="1"/>
            <p:nvPr/>
          </p:nvSpPr>
          <p:spPr>
            <a:xfrm>
              <a:off x="1375081" y="4286992"/>
              <a:ext cx="1253819" cy="738664"/>
            </a:xfrm>
            <a:prstGeom prst="rect">
              <a:avLst/>
            </a:prstGeom>
            <a:noFill/>
          </p:spPr>
          <p:txBody>
            <a:bodyPr wrap="none" rtlCol="0">
              <a:spAutoFit/>
            </a:bodyPr>
            <a:lstStyle/>
            <a:p>
              <a:pPr algn="r"/>
              <a:r>
                <a:rPr lang="de-DE" sz="1400" dirty="0">
                  <a:solidFill>
                    <a:schemeClr val="accent6">
                      <a:lumMod val="40000"/>
                      <a:lumOff val="60000"/>
                    </a:schemeClr>
                  </a:solidFill>
                </a:rPr>
                <a:t>Sterne</a:t>
              </a:r>
            </a:p>
            <a:p>
              <a:pPr algn="r"/>
              <a:r>
                <a:rPr lang="de-DE" sz="1400" dirty="0">
                  <a:solidFill>
                    <a:schemeClr val="accent6">
                      <a:lumMod val="40000"/>
                      <a:lumOff val="60000"/>
                    </a:schemeClr>
                  </a:solidFill>
                </a:rPr>
                <a:t>einige tausend</a:t>
              </a:r>
            </a:p>
            <a:p>
              <a:pPr algn="r"/>
              <a:r>
                <a:rPr lang="de-DE" sz="1400" dirty="0">
                  <a:solidFill>
                    <a:schemeClr val="accent6">
                      <a:lumMod val="40000"/>
                      <a:lumOff val="60000"/>
                    </a:schemeClr>
                  </a:solidFill>
                </a:rPr>
                <a:t>Lichtjahre</a:t>
              </a:r>
            </a:p>
          </p:txBody>
        </p:sp>
        <p:cxnSp>
          <p:nvCxnSpPr>
            <p:cNvPr id="14" name="Gerade Verbindung 13"/>
            <p:cNvCxnSpPr/>
            <p:nvPr/>
          </p:nvCxnSpPr>
          <p:spPr>
            <a:xfrm>
              <a:off x="2641600" y="3826246"/>
              <a:ext cx="1625600" cy="0"/>
            </a:xfrm>
            <a:prstGeom prst="line">
              <a:avLst/>
            </a:prstGeom>
            <a:ln>
              <a:solidFill>
                <a:schemeClr val="accent6">
                  <a:lumMod val="20000"/>
                  <a:lumOff val="80000"/>
                  <a:alpha val="49000"/>
                </a:schemeClr>
              </a:solidFill>
            </a:ln>
          </p:spPr>
          <p:style>
            <a:lnRef idx="2">
              <a:schemeClr val="accent1"/>
            </a:lnRef>
            <a:fillRef idx="0">
              <a:schemeClr val="accent1"/>
            </a:fillRef>
            <a:effectRef idx="1">
              <a:schemeClr val="accent1"/>
            </a:effectRef>
            <a:fontRef idx="minor">
              <a:schemeClr val="tx1"/>
            </a:fontRef>
          </p:style>
        </p:cxnSp>
        <p:cxnSp>
          <p:nvCxnSpPr>
            <p:cNvPr id="15" name="Gerade Verbindung 14"/>
            <p:cNvCxnSpPr/>
            <p:nvPr/>
          </p:nvCxnSpPr>
          <p:spPr>
            <a:xfrm>
              <a:off x="2641600" y="4559813"/>
              <a:ext cx="1308100" cy="0"/>
            </a:xfrm>
            <a:prstGeom prst="line">
              <a:avLst/>
            </a:prstGeom>
            <a:ln>
              <a:solidFill>
                <a:schemeClr val="accent6">
                  <a:lumMod val="20000"/>
                  <a:lumOff val="80000"/>
                  <a:alpha val="49000"/>
                </a:schemeClr>
              </a:solidFill>
            </a:ln>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a:off x="2641600" y="4835156"/>
              <a:ext cx="2578100" cy="0"/>
            </a:xfrm>
            <a:prstGeom prst="line">
              <a:avLst/>
            </a:prstGeom>
            <a:ln>
              <a:solidFill>
                <a:schemeClr val="accent6">
                  <a:lumMod val="20000"/>
                  <a:lumOff val="80000"/>
                  <a:alpha val="49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803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619268"/>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ond_pol_kzu.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2803" y="0"/>
            <a:ext cx="4055756" cy="5143500"/>
          </a:xfrm>
          <a:prstGeom prst="rect">
            <a:avLst/>
          </a:prstGeom>
        </p:spPr>
      </p:pic>
      <p:sp>
        <p:nvSpPr>
          <p:cNvPr id="3" name="Titel 2"/>
          <p:cNvSpPr>
            <a:spLocks noGrp="1"/>
          </p:cNvSpPr>
          <p:nvPr>
            <p:ph type="title"/>
          </p:nvPr>
        </p:nvSpPr>
        <p:spPr/>
        <p:txBody>
          <a:bodyPr>
            <a:normAutofit fontScale="90000"/>
          </a:bodyPr>
          <a:lstStyle/>
          <a:p>
            <a:r>
              <a:rPr lang="de-DE" dirty="0"/>
              <a:t>Mond</a:t>
            </a:r>
          </a:p>
        </p:txBody>
      </p:sp>
      <p:sp>
        <p:nvSpPr>
          <p:cNvPr id="4" name="Inhaltsplatzhalter 3"/>
          <p:cNvSpPr>
            <a:spLocks noGrp="1"/>
          </p:cNvSpPr>
          <p:nvPr>
            <p:ph idx="1"/>
          </p:nvPr>
        </p:nvSpPr>
        <p:spPr>
          <a:xfrm>
            <a:off x="220132" y="571500"/>
            <a:ext cx="3627968" cy="1295400"/>
          </a:xfrm>
        </p:spPr>
        <p:txBody>
          <a:bodyPr/>
          <a:lstStyle/>
          <a:p>
            <a:r>
              <a:rPr lang="de-DE" dirty="0"/>
              <a:t>384 000 km</a:t>
            </a:r>
          </a:p>
          <a:p>
            <a:endParaRPr lang="de-DE" dirty="0"/>
          </a:p>
        </p:txBody>
      </p:sp>
      <p:sp>
        <p:nvSpPr>
          <p:cNvPr id="5" name="Inhaltsplatzhalter 3"/>
          <p:cNvSpPr txBox="1">
            <a:spLocks/>
          </p:cNvSpPr>
          <p:nvPr/>
        </p:nvSpPr>
        <p:spPr>
          <a:xfrm>
            <a:off x="220131" y="1244600"/>
            <a:ext cx="4669369" cy="173990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200" kern="1200">
                <a:solidFill>
                  <a:srgbClr val="FCD5B5">
                    <a:alpha val="50000"/>
                  </a:srgb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z="2000" dirty="0"/>
              <a:t>Auto: 100 km pro Stunde</a:t>
            </a:r>
          </a:p>
          <a:p>
            <a:r>
              <a:rPr lang="de-DE" sz="2000" dirty="0"/>
              <a:t>3840 Stunden zum Mond</a:t>
            </a:r>
          </a:p>
          <a:p>
            <a:r>
              <a:rPr lang="de-DE" sz="2000" dirty="0"/>
              <a:t>oder 160 Tage</a:t>
            </a:r>
          </a:p>
          <a:p>
            <a:r>
              <a:rPr lang="de-DE" sz="2000" dirty="0"/>
              <a:t>oder fast ein halbes Jahr</a:t>
            </a:r>
          </a:p>
          <a:p>
            <a:endParaRPr lang="de-DE" dirty="0"/>
          </a:p>
          <a:p>
            <a:endParaRPr lang="de-DE" dirty="0"/>
          </a:p>
        </p:txBody>
      </p:sp>
      <p:sp>
        <p:nvSpPr>
          <p:cNvPr id="7" name="Inhaltsplatzhalter 3"/>
          <p:cNvSpPr txBox="1">
            <a:spLocks/>
          </p:cNvSpPr>
          <p:nvPr/>
        </p:nvSpPr>
        <p:spPr>
          <a:xfrm>
            <a:off x="220132" y="2806700"/>
            <a:ext cx="4936068" cy="2184400"/>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200" kern="1200">
                <a:solidFill>
                  <a:srgbClr val="FCD5B5">
                    <a:alpha val="50000"/>
                  </a:srgb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CD5B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CD5B5"/>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CD5B5"/>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CD5B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de-DE" sz="2000" dirty="0">
                <a:solidFill>
                  <a:srgbClr val="FCD5B5"/>
                </a:solidFill>
              </a:rPr>
              <a:t>Viel schneller ist das Licht: </a:t>
            </a:r>
            <a:br>
              <a:rPr lang="de-DE" sz="2000" dirty="0">
                <a:solidFill>
                  <a:srgbClr val="FCD5B5"/>
                </a:solidFill>
              </a:rPr>
            </a:br>
            <a:r>
              <a:rPr lang="de-DE" sz="2000" dirty="0">
                <a:solidFill>
                  <a:srgbClr val="FCD5B5"/>
                </a:solidFill>
              </a:rPr>
              <a:t>300 000 km pro </a:t>
            </a:r>
            <a:r>
              <a:rPr lang="de-DE" sz="2000" i="1" dirty="0">
                <a:solidFill>
                  <a:srgbClr val="FCD5B5"/>
                </a:solidFill>
              </a:rPr>
              <a:t>Sekunde</a:t>
            </a:r>
          </a:p>
          <a:p>
            <a:pPr>
              <a:spcBef>
                <a:spcPts val="0"/>
              </a:spcBef>
            </a:pPr>
            <a:br>
              <a:rPr lang="de-DE" sz="2000" i="1" dirty="0">
                <a:solidFill>
                  <a:srgbClr val="FCD5B5"/>
                </a:solidFill>
              </a:rPr>
            </a:br>
            <a:r>
              <a:rPr lang="de-DE" sz="2000" dirty="0">
                <a:solidFill>
                  <a:srgbClr val="FCD5B5"/>
                </a:solidFill>
              </a:rPr>
              <a:t>Von der Erde zum Mond: 1.3 Sekunden</a:t>
            </a:r>
          </a:p>
          <a:p>
            <a:pPr>
              <a:spcBef>
                <a:spcPts val="0"/>
              </a:spcBef>
            </a:pPr>
            <a:endParaRPr lang="de-DE" sz="2000" dirty="0">
              <a:solidFill>
                <a:srgbClr val="FCD5B5"/>
              </a:solidFill>
            </a:endParaRPr>
          </a:p>
          <a:p>
            <a:pPr>
              <a:spcBef>
                <a:spcPts val="0"/>
              </a:spcBef>
            </a:pPr>
            <a:r>
              <a:rPr lang="de-DE" sz="2000" dirty="0">
                <a:solidFill>
                  <a:srgbClr val="FCD5B5"/>
                </a:solidFill>
              </a:rPr>
              <a:t>Der Mond ist 1.3 Lichtsekunden entfernt.</a:t>
            </a:r>
            <a:endParaRPr lang="de-DE" sz="2000" dirty="0"/>
          </a:p>
          <a:p>
            <a:endParaRPr lang="de-DE" dirty="0"/>
          </a:p>
        </p:txBody>
      </p:sp>
    </p:spTree>
    <p:extLst>
      <p:ext uri="{BB962C8B-B14F-4D97-AF65-F5344CB8AC3E}">
        <p14:creationId xmlns:p14="http://schemas.microsoft.com/office/powerpoint/2010/main" val="263509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mond_jupiter_venus_26März201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46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mond_jupiter_venus_26März201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extfeld 6"/>
          <p:cNvSpPr txBox="1"/>
          <p:nvPr/>
        </p:nvSpPr>
        <p:spPr>
          <a:xfrm>
            <a:off x="3986689" y="445013"/>
            <a:ext cx="621497" cy="307777"/>
          </a:xfrm>
          <a:prstGeom prst="rect">
            <a:avLst/>
          </a:prstGeom>
          <a:noFill/>
        </p:spPr>
        <p:txBody>
          <a:bodyPr wrap="none" rtlCol="0">
            <a:spAutoFit/>
          </a:bodyPr>
          <a:lstStyle/>
          <a:p>
            <a:pPr algn="r"/>
            <a:r>
              <a:rPr lang="de-DE" sz="1400" dirty="0">
                <a:solidFill>
                  <a:schemeClr val="accent6">
                    <a:lumMod val="40000"/>
                    <a:lumOff val="60000"/>
                  </a:schemeClr>
                </a:solidFill>
              </a:rPr>
              <a:t>Mond</a:t>
            </a:r>
          </a:p>
        </p:txBody>
      </p:sp>
      <p:sp>
        <p:nvSpPr>
          <p:cNvPr id="8" name="Textfeld 7"/>
          <p:cNvSpPr txBox="1"/>
          <p:nvPr/>
        </p:nvSpPr>
        <p:spPr>
          <a:xfrm>
            <a:off x="4675620" y="153426"/>
            <a:ext cx="1139066" cy="307777"/>
          </a:xfrm>
          <a:prstGeom prst="rect">
            <a:avLst/>
          </a:prstGeom>
          <a:noFill/>
        </p:spPr>
        <p:txBody>
          <a:bodyPr wrap="none" rtlCol="0">
            <a:spAutoFit/>
          </a:bodyPr>
          <a:lstStyle/>
          <a:p>
            <a:pPr algn="r"/>
            <a:r>
              <a:rPr lang="de-DE" sz="1400" dirty="0">
                <a:solidFill>
                  <a:schemeClr val="accent6">
                    <a:lumMod val="40000"/>
                    <a:lumOff val="60000"/>
                  </a:schemeClr>
                </a:solidFill>
              </a:rPr>
              <a:t>Planet Venus</a:t>
            </a:r>
          </a:p>
        </p:txBody>
      </p:sp>
      <p:sp>
        <p:nvSpPr>
          <p:cNvPr id="9" name="Textfeld 8"/>
          <p:cNvSpPr txBox="1"/>
          <p:nvPr/>
        </p:nvSpPr>
        <p:spPr>
          <a:xfrm>
            <a:off x="4739120" y="1158214"/>
            <a:ext cx="1188158" cy="307777"/>
          </a:xfrm>
          <a:prstGeom prst="rect">
            <a:avLst/>
          </a:prstGeom>
          <a:noFill/>
        </p:spPr>
        <p:txBody>
          <a:bodyPr wrap="none" rtlCol="0">
            <a:spAutoFit/>
          </a:bodyPr>
          <a:lstStyle/>
          <a:p>
            <a:pPr algn="r"/>
            <a:r>
              <a:rPr lang="de-DE" sz="1400" dirty="0">
                <a:solidFill>
                  <a:schemeClr val="accent6">
                    <a:lumMod val="40000"/>
                    <a:lumOff val="60000"/>
                  </a:schemeClr>
                </a:solidFill>
              </a:rPr>
              <a:t>Planet Jupiter</a:t>
            </a:r>
          </a:p>
        </p:txBody>
      </p:sp>
      <p:sp>
        <p:nvSpPr>
          <p:cNvPr id="10" name="Textfeld 9"/>
          <p:cNvSpPr txBox="1"/>
          <p:nvPr/>
        </p:nvSpPr>
        <p:spPr>
          <a:xfrm>
            <a:off x="1037012" y="445013"/>
            <a:ext cx="662874" cy="307777"/>
          </a:xfrm>
          <a:prstGeom prst="rect">
            <a:avLst/>
          </a:prstGeom>
          <a:noFill/>
        </p:spPr>
        <p:txBody>
          <a:bodyPr wrap="none" rtlCol="0">
            <a:spAutoFit/>
          </a:bodyPr>
          <a:lstStyle/>
          <a:p>
            <a:pPr algn="r"/>
            <a:r>
              <a:rPr lang="de-DE" sz="1400" dirty="0">
                <a:solidFill>
                  <a:schemeClr val="accent6">
                    <a:lumMod val="40000"/>
                    <a:lumOff val="60000"/>
                  </a:schemeClr>
                </a:solidFill>
              </a:rPr>
              <a:t>Sterne</a:t>
            </a:r>
          </a:p>
        </p:txBody>
      </p:sp>
      <p:sp>
        <p:nvSpPr>
          <p:cNvPr id="11" name="Textfeld 10"/>
          <p:cNvSpPr txBox="1"/>
          <p:nvPr/>
        </p:nvSpPr>
        <p:spPr>
          <a:xfrm>
            <a:off x="6814025" y="1987716"/>
            <a:ext cx="646331" cy="307777"/>
          </a:xfrm>
          <a:prstGeom prst="rect">
            <a:avLst/>
          </a:prstGeom>
          <a:noFill/>
        </p:spPr>
        <p:txBody>
          <a:bodyPr wrap="none" rtlCol="0">
            <a:spAutoFit/>
          </a:bodyPr>
          <a:lstStyle/>
          <a:p>
            <a:pPr algn="r"/>
            <a:r>
              <a:rPr lang="de-DE" sz="1400" dirty="0">
                <a:solidFill>
                  <a:schemeClr val="accent6">
                    <a:lumMod val="40000"/>
                    <a:lumOff val="60000"/>
                  </a:schemeClr>
                </a:solidFill>
              </a:rPr>
              <a:t>Sonne</a:t>
            </a:r>
          </a:p>
        </p:txBody>
      </p:sp>
      <p:cxnSp>
        <p:nvCxnSpPr>
          <p:cNvPr id="3" name="Gerade Verbindung mit Pfeil 2"/>
          <p:cNvCxnSpPr/>
          <p:nvPr/>
        </p:nvCxnSpPr>
        <p:spPr>
          <a:xfrm flipH="1">
            <a:off x="6096000" y="2235200"/>
            <a:ext cx="698500" cy="31750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5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Sonnenuntergan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1" y="0"/>
            <a:ext cx="9141599" cy="5143500"/>
          </a:xfrm>
          <a:prstGeom prst="rect">
            <a:avLst/>
          </a:prstGeom>
        </p:spPr>
      </p:pic>
      <p:sp>
        <p:nvSpPr>
          <p:cNvPr id="3" name="Titel 2"/>
          <p:cNvSpPr>
            <a:spLocks noGrp="1"/>
          </p:cNvSpPr>
          <p:nvPr>
            <p:ph type="title"/>
          </p:nvPr>
        </p:nvSpPr>
        <p:spPr/>
        <p:txBody>
          <a:bodyPr>
            <a:normAutofit fontScale="90000"/>
          </a:bodyPr>
          <a:lstStyle/>
          <a:p>
            <a:r>
              <a:rPr lang="de-DE" dirty="0"/>
              <a:t>Sonne</a:t>
            </a:r>
          </a:p>
        </p:txBody>
      </p:sp>
      <p:sp>
        <p:nvSpPr>
          <p:cNvPr id="4" name="Inhaltsplatzhalter 3"/>
          <p:cNvSpPr>
            <a:spLocks noGrp="1"/>
          </p:cNvSpPr>
          <p:nvPr>
            <p:ph idx="1"/>
          </p:nvPr>
        </p:nvSpPr>
        <p:spPr/>
        <p:txBody>
          <a:bodyPr/>
          <a:lstStyle/>
          <a:p>
            <a:r>
              <a:rPr lang="de-DE" dirty="0">
                <a:solidFill>
                  <a:srgbClr val="FCD5B5">
                    <a:alpha val="61000"/>
                  </a:srgbClr>
                </a:solidFill>
              </a:rPr>
              <a:t>8 Lichtminuten</a:t>
            </a:r>
          </a:p>
        </p:txBody>
      </p:sp>
    </p:spTree>
    <p:extLst>
      <p:ext uri="{BB962C8B-B14F-4D97-AF65-F5344CB8AC3E}">
        <p14:creationId xmlns:p14="http://schemas.microsoft.com/office/powerpoint/2010/main" val="32723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jupiter_wikipedia.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 contrast="28000"/>
                    </a14:imgEffect>
                  </a14:imgLayer>
                </a14:imgProps>
              </a:ext>
              <a:ext uri="{28A0092B-C50C-407E-A947-70E740481C1C}">
                <a14:useLocalDpi xmlns:a14="http://schemas.microsoft.com/office/drawing/2010/main"/>
              </a:ext>
            </a:extLst>
          </a:blip>
          <a:stretch>
            <a:fillRect/>
          </a:stretch>
        </p:blipFill>
        <p:spPr>
          <a:xfrm flipH="1">
            <a:off x="698499" y="356370"/>
            <a:ext cx="8359365" cy="4787130"/>
          </a:xfrm>
          <a:prstGeom prst="rect">
            <a:avLst/>
          </a:prstGeom>
        </p:spPr>
      </p:pic>
      <p:sp>
        <p:nvSpPr>
          <p:cNvPr id="9" name="Inhaltsplatzhalter 8"/>
          <p:cNvSpPr>
            <a:spLocks noGrp="1"/>
          </p:cNvSpPr>
          <p:nvPr>
            <p:ph idx="1"/>
          </p:nvPr>
        </p:nvSpPr>
        <p:spPr/>
        <p:txBody>
          <a:bodyPr/>
          <a:lstStyle/>
          <a:p>
            <a:r>
              <a:rPr lang="de-DE" dirty="0"/>
              <a:t>45 Lichtminuten</a:t>
            </a:r>
          </a:p>
        </p:txBody>
      </p:sp>
      <p:sp>
        <p:nvSpPr>
          <p:cNvPr id="4" name="Titel 3"/>
          <p:cNvSpPr>
            <a:spLocks noGrp="1"/>
          </p:cNvSpPr>
          <p:nvPr>
            <p:ph type="title"/>
          </p:nvPr>
        </p:nvSpPr>
        <p:spPr/>
        <p:txBody>
          <a:bodyPr>
            <a:normAutofit fontScale="90000"/>
          </a:bodyPr>
          <a:lstStyle/>
          <a:p>
            <a:r>
              <a:rPr lang="de-DE" dirty="0"/>
              <a:t>Jupiter</a:t>
            </a:r>
          </a:p>
        </p:txBody>
      </p:sp>
      <p:sp>
        <p:nvSpPr>
          <p:cNvPr id="6" name="Textfeld 5"/>
          <p:cNvSpPr txBox="1"/>
          <p:nvPr/>
        </p:nvSpPr>
        <p:spPr>
          <a:xfrm>
            <a:off x="7965960" y="4572513"/>
            <a:ext cx="1150726" cy="523220"/>
          </a:xfrm>
          <a:prstGeom prst="rect">
            <a:avLst/>
          </a:prstGeom>
          <a:noFill/>
        </p:spPr>
        <p:txBody>
          <a:bodyPr wrap="none" rtlCol="0">
            <a:spAutoFit/>
          </a:bodyPr>
          <a:lstStyle/>
          <a:p>
            <a:pPr algn="r"/>
            <a:r>
              <a:rPr lang="de-DE" sz="1400" dirty="0">
                <a:solidFill>
                  <a:schemeClr val="accent6">
                    <a:lumMod val="40000"/>
                    <a:lumOff val="60000"/>
                    <a:alpha val="34000"/>
                  </a:schemeClr>
                </a:solidFill>
              </a:rPr>
              <a:t>Aufnahme </a:t>
            </a:r>
          </a:p>
          <a:p>
            <a:pPr algn="r"/>
            <a:r>
              <a:rPr lang="de-DE" sz="1400" dirty="0">
                <a:solidFill>
                  <a:schemeClr val="accent6">
                    <a:lumMod val="40000"/>
                    <a:lumOff val="60000"/>
                    <a:alpha val="34000"/>
                  </a:schemeClr>
                </a:solidFill>
              </a:rPr>
              <a:t>Jan Sandberg</a:t>
            </a:r>
          </a:p>
        </p:txBody>
      </p:sp>
    </p:spTree>
    <p:extLst>
      <p:ext uri="{BB962C8B-B14F-4D97-AF65-F5344CB8AC3E}">
        <p14:creationId xmlns:p14="http://schemas.microsoft.com/office/powerpoint/2010/main" val="392448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jupiter_wikipedia.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7000" contrast="35000"/>
                    </a14:imgEffect>
                  </a14:imgLayer>
                </a14:imgProps>
              </a:ext>
              <a:ext uri="{28A0092B-C50C-407E-A947-70E740481C1C}">
                <a14:useLocalDpi xmlns:a14="http://schemas.microsoft.com/office/drawing/2010/main"/>
              </a:ext>
            </a:extLst>
          </a:blip>
          <a:stretch>
            <a:fillRect/>
          </a:stretch>
        </p:blipFill>
        <p:spPr>
          <a:xfrm flipH="1">
            <a:off x="698499" y="356370"/>
            <a:ext cx="8359365" cy="4787130"/>
          </a:xfrm>
          <a:prstGeom prst="rect">
            <a:avLst/>
          </a:prstGeom>
        </p:spPr>
      </p:pic>
      <p:sp>
        <p:nvSpPr>
          <p:cNvPr id="9" name="Inhaltsplatzhalter 8"/>
          <p:cNvSpPr>
            <a:spLocks noGrp="1"/>
          </p:cNvSpPr>
          <p:nvPr>
            <p:ph idx="1"/>
          </p:nvPr>
        </p:nvSpPr>
        <p:spPr/>
        <p:txBody>
          <a:bodyPr>
            <a:normAutofit/>
          </a:bodyPr>
          <a:lstStyle/>
          <a:p>
            <a:r>
              <a:rPr lang="de-DE" sz="2400" dirty="0"/>
              <a:t>seine Monde und die Lichtgeschwindigkeit</a:t>
            </a:r>
          </a:p>
        </p:txBody>
      </p:sp>
      <p:sp>
        <p:nvSpPr>
          <p:cNvPr id="4" name="Titel 3"/>
          <p:cNvSpPr>
            <a:spLocks noGrp="1"/>
          </p:cNvSpPr>
          <p:nvPr>
            <p:ph type="title"/>
          </p:nvPr>
        </p:nvSpPr>
        <p:spPr/>
        <p:txBody>
          <a:bodyPr>
            <a:normAutofit fontScale="90000"/>
          </a:bodyPr>
          <a:lstStyle/>
          <a:p>
            <a:r>
              <a:rPr lang="de-DE" dirty="0"/>
              <a:t>Jupiter</a:t>
            </a:r>
          </a:p>
        </p:txBody>
      </p:sp>
      <p:grpSp>
        <p:nvGrpSpPr>
          <p:cNvPr id="7" name="Gruppierung 6"/>
          <p:cNvGrpSpPr/>
          <p:nvPr/>
        </p:nvGrpSpPr>
        <p:grpSpPr>
          <a:xfrm>
            <a:off x="220133" y="0"/>
            <a:ext cx="8923867" cy="5143500"/>
            <a:chOff x="220133" y="0"/>
            <a:chExt cx="8923867" cy="5143500"/>
          </a:xfrm>
        </p:grpSpPr>
        <p:pic>
          <p:nvPicPr>
            <p:cNvPr id="2" name="Bild 1"/>
            <p:cNvPicPr>
              <a:picLocks noChangeAspect="1"/>
            </p:cNvPicPr>
            <p:nvPr/>
          </p:nvPicPr>
          <p:blipFill>
            <a:blip r:embed="rId5"/>
            <a:stretch>
              <a:fillRect/>
            </a:stretch>
          </p:blipFill>
          <p:spPr>
            <a:xfrm>
              <a:off x="6425738" y="0"/>
              <a:ext cx="2718262" cy="5143500"/>
            </a:xfrm>
            <a:prstGeom prst="rect">
              <a:avLst/>
            </a:prstGeom>
          </p:spPr>
        </p:pic>
        <p:pic>
          <p:nvPicPr>
            <p:cNvPr id="6" name="Bild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0133" y="2097340"/>
              <a:ext cx="2637368" cy="3046160"/>
            </a:xfrm>
            <a:prstGeom prst="rect">
              <a:avLst/>
            </a:prstGeom>
          </p:spPr>
        </p:pic>
        <p:sp>
          <p:nvSpPr>
            <p:cNvPr id="10" name="Textfeld 9"/>
            <p:cNvSpPr txBox="1"/>
            <p:nvPr/>
          </p:nvSpPr>
          <p:spPr>
            <a:xfrm>
              <a:off x="2960658" y="3860800"/>
              <a:ext cx="3185680" cy="1015663"/>
            </a:xfrm>
            <a:prstGeom prst="rect">
              <a:avLst/>
            </a:prstGeom>
            <a:noFill/>
          </p:spPr>
          <p:txBody>
            <a:bodyPr wrap="square" rtlCol="0">
              <a:spAutoFit/>
            </a:bodyPr>
            <a:lstStyle/>
            <a:p>
              <a:r>
                <a:rPr lang="de-DE" sz="2000" dirty="0">
                  <a:solidFill>
                    <a:schemeClr val="accent6">
                      <a:lumMod val="40000"/>
                      <a:lumOff val="60000"/>
                      <a:alpha val="50000"/>
                    </a:schemeClr>
                  </a:solidFill>
                </a:rPr>
                <a:t>Ole </a:t>
              </a:r>
              <a:r>
                <a:rPr lang="de-DE" sz="2000" dirty="0" err="1">
                  <a:solidFill>
                    <a:schemeClr val="accent6">
                      <a:lumMod val="40000"/>
                      <a:lumOff val="60000"/>
                      <a:alpha val="50000"/>
                    </a:schemeClr>
                  </a:solidFill>
                </a:rPr>
                <a:t>Rømer</a:t>
              </a:r>
              <a:r>
                <a:rPr lang="de-DE" sz="2000" dirty="0">
                  <a:solidFill>
                    <a:schemeClr val="accent6">
                      <a:lumMod val="40000"/>
                      <a:lumOff val="60000"/>
                      <a:alpha val="50000"/>
                    </a:schemeClr>
                  </a:solidFill>
                </a:rPr>
                <a:t> (1644-1710)</a:t>
              </a:r>
            </a:p>
            <a:p>
              <a:r>
                <a:rPr lang="de-DE" sz="2000" dirty="0">
                  <a:solidFill>
                    <a:schemeClr val="accent6">
                      <a:lumMod val="40000"/>
                      <a:lumOff val="60000"/>
                      <a:alpha val="50000"/>
                    </a:schemeClr>
                  </a:solidFill>
                </a:rPr>
                <a:t>dänischer Astronom</a:t>
              </a:r>
            </a:p>
            <a:p>
              <a:r>
                <a:rPr lang="de-DE" sz="2000" dirty="0">
                  <a:solidFill>
                    <a:schemeClr val="accent6">
                      <a:lumMod val="40000"/>
                      <a:lumOff val="60000"/>
                    </a:schemeClr>
                  </a:solidFill>
                </a:rPr>
                <a:t> </a:t>
              </a:r>
            </a:p>
          </p:txBody>
        </p:sp>
      </p:grpSp>
    </p:spTree>
    <p:extLst>
      <p:ext uri="{BB962C8B-B14F-4D97-AF65-F5344CB8AC3E}">
        <p14:creationId xmlns:p14="http://schemas.microsoft.com/office/powerpoint/2010/main" val="141424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p:txBody>
          <a:bodyPr/>
          <a:lstStyle/>
          <a:p>
            <a:pPr>
              <a:lnSpc>
                <a:spcPct val="80000"/>
              </a:lnSpc>
            </a:pPr>
            <a:r>
              <a:rPr lang="de-DE" dirty="0"/>
              <a:t>5 ½</a:t>
            </a:r>
          </a:p>
          <a:p>
            <a:pPr>
              <a:lnSpc>
                <a:spcPct val="80000"/>
              </a:lnSpc>
            </a:pPr>
            <a:r>
              <a:rPr lang="de-DE" dirty="0"/>
              <a:t>Licht-</a:t>
            </a:r>
          </a:p>
          <a:p>
            <a:pPr>
              <a:lnSpc>
                <a:spcPct val="80000"/>
              </a:lnSpc>
            </a:pPr>
            <a:r>
              <a:rPr lang="de-DE" dirty="0"/>
              <a:t>stunden</a:t>
            </a:r>
          </a:p>
        </p:txBody>
      </p:sp>
      <p:sp>
        <p:nvSpPr>
          <p:cNvPr id="4" name="Titel 3"/>
          <p:cNvSpPr>
            <a:spLocks noGrp="1"/>
          </p:cNvSpPr>
          <p:nvPr>
            <p:ph type="title"/>
          </p:nvPr>
        </p:nvSpPr>
        <p:spPr/>
        <p:txBody>
          <a:bodyPr>
            <a:normAutofit fontScale="90000"/>
          </a:bodyPr>
          <a:lstStyle/>
          <a:p>
            <a:r>
              <a:rPr lang="de-DE" dirty="0"/>
              <a:t>Pluto</a:t>
            </a:r>
          </a:p>
        </p:txBody>
      </p:sp>
      <p:grpSp>
        <p:nvGrpSpPr>
          <p:cNvPr id="6" name="Gruppierung 5"/>
          <p:cNvGrpSpPr/>
          <p:nvPr/>
        </p:nvGrpSpPr>
        <p:grpSpPr>
          <a:xfrm>
            <a:off x="2072247" y="70992"/>
            <a:ext cx="6896676" cy="4914979"/>
            <a:chOff x="2072247" y="70992"/>
            <a:chExt cx="6896676" cy="4914979"/>
          </a:xfrm>
        </p:grpSpPr>
        <p:pic>
          <p:nvPicPr>
            <p:cNvPr id="7" name="Bild 6" descr="Pluto 16. Mai 198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2247" y="431799"/>
              <a:ext cx="3343094" cy="4537301"/>
            </a:xfrm>
            <a:prstGeom prst="rect">
              <a:avLst/>
            </a:prstGeom>
            <a:ln>
              <a:solidFill>
                <a:schemeClr val="accent6">
                  <a:lumMod val="40000"/>
                  <a:lumOff val="60000"/>
                  <a:alpha val="50000"/>
                </a:schemeClr>
              </a:solidFill>
            </a:ln>
          </p:spPr>
        </p:pic>
        <p:pic>
          <p:nvPicPr>
            <p:cNvPr id="8" name="Bild 7" descr="Pluto 20. Mai 198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13400" y="431800"/>
              <a:ext cx="3355523" cy="4554171"/>
            </a:xfrm>
            <a:prstGeom prst="rect">
              <a:avLst/>
            </a:prstGeom>
            <a:ln>
              <a:solidFill>
                <a:schemeClr val="accent6">
                  <a:lumMod val="40000"/>
                  <a:lumOff val="60000"/>
                  <a:alpha val="50000"/>
                </a:schemeClr>
              </a:solidFill>
            </a:ln>
          </p:spPr>
        </p:pic>
        <p:sp>
          <p:nvSpPr>
            <p:cNvPr id="9" name="Textfeld 8"/>
            <p:cNvSpPr txBox="1"/>
            <p:nvPr/>
          </p:nvSpPr>
          <p:spPr>
            <a:xfrm>
              <a:off x="3174875" y="70992"/>
              <a:ext cx="1137839" cy="307777"/>
            </a:xfrm>
            <a:prstGeom prst="rect">
              <a:avLst/>
            </a:prstGeom>
            <a:noFill/>
          </p:spPr>
          <p:txBody>
            <a:bodyPr wrap="none" rtlCol="0">
              <a:spAutoFit/>
            </a:bodyPr>
            <a:lstStyle/>
            <a:p>
              <a:r>
                <a:rPr lang="de-DE" sz="1400" dirty="0">
                  <a:solidFill>
                    <a:schemeClr val="accent6">
                      <a:lumMod val="40000"/>
                      <a:lumOff val="60000"/>
                      <a:alpha val="50000"/>
                    </a:schemeClr>
                  </a:solidFill>
                </a:rPr>
                <a:t>16. Mai 1987</a:t>
              </a:r>
            </a:p>
          </p:txBody>
        </p:sp>
        <p:sp>
          <p:nvSpPr>
            <p:cNvPr id="10" name="Textfeld 9"/>
            <p:cNvSpPr txBox="1"/>
            <p:nvPr/>
          </p:nvSpPr>
          <p:spPr>
            <a:xfrm>
              <a:off x="6722242" y="70992"/>
              <a:ext cx="1137839" cy="307777"/>
            </a:xfrm>
            <a:prstGeom prst="rect">
              <a:avLst/>
            </a:prstGeom>
            <a:noFill/>
          </p:spPr>
          <p:txBody>
            <a:bodyPr wrap="none" rtlCol="0">
              <a:spAutoFit/>
            </a:bodyPr>
            <a:lstStyle/>
            <a:p>
              <a:r>
                <a:rPr lang="de-DE" sz="1400" dirty="0">
                  <a:solidFill>
                    <a:schemeClr val="accent6">
                      <a:lumMod val="40000"/>
                      <a:lumOff val="60000"/>
                      <a:alpha val="50000"/>
                    </a:schemeClr>
                  </a:solidFill>
                </a:rPr>
                <a:t>20. Mai 1987</a:t>
              </a:r>
            </a:p>
          </p:txBody>
        </p:sp>
      </p:grpSp>
    </p:spTree>
    <p:extLst>
      <p:ext uri="{BB962C8B-B14F-4D97-AF65-F5344CB8AC3E}">
        <p14:creationId xmlns:p14="http://schemas.microsoft.com/office/powerpoint/2010/main" val="157874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2383</Words>
  <Application>Microsoft Macintosh PowerPoint</Application>
  <PresentationFormat>Bildschirmpräsentation (16:9)</PresentationFormat>
  <Paragraphs>161</Paragraphs>
  <Slides>24</Slides>
  <Notes>22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Calibri</vt:lpstr>
      <vt:lpstr>Office-Design</vt:lpstr>
      <vt:lpstr>PowerPoint-Präsentation</vt:lpstr>
      <vt:lpstr>Fern-Sehen auf der Sternwarte  Wie weit ist es bis zum Mond und zu den Sternen?</vt:lpstr>
      <vt:lpstr>Mond</vt:lpstr>
      <vt:lpstr>PowerPoint-Präsentation</vt:lpstr>
      <vt:lpstr>PowerPoint-Präsentation</vt:lpstr>
      <vt:lpstr>Sonne</vt:lpstr>
      <vt:lpstr>Jupiter</vt:lpstr>
      <vt:lpstr>Jupiter</vt:lpstr>
      <vt:lpstr>Pluto</vt:lpstr>
      <vt:lpstr>Pluto</vt:lpstr>
      <vt:lpstr>PowerPoint-Präsentation</vt:lpstr>
      <vt:lpstr>Sterne im Sternbild Grosser Bär</vt:lpstr>
      <vt:lpstr>Orionnebel</vt:lpstr>
      <vt:lpstr>Orionnebel</vt:lpstr>
      <vt:lpstr>Ringnebel im Sternbild Leier</vt:lpstr>
      <vt:lpstr>Ringnebel im Sternbild Leier</vt:lpstr>
      <vt:lpstr>Eskimonebel im Sternbild Zwillinge</vt:lpstr>
      <vt:lpstr>Kugelsternhaufen M13</vt:lpstr>
      <vt:lpstr>Kugelsternhaufen M13</vt:lpstr>
      <vt:lpstr>Galaxie M51</vt:lpstr>
      <vt:lpstr>Galaxie M51</vt:lpstr>
      <vt:lpstr>Galaxie M51</vt:lpstr>
      <vt:lpstr>Doppel-Quasar Q0957+561</vt:lpstr>
      <vt:lpstr>PowerPoint-Präsentation</vt:lpstr>
    </vt:vector>
  </TitlesOfParts>
  <Company>Eglisau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Juerg Alean</dc:creator>
  <cp:lastModifiedBy>Juerg Alean</cp:lastModifiedBy>
  <cp:revision>89</cp:revision>
  <dcterms:created xsi:type="dcterms:W3CDTF">2019-08-20T07:23:42Z</dcterms:created>
  <dcterms:modified xsi:type="dcterms:W3CDTF">2020-10-09T12:55:01Z</dcterms:modified>
</cp:coreProperties>
</file>