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01" r:id="rId2"/>
    <p:sldId id="257" r:id="rId3"/>
    <p:sldId id="297" r:id="rId4"/>
    <p:sldId id="258" r:id="rId5"/>
    <p:sldId id="259" r:id="rId6"/>
    <p:sldId id="260" r:id="rId7"/>
    <p:sldId id="280" r:id="rId8"/>
    <p:sldId id="273" r:id="rId9"/>
    <p:sldId id="284" r:id="rId10"/>
    <p:sldId id="285" r:id="rId11"/>
    <p:sldId id="287" r:id="rId12"/>
    <p:sldId id="281" r:id="rId13"/>
    <p:sldId id="272" r:id="rId14"/>
    <p:sldId id="298" r:id="rId15"/>
    <p:sldId id="288" r:id="rId16"/>
    <p:sldId id="299" r:id="rId17"/>
    <p:sldId id="300" r:id="rId18"/>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06" autoAdjust="0"/>
  </p:normalViewPr>
  <p:slideViewPr>
    <p:cSldViewPr snapToGrid="0" snapToObjects="1">
      <p:cViewPr>
        <p:scale>
          <a:sx n="100" d="100"/>
          <a:sy n="100" d="100"/>
        </p:scale>
        <p:origin x="-968" y="-41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FEF75B-B795-854A-897E-BE44559467DC}" type="datetimeFigureOut">
              <a:rPr lang="de-DE" smtClean="0"/>
              <a:t>14.05.20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4A927-5F25-4E42-BADD-0C2F973A1794}" type="slidenum">
              <a:rPr lang="de-DE" smtClean="0"/>
              <a:t>‹Nr.›</a:t>
            </a:fld>
            <a:endParaRPr lang="de-DE"/>
          </a:p>
        </p:txBody>
      </p:sp>
    </p:spTree>
    <p:extLst>
      <p:ext uri="{BB962C8B-B14F-4D97-AF65-F5344CB8AC3E}">
        <p14:creationId xmlns:p14="http://schemas.microsoft.com/office/powerpoint/2010/main" val="3918448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a:t>
            </a:fld>
            <a:endParaRPr lang="de-DE"/>
          </a:p>
        </p:txBody>
      </p:sp>
    </p:spTree>
    <p:extLst>
      <p:ext uri="{BB962C8B-B14F-4D97-AF65-F5344CB8AC3E}">
        <p14:creationId xmlns:p14="http://schemas.microsoft.com/office/powerpoint/2010/main" val="264246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9690571-C7CD-4D48-BFC8-9011C6F15A10}" type="slidenum">
              <a:rPr lang="de-CH" sz="1200"/>
              <a:pPr/>
              <a:t>11</a:t>
            </a:fld>
            <a:endParaRPr lang="de-CH" sz="1200"/>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r>
              <a:rPr lang="de-CH" dirty="0" smtClean="0"/>
              <a:t>Das rund 22 km grosse </a:t>
            </a:r>
            <a:r>
              <a:rPr lang="de-CH" dirty="0" err="1" smtClean="0"/>
              <a:t>Nördlinger</a:t>
            </a:r>
            <a:r>
              <a:rPr lang="de-CH" dirty="0" smtClean="0"/>
              <a:t> Ries ist zwar kreisrund,</a:t>
            </a:r>
            <a:r>
              <a:rPr lang="de-CH" baseline="0" dirty="0" smtClean="0"/>
              <a:t> aber die Beckenform des Kraters ist im Gelände nur unter besten Bedingungen wirklich zu erkennen. Im grossen Bild ist die Ebene mit Morgendunst gefüllt, und man erkennt andeutungsweise den hinteren Kraterrand. Der Fotograf steht auf dem nahen Kraterrand. Beim Einschlag des Meteoriten entstand durch enorme Druck- und Hitzeentwicklung ein eigenartiges Gestein, der </a:t>
            </a:r>
            <a:r>
              <a:rPr lang="de-CH" baseline="0" dirty="0" err="1" smtClean="0"/>
              <a:t>Suevit</a:t>
            </a:r>
            <a:r>
              <a:rPr lang="de-CH" baseline="0" dirty="0" smtClean="0"/>
              <a:t> (Schwabenstein), der unter anderem im Kirchturm von Nördlingen verbaut ist.</a:t>
            </a:r>
            <a:endParaRPr lang="de-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 der Erde sind derzeit gegen 200 Meteoritenkrater bekannt, der </a:t>
            </a:r>
            <a:r>
              <a:rPr lang="de-DE" dirty="0" err="1" smtClean="0"/>
              <a:t>Grossteil</a:t>
            </a:r>
            <a:r>
              <a:rPr lang="de-DE" dirty="0" smtClean="0"/>
              <a:t> auf den Kontinenten, denn unter dem Meer sind sie viel schwieriger</a:t>
            </a:r>
            <a:r>
              <a:rPr lang="de-DE" baseline="0" dirty="0" smtClean="0"/>
              <a:t> nachzuweisen. Die scheinbare Konzentration auf bestimmte Regionen wie Nordeuropa, zentrales und östliches Nordamerika und Australien kommt nicht etwa daher dass Meteoriten dort häufiger eingeschlagen sind als anderswo. Gebiete mit vielen Meteoritenkratern sind geologisch älter als solche mit wenigen. Diese Gebiete «sammelten» über längere Zeiträume </a:t>
            </a:r>
            <a:r>
              <a:rPr lang="de-DE" baseline="0" dirty="0" err="1" smtClean="0"/>
              <a:t>Impakte</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CE74A927-5F25-4E42-BADD-0C2F973A1794}" type="slidenum">
              <a:rPr lang="de-DE" smtClean="0"/>
              <a:t>12</a:t>
            </a:fld>
            <a:endParaRPr lang="de-DE"/>
          </a:p>
        </p:txBody>
      </p:sp>
    </p:spTree>
    <p:extLst>
      <p:ext uri="{BB962C8B-B14F-4D97-AF65-F5344CB8AC3E}">
        <p14:creationId xmlns:p14="http://schemas.microsoft.com/office/powerpoint/2010/main" val="106398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7A0144D-83FC-C846-A96E-6E7F44B27EAF}" type="slidenum">
              <a:rPr lang="de-CH" sz="1200"/>
              <a:pPr/>
              <a:t>13</a:t>
            </a:fld>
            <a:endParaRPr lang="de-CH" sz="1200"/>
          </a:p>
        </p:txBody>
      </p:sp>
      <p:sp>
        <p:nvSpPr>
          <p:cNvPr id="757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de-CH" dirty="0" smtClean="0"/>
              <a:t>Viele</a:t>
            </a:r>
            <a:r>
              <a:rPr lang="de-CH" baseline="0" dirty="0" smtClean="0"/>
              <a:t> Menschen glauben, dass uns die Erdatmosphäre vor dem Eindringen von Meteoriten schütze, und dass deshalb die Krater auf dem </a:t>
            </a:r>
            <a:r>
              <a:rPr lang="de-CH" baseline="0" dirty="0" err="1" smtClean="0"/>
              <a:t>atmosphärelosen</a:t>
            </a:r>
            <a:r>
              <a:rPr lang="de-CH" baseline="0" dirty="0" smtClean="0"/>
              <a:t> Mond häufiger sei als auf der Erde. Dem ist allerdings nicht so, zumindest nicht in Bezug auf Krater mit Durchmessern im Kilometerbereich. Tatsächlich verglühen kleinste Meteoriten beim Eintritt in die Erdatmosphäre, und nichts kommt bis zum Boden. Aber bereits Objekte von mehreren Tonnen Massen «schaffen» die Durchquerung der Erdatmosphäre (so übrigens auch abgestürzte Grosssatelliten oder Raumkapseln). Kilometergrosse Brocken «spüren» kaum eine Wirkung der Atmosphäre. Erklärung: Bei steigendem Durchmesser eines Körpers wächst seine Querschnittsfläche mit dem Quadrat des Durchmessers, das Volumen aber mit der dritten Potenz. Relevant für die Bremswirkung der Luft ist aber nur der Querschnitt. Demgegenüber verleiht die Masse (abhängig vom Volumen) dem Meteoriten seine kinetische Energie («Wucht÷), welche ihm das Durchqueren der Atmosphäre «erleichtert». Viele Meter grosse Himmelskörper erreichen den Erdboden praktisch ungebremst. Grosse Krater sollten also auf der Erde ebenso häufig entstehen wie auf den Mond </a:t>
            </a:r>
            <a:r>
              <a:rPr lang="mr-IN" baseline="0" dirty="0" smtClean="0"/>
              <a:t>–</a:t>
            </a:r>
            <a:r>
              <a:rPr lang="de-CH" baseline="0" dirty="0" smtClean="0"/>
              <a:t> pro Quadratkilometer; im Total natürlich noch häufiger weil die Erde grösser ist.</a:t>
            </a:r>
            <a:endParaRPr lang="de-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9690571-C7CD-4D48-BFC8-9011C6F15A10}" type="slidenum">
              <a:rPr lang="de-CH" sz="1200"/>
              <a:pPr/>
              <a:t>14</a:t>
            </a:fld>
            <a:endParaRPr lang="de-CH" sz="1200"/>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dirty="0" smtClean="0"/>
              <a:t>Dieses Bild des noch jungen Meteor Craters zeigt aber, was in geologischen Zeiträumen nach dessen Bildung</a:t>
            </a:r>
            <a:r>
              <a:rPr lang="de-CH" baseline="0" dirty="0" smtClean="0"/>
              <a:t> geschehen wird: Die Erosion ebnet den Krater immer mehr ein </a:t>
            </a:r>
            <a:r>
              <a:rPr lang="mr-IN" baseline="0" dirty="0" smtClean="0"/>
              <a:t>–</a:t>
            </a:r>
            <a:r>
              <a:rPr lang="de-CH" baseline="0" dirty="0" smtClean="0"/>
              <a:t> vergleich die von den Kraterwänden gegen das Innere laufenden Rillen! Verantwortlich dafür ist die Abtragungswirkung durch die Atmosphäre (Regen, Wind, manchmal </a:t>
            </a:r>
            <a:r>
              <a:rPr lang="mr-IN" baseline="0" dirty="0" smtClean="0"/>
              <a:t>–</a:t>
            </a:r>
            <a:r>
              <a:rPr lang="de-CH" baseline="0" dirty="0" smtClean="0"/>
              <a:t> allerdings nicht hier </a:t>
            </a:r>
            <a:r>
              <a:rPr lang="mr-IN" baseline="0" dirty="0" smtClean="0"/>
              <a:t>–</a:t>
            </a:r>
            <a:r>
              <a:rPr lang="de-CH" baseline="0" dirty="0" smtClean="0"/>
              <a:t> auch Gletscher). Der Kraterrand des knapp 15 Mio. Jahre alten </a:t>
            </a:r>
            <a:r>
              <a:rPr lang="de-CH" baseline="0" dirty="0" err="1" smtClean="0"/>
              <a:t>Nördlinger</a:t>
            </a:r>
            <a:r>
              <a:rPr lang="de-CH" baseline="0" dirty="0" smtClean="0"/>
              <a:t> Ries ist bereits so stark erodiert, bzw. das Kraterinnere so stark mit Sedimenten aufgefüllt, dass man es in der Landschaft nur noch mit Mühe als Krater erkennen kann. Tatsächlich wurde seine Entstehung auch erst in den 1960er Jahren korrekt interpretiert. Frühere Erklärungsversuche standen meist im Zusammenhang mit Vulkanismus.</a:t>
            </a:r>
            <a:endParaRPr lang="de-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von Kratern</a:t>
            </a:r>
            <a:r>
              <a:rPr lang="de-DE" baseline="0" dirty="0" smtClean="0"/>
              <a:t> </a:t>
            </a:r>
            <a:r>
              <a:rPr lang="de-DE" baseline="0" dirty="0" err="1" smtClean="0"/>
              <a:t>übersähte</a:t>
            </a:r>
            <a:r>
              <a:rPr lang="de-DE" baseline="0" dirty="0" smtClean="0"/>
              <a:t> Mond gibt uns einen Eindruck davon, wie die Erde ohne Atmosphäre aussehen könnte, und wie sie kurz nach ihrer Entstehung wahrscheinlich auch ausgesehen hat. Das Vorhandensein der Atmosphäre ist übrigens nur einer der Gründe für die geringe Anzahl Meteoritenkrater. Ein weiterer besteht in der geologischen Aktivität. Durch Gebirgsbildung und Plattentektonik wird die Erdoberfläche auch sonst dauernd umgestaltet. Alte Krater werden damit ausgelöscht, sozusagen ins Erdinnere </a:t>
            </a:r>
            <a:r>
              <a:rPr lang="de-DE" baseline="0" dirty="0" err="1" smtClean="0"/>
              <a:t>rezykliert</a:t>
            </a:r>
            <a:r>
              <a:rPr lang="de-DE" baseline="0" dirty="0" smtClean="0"/>
              <a:t>. Gerade deshalb findet man irdische Meteoritenkrater am ehesten in geologisch wenig aktiven Gebieten ohne Gebirgsbildung.</a:t>
            </a:r>
            <a:endParaRPr lang="de-DE" dirty="0"/>
          </a:p>
        </p:txBody>
      </p:sp>
      <p:sp>
        <p:nvSpPr>
          <p:cNvPr id="4" name="Foliennummernplatzhalter 3"/>
          <p:cNvSpPr>
            <a:spLocks noGrp="1"/>
          </p:cNvSpPr>
          <p:nvPr>
            <p:ph type="sldNum" sz="quarter" idx="10"/>
          </p:nvPr>
        </p:nvSpPr>
        <p:spPr/>
        <p:txBody>
          <a:bodyPr/>
          <a:lstStyle/>
          <a:p>
            <a:fld id="{CE74A927-5F25-4E42-BADD-0C2F973A1794}" type="slidenum">
              <a:rPr lang="de-DE" smtClean="0"/>
              <a:t>15</a:t>
            </a:fld>
            <a:endParaRPr lang="de-DE"/>
          </a:p>
        </p:txBody>
      </p:sp>
    </p:spTree>
    <p:extLst>
      <p:ext uri="{BB962C8B-B14F-4D97-AF65-F5344CB8AC3E}">
        <p14:creationId xmlns:p14="http://schemas.microsoft.com/office/powerpoint/2010/main" val="241302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Spuren</a:t>
            </a:r>
            <a:r>
              <a:rPr lang="de-DE" baseline="0" dirty="0" smtClean="0"/>
              <a:t> von Einschlägen auf der Mondoberfläche kann man sogar mit </a:t>
            </a:r>
            <a:r>
              <a:rPr lang="de-DE" baseline="0" dirty="0" err="1" smtClean="0"/>
              <a:t>blossem</a:t>
            </a:r>
            <a:r>
              <a:rPr lang="de-DE" baseline="0" dirty="0" smtClean="0"/>
              <a:t> Auge sehen: Dunkle Flecken auf dem Mond </a:t>
            </a:r>
            <a:r>
              <a:rPr lang="mr-IN" baseline="0" dirty="0" smtClean="0"/>
              <a:t>–</a:t>
            </a:r>
            <a:r>
              <a:rPr lang="de-DE" baseline="0" dirty="0" smtClean="0"/>
              <a:t> so genannte Maria (die Astronomen dachten früher, die flachen, dunklen Zonen auf dem Mond seien Meere </a:t>
            </a:r>
            <a:r>
              <a:rPr lang="mr-IN" baseline="0" dirty="0" smtClean="0"/>
              <a:t>–</a:t>
            </a:r>
            <a:r>
              <a:rPr lang="de-DE" baseline="0" dirty="0" smtClean="0"/>
              <a:t> lat. Maria, Einzahl Mare). Tatsächlich sind sie aber ebenfalls durch </a:t>
            </a:r>
            <a:r>
              <a:rPr lang="de-DE" baseline="0" dirty="0" err="1" smtClean="0"/>
              <a:t>Impakte</a:t>
            </a:r>
            <a:r>
              <a:rPr lang="de-DE" baseline="0" dirty="0" smtClean="0"/>
              <a:t> von Himmelskörpern entstanden, allerdings sehr </a:t>
            </a:r>
            <a:r>
              <a:rPr lang="de-DE" baseline="0" dirty="0" err="1" smtClean="0"/>
              <a:t>grossen</a:t>
            </a:r>
            <a:r>
              <a:rPr lang="de-DE" baseline="0" dirty="0" smtClean="0"/>
              <a:t> (man spricht dann nicht mehr von Meteoriten, sondern Asteroiden). Allerdings wurden die ursprünglichen Riesenkrater im Lauf der Zeit durch Lava teilweise aufgefüllt, welche aus dem Innern des Mondes austrat. Deshalb ist der Boden der Maria ärmer an </a:t>
            </a:r>
            <a:r>
              <a:rPr lang="de-DE" baseline="0" dirty="0" err="1" smtClean="0"/>
              <a:t>grossen</a:t>
            </a:r>
            <a:r>
              <a:rPr lang="de-DE" baseline="0" dirty="0" smtClean="0"/>
              <a:t> Kratern und </a:t>
            </a:r>
            <a:r>
              <a:rPr lang="de-DE" baseline="0" dirty="0" err="1" smtClean="0"/>
              <a:t>verhältnismässig</a:t>
            </a:r>
            <a:r>
              <a:rPr lang="de-DE" baseline="0" dirty="0" smtClean="0"/>
              <a:t> flach. Deshalb erfolgten die ersten Mondlandungen mit Astronauten in Maria (Apollo 11: Mare </a:t>
            </a:r>
            <a:r>
              <a:rPr lang="de-DE" baseline="0" dirty="0" err="1" smtClean="0"/>
              <a:t>Tranquillitatis</a:t>
            </a:r>
            <a:r>
              <a:rPr lang="de-DE" baseline="0" dirty="0" smtClean="0"/>
              <a:t>), weil dies technisch weniger anspruchsvoll war als eine Landung in Terrain, das von </a:t>
            </a:r>
            <a:r>
              <a:rPr lang="de-DE" baseline="0" dirty="0" err="1" smtClean="0"/>
              <a:t>grossen</a:t>
            </a:r>
            <a:r>
              <a:rPr lang="de-DE" baseline="0" dirty="0" smtClean="0"/>
              <a:t> Kratern übersäht ist.</a:t>
            </a:r>
            <a:endParaRPr lang="de-DE" dirty="0"/>
          </a:p>
        </p:txBody>
      </p:sp>
      <p:sp>
        <p:nvSpPr>
          <p:cNvPr id="4" name="Foliennummernplatzhalter 3"/>
          <p:cNvSpPr>
            <a:spLocks noGrp="1"/>
          </p:cNvSpPr>
          <p:nvPr>
            <p:ph type="sldNum" sz="quarter" idx="10"/>
          </p:nvPr>
        </p:nvSpPr>
        <p:spPr/>
        <p:txBody>
          <a:bodyPr/>
          <a:lstStyle/>
          <a:p>
            <a:fld id="{CE74A927-5F25-4E42-BADD-0C2F973A1794}" type="slidenum">
              <a:rPr lang="de-DE" smtClean="0"/>
              <a:t>16</a:t>
            </a:fld>
            <a:endParaRPr lang="de-DE"/>
          </a:p>
        </p:txBody>
      </p:sp>
    </p:spTree>
    <p:extLst>
      <p:ext uri="{BB962C8B-B14F-4D97-AF65-F5344CB8AC3E}">
        <p14:creationId xmlns:p14="http://schemas.microsoft.com/office/powerpoint/2010/main" val="133019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Aufgang</a:t>
            </a:r>
            <a:r>
              <a:rPr lang="de-DE" baseline="0" dirty="0" smtClean="0"/>
              <a:t> des Vollmonds. Die rötliche Farbe entsteht wie bei einem </a:t>
            </a:r>
            <a:r>
              <a:rPr lang="de-DE" baseline="0" dirty="0" err="1" smtClean="0"/>
              <a:t>Sonnenauf</a:t>
            </a:r>
            <a:r>
              <a:rPr lang="de-DE" baseline="0" dirty="0" smtClean="0"/>
              <a:t>- oder </a:t>
            </a:r>
            <a:r>
              <a:rPr lang="mr-IN" baseline="0" dirty="0" smtClean="0"/>
              <a:t>–</a:t>
            </a:r>
            <a:r>
              <a:rPr lang="de-DE" baseline="0" dirty="0" err="1" smtClean="0"/>
              <a:t>untergang</a:t>
            </a:r>
            <a:r>
              <a:rPr lang="de-DE" baseline="0" dirty="0" smtClean="0"/>
              <a:t> durch die Wirkung </a:t>
            </a:r>
            <a:r>
              <a:rPr lang="de-DE" baseline="0" smtClean="0"/>
              <a:t>der Erdatmosphäre.</a:t>
            </a:r>
            <a:endParaRPr lang="de-DE"/>
          </a:p>
        </p:txBody>
      </p:sp>
      <p:sp>
        <p:nvSpPr>
          <p:cNvPr id="4" name="Foliennummernplatzhalter 3"/>
          <p:cNvSpPr>
            <a:spLocks noGrp="1"/>
          </p:cNvSpPr>
          <p:nvPr>
            <p:ph type="sldNum" sz="quarter" idx="10"/>
          </p:nvPr>
        </p:nvSpPr>
        <p:spPr/>
        <p:txBody>
          <a:bodyPr/>
          <a:lstStyle/>
          <a:p>
            <a:fld id="{CE74A927-5F25-4E42-BADD-0C2F973A1794}" type="slidenum">
              <a:rPr lang="de-DE" smtClean="0"/>
              <a:t>17</a:t>
            </a:fld>
            <a:endParaRPr lang="de-DE"/>
          </a:p>
        </p:txBody>
      </p:sp>
    </p:spTree>
    <p:extLst>
      <p:ext uri="{BB962C8B-B14F-4D97-AF65-F5344CB8AC3E}">
        <p14:creationId xmlns:p14="http://schemas.microsoft.com/office/powerpoint/2010/main" val="254191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Galileo</a:t>
            </a:r>
            <a:r>
              <a:rPr lang="de-DE" baseline="0" dirty="0" smtClean="0"/>
              <a:t> Galilei war der erste Mensch, der die Mondkrater sehen konnte, denn er war der erste, der mit dem kürzlich erfundenen Fernrohr die Himmelskörper </a:t>
            </a:r>
            <a:r>
              <a:rPr lang="de-DE" baseline="0" dirty="0" err="1" smtClean="0"/>
              <a:t>bobachtete</a:t>
            </a:r>
            <a:r>
              <a:rPr lang="de-DE" baseline="0" dirty="0" smtClean="0"/>
              <a:t>. Galileis Zeichnungen sind zum Teil sehr einfach gehalten, doch zeigen sie ganz klar die </a:t>
            </a:r>
            <a:r>
              <a:rPr lang="de-DE" baseline="0" dirty="0" err="1" smtClean="0"/>
              <a:t>grössten</a:t>
            </a:r>
            <a:r>
              <a:rPr lang="de-DE" baseline="0" dirty="0" smtClean="0"/>
              <a:t> Mondkrater.</a:t>
            </a:r>
            <a:endParaRPr lang="de-DE" dirty="0"/>
          </a:p>
        </p:txBody>
      </p:sp>
      <p:sp>
        <p:nvSpPr>
          <p:cNvPr id="4" name="Foliennummernplatzhalter 3"/>
          <p:cNvSpPr>
            <a:spLocks noGrp="1"/>
          </p:cNvSpPr>
          <p:nvPr>
            <p:ph type="sldNum" sz="quarter" idx="10"/>
          </p:nvPr>
        </p:nvSpPr>
        <p:spPr/>
        <p:txBody>
          <a:bodyPr/>
          <a:lstStyle/>
          <a:p>
            <a:fld id="{CE74A927-5F25-4E42-BADD-0C2F973A1794}" type="slidenum">
              <a:rPr lang="de-DE" smtClean="0"/>
              <a:t>3</a:t>
            </a:fld>
            <a:endParaRPr lang="de-DE"/>
          </a:p>
        </p:txBody>
      </p:sp>
    </p:spTree>
    <p:extLst>
      <p:ext uri="{BB962C8B-B14F-4D97-AF65-F5344CB8AC3E}">
        <p14:creationId xmlns:p14="http://schemas.microsoft.com/office/powerpoint/2010/main" val="320216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dieser Präsentation </a:t>
            </a:r>
            <a:r>
              <a:rPr lang="de-DE" smtClean="0"/>
              <a:t>soll</a:t>
            </a:r>
            <a:r>
              <a:rPr lang="de-DE" baseline="0" smtClean="0"/>
              <a:t> die </a:t>
            </a:r>
            <a:r>
              <a:rPr lang="de-DE" smtClean="0"/>
              <a:t>Oberfläche </a:t>
            </a:r>
            <a:r>
              <a:rPr lang="de-DE" dirty="0" smtClean="0"/>
              <a:t>des Mondes mit derjenigen der Erde verglichen</a:t>
            </a:r>
            <a:r>
              <a:rPr lang="de-DE" baseline="0" dirty="0" smtClean="0"/>
              <a:t> werden, insbesondere in Bezug auf die Anzahl von Kratern.</a:t>
            </a:r>
            <a:endParaRPr lang="de-DE" dirty="0"/>
          </a:p>
        </p:txBody>
      </p:sp>
      <p:sp>
        <p:nvSpPr>
          <p:cNvPr id="4" name="Foliennummernplatzhalter 3"/>
          <p:cNvSpPr>
            <a:spLocks noGrp="1"/>
          </p:cNvSpPr>
          <p:nvPr>
            <p:ph type="sldNum" sz="quarter" idx="10"/>
          </p:nvPr>
        </p:nvSpPr>
        <p:spPr/>
        <p:txBody>
          <a:bodyPr/>
          <a:lstStyle/>
          <a:p>
            <a:fld id="{CE74A927-5F25-4E42-BADD-0C2F973A1794}" type="slidenum">
              <a:rPr lang="de-DE" smtClean="0"/>
              <a:t>4</a:t>
            </a:fld>
            <a:endParaRPr lang="de-DE"/>
          </a:p>
        </p:txBody>
      </p:sp>
    </p:spTree>
    <p:extLst>
      <p:ext uri="{BB962C8B-B14F-4D97-AF65-F5344CB8AC3E}">
        <p14:creationId xmlns:p14="http://schemas.microsoft.com/office/powerpoint/2010/main" val="149143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Beobachtung des Mondes lohnt sich mit dem Fernrohr vor allem bei zunehmendem Mond,</a:t>
            </a:r>
            <a:r>
              <a:rPr lang="de-DE" baseline="0" dirty="0" smtClean="0"/>
              <a:t> weil dieser am Abendhimmel sichtbar ist und die flache Sonneneinstrahlung an der Tag-Nachtgrenze des Mondes (Terminator) das Relief besonders gut erkennbar macht.</a:t>
            </a:r>
            <a:endParaRPr lang="de-DE" dirty="0"/>
          </a:p>
        </p:txBody>
      </p:sp>
      <p:sp>
        <p:nvSpPr>
          <p:cNvPr id="4" name="Foliennummernplatzhalter 3"/>
          <p:cNvSpPr>
            <a:spLocks noGrp="1"/>
          </p:cNvSpPr>
          <p:nvPr>
            <p:ph type="sldNum" sz="quarter" idx="10"/>
          </p:nvPr>
        </p:nvSpPr>
        <p:spPr/>
        <p:txBody>
          <a:bodyPr/>
          <a:lstStyle/>
          <a:p>
            <a:fld id="{CE74A927-5F25-4E42-BADD-0C2F973A1794}" type="slidenum">
              <a:rPr lang="de-DE" smtClean="0"/>
              <a:t>5</a:t>
            </a:fld>
            <a:endParaRPr lang="de-DE"/>
          </a:p>
        </p:txBody>
      </p:sp>
    </p:spTree>
    <p:extLst>
      <p:ext uri="{BB962C8B-B14F-4D97-AF65-F5344CB8AC3E}">
        <p14:creationId xmlns:p14="http://schemas.microsoft.com/office/powerpoint/2010/main" val="263883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Am Terminator sieht man unzählige Krater. Oft verdecken kleinere Krater</a:t>
            </a:r>
            <a:r>
              <a:rPr lang="de-DE" baseline="0" dirty="0" smtClean="0"/>
              <a:t> teilweise die </a:t>
            </a:r>
            <a:r>
              <a:rPr lang="de-DE" baseline="0" dirty="0" err="1" smtClean="0"/>
              <a:t>grösseren</a:t>
            </a:r>
            <a:r>
              <a:rPr lang="de-DE" baseline="0" dirty="0" smtClean="0"/>
              <a:t>. Es muss eine Art Reihenfolge in der Entstehung gegeben haben. Ältere Krater wurden von jüngeren «beschädigt». Besonders </a:t>
            </a:r>
            <a:r>
              <a:rPr lang="de-DE" baseline="0" dirty="0" err="1" smtClean="0"/>
              <a:t>grut</a:t>
            </a:r>
            <a:r>
              <a:rPr lang="de-DE" baseline="0" dirty="0" smtClean="0"/>
              <a:t> sieht man das beim sehr </a:t>
            </a:r>
            <a:r>
              <a:rPr lang="de-DE" baseline="0" dirty="0" err="1" smtClean="0"/>
              <a:t>grossen</a:t>
            </a:r>
            <a:r>
              <a:rPr lang="de-DE" baseline="0" dirty="0" smtClean="0"/>
              <a:t> Krater </a:t>
            </a:r>
            <a:r>
              <a:rPr lang="de-DE" baseline="0" dirty="0" err="1" smtClean="0"/>
              <a:t>Clavius</a:t>
            </a:r>
            <a:r>
              <a:rPr lang="de-DE" baseline="0" dirty="0" smtClean="0"/>
              <a:t>. Dieser würde, auf die Erde übertragen, fast die ganze Schweiz zudecken.</a:t>
            </a:r>
            <a:endParaRPr lang="de-DE" dirty="0"/>
          </a:p>
        </p:txBody>
      </p:sp>
      <p:sp>
        <p:nvSpPr>
          <p:cNvPr id="4" name="Foliennummernplatzhalter 3"/>
          <p:cNvSpPr>
            <a:spLocks noGrp="1"/>
          </p:cNvSpPr>
          <p:nvPr>
            <p:ph type="sldNum" sz="quarter" idx="10"/>
          </p:nvPr>
        </p:nvSpPr>
        <p:spPr/>
        <p:txBody>
          <a:bodyPr/>
          <a:lstStyle/>
          <a:p>
            <a:fld id="{CE74A927-5F25-4E42-BADD-0C2F973A1794}" type="slidenum">
              <a:rPr lang="de-DE" smtClean="0"/>
              <a:t>6</a:t>
            </a:fld>
            <a:endParaRPr lang="de-DE"/>
          </a:p>
        </p:txBody>
      </p:sp>
    </p:spTree>
    <p:extLst>
      <p:ext uri="{BB962C8B-B14F-4D97-AF65-F5344CB8AC3E}">
        <p14:creationId xmlns:p14="http://schemas.microsoft.com/office/powerpoint/2010/main" val="83005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Zunächst glaubten manche Astronomen, die Mondkrater seine durch Vulkanismus entstanden. Inzwischen ist aber klar, das sie durch Einschläge</a:t>
            </a:r>
            <a:r>
              <a:rPr lang="de-DE" baseline="0" dirty="0" smtClean="0"/>
              <a:t> von Himmelskörpern entstanden sein müssen. Verschiedene Phänomene an vergleichsweise jungen, gut erhaltenen Kratern zeigen dies: Sternförmig angeordnete, helle Strahlen und kleinere Sekundärkrater stammen von Material, das beim Einschlag (</a:t>
            </a:r>
            <a:r>
              <a:rPr lang="de-DE" baseline="0" dirty="0" err="1" smtClean="0"/>
              <a:t>Impakt</a:t>
            </a:r>
            <a:r>
              <a:rPr lang="de-DE" baseline="0" dirty="0" smtClean="0"/>
              <a:t>) des Himmelskörpers auf den Mond ausgeworfen wurden. Vergleichbare Erscheinungen gibt es bei Vulkankratern nicht.</a:t>
            </a:r>
            <a:endParaRPr lang="de-DE" dirty="0"/>
          </a:p>
        </p:txBody>
      </p:sp>
      <p:sp>
        <p:nvSpPr>
          <p:cNvPr id="4" name="Foliennummernplatzhalter 3"/>
          <p:cNvSpPr>
            <a:spLocks noGrp="1"/>
          </p:cNvSpPr>
          <p:nvPr>
            <p:ph type="sldNum" sz="quarter" idx="10"/>
          </p:nvPr>
        </p:nvSpPr>
        <p:spPr/>
        <p:txBody>
          <a:bodyPr/>
          <a:lstStyle/>
          <a:p>
            <a:fld id="{CE74A927-5F25-4E42-BADD-0C2F973A1794}" type="slidenum">
              <a:rPr lang="de-DE" smtClean="0"/>
              <a:t>7</a:t>
            </a:fld>
            <a:endParaRPr lang="de-DE"/>
          </a:p>
        </p:txBody>
      </p:sp>
    </p:spTree>
    <p:extLst>
      <p:ext uri="{BB962C8B-B14F-4D97-AF65-F5344CB8AC3E}">
        <p14:creationId xmlns:p14="http://schemas.microsoft.com/office/powerpoint/2010/main" val="83005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9690571-C7CD-4D48-BFC8-9011C6F15A10}" type="slidenum">
              <a:rPr lang="de-CH" sz="1200"/>
              <a:pPr/>
              <a:t>8</a:t>
            </a:fld>
            <a:endParaRPr lang="de-CH" sz="1200"/>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r>
              <a:rPr lang="de-CH" dirty="0" smtClean="0"/>
              <a:t>Im Teleskop sieht man bei guten</a:t>
            </a:r>
            <a:r>
              <a:rPr lang="de-CH" baseline="0" dirty="0" smtClean="0"/>
              <a:t> </a:t>
            </a:r>
            <a:r>
              <a:rPr lang="de-CH" dirty="0" smtClean="0"/>
              <a:t>Bedingungen Krater bis hinunter zu 1 km Durchmesser, bestenfalls</a:t>
            </a:r>
            <a:r>
              <a:rPr lang="de-CH" baseline="0" dirty="0" smtClean="0"/>
              <a:t> sogar 0.5 km. Landet man aber auf der Mondoberfläche, findet man unzählige, noch viel kleinere Krater bis hinunter zu Metergrösse. Diese stammen natürlich von viel kleineren Objekten, die eingeschlagen sind. Solche Objekte nennt man Meteoriten.</a:t>
            </a:r>
            <a:endParaRPr lang="de-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9690571-C7CD-4D48-BFC8-9011C6F15A10}" type="slidenum">
              <a:rPr lang="de-CH" sz="1200"/>
              <a:pPr/>
              <a:t>9</a:t>
            </a:fld>
            <a:endParaRPr lang="de-CH" sz="1200"/>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CH" dirty="0" smtClean="0"/>
              <a:t>Meteoritenkrater gibt es auch auf der Erde, allerdings viel seltener als auf dem Mond. Einer der besterhaltenen ist der Meteor Crater (auch Barringer Crater) im Bundesstaat Arizona,</a:t>
            </a:r>
            <a:r>
              <a:rPr lang="de-CH" baseline="0" dirty="0" smtClean="0"/>
              <a:t> USA.</a:t>
            </a:r>
            <a:endParaRPr lang="de-CH"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CH"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CH" dirty="0" smtClean="0"/>
              <a:t>Bild-Quelle: NASA https://</a:t>
            </a:r>
            <a:r>
              <a:rPr lang="de-CH" dirty="0" err="1" smtClean="0"/>
              <a:t>earthobservatory.nasa.gov</a:t>
            </a:r>
            <a:r>
              <a:rPr lang="de-CH" dirty="0" smtClean="0"/>
              <a:t>/</a:t>
            </a:r>
            <a:r>
              <a:rPr lang="de-CH" dirty="0" err="1" smtClean="0"/>
              <a:t>images</a:t>
            </a:r>
            <a:r>
              <a:rPr lang="de-CH" dirty="0" smtClean="0"/>
              <a:t>/39769/</a:t>
            </a:r>
            <a:r>
              <a:rPr lang="de-CH" dirty="0" err="1" smtClean="0"/>
              <a:t>fresh</a:t>
            </a:r>
            <a:r>
              <a:rPr lang="de-CH" dirty="0" smtClean="0"/>
              <a:t>-</a:t>
            </a:r>
            <a:r>
              <a:rPr lang="de-CH" dirty="0" err="1" smtClean="0"/>
              <a:t>craters</a:t>
            </a:r>
            <a:r>
              <a:rPr lang="de-CH" dirty="0" smtClean="0"/>
              <a:t>-on-</a:t>
            </a:r>
            <a:r>
              <a:rPr lang="de-CH" dirty="0" err="1" smtClean="0"/>
              <a:t>the</a:t>
            </a:r>
            <a:r>
              <a:rPr lang="de-CH" dirty="0" smtClean="0"/>
              <a:t>-</a:t>
            </a:r>
            <a:r>
              <a:rPr lang="de-CH" dirty="0" err="1" smtClean="0"/>
              <a:t>moon-and-earth</a:t>
            </a:r>
            <a:endParaRPr lang="de-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9690571-C7CD-4D48-BFC8-9011C6F15A10}" type="slidenum">
              <a:rPr lang="de-CH" sz="1200"/>
              <a:pPr/>
              <a:t>10</a:t>
            </a:fld>
            <a:endParaRPr lang="de-CH" sz="1200"/>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r>
              <a:rPr lang="de-CH" dirty="0" smtClean="0"/>
              <a:t>Viel näher bei der Schweiz,</a:t>
            </a:r>
            <a:r>
              <a:rPr lang="de-CH" baseline="0" dirty="0" smtClean="0"/>
              <a:t> und viel grösser, sind das </a:t>
            </a:r>
            <a:r>
              <a:rPr lang="de-CH" baseline="0" dirty="0" err="1" smtClean="0"/>
              <a:t>Nördlinger</a:t>
            </a:r>
            <a:r>
              <a:rPr lang="de-CH" baseline="0" dirty="0" smtClean="0"/>
              <a:t> Ries und das </a:t>
            </a:r>
            <a:r>
              <a:rPr lang="de-CH" baseline="0" dirty="0" err="1" smtClean="0"/>
              <a:t>Steinheimer</a:t>
            </a:r>
            <a:r>
              <a:rPr lang="de-CH" baseline="0" dirty="0" smtClean="0"/>
              <a:t> Becken in der Schwäbischen Alb, Süddeutschland.</a:t>
            </a:r>
            <a:endParaRPr lang="de-CH"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194DF3A9-51F3-C54D-99E0-E420651C919A}" type="datetimeFigureOut">
              <a:rPr lang="de-DE" smtClean="0"/>
              <a:t>14.05.20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101579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94DF3A9-51F3-C54D-99E0-E420651C919A}" type="datetimeFigureOut">
              <a:rPr lang="de-DE" smtClean="0"/>
              <a:t>14.05.20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171219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1"/>
            <a:ext cx="2057400" cy="3290888"/>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154781"/>
            <a:ext cx="6019800" cy="3290888"/>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94DF3A9-51F3-C54D-99E0-E420651C919A}" type="datetimeFigureOut">
              <a:rPr lang="de-DE" smtClean="0"/>
              <a:t>14.05.20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79565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194DF3A9-51F3-C54D-99E0-E420651C919A}" type="datetimeFigureOut">
              <a:rPr lang="de-DE" smtClean="0"/>
              <a:t>14.05.20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29304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194DF3A9-51F3-C54D-99E0-E420651C919A}" type="datetimeFigureOut">
              <a:rPr lang="de-DE" smtClean="0"/>
              <a:t>14.05.20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114402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194DF3A9-51F3-C54D-99E0-E420651C919A}" type="datetimeFigureOut">
              <a:rPr lang="de-DE" smtClean="0"/>
              <a:t>14.05.20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160366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194DF3A9-51F3-C54D-99E0-E420651C919A}" type="datetimeFigureOut">
              <a:rPr lang="de-DE" smtClean="0"/>
              <a:t>14.05.20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39330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194DF3A9-51F3-C54D-99E0-E420651C919A}" type="datetimeFigureOut">
              <a:rPr lang="de-DE" smtClean="0"/>
              <a:t>14.05.20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31175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94DF3A9-51F3-C54D-99E0-E420651C919A}" type="datetimeFigureOut">
              <a:rPr lang="de-DE" smtClean="0"/>
              <a:t>14.05.20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347012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194DF3A9-51F3-C54D-99E0-E420651C919A}" type="datetimeFigureOut">
              <a:rPr lang="de-DE" smtClean="0"/>
              <a:t>14.05.20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65944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194DF3A9-51F3-C54D-99E0-E420651C919A}" type="datetimeFigureOut">
              <a:rPr lang="de-DE" smtClean="0"/>
              <a:t>14.05.20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720DA5F-759E-9D45-BBB6-FFDCF77F8FFF}" type="slidenum">
              <a:rPr lang="de-DE" smtClean="0"/>
              <a:t>‹Nr.›</a:t>
            </a:fld>
            <a:endParaRPr lang="de-DE"/>
          </a:p>
        </p:txBody>
      </p:sp>
    </p:spTree>
    <p:extLst>
      <p:ext uri="{BB962C8B-B14F-4D97-AF65-F5344CB8AC3E}">
        <p14:creationId xmlns:p14="http://schemas.microsoft.com/office/powerpoint/2010/main" val="17180878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94DF3A9-51F3-C54D-99E0-E420651C919A}" type="datetimeFigureOut">
              <a:rPr lang="de-DE" smtClean="0"/>
              <a:t>14.05.20</a:t>
            </a:fld>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720DA5F-759E-9D45-BBB6-FFDCF77F8FFF}" type="slidenum">
              <a:rPr lang="de-DE" smtClean="0"/>
              <a:t>‹Nr.›</a:t>
            </a:fld>
            <a:endParaRPr lang="de-DE"/>
          </a:p>
        </p:txBody>
      </p:sp>
    </p:spTree>
    <p:extLst>
      <p:ext uri="{BB962C8B-B14F-4D97-AF65-F5344CB8AC3E}">
        <p14:creationId xmlns:p14="http://schemas.microsoft.com/office/powerpoint/2010/main" val="280054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jalean@stromboli.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0.jpe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feld 3"/>
          <p:cNvSpPr txBox="1"/>
          <p:nvPr/>
        </p:nvSpPr>
        <p:spPr>
          <a:xfrm>
            <a:off x="203200" y="203200"/>
            <a:ext cx="8813800" cy="4185761"/>
          </a:xfrm>
          <a:prstGeom prst="rect">
            <a:avLst/>
          </a:prstGeom>
          <a:noFill/>
        </p:spPr>
        <p:txBody>
          <a:bodyPr wrap="square" rtlCol="0">
            <a:spAutoFit/>
          </a:bodyPr>
          <a:lstStyle/>
          <a:p>
            <a:r>
              <a:rPr lang="de-CH" sz="1400" b="1" dirty="0" smtClean="0">
                <a:solidFill>
                  <a:srgbClr val="C0504D"/>
                </a:solidFill>
              </a:rPr>
              <a:t>Quellenangaben</a:t>
            </a:r>
          </a:p>
          <a:p>
            <a:r>
              <a:rPr lang="de-CH" sz="1400" dirty="0" smtClean="0">
                <a:solidFill>
                  <a:schemeClr val="bg1"/>
                </a:solidFill>
              </a:rPr>
              <a:t>Letzte Überarbeitung: 	Mai 2020</a:t>
            </a:r>
          </a:p>
          <a:p>
            <a:r>
              <a:rPr lang="de-CH" sz="1400" dirty="0" smtClean="0">
                <a:solidFill>
                  <a:schemeClr val="bg1"/>
                </a:solidFill>
              </a:rPr>
              <a:t>Kontakt: 			Jürg Alean / </a:t>
            </a:r>
            <a:r>
              <a:rPr lang="de-CH" sz="1400" dirty="0" smtClean="0">
                <a:solidFill>
                  <a:schemeClr val="bg1"/>
                </a:solidFill>
                <a:hlinkClick r:id="rId3"/>
              </a:rPr>
              <a:t>jalean@stromboli.net</a:t>
            </a:r>
            <a:endParaRPr lang="de-CH" sz="1400" dirty="0" smtClean="0">
              <a:solidFill>
                <a:schemeClr val="bg1"/>
              </a:solidFill>
            </a:endParaRPr>
          </a:p>
          <a:p>
            <a:r>
              <a:rPr lang="de-CH" sz="1400" dirty="0" smtClean="0">
                <a:solidFill>
                  <a:schemeClr val="bg1"/>
                </a:solidFill>
              </a:rPr>
              <a:t>Bilder:			Wo nicht anders erwähnt: Fotos J. Alean, Sternwarte Bülach</a:t>
            </a:r>
            <a:br>
              <a:rPr lang="de-CH" sz="1400" dirty="0" smtClean="0">
                <a:solidFill>
                  <a:schemeClr val="bg1"/>
                </a:solidFill>
              </a:rPr>
            </a:br>
            <a:r>
              <a:rPr lang="de-CH" sz="1400" dirty="0" smtClean="0">
                <a:solidFill>
                  <a:schemeClr val="bg1"/>
                </a:solidFill>
              </a:rPr>
              <a:t>					</a:t>
            </a:r>
          </a:p>
          <a:p>
            <a:r>
              <a:rPr lang="de-CH" sz="1400" b="1" dirty="0" smtClean="0">
                <a:solidFill>
                  <a:srgbClr val="C0504D"/>
                </a:solidFill>
              </a:rPr>
              <a:t>Vorschläge zum Einsatz</a:t>
            </a:r>
            <a:endParaRPr lang="de-CH" sz="1400" dirty="0" smtClean="0">
              <a:solidFill>
                <a:schemeClr val="bg1"/>
              </a:solidFill>
            </a:endParaRPr>
          </a:p>
          <a:p>
            <a:pPr marL="342900" indent="-342900">
              <a:buFont typeface="+mj-lt"/>
              <a:buAutoNum type="arabicPeriod"/>
            </a:pPr>
            <a:r>
              <a:rPr lang="de-CH" sz="1400" dirty="0" smtClean="0">
                <a:solidFill>
                  <a:schemeClr val="bg1"/>
                </a:solidFill>
              </a:rPr>
              <a:t>Geeignet etwa ab 6. Schuljahr. </a:t>
            </a:r>
          </a:p>
          <a:p>
            <a:pPr marL="342900" indent="-342900">
              <a:buFont typeface="+mj-lt"/>
              <a:buAutoNum type="arabicPeriod"/>
            </a:pPr>
            <a:r>
              <a:rPr lang="de-CH" sz="1400" dirty="0" smtClean="0">
                <a:solidFill>
                  <a:schemeClr val="bg1"/>
                </a:solidFill>
              </a:rPr>
              <a:t>Hinweise für Referenten befinden sich im Kommentarfeld </a:t>
            </a:r>
            <a:r>
              <a:rPr lang="de-CH" sz="1400" smtClean="0">
                <a:solidFill>
                  <a:schemeClr val="bg1"/>
                </a:solidFill>
              </a:rPr>
              <a:t>jeder </a:t>
            </a:r>
            <a:r>
              <a:rPr lang="de-CH" sz="1400" smtClean="0">
                <a:solidFill>
                  <a:schemeClr val="bg1"/>
                </a:solidFill>
              </a:rPr>
              <a:t>Folie.</a:t>
            </a:r>
            <a:endParaRPr lang="de-CH" sz="1400" dirty="0" smtClean="0">
              <a:solidFill>
                <a:schemeClr val="bg1"/>
              </a:solidFill>
            </a:endParaRPr>
          </a:p>
          <a:p>
            <a:endParaRPr lang="de-CH" sz="1400" dirty="0" smtClean="0">
              <a:solidFill>
                <a:schemeClr val="bg1"/>
              </a:solidFill>
            </a:endParaRPr>
          </a:p>
          <a:p>
            <a:r>
              <a:rPr lang="de-CH" sz="1400" b="1" dirty="0" smtClean="0">
                <a:solidFill>
                  <a:srgbClr val="C0504D"/>
                </a:solidFill>
              </a:rPr>
              <a:t>Wesentliche Inhalte</a:t>
            </a:r>
            <a:endParaRPr lang="de-CH" sz="1400" dirty="0" smtClean="0">
              <a:solidFill>
                <a:schemeClr val="bg1"/>
              </a:solidFill>
            </a:endParaRPr>
          </a:p>
          <a:p>
            <a:pPr marL="342900" indent="-342900">
              <a:buFont typeface="+mj-lt"/>
              <a:buAutoNum type="arabicPeriod"/>
            </a:pPr>
            <a:r>
              <a:rPr lang="de-CH" sz="1400" dirty="0" smtClean="0">
                <a:solidFill>
                  <a:schemeClr val="bg1"/>
                </a:solidFill>
              </a:rPr>
              <a:t>Die Präsentation beschränkt sich auf Phänomene der Mondoberfläche, die in Teleskopen problemlos zu sehen sind, insbesondere </a:t>
            </a:r>
            <a:r>
              <a:rPr lang="de-CH" sz="1400" dirty="0" err="1" smtClean="0">
                <a:solidFill>
                  <a:schemeClr val="bg1"/>
                </a:solidFill>
              </a:rPr>
              <a:t>Impaktkrater</a:t>
            </a:r>
            <a:r>
              <a:rPr lang="de-CH" sz="1400" dirty="0" smtClean="0">
                <a:solidFill>
                  <a:schemeClr val="bg1"/>
                </a:solidFill>
              </a:rPr>
              <a:t>.</a:t>
            </a:r>
          </a:p>
          <a:p>
            <a:pPr marL="342900" indent="-342900">
              <a:buFont typeface="+mj-lt"/>
              <a:buAutoNum type="arabicPeriod"/>
            </a:pPr>
            <a:r>
              <a:rPr lang="de-CH" sz="1400" dirty="0" smtClean="0">
                <a:solidFill>
                  <a:schemeClr val="bg1"/>
                </a:solidFill>
              </a:rPr>
              <a:t>Hervorgehoben wird, dass der Mond viel mehr </a:t>
            </a:r>
            <a:r>
              <a:rPr lang="de-CH" sz="1400" dirty="0" err="1" smtClean="0">
                <a:solidFill>
                  <a:schemeClr val="bg1"/>
                </a:solidFill>
              </a:rPr>
              <a:t>Impaktkrater</a:t>
            </a:r>
            <a:r>
              <a:rPr lang="de-CH" sz="1400" dirty="0" smtClean="0">
                <a:solidFill>
                  <a:schemeClr val="bg1"/>
                </a:solidFill>
              </a:rPr>
              <a:t> (Meteoritenkrater) aufweist als die Erde.</a:t>
            </a:r>
          </a:p>
          <a:p>
            <a:pPr marL="342900" indent="-342900">
              <a:buFont typeface="+mj-lt"/>
              <a:buAutoNum type="arabicPeriod"/>
            </a:pPr>
            <a:r>
              <a:rPr lang="de-CH" sz="1400" dirty="0" smtClean="0">
                <a:solidFill>
                  <a:schemeClr val="bg1"/>
                </a:solidFill>
              </a:rPr>
              <a:t>Es wird der irrigen Vorstellung vieler Laien entgegengetreten, dass der Unterschied in der Anzahl Krater durch das Fehlen einer Mondatmosphäre erklärbar ist.</a:t>
            </a:r>
          </a:p>
          <a:p>
            <a:pPr marL="342900" indent="-342900">
              <a:buFont typeface="+mj-lt"/>
              <a:buAutoNum type="arabicPeriod"/>
            </a:pPr>
            <a:r>
              <a:rPr lang="de-CH" sz="1400" dirty="0" err="1" smtClean="0">
                <a:solidFill>
                  <a:schemeClr val="bg1"/>
                </a:solidFill>
              </a:rPr>
              <a:t>Mateoritenkrater</a:t>
            </a:r>
            <a:r>
              <a:rPr lang="de-CH" sz="1400" dirty="0" smtClean="0">
                <a:solidFill>
                  <a:schemeClr val="bg1"/>
                </a:solidFill>
              </a:rPr>
              <a:t> sind auf der Erde seltener, weil sie durch Erosion, Sedimentation und tektonische Aktivitäten in geologischen Zeiträumen schnell unsichtbar werden.</a:t>
            </a:r>
          </a:p>
          <a:p>
            <a:pPr marL="342900" indent="-342900">
              <a:buFont typeface="+mj-lt"/>
              <a:buAutoNum type="arabicPeriod"/>
            </a:pPr>
            <a:r>
              <a:rPr lang="de-CH" sz="1400" dirty="0" smtClean="0">
                <a:solidFill>
                  <a:schemeClr val="bg1"/>
                </a:solidFill>
              </a:rPr>
              <a:t>Zwei Meteoritenkrater in Süddeutschland sind von der Schweiz aus leicht erreichbare Reiseziele.</a:t>
            </a:r>
          </a:p>
          <a:p>
            <a:pPr marL="342900" indent="-342900">
              <a:buFont typeface="+mj-lt"/>
              <a:buAutoNum type="arabicPeriod"/>
            </a:pPr>
            <a:endParaRPr lang="de-CH" sz="1400" dirty="0" smtClean="0">
              <a:solidFill>
                <a:schemeClr val="bg1"/>
              </a:solidFill>
            </a:endParaRPr>
          </a:p>
        </p:txBody>
      </p:sp>
    </p:spTree>
    <p:extLst>
      <p:ext uri="{BB962C8B-B14F-4D97-AF65-F5344CB8AC3E}">
        <p14:creationId xmlns:p14="http://schemas.microsoft.com/office/powerpoint/2010/main" val="271726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2534" y="49304"/>
            <a:ext cx="9131466" cy="528077"/>
          </a:xfrm>
        </p:spPr>
        <p:txBody>
          <a:bodyPr>
            <a:normAutofit/>
          </a:bodyPr>
          <a:lstStyle/>
          <a:p>
            <a:pPr>
              <a:spcBef>
                <a:spcPct val="30000"/>
              </a:spcBef>
              <a:spcAft>
                <a:spcPct val="20000"/>
              </a:spcAft>
            </a:pPr>
            <a:r>
              <a:rPr lang="de-CH" sz="1800" b="1" dirty="0" err="1">
                <a:solidFill>
                  <a:srgbClr val="BFBFBF"/>
                </a:solidFill>
                <a:latin typeface="Helvetica Neue" charset="0"/>
                <a:ea typeface="ヒラギノ角ゴ Pro W3" charset="0"/>
                <a:cs typeface="ヒラギノ角ゴ Pro W3" charset="0"/>
              </a:rPr>
              <a:t>Nördlinger</a:t>
            </a:r>
            <a:r>
              <a:rPr lang="de-CH" sz="1800" b="1" dirty="0">
                <a:solidFill>
                  <a:srgbClr val="BFBFBF"/>
                </a:solidFill>
                <a:latin typeface="Helvetica Neue" charset="0"/>
                <a:ea typeface="ヒラギノ角ゴ Pro W3" charset="0"/>
                <a:cs typeface="ヒラギノ角ゴ Pro W3" charset="0"/>
              </a:rPr>
              <a:t> Ries und </a:t>
            </a:r>
            <a:r>
              <a:rPr lang="de-CH" sz="1800" b="1" dirty="0" err="1">
                <a:solidFill>
                  <a:srgbClr val="BFBFBF"/>
                </a:solidFill>
                <a:latin typeface="Helvetica Neue" charset="0"/>
                <a:ea typeface="ヒラギノ角ゴ Pro W3" charset="0"/>
                <a:cs typeface="ヒラギノ角ゴ Pro W3" charset="0"/>
              </a:rPr>
              <a:t>Steinheimer</a:t>
            </a:r>
            <a:r>
              <a:rPr lang="de-CH" sz="1800" b="1" dirty="0">
                <a:solidFill>
                  <a:srgbClr val="BFBFBF"/>
                </a:solidFill>
                <a:latin typeface="Helvetica Neue" charset="0"/>
                <a:ea typeface="ヒラギノ角ゴ Pro W3" charset="0"/>
                <a:cs typeface="ヒラギノ角ゴ Pro W3" charset="0"/>
              </a:rPr>
              <a:t> Becken</a:t>
            </a:r>
          </a:p>
        </p:txBody>
      </p:sp>
      <p:sp>
        <p:nvSpPr>
          <p:cNvPr id="6" name="Rechteck 5"/>
          <p:cNvSpPr/>
          <p:nvPr/>
        </p:nvSpPr>
        <p:spPr>
          <a:xfrm>
            <a:off x="0" y="4897279"/>
            <a:ext cx="6025208" cy="215444"/>
          </a:xfrm>
          <a:prstGeom prst="rect">
            <a:avLst/>
          </a:prstGeom>
        </p:spPr>
        <p:txBody>
          <a:bodyPr wrap="square">
            <a:spAutoFit/>
          </a:bodyPr>
          <a:lstStyle/>
          <a:p>
            <a:r>
              <a:rPr lang="de-DE" sz="800" dirty="0" smtClean="0">
                <a:ln>
                  <a:solidFill>
                    <a:schemeClr val="bg1">
                      <a:lumMod val="65000"/>
                    </a:schemeClr>
                  </a:solidFill>
                </a:ln>
              </a:rPr>
              <a:t>https://</a:t>
            </a:r>
            <a:r>
              <a:rPr lang="de-DE" sz="800" dirty="0" err="1" smtClean="0">
                <a:ln>
                  <a:solidFill>
                    <a:schemeClr val="bg1">
                      <a:lumMod val="65000"/>
                    </a:schemeClr>
                  </a:solidFill>
                </a:ln>
              </a:rPr>
              <a:t>cameracrusades.files.wordpress.com</a:t>
            </a:r>
            <a:r>
              <a:rPr lang="de-DE" sz="800" dirty="0" smtClean="0">
                <a:ln>
                  <a:solidFill>
                    <a:schemeClr val="bg1">
                      <a:lumMod val="65000"/>
                    </a:schemeClr>
                  </a:solidFill>
                </a:ln>
              </a:rPr>
              <a:t>/2017/05/meteor-crater-barringer-arizona-1.jpg?w=1278</a:t>
            </a:r>
            <a:endParaRPr lang="de-DE" sz="800" dirty="0">
              <a:ln>
                <a:solidFill>
                  <a:schemeClr val="bg1">
                    <a:lumMod val="65000"/>
                  </a:schemeClr>
                </a:solidFill>
              </a:ln>
            </a:endParaRPr>
          </a:p>
        </p:txBody>
      </p:sp>
      <p:pic>
        <p:nvPicPr>
          <p:cNvPr id="7" name="Picture 5" descr="karte sueddeutschland.jpg                                      00013E70Daten                          B979A61C:"/>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93" y="940440"/>
            <a:ext cx="4443878" cy="420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ung 4"/>
          <p:cNvGrpSpPr/>
          <p:nvPr/>
        </p:nvGrpSpPr>
        <p:grpSpPr>
          <a:xfrm>
            <a:off x="4534399" y="957970"/>
            <a:ext cx="4609601" cy="3308327"/>
            <a:chOff x="4534399" y="1292140"/>
            <a:chExt cx="4211309" cy="3042595"/>
          </a:xfrm>
        </p:grpSpPr>
        <p:pic>
          <p:nvPicPr>
            <p:cNvPr id="13" name="Bild 2" descr="Hilfe_gmt_beispiel_rie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534399" y="1292140"/>
              <a:ext cx="4211309" cy="30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pierung 13"/>
            <p:cNvGrpSpPr>
              <a:grpSpLocks/>
            </p:cNvGrpSpPr>
            <p:nvPr/>
          </p:nvGrpSpPr>
          <p:grpSpPr bwMode="auto">
            <a:xfrm>
              <a:off x="5588763" y="2881855"/>
              <a:ext cx="880995" cy="280863"/>
              <a:chOff x="2743200" y="3733800"/>
              <a:chExt cx="1755011" cy="559198"/>
            </a:xfrm>
          </p:grpSpPr>
          <p:sp>
            <p:nvSpPr>
              <p:cNvPr id="15" name="Oval 3"/>
              <p:cNvSpPr>
                <a:spLocks noChangeArrowheads="1"/>
              </p:cNvSpPr>
              <p:nvPr/>
            </p:nvSpPr>
            <p:spPr bwMode="auto">
              <a:xfrm>
                <a:off x="3886200" y="3733800"/>
                <a:ext cx="152400" cy="152400"/>
              </a:xfrm>
              <a:prstGeom prst="ellipse">
                <a:avLst/>
              </a:prstGeom>
              <a:solidFill>
                <a:srgbClr val="FF0000"/>
              </a:solidFill>
              <a:ln w="9525">
                <a:solidFill>
                  <a:schemeClr val="tx1"/>
                </a:solidFill>
                <a:round/>
                <a:headEnd/>
                <a:tailEnd/>
              </a:ln>
            </p:spPr>
            <p:txBody>
              <a:bodyPr/>
              <a:lstStyle/>
              <a:p>
                <a:endParaRPr lang="de-DE"/>
              </a:p>
            </p:txBody>
          </p:sp>
          <p:sp>
            <p:nvSpPr>
              <p:cNvPr id="16" name="Textfeld 15"/>
              <p:cNvSpPr txBox="1"/>
              <p:nvPr/>
            </p:nvSpPr>
            <p:spPr>
              <a:xfrm>
                <a:off x="2743200" y="3741493"/>
                <a:ext cx="1755011" cy="551505"/>
              </a:xfrm>
              <a:prstGeom prst="rect">
                <a:avLst/>
              </a:prstGeom>
              <a:noFill/>
            </p:spPr>
            <p:txBody>
              <a:bodyPr wrap="none">
                <a:spAutoFit/>
              </a:bodyPr>
              <a:lstStyle/>
              <a:p>
                <a:pPr>
                  <a:defRPr/>
                </a:pPr>
                <a:r>
                  <a:rPr lang="de-DE" sz="1200" dirty="0">
                    <a:latin typeface="+mn-lt"/>
                    <a:ea typeface="+mn-ea"/>
                    <a:cs typeface="+mn-cs"/>
                  </a:rPr>
                  <a:t>Nördlingen</a:t>
                </a:r>
              </a:p>
            </p:txBody>
          </p:sp>
        </p:grpSp>
      </p:grpSp>
      <p:sp>
        <p:nvSpPr>
          <p:cNvPr id="2" name="Textfeld 1"/>
          <p:cNvSpPr txBox="1"/>
          <p:nvPr/>
        </p:nvSpPr>
        <p:spPr>
          <a:xfrm>
            <a:off x="4445271" y="4278293"/>
            <a:ext cx="4698729" cy="830997"/>
          </a:xfrm>
          <a:prstGeom prst="rect">
            <a:avLst/>
          </a:prstGeom>
          <a:noFill/>
        </p:spPr>
        <p:txBody>
          <a:bodyPr wrap="square" rtlCol="0">
            <a:spAutoFit/>
          </a:bodyPr>
          <a:lstStyle/>
          <a:p>
            <a:r>
              <a:rPr lang="de-DE" sz="1600" dirty="0" smtClean="0">
                <a:solidFill>
                  <a:schemeClr val="bg1"/>
                </a:solidFill>
              </a:rPr>
              <a:t>Entstehung vor 14.6 Mio. Jahren, </a:t>
            </a:r>
          </a:p>
          <a:p>
            <a:r>
              <a:rPr lang="de-DE" sz="1600" dirty="0" smtClean="0">
                <a:solidFill>
                  <a:schemeClr val="bg1"/>
                </a:solidFill>
              </a:rPr>
              <a:t>Durchmesser des </a:t>
            </a:r>
            <a:r>
              <a:rPr lang="de-DE" sz="1600" dirty="0" err="1" smtClean="0">
                <a:solidFill>
                  <a:schemeClr val="bg1"/>
                </a:solidFill>
              </a:rPr>
              <a:t>grösseren</a:t>
            </a:r>
            <a:r>
              <a:rPr lang="de-DE" sz="1600" dirty="0" smtClean="0">
                <a:solidFill>
                  <a:schemeClr val="bg1"/>
                </a:solidFill>
              </a:rPr>
              <a:t> Meteoriten ca. 1.5 km, Durchmesser Ries: 25 km </a:t>
            </a:r>
            <a:endParaRPr lang="de-DE" sz="1600" dirty="0">
              <a:solidFill>
                <a:schemeClr val="bg1"/>
              </a:solidFill>
            </a:endParaRPr>
          </a:p>
        </p:txBody>
      </p:sp>
      <p:grpSp>
        <p:nvGrpSpPr>
          <p:cNvPr id="11" name="Gruppierung 10"/>
          <p:cNvGrpSpPr/>
          <p:nvPr/>
        </p:nvGrpSpPr>
        <p:grpSpPr>
          <a:xfrm>
            <a:off x="2921950" y="986397"/>
            <a:ext cx="4418650" cy="2808612"/>
            <a:chOff x="2921950" y="986397"/>
            <a:chExt cx="4418650" cy="2808612"/>
          </a:xfrm>
        </p:grpSpPr>
        <p:grpSp>
          <p:nvGrpSpPr>
            <p:cNvPr id="10" name="Gruppierung 9"/>
            <p:cNvGrpSpPr/>
            <p:nvPr/>
          </p:nvGrpSpPr>
          <p:grpSpPr>
            <a:xfrm>
              <a:off x="2921950" y="986397"/>
              <a:ext cx="1169594" cy="979812"/>
              <a:chOff x="2921950" y="986397"/>
              <a:chExt cx="1169594" cy="979812"/>
            </a:xfrm>
          </p:grpSpPr>
          <p:sp>
            <p:nvSpPr>
              <p:cNvPr id="8" name="Oval 7"/>
              <p:cNvSpPr>
                <a:spLocks noChangeArrowheads="1"/>
              </p:cNvSpPr>
              <p:nvPr/>
            </p:nvSpPr>
            <p:spPr bwMode="auto">
              <a:xfrm>
                <a:off x="3494106" y="986397"/>
                <a:ext cx="597438" cy="597438"/>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9" name="Oval 7"/>
              <p:cNvSpPr>
                <a:spLocks noChangeArrowheads="1"/>
              </p:cNvSpPr>
              <p:nvPr/>
            </p:nvSpPr>
            <p:spPr bwMode="auto">
              <a:xfrm>
                <a:off x="2921950" y="1695076"/>
                <a:ext cx="271133" cy="271133"/>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grpSp>
          <p:nvGrpSpPr>
            <p:cNvPr id="4" name="Gruppierung 3"/>
            <p:cNvGrpSpPr/>
            <p:nvPr/>
          </p:nvGrpSpPr>
          <p:grpSpPr>
            <a:xfrm>
              <a:off x="4647001" y="2015092"/>
              <a:ext cx="2693599" cy="1779917"/>
              <a:chOff x="4647001" y="2015092"/>
              <a:chExt cx="2693599" cy="1779917"/>
            </a:xfrm>
          </p:grpSpPr>
          <p:sp>
            <p:nvSpPr>
              <p:cNvPr id="17" name="Oval 16"/>
              <p:cNvSpPr>
                <a:spLocks noChangeArrowheads="1"/>
              </p:cNvSpPr>
              <p:nvPr/>
            </p:nvSpPr>
            <p:spPr bwMode="auto">
              <a:xfrm>
                <a:off x="6082752" y="2015092"/>
                <a:ext cx="1257848" cy="1257848"/>
              </a:xfrm>
              <a:prstGeom prst="ellipse">
                <a:avLst/>
              </a:prstGeom>
              <a:noFill/>
              <a:ln w="76200">
                <a:solidFill>
                  <a:schemeClr val="bg1">
                    <a:alpha val="52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8" name="Oval 7"/>
              <p:cNvSpPr>
                <a:spLocks noChangeArrowheads="1"/>
              </p:cNvSpPr>
              <p:nvPr/>
            </p:nvSpPr>
            <p:spPr bwMode="auto">
              <a:xfrm>
                <a:off x="4647001" y="3523876"/>
                <a:ext cx="271133" cy="271133"/>
              </a:xfrm>
              <a:prstGeom prst="ellipse">
                <a:avLst/>
              </a:prstGeom>
              <a:noFill/>
              <a:ln w="76200">
                <a:solidFill>
                  <a:schemeClr val="bg1">
                    <a:alpha val="52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grpSp>
    </p:spTree>
    <p:extLst>
      <p:ext uri="{BB962C8B-B14F-4D97-AF65-F5344CB8AC3E}">
        <p14:creationId xmlns:p14="http://schemas.microsoft.com/office/powerpoint/2010/main" val="86171371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636413"/>
            <a:ext cx="9144000" cy="242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a:xfrm>
            <a:off x="12534" y="49304"/>
            <a:ext cx="9131466" cy="52807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30000"/>
              </a:spcBef>
              <a:spcAft>
                <a:spcPct val="20000"/>
              </a:spcAft>
            </a:pPr>
            <a:r>
              <a:rPr lang="de-CH" sz="1800" b="1" dirty="0" err="1">
                <a:solidFill>
                  <a:srgbClr val="BFBFBF"/>
                </a:solidFill>
                <a:latin typeface="Helvetica Neue" charset="0"/>
                <a:ea typeface="ヒラギノ角ゴ Pro W3" charset="0"/>
                <a:cs typeface="ヒラギノ角ゴ Pro W3" charset="0"/>
              </a:rPr>
              <a:t>Nördlinger</a:t>
            </a:r>
            <a:r>
              <a:rPr lang="de-CH" sz="1800" b="1" dirty="0">
                <a:solidFill>
                  <a:srgbClr val="BFBFBF"/>
                </a:solidFill>
                <a:latin typeface="Helvetica Neue" charset="0"/>
                <a:ea typeface="ヒラギノ角ゴ Pro W3" charset="0"/>
                <a:cs typeface="ヒラギノ角ゴ Pro W3" charset="0"/>
              </a:rPr>
              <a:t> </a:t>
            </a:r>
            <a:r>
              <a:rPr lang="de-CH" sz="1800" b="1" dirty="0" smtClean="0">
                <a:solidFill>
                  <a:srgbClr val="BFBFBF"/>
                </a:solidFill>
                <a:latin typeface="Helvetica Neue" charset="0"/>
                <a:ea typeface="ヒラギノ角ゴ Pro W3" charset="0"/>
                <a:cs typeface="ヒラギノ角ゴ Pro W3" charset="0"/>
              </a:rPr>
              <a:t>Ries</a:t>
            </a:r>
            <a:endParaRPr lang="de-CH" sz="1800" dirty="0">
              <a:solidFill>
                <a:srgbClr val="BFBFBF"/>
              </a:solidFill>
              <a:latin typeface="Helvetica Neue" charset="0"/>
              <a:ea typeface="ヒラギノ角ゴ Pro W3" charset="0"/>
              <a:cs typeface="ヒラギノ角ゴ Pro W3" charset="0"/>
            </a:endParaRPr>
          </a:p>
        </p:txBody>
      </p:sp>
      <p:grpSp>
        <p:nvGrpSpPr>
          <p:cNvPr id="11" name="Gruppierung 10"/>
          <p:cNvGrpSpPr/>
          <p:nvPr/>
        </p:nvGrpSpPr>
        <p:grpSpPr>
          <a:xfrm>
            <a:off x="245560" y="953408"/>
            <a:ext cx="8674128" cy="4122481"/>
            <a:chOff x="245560" y="953408"/>
            <a:chExt cx="8674128" cy="4122481"/>
          </a:xfrm>
        </p:grpSpPr>
        <p:pic>
          <p:nvPicPr>
            <p:cNvPr id="19" name="Bild 1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45560" y="953408"/>
              <a:ext cx="2525062" cy="4088923"/>
            </a:xfrm>
            <a:prstGeom prst="rect">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139807" y="953408"/>
              <a:ext cx="2779881" cy="4055370"/>
            </a:xfrm>
            <a:prstGeom prst="rect">
              <a:avLst/>
            </a:prstGeom>
            <a:noFill/>
            <a:ln w="381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2860665" y="3118877"/>
              <a:ext cx="1455597" cy="923330"/>
            </a:xfrm>
            <a:prstGeom prst="rect">
              <a:avLst/>
            </a:prstGeom>
            <a:noFill/>
          </p:spPr>
          <p:txBody>
            <a:bodyPr wrap="none" rtlCol="0">
              <a:spAutoFit/>
            </a:bodyPr>
            <a:lstStyle/>
            <a:p>
              <a:r>
                <a:rPr lang="de-DE" dirty="0" smtClean="0">
                  <a:solidFill>
                    <a:schemeClr val="bg1"/>
                  </a:solidFill>
                </a:rPr>
                <a:t>«Daniel» </a:t>
              </a:r>
            </a:p>
            <a:p>
              <a:r>
                <a:rPr lang="de-DE" dirty="0" smtClean="0">
                  <a:solidFill>
                    <a:schemeClr val="bg1"/>
                  </a:solidFill>
                </a:rPr>
                <a:t>Kirchturm</a:t>
              </a:r>
            </a:p>
            <a:p>
              <a:r>
                <a:rPr lang="de-DE" dirty="0">
                  <a:solidFill>
                    <a:schemeClr val="bg1"/>
                  </a:solidFill>
                </a:rPr>
                <a:t>i</a:t>
              </a:r>
              <a:r>
                <a:rPr lang="de-DE" dirty="0" smtClean="0">
                  <a:solidFill>
                    <a:schemeClr val="bg1"/>
                  </a:solidFill>
                </a:rPr>
                <a:t>n Nördlingen</a:t>
              </a:r>
              <a:endParaRPr lang="de-DE" dirty="0">
                <a:solidFill>
                  <a:schemeClr val="bg1"/>
                </a:solidFill>
              </a:endParaRPr>
            </a:p>
          </p:txBody>
        </p:sp>
        <p:sp>
          <p:nvSpPr>
            <p:cNvPr id="21" name="Textfeld 20"/>
            <p:cNvSpPr txBox="1"/>
            <p:nvPr/>
          </p:nvSpPr>
          <p:spPr>
            <a:xfrm>
              <a:off x="3365500" y="4152559"/>
              <a:ext cx="2665860" cy="923330"/>
            </a:xfrm>
            <a:prstGeom prst="rect">
              <a:avLst/>
            </a:prstGeom>
            <a:noFill/>
          </p:spPr>
          <p:txBody>
            <a:bodyPr wrap="square" rtlCol="0">
              <a:spAutoFit/>
            </a:bodyPr>
            <a:lstStyle/>
            <a:p>
              <a:pPr algn="r"/>
              <a:r>
                <a:rPr lang="de-DE" dirty="0" err="1" smtClean="0">
                  <a:solidFill>
                    <a:schemeClr val="bg1"/>
                  </a:solidFill>
                </a:rPr>
                <a:t>Suevit</a:t>
              </a:r>
              <a:endParaRPr lang="de-DE" dirty="0" smtClean="0">
                <a:solidFill>
                  <a:schemeClr val="bg1"/>
                </a:solidFill>
              </a:endParaRPr>
            </a:p>
            <a:p>
              <a:pPr algn="r"/>
              <a:r>
                <a:rPr lang="de-DE" dirty="0" smtClean="0">
                  <a:solidFill>
                    <a:schemeClr val="bg1"/>
                  </a:solidFill>
                </a:rPr>
                <a:t>bei Einschlag</a:t>
              </a:r>
            </a:p>
            <a:p>
              <a:pPr algn="r"/>
              <a:r>
                <a:rPr lang="de-DE" dirty="0" smtClean="0">
                  <a:solidFill>
                    <a:schemeClr val="bg1"/>
                  </a:solidFill>
                </a:rPr>
                <a:t>entstandenes Gestein</a:t>
              </a:r>
              <a:endParaRPr lang="de-DE" dirty="0">
                <a:solidFill>
                  <a:schemeClr val="bg1"/>
                </a:solidFill>
              </a:endParaRPr>
            </a:p>
          </p:txBody>
        </p:sp>
      </p:grpSp>
    </p:spTree>
    <p:extLst>
      <p:ext uri="{BB962C8B-B14F-4D97-AF65-F5344CB8AC3E}">
        <p14:creationId xmlns:p14="http://schemas.microsoft.com/office/powerpoint/2010/main" val="273275216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8bd1eedb92261bc408b9cc977df1ed5c.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5" y="-256198"/>
            <a:ext cx="9191475" cy="5825773"/>
          </a:xfrm>
          <a:prstGeom prst="rect">
            <a:avLst/>
          </a:prstGeom>
        </p:spPr>
      </p:pic>
      <p:sp>
        <p:nvSpPr>
          <p:cNvPr id="4" name="Rectangle 2"/>
          <p:cNvSpPr txBox="1">
            <a:spLocks noChangeArrowheads="1"/>
          </p:cNvSpPr>
          <p:nvPr/>
        </p:nvSpPr>
        <p:spPr>
          <a:xfrm>
            <a:off x="2514600" y="4354604"/>
            <a:ext cx="6311900" cy="7888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30000"/>
              </a:spcBef>
              <a:spcAft>
                <a:spcPct val="20000"/>
              </a:spcAft>
            </a:pPr>
            <a:r>
              <a:rPr lang="de-CH" sz="1800" b="1" dirty="0" smtClean="0">
                <a:latin typeface="Helvetica Neue" charset="0"/>
                <a:ea typeface="ヒラギノ角ゴ Pro W3" charset="0"/>
                <a:cs typeface="ヒラギノ角ゴ Pro W3" charset="0"/>
              </a:rPr>
              <a:t>Meteoritenkrater</a:t>
            </a:r>
            <a:r>
              <a:rPr lang="de-CH" sz="1800" b="1" dirty="0">
                <a:latin typeface="Helvetica Neue" charset="0"/>
                <a:ea typeface="ヒラギノ角ゴ Pro W3" charset="0"/>
                <a:cs typeface="ヒラギノ角ゴ Pro W3" charset="0"/>
              </a:rPr>
              <a:t/>
            </a:r>
            <a:br>
              <a:rPr lang="de-CH" sz="1800" b="1" dirty="0">
                <a:latin typeface="Helvetica Neue" charset="0"/>
                <a:ea typeface="ヒラギノ角ゴ Pro W3" charset="0"/>
                <a:cs typeface="ヒラギノ角ゴ Pro W3" charset="0"/>
              </a:rPr>
            </a:br>
            <a:r>
              <a:rPr lang="de-CH" sz="1800" b="1" dirty="0" smtClean="0">
                <a:latin typeface="Helvetica Neue" charset="0"/>
                <a:ea typeface="ヒラギノ角ゴ Pro W3" charset="0"/>
                <a:cs typeface="ヒラギノ角ゴ Pro W3" charset="0"/>
              </a:rPr>
              <a:t>auf der Erde</a:t>
            </a:r>
            <a:endParaRPr lang="de-CH" sz="1800" dirty="0">
              <a:latin typeface="Helvetica Neue" charset="0"/>
              <a:ea typeface="ヒラギノ角ゴ Pro W3" charset="0"/>
              <a:cs typeface="ヒラギノ角ゴ Pro W3" charset="0"/>
            </a:endParaRPr>
          </a:p>
        </p:txBody>
      </p:sp>
    </p:spTree>
    <p:extLst>
      <p:ext uri="{BB962C8B-B14F-4D97-AF65-F5344CB8AC3E}">
        <p14:creationId xmlns:p14="http://schemas.microsoft.com/office/powerpoint/2010/main" val="36733905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679700" y="2311400"/>
            <a:ext cx="4343400" cy="514350"/>
          </a:xfrm>
        </p:spPr>
        <p:txBody>
          <a:bodyPr>
            <a:normAutofit fontScale="90000"/>
          </a:bodyPr>
          <a:lstStyle/>
          <a:p>
            <a:pPr eaLnBrk="1" hangingPunct="1"/>
            <a:r>
              <a:rPr lang="de-CH" dirty="0" smtClean="0">
                <a:latin typeface="Helvetica Neue" charset="0"/>
                <a:ea typeface="ヒラギノ角ゴ Pro W3" charset="0"/>
                <a:cs typeface="ヒラギノ角ゴ Pro W3" charset="0"/>
              </a:rPr>
              <a:t>und </a:t>
            </a:r>
            <a:r>
              <a:rPr lang="de-CH" dirty="0">
                <a:latin typeface="Helvetica Neue" charset="0"/>
                <a:ea typeface="ヒラギノ角ゴ Pro W3" charset="0"/>
                <a:cs typeface="ヒラギノ角ゴ Pro W3" charset="0"/>
              </a:rPr>
              <a:t>Boliden</a:t>
            </a:r>
          </a:p>
        </p:txBody>
      </p:sp>
      <p:pic>
        <p:nvPicPr>
          <p:cNvPr id="3" name="Bild 2" descr="perseid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5157"/>
            <a:ext cx="9144000" cy="5238657"/>
          </a:xfrm>
          <a:prstGeom prst="rect">
            <a:avLst/>
          </a:prstGeom>
        </p:spPr>
      </p:pic>
      <p:sp>
        <p:nvSpPr>
          <p:cNvPr id="9" name="Rectangle 2"/>
          <p:cNvSpPr txBox="1">
            <a:spLocks noChangeArrowheads="1"/>
          </p:cNvSpPr>
          <p:nvPr/>
        </p:nvSpPr>
        <p:spPr>
          <a:xfrm>
            <a:off x="253999" y="127000"/>
            <a:ext cx="2425702" cy="457199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30000"/>
              </a:spcBef>
              <a:spcAft>
                <a:spcPct val="20000"/>
              </a:spcAft>
            </a:pPr>
            <a:r>
              <a:rPr lang="de-CH" sz="1800" dirty="0">
                <a:solidFill>
                  <a:srgbClr val="BFBFBF"/>
                </a:solidFill>
                <a:latin typeface="+mn-lt"/>
                <a:ea typeface="ヒラギノ角ゴ Pro W3" charset="0"/>
                <a:cs typeface="ヒラギノ角ゴ Pro W3" charset="0"/>
              </a:rPr>
              <a:t>Kleine </a:t>
            </a:r>
            <a:r>
              <a:rPr lang="de-CH" sz="1800" b="1" dirty="0">
                <a:solidFill>
                  <a:srgbClr val="FF6600"/>
                </a:solidFill>
                <a:latin typeface="+mn-lt"/>
                <a:ea typeface="ヒラギノ角ゴ Pro W3" charset="0"/>
                <a:cs typeface="ヒラギノ角ゴ Pro W3" charset="0"/>
              </a:rPr>
              <a:t>Meteoriten</a:t>
            </a:r>
            <a:r>
              <a:rPr lang="de-CH" sz="1800" dirty="0">
                <a:solidFill>
                  <a:srgbClr val="FF6600"/>
                </a:solidFill>
                <a:latin typeface="+mn-lt"/>
                <a:ea typeface="ヒラギノ角ゴ Pro W3" charset="0"/>
                <a:cs typeface="ヒラギノ角ゴ Pro W3" charset="0"/>
              </a:rPr>
              <a:t> </a:t>
            </a:r>
            <a:r>
              <a:rPr lang="de-CH" sz="1800" dirty="0">
                <a:solidFill>
                  <a:srgbClr val="BFBFBF"/>
                </a:solidFill>
                <a:latin typeface="+mn-lt"/>
                <a:ea typeface="ヒラギノ角ゴ Pro W3" charset="0"/>
                <a:cs typeface="ヒラギノ角ゴ Pro W3" charset="0"/>
              </a:rPr>
              <a:t>verglühen beim Eintritt in die Erdatmosphäre.</a:t>
            </a:r>
          </a:p>
          <a:p>
            <a:pPr algn="l">
              <a:spcBef>
                <a:spcPct val="30000"/>
              </a:spcBef>
              <a:spcAft>
                <a:spcPct val="20000"/>
              </a:spcAft>
            </a:pPr>
            <a:r>
              <a:rPr lang="de-CH" sz="1800" dirty="0">
                <a:solidFill>
                  <a:srgbClr val="BFBFBF"/>
                </a:solidFill>
                <a:latin typeface="+mn-lt"/>
                <a:ea typeface="ヒラギノ角ゴ Pro W3" charset="0"/>
                <a:cs typeface="ヒラギノ角ゴ Pro W3" charset="0"/>
              </a:rPr>
              <a:t/>
            </a:r>
            <a:br>
              <a:rPr lang="de-CH" sz="1800" dirty="0">
                <a:solidFill>
                  <a:srgbClr val="BFBFBF"/>
                </a:solidFill>
                <a:latin typeface="+mn-lt"/>
                <a:ea typeface="ヒラギノ角ゴ Pro W3" charset="0"/>
                <a:cs typeface="ヒラギノ角ゴ Pro W3" charset="0"/>
              </a:rPr>
            </a:br>
            <a:r>
              <a:rPr lang="de-CH" sz="1800" dirty="0">
                <a:solidFill>
                  <a:srgbClr val="BFBFBF"/>
                </a:solidFill>
                <a:latin typeface="+mn-lt"/>
                <a:ea typeface="ヒラギノ角ゴ Pro W3" charset="0"/>
                <a:cs typeface="ヒラギノ角ゴ Pro W3" charset="0"/>
              </a:rPr>
              <a:t>Dabei gibt es eine Leuchterscheinung, </a:t>
            </a:r>
            <a:r>
              <a:rPr lang="de-CH" sz="1800" dirty="0" smtClean="0">
                <a:solidFill>
                  <a:srgbClr val="BFBFBF"/>
                </a:solidFill>
                <a:latin typeface="+mn-lt"/>
                <a:ea typeface="ヒラギノ角ゴ Pro W3" charset="0"/>
                <a:cs typeface="ヒラギノ角ゴ Pro W3" charset="0"/>
              </a:rPr>
              <a:t>den </a:t>
            </a:r>
            <a:r>
              <a:rPr lang="de-CH" sz="1800" b="1" dirty="0" smtClean="0">
                <a:solidFill>
                  <a:srgbClr val="FF6600"/>
                </a:solidFill>
                <a:latin typeface="+mn-lt"/>
                <a:ea typeface="ヒラギノ角ゴ Pro W3" charset="0"/>
                <a:cs typeface="ヒラギノ角ゴ Pro W3" charset="0"/>
              </a:rPr>
              <a:t>Meteor</a:t>
            </a:r>
            <a:r>
              <a:rPr lang="de-CH" sz="1800" dirty="0" smtClean="0">
                <a:solidFill>
                  <a:srgbClr val="BFBFBF"/>
                </a:solidFill>
                <a:latin typeface="+mn-lt"/>
                <a:ea typeface="ヒラギノ角ゴ Pro W3" charset="0"/>
                <a:cs typeface="ヒラギノ角ゴ Pro W3" charset="0"/>
              </a:rPr>
              <a:t> («</a:t>
            </a:r>
            <a:r>
              <a:rPr lang="de-CH" sz="1800" dirty="0">
                <a:solidFill>
                  <a:srgbClr val="BFBFBF"/>
                </a:solidFill>
                <a:latin typeface="+mn-lt"/>
                <a:ea typeface="ヒラギノ角ゴ Pro W3" charset="0"/>
                <a:cs typeface="ヒラギノ角ゴ Pro W3" charset="0"/>
              </a:rPr>
              <a:t>Sternschnuppe</a:t>
            </a:r>
            <a:r>
              <a:rPr lang="de-CH" sz="1800" dirty="0" smtClean="0">
                <a:solidFill>
                  <a:srgbClr val="BFBFBF"/>
                </a:solidFill>
                <a:latin typeface="+mn-lt"/>
                <a:ea typeface="ヒラギノ角ゴ Pro W3" charset="0"/>
                <a:cs typeface="ヒラギノ角ゴ Pro W3" charset="0"/>
              </a:rPr>
              <a:t>»).</a:t>
            </a:r>
            <a:endParaRPr lang="de-CH" sz="1800" dirty="0">
              <a:solidFill>
                <a:srgbClr val="BFBFBF"/>
              </a:solidFill>
              <a:latin typeface="+mn-lt"/>
              <a:ea typeface="ヒラギノ角ゴ Pro W3" charset="0"/>
              <a:cs typeface="ヒラギノ角ゴ Pro W3" charset="0"/>
            </a:endParaRPr>
          </a:p>
        </p:txBody>
      </p:sp>
    </p:spTree>
    <p:extLst>
      <p:ext uri="{BB962C8B-B14F-4D97-AF65-F5344CB8AC3E}">
        <p14:creationId xmlns:p14="http://schemas.microsoft.com/office/powerpoint/2010/main" val="370720771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 1" descr="meteor crater nas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61733" y="203200"/>
            <a:ext cx="6070600" cy="4592842"/>
          </a:xfrm>
          <a:prstGeom prst="rect">
            <a:avLst/>
          </a:prstGeom>
        </p:spPr>
      </p:pic>
      <p:sp>
        <p:nvSpPr>
          <p:cNvPr id="7" name="Rectangle 2"/>
          <p:cNvSpPr txBox="1">
            <a:spLocks noChangeArrowheads="1"/>
          </p:cNvSpPr>
          <p:nvPr/>
        </p:nvSpPr>
        <p:spPr>
          <a:xfrm>
            <a:off x="253999" y="203200"/>
            <a:ext cx="2451102" cy="449579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30000"/>
              </a:spcBef>
              <a:spcAft>
                <a:spcPct val="20000"/>
              </a:spcAft>
            </a:pPr>
            <a:r>
              <a:rPr lang="de-CH" sz="1800" dirty="0" smtClean="0">
                <a:solidFill>
                  <a:srgbClr val="BFBFBF"/>
                </a:solidFill>
                <a:latin typeface="+mn-lt"/>
                <a:ea typeface="ヒラギノ角ゴ Pro W3" charset="0"/>
                <a:cs typeface="ヒラギノ角ゴ Pro W3" charset="0"/>
              </a:rPr>
              <a:t>Grosse </a:t>
            </a:r>
            <a:r>
              <a:rPr lang="de-CH" sz="1800" b="1" dirty="0" smtClean="0">
                <a:solidFill>
                  <a:srgbClr val="FF6600"/>
                </a:solidFill>
                <a:latin typeface="+mn-lt"/>
                <a:ea typeface="ヒラギノ角ゴ Pro W3" charset="0"/>
                <a:cs typeface="ヒラギノ角ゴ Pro W3" charset="0"/>
              </a:rPr>
              <a:t>Meteoriten</a:t>
            </a:r>
            <a:r>
              <a:rPr lang="de-CH" sz="1800" dirty="0" smtClean="0">
                <a:solidFill>
                  <a:srgbClr val="FF6600"/>
                </a:solidFill>
                <a:latin typeface="+mn-lt"/>
                <a:ea typeface="ヒラギノ角ゴ Pro W3" charset="0"/>
                <a:cs typeface="ヒラギノ角ゴ Pro W3" charset="0"/>
              </a:rPr>
              <a:t> </a:t>
            </a:r>
            <a:r>
              <a:rPr lang="de-CH" sz="1800" dirty="0" smtClean="0">
                <a:solidFill>
                  <a:srgbClr val="BFBFBF"/>
                </a:solidFill>
                <a:latin typeface="+mn-lt"/>
                <a:ea typeface="ヒラギノ角ゴ Pro W3" charset="0"/>
                <a:cs typeface="ヒラギノ角ゴ Pro W3" charset="0"/>
              </a:rPr>
              <a:t>vermag </a:t>
            </a:r>
            <a:r>
              <a:rPr lang="de-CH" sz="1800" dirty="0">
                <a:solidFill>
                  <a:srgbClr val="BFBFBF"/>
                </a:solidFill>
                <a:latin typeface="+mn-lt"/>
                <a:ea typeface="ヒラギノ角ゴ Pro W3" charset="0"/>
                <a:cs typeface="ヒラギノ角ゴ Pro W3" charset="0"/>
              </a:rPr>
              <a:t>die </a:t>
            </a:r>
            <a:r>
              <a:rPr lang="de-CH" sz="1800" dirty="0" smtClean="0">
                <a:solidFill>
                  <a:srgbClr val="BFBFBF"/>
                </a:solidFill>
                <a:latin typeface="+mn-lt"/>
                <a:ea typeface="ヒラギノ角ゴ Pro W3" charset="0"/>
                <a:cs typeface="ヒラギノ角ゴ Pro W3" charset="0"/>
              </a:rPr>
              <a:t>Atmosphäre aber nicht aufzuhalten. Sie prallen fast ungebremst auf die Erdoberfläche.</a:t>
            </a:r>
          </a:p>
          <a:p>
            <a:pPr algn="l">
              <a:spcBef>
                <a:spcPct val="30000"/>
              </a:spcBef>
              <a:spcAft>
                <a:spcPct val="20000"/>
              </a:spcAft>
            </a:pPr>
            <a:r>
              <a:rPr lang="de-CH" sz="1800" dirty="0" smtClean="0">
                <a:solidFill>
                  <a:srgbClr val="BFBFBF"/>
                </a:solidFill>
                <a:latin typeface="+mn-lt"/>
                <a:ea typeface="ヒラギノ角ゴ Pro W3" charset="0"/>
                <a:cs typeface="ヒラギノ角ゴ Pro W3" charset="0"/>
              </a:rPr>
              <a:t>Weshalb gibt es auf der Erde viel weniger </a:t>
            </a:r>
            <a:r>
              <a:rPr lang="de-CH" sz="1800" dirty="0" err="1" smtClean="0">
                <a:solidFill>
                  <a:srgbClr val="BFBFBF"/>
                </a:solidFill>
                <a:latin typeface="+mn-lt"/>
                <a:ea typeface="ヒラギノ角ゴ Pro W3" charset="0"/>
                <a:cs typeface="ヒラギノ角ゴ Pro W3" charset="0"/>
              </a:rPr>
              <a:t>Metoritenkrater</a:t>
            </a:r>
            <a:r>
              <a:rPr lang="de-CH" sz="1800" dirty="0" smtClean="0">
                <a:solidFill>
                  <a:srgbClr val="BFBFBF"/>
                </a:solidFill>
                <a:latin typeface="+mn-lt"/>
                <a:ea typeface="ヒラギノ角ゴ Pro W3" charset="0"/>
                <a:cs typeface="ヒラギノ角ゴ Pro W3" charset="0"/>
              </a:rPr>
              <a:t> als auf dem Mond?</a:t>
            </a:r>
            <a:endParaRPr lang="de-CH" sz="1800" dirty="0">
              <a:solidFill>
                <a:srgbClr val="BFBFBF"/>
              </a:solidFill>
              <a:latin typeface="+mn-lt"/>
              <a:ea typeface="ヒラギノ角ゴ Pro W3" charset="0"/>
              <a:cs typeface="ヒラギノ角ゴ Pro W3" charset="0"/>
            </a:endParaRPr>
          </a:p>
          <a:p>
            <a:pPr algn="l">
              <a:spcBef>
                <a:spcPct val="30000"/>
              </a:spcBef>
              <a:spcAft>
                <a:spcPct val="20000"/>
              </a:spcAft>
            </a:pPr>
            <a:r>
              <a:rPr lang="de-CH" sz="1800" dirty="0">
                <a:solidFill>
                  <a:srgbClr val="BFBFBF"/>
                </a:solidFill>
                <a:latin typeface="+mn-lt"/>
                <a:ea typeface="ヒラギノ角ゴ Pro W3" charset="0"/>
                <a:cs typeface="ヒラギノ角ゴ Pro W3" charset="0"/>
              </a:rPr>
              <a:t/>
            </a:r>
            <a:br>
              <a:rPr lang="de-CH" sz="1800" dirty="0">
                <a:solidFill>
                  <a:srgbClr val="BFBFBF"/>
                </a:solidFill>
                <a:latin typeface="+mn-lt"/>
                <a:ea typeface="ヒラギノ角ゴ Pro W3" charset="0"/>
                <a:cs typeface="ヒラギノ角ゴ Pro W3" charset="0"/>
              </a:rPr>
            </a:br>
            <a:endParaRPr lang="de-CH" sz="1800" dirty="0">
              <a:solidFill>
                <a:srgbClr val="BFBFBF"/>
              </a:solidFill>
              <a:latin typeface="+mn-lt"/>
              <a:ea typeface="ヒラギノ角ゴ Pro W3" charset="0"/>
              <a:cs typeface="ヒラギノ角ゴ Pro W3" charset="0"/>
            </a:endParaRPr>
          </a:p>
        </p:txBody>
      </p:sp>
    </p:spTree>
    <p:extLst>
      <p:ext uri="{BB962C8B-B14F-4D97-AF65-F5344CB8AC3E}">
        <p14:creationId xmlns:p14="http://schemas.microsoft.com/office/powerpoint/2010/main" val="257270802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Bild 9" descr="blue marbl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8562" y="951438"/>
            <a:ext cx="9217522" cy="9222324"/>
          </a:xfrm>
          <a:prstGeom prst="rect">
            <a:avLst/>
          </a:prstGeom>
        </p:spPr>
      </p:pic>
      <p:sp>
        <p:nvSpPr>
          <p:cNvPr id="2" name="Titel 1"/>
          <p:cNvSpPr>
            <a:spLocks noGrp="1"/>
          </p:cNvSpPr>
          <p:nvPr>
            <p:ph type="title"/>
          </p:nvPr>
        </p:nvSpPr>
        <p:spPr>
          <a:xfrm>
            <a:off x="457199" y="39687"/>
            <a:ext cx="6138333" cy="747713"/>
          </a:xfrm>
        </p:spPr>
        <p:txBody>
          <a:bodyPr/>
          <a:lstStyle/>
          <a:p>
            <a:pPr algn="r"/>
            <a:r>
              <a:rPr lang="de-CH" sz="2000" b="1" dirty="0" smtClean="0"/>
              <a:t>Durchmesser des Mondes: </a:t>
            </a:r>
            <a:br>
              <a:rPr lang="de-CH" sz="2000" b="1" dirty="0" smtClean="0"/>
            </a:br>
            <a:r>
              <a:rPr lang="de-DE" sz="2000" b="1" dirty="0" smtClean="0"/>
              <a:t>3476 km </a:t>
            </a:r>
            <a:r>
              <a:rPr lang="mr-IN" sz="2000" b="1" dirty="0" smtClean="0"/>
              <a:t>–</a:t>
            </a:r>
            <a:r>
              <a:rPr lang="de-DE" sz="2000" b="1" dirty="0" smtClean="0"/>
              <a:t> etwa viermal kleiner als die Erde</a:t>
            </a:r>
            <a:endParaRPr lang="de-DE" sz="2000" dirty="0"/>
          </a:p>
        </p:txBody>
      </p:sp>
      <p:pic>
        <p:nvPicPr>
          <p:cNvPr id="8" name="Bild 7" descr="claviu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52110" y="-1811553"/>
            <a:ext cx="5006507" cy="4415053"/>
          </a:xfrm>
          <a:prstGeom prst="rect">
            <a:avLst/>
          </a:prstGeom>
          <a:ln w="38100" cmpd="sng">
            <a:noFill/>
          </a:ln>
        </p:spPr>
      </p:pic>
      <p:sp>
        <p:nvSpPr>
          <p:cNvPr id="9" name="Titel 1"/>
          <p:cNvSpPr txBox="1">
            <a:spLocks/>
          </p:cNvSpPr>
          <p:nvPr/>
        </p:nvSpPr>
        <p:spPr>
          <a:xfrm>
            <a:off x="5372099" y="2552700"/>
            <a:ext cx="3695701" cy="2362200"/>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r>
              <a:rPr lang="de-CH" dirty="0" smtClean="0">
                <a:solidFill>
                  <a:schemeClr val="bg1">
                    <a:lumMod val="65000"/>
                  </a:schemeClr>
                </a:solidFill>
              </a:rPr>
              <a:t>Auf dem Mond bleiben Meteoritenkrater extrem lange erhalten.</a:t>
            </a:r>
          </a:p>
          <a:p>
            <a:endParaRPr lang="de-CH" dirty="0">
              <a:solidFill>
                <a:schemeClr val="bg1">
                  <a:lumMod val="65000"/>
                </a:schemeClr>
              </a:solidFill>
            </a:endParaRPr>
          </a:p>
          <a:p>
            <a:pPr algn="r"/>
            <a:r>
              <a:rPr lang="de-CH" dirty="0" smtClean="0">
                <a:solidFill>
                  <a:schemeClr val="bg1">
                    <a:lumMod val="65000"/>
                  </a:schemeClr>
                </a:solidFill>
              </a:rPr>
              <a:t>Auf der Erde werden sie</a:t>
            </a:r>
          </a:p>
          <a:p>
            <a:pPr algn="r"/>
            <a:r>
              <a:rPr lang="de-CH" dirty="0">
                <a:solidFill>
                  <a:schemeClr val="bg1">
                    <a:lumMod val="65000"/>
                  </a:schemeClr>
                </a:solidFill>
              </a:rPr>
              <a:t>laufend zerstört </a:t>
            </a:r>
            <a:r>
              <a:rPr lang="de-CH" dirty="0" smtClean="0">
                <a:solidFill>
                  <a:schemeClr val="bg1">
                    <a:lumMod val="65000"/>
                  </a:schemeClr>
                </a:solidFill>
              </a:rPr>
              <a:t>z.B. durch</a:t>
            </a:r>
            <a:r>
              <a:rPr lang="de-CH" dirty="0">
                <a:solidFill>
                  <a:schemeClr val="bg1">
                    <a:lumMod val="65000"/>
                  </a:schemeClr>
                </a:solidFill>
              </a:rPr>
              <a:t> </a:t>
            </a:r>
            <a:endParaRPr lang="de-CH" dirty="0" smtClean="0">
              <a:solidFill>
                <a:schemeClr val="bg1">
                  <a:lumMod val="65000"/>
                </a:schemeClr>
              </a:solidFill>
            </a:endParaRPr>
          </a:p>
          <a:p>
            <a:pPr algn="r"/>
            <a:r>
              <a:rPr lang="de-CH" dirty="0" smtClean="0">
                <a:solidFill>
                  <a:schemeClr val="bg1">
                    <a:lumMod val="65000"/>
                  </a:schemeClr>
                </a:solidFill>
              </a:rPr>
              <a:t>Gebirgsbildung </a:t>
            </a:r>
          </a:p>
          <a:p>
            <a:pPr algn="r"/>
            <a:r>
              <a:rPr lang="de-CH" dirty="0" smtClean="0">
                <a:solidFill>
                  <a:schemeClr val="bg1">
                    <a:lumMod val="65000"/>
                  </a:schemeClr>
                </a:solidFill>
              </a:rPr>
              <a:t>und Erosion.</a:t>
            </a:r>
            <a:endParaRPr lang="de-DE" dirty="0">
              <a:solidFill>
                <a:schemeClr val="bg1">
                  <a:lumMod val="65000"/>
                </a:schemeClr>
              </a:solidFill>
            </a:endParaRPr>
          </a:p>
        </p:txBody>
      </p:sp>
    </p:spTree>
    <p:extLst>
      <p:ext uri="{BB962C8B-B14F-4D97-AF65-F5344CB8AC3E}">
        <p14:creationId xmlns:p14="http://schemas.microsoft.com/office/powerpoint/2010/main" val="318538369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587"/>
            <a:ext cx="4292597" cy="633413"/>
          </a:xfrm>
        </p:spPr>
        <p:txBody>
          <a:bodyPr>
            <a:normAutofit fontScale="90000"/>
          </a:bodyPr>
          <a:lstStyle/>
          <a:p>
            <a:r>
              <a:rPr lang="de-CH" sz="1800" b="1" dirty="0" smtClean="0"/>
              <a:t>Vollmond: kaum Schattenwurf, Gelände nicht so gut erkennbar.</a:t>
            </a:r>
            <a:endParaRPr lang="de-DE" sz="1800" dirty="0"/>
          </a:p>
        </p:txBody>
      </p:sp>
      <p:pic>
        <p:nvPicPr>
          <p:cNvPr id="7" name="Inhaltsplatzhalter 8" descr="full-mo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452505">
            <a:off x="152397" y="-818606"/>
            <a:ext cx="6608719" cy="6635206"/>
          </a:xfrm>
          <a:prstGeom prst="rect">
            <a:avLst/>
          </a:prstGeom>
        </p:spPr>
      </p:pic>
      <p:sp>
        <p:nvSpPr>
          <p:cNvPr id="11" name="Rectangle 2"/>
          <p:cNvSpPr txBox="1">
            <a:spLocks noChangeArrowheads="1"/>
          </p:cNvSpPr>
          <p:nvPr/>
        </p:nvSpPr>
        <p:spPr>
          <a:xfrm>
            <a:off x="6705600" y="317500"/>
            <a:ext cx="2350888" cy="449579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30000"/>
              </a:spcBef>
              <a:spcAft>
                <a:spcPct val="20000"/>
              </a:spcAft>
            </a:pPr>
            <a:r>
              <a:rPr lang="de-CH" sz="1800" dirty="0" smtClean="0">
                <a:solidFill>
                  <a:srgbClr val="BFBFBF"/>
                </a:solidFill>
                <a:latin typeface="+mn-lt"/>
                <a:ea typeface="ヒラギノ角ゴ Pro W3" charset="0"/>
                <a:cs typeface="ヒラギノ角ゴ Pro W3" charset="0"/>
              </a:rPr>
              <a:t>Grosse, dunkle Gebiete der Mondoberfläche:</a:t>
            </a:r>
            <a:br>
              <a:rPr lang="de-CH" sz="1800" dirty="0" smtClean="0">
                <a:solidFill>
                  <a:srgbClr val="BFBFBF"/>
                </a:solidFill>
                <a:latin typeface="+mn-lt"/>
                <a:ea typeface="ヒラギノ角ゴ Pro W3" charset="0"/>
                <a:cs typeface="ヒラギノ角ゴ Pro W3" charset="0"/>
              </a:rPr>
            </a:br>
            <a:r>
              <a:rPr lang="de-CH" sz="1800" b="1" dirty="0" smtClean="0">
                <a:solidFill>
                  <a:srgbClr val="FF6600"/>
                </a:solidFill>
                <a:latin typeface="+mn-lt"/>
                <a:ea typeface="ヒラギノ角ゴ Pro W3" charset="0"/>
                <a:cs typeface="ヒラギノ角ゴ Pro W3" charset="0"/>
              </a:rPr>
              <a:t>Maria</a:t>
            </a:r>
            <a:r>
              <a:rPr lang="de-CH" sz="1800" dirty="0" smtClean="0">
                <a:solidFill>
                  <a:srgbClr val="FF6600"/>
                </a:solidFill>
                <a:latin typeface="+mn-lt"/>
                <a:ea typeface="ヒラギノ角ゴ Pro W3" charset="0"/>
                <a:cs typeface="ヒラギノ角ゴ Pro W3" charset="0"/>
              </a:rPr>
              <a:t>.</a:t>
            </a:r>
          </a:p>
          <a:p>
            <a:pPr algn="l">
              <a:spcBef>
                <a:spcPct val="30000"/>
              </a:spcBef>
              <a:spcAft>
                <a:spcPct val="20000"/>
              </a:spcAft>
            </a:pPr>
            <a:r>
              <a:rPr lang="de-CH" sz="1800" dirty="0" smtClean="0">
                <a:solidFill>
                  <a:srgbClr val="BFBFBF"/>
                </a:solidFill>
                <a:latin typeface="+mn-lt"/>
                <a:ea typeface="ヒラギノ角ゴ Pro W3" charset="0"/>
                <a:cs typeface="ヒラギノ角ゴ Pro W3" charset="0"/>
              </a:rPr>
              <a:t>Riesige, von Lava aufgefüllte Meteoritenkrater.</a:t>
            </a:r>
          </a:p>
          <a:p>
            <a:pPr algn="l">
              <a:spcBef>
                <a:spcPct val="30000"/>
              </a:spcBef>
              <a:spcAft>
                <a:spcPct val="20000"/>
              </a:spcAft>
            </a:pPr>
            <a:r>
              <a:rPr lang="de-CH" sz="1800" dirty="0" smtClean="0">
                <a:solidFill>
                  <a:srgbClr val="BFBFBF"/>
                </a:solidFill>
                <a:latin typeface="+mn-lt"/>
                <a:ea typeface="ヒラギノ角ゴ Pro W3" charset="0"/>
                <a:cs typeface="ヒラギノ角ゴ Pro W3" charset="0"/>
              </a:rPr>
              <a:t>Beispiel:</a:t>
            </a:r>
            <a:br>
              <a:rPr lang="de-CH" sz="1800" dirty="0" smtClean="0">
                <a:solidFill>
                  <a:srgbClr val="BFBFBF"/>
                </a:solidFill>
                <a:latin typeface="+mn-lt"/>
                <a:ea typeface="ヒラギノ角ゴ Pro W3" charset="0"/>
                <a:cs typeface="ヒラギノ角ゴ Pro W3" charset="0"/>
              </a:rPr>
            </a:br>
            <a:r>
              <a:rPr lang="de-CH" sz="1800" b="1" dirty="0" smtClean="0">
                <a:solidFill>
                  <a:srgbClr val="FF6600"/>
                </a:solidFill>
                <a:latin typeface="+mn-lt"/>
                <a:ea typeface="ヒラギノ角ゴ Pro W3" charset="0"/>
                <a:cs typeface="ヒラギノ角ゴ Pro W3" charset="0"/>
              </a:rPr>
              <a:t>Mare </a:t>
            </a:r>
            <a:r>
              <a:rPr lang="de-CH" sz="1800" b="1" dirty="0" err="1" smtClean="0">
                <a:solidFill>
                  <a:srgbClr val="FF6600"/>
                </a:solidFill>
                <a:latin typeface="+mn-lt"/>
                <a:ea typeface="ヒラギノ角ゴ Pro W3" charset="0"/>
                <a:cs typeface="ヒラギノ角ゴ Pro W3" charset="0"/>
              </a:rPr>
              <a:t>Imbrium</a:t>
            </a:r>
            <a:r>
              <a:rPr lang="de-CH" sz="1800" dirty="0">
                <a:solidFill>
                  <a:srgbClr val="BFBFBF"/>
                </a:solidFill>
                <a:latin typeface="+mn-lt"/>
                <a:ea typeface="ヒラギノ角ゴ Pro W3" charset="0"/>
                <a:cs typeface="ヒラギノ角ゴ Pro W3" charset="0"/>
              </a:rPr>
              <a:t/>
            </a:r>
            <a:br>
              <a:rPr lang="de-CH" sz="1800" dirty="0">
                <a:solidFill>
                  <a:srgbClr val="BFBFBF"/>
                </a:solidFill>
                <a:latin typeface="+mn-lt"/>
                <a:ea typeface="ヒラギノ角ゴ Pro W3" charset="0"/>
                <a:cs typeface="ヒラギノ角ゴ Pro W3" charset="0"/>
              </a:rPr>
            </a:br>
            <a:r>
              <a:rPr lang="de-CH" sz="1800" dirty="0" smtClean="0">
                <a:solidFill>
                  <a:srgbClr val="BFBFBF"/>
                </a:solidFill>
                <a:latin typeface="+mn-lt"/>
                <a:ea typeface="ヒラギノ角ゴ Pro W3" charset="0"/>
                <a:cs typeface="ヒラギノ角ゴ Pro W3" charset="0"/>
              </a:rPr>
              <a:t>Durchmesser: 1145 km Meteorit: 250 km (?) Alter: 3900 Mio. Jahre</a:t>
            </a:r>
            <a:endParaRPr lang="de-CH" sz="1800" dirty="0">
              <a:solidFill>
                <a:srgbClr val="BFBFBF"/>
              </a:solidFill>
              <a:latin typeface="+mn-lt"/>
              <a:ea typeface="ヒラギノ角ゴ Pro W3" charset="0"/>
              <a:cs typeface="ヒラギノ角ゴ Pro W3" charset="0"/>
            </a:endParaRPr>
          </a:p>
          <a:p>
            <a:pPr algn="l">
              <a:spcBef>
                <a:spcPct val="30000"/>
              </a:spcBef>
              <a:spcAft>
                <a:spcPct val="20000"/>
              </a:spcAft>
            </a:pPr>
            <a:r>
              <a:rPr lang="de-CH" sz="1800" dirty="0">
                <a:solidFill>
                  <a:srgbClr val="BFBFBF"/>
                </a:solidFill>
                <a:latin typeface="+mn-lt"/>
                <a:ea typeface="ヒラギノ角ゴ Pro W3" charset="0"/>
                <a:cs typeface="ヒラギノ角ゴ Pro W3" charset="0"/>
              </a:rPr>
              <a:t/>
            </a:r>
            <a:br>
              <a:rPr lang="de-CH" sz="1800" dirty="0">
                <a:solidFill>
                  <a:srgbClr val="BFBFBF"/>
                </a:solidFill>
                <a:latin typeface="+mn-lt"/>
                <a:ea typeface="ヒラギノ角ゴ Pro W3" charset="0"/>
                <a:cs typeface="ヒラギノ角ゴ Pro W3" charset="0"/>
              </a:rPr>
            </a:br>
            <a:endParaRPr lang="de-CH" sz="1800" dirty="0">
              <a:solidFill>
                <a:srgbClr val="BFBFBF"/>
              </a:solidFill>
              <a:latin typeface="+mn-lt"/>
              <a:ea typeface="ヒラギノ角ゴ Pro W3" charset="0"/>
              <a:cs typeface="ヒラギノ角ゴ Pro W3" charset="0"/>
            </a:endParaRPr>
          </a:p>
        </p:txBody>
      </p:sp>
      <p:grpSp>
        <p:nvGrpSpPr>
          <p:cNvPr id="17" name="Gruppierung 16"/>
          <p:cNvGrpSpPr/>
          <p:nvPr/>
        </p:nvGrpSpPr>
        <p:grpSpPr>
          <a:xfrm>
            <a:off x="1485749" y="890369"/>
            <a:ext cx="4590520" cy="3756799"/>
            <a:chOff x="1485749" y="890369"/>
            <a:chExt cx="4590520" cy="3756799"/>
          </a:xfrm>
        </p:grpSpPr>
        <p:sp>
          <p:nvSpPr>
            <p:cNvPr id="6" name="Rechteck 5"/>
            <p:cNvSpPr/>
            <p:nvPr/>
          </p:nvSpPr>
          <p:spPr>
            <a:xfrm>
              <a:off x="1816303" y="890369"/>
              <a:ext cx="1008246" cy="646331"/>
            </a:xfrm>
            <a:prstGeom prst="rect">
              <a:avLst/>
            </a:prstGeom>
          </p:spPr>
          <p:txBody>
            <a:bodyPr wrap="none">
              <a:spAutoFit/>
            </a:bodyPr>
            <a:lstStyle/>
            <a:p>
              <a:pPr algn="ctr"/>
              <a:r>
                <a:rPr lang="de-CH" b="1" dirty="0">
                  <a:solidFill>
                    <a:srgbClr val="FF6600"/>
                  </a:solidFill>
                  <a:effectLst>
                    <a:outerShdw blurRad="50800" dist="38100" dir="2700000" algn="tl" rotWithShape="0">
                      <a:srgbClr val="000000">
                        <a:alpha val="43000"/>
                      </a:srgbClr>
                    </a:outerShdw>
                  </a:effectLst>
                  <a:ea typeface="ヒラギノ角ゴ Pro W3" charset="0"/>
                  <a:cs typeface="ヒラギノ角ゴ Pro W3" charset="0"/>
                </a:rPr>
                <a:t>Mare </a:t>
              </a:r>
              <a:endParaRPr lang="de-CH" b="1" dirty="0" smtClean="0">
                <a:solidFill>
                  <a:srgbClr val="FF6600"/>
                </a:solidFill>
                <a:effectLst>
                  <a:outerShdw blurRad="50800" dist="38100" dir="2700000" algn="tl" rotWithShape="0">
                    <a:srgbClr val="000000">
                      <a:alpha val="43000"/>
                    </a:srgbClr>
                  </a:outerShdw>
                </a:effectLst>
                <a:ea typeface="ヒラギノ角ゴ Pro W3" charset="0"/>
                <a:cs typeface="ヒラギノ角ゴ Pro W3" charset="0"/>
              </a:endParaRPr>
            </a:p>
            <a:p>
              <a:pPr algn="ctr"/>
              <a:r>
                <a:rPr lang="de-CH" b="1" dirty="0" err="1" smtClean="0">
                  <a:solidFill>
                    <a:srgbClr val="FF6600"/>
                  </a:solidFill>
                  <a:effectLst>
                    <a:outerShdw blurRad="50800" dist="38100" dir="2700000" algn="tl" rotWithShape="0">
                      <a:srgbClr val="000000">
                        <a:alpha val="43000"/>
                      </a:srgbClr>
                    </a:outerShdw>
                  </a:effectLst>
                  <a:ea typeface="ヒラギノ角ゴ Pro W3" charset="0"/>
                  <a:cs typeface="ヒラギノ角ゴ Pro W3" charset="0"/>
                </a:rPr>
                <a:t>Imbrium</a:t>
              </a:r>
              <a:endParaRPr lang="de-DE" dirty="0">
                <a:effectLst>
                  <a:outerShdw blurRad="50800" dist="38100" dir="2700000" algn="tl" rotWithShape="0">
                    <a:srgbClr val="000000">
                      <a:alpha val="43000"/>
                    </a:srgbClr>
                  </a:outerShdw>
                </a:effectLst>
              </a:endParaRPr>
            </a:p>
          </p:txBody>
        </p:sp>
        <p:sp>
          <p:nvSpPr>
            <p:cNvPr id="13" name="Rechteck 12"/>
            <p:cNvSpPr/>
            <p:nvPr/>
          </p:nvSpPr>
          <p:spPr>
            <a:xfrm>
              <a:off x="3579575" y="991393"/>
              <a:ext cx="961634" cy="523220"/>
            </a:xfrm>
            <a:prstGeom prst="rect">
              <a:avLst/>
            </a:prstGeom>
          </p:spPr>
          <p:txBody>
            <a:bodyPr wrap="none">
              <a:spAutoFit/>
            </a:bodyPr>
            <a:lstStyle/>
            <a:p>
              <a:pPr algn="ctr"/>
              <a:r>
                <a:rPr lang="de-CH" sz="1400" dirty="0">
                  <a:ea typeface="ヒラギノ角ゴ Pro W3" charset="0"/>
                  <a:cs typeface="ヒラギノ角ゴ Pro W3" charset="0"/>
                </a:rPr>
                <a:t>Mare </a:t>
              </a:r>
            </a:p>
            <a:p>
              <a:pPr algn="ctr"/>
              <a:r>
                <a:rPr lang="de-CH" sz="1400" dirty="0" err="1" smtClean="0">
                  <a:ea typeface="ヒラギノ角ゴ Pro W3" charset="0"/>
                  <a:cs typeface="ヒラギノ角ゴ Pro W3" charset="0"/>
                </a:rPr>
                <a:t>Serenitatis</a:t>
              </a:r>
              <a:endParaRPr lang="de-DE" sz="1400" dirty="0"/>
            </a:p>
          </p:txBody>
        </p:sp>
        <p:sp>
          <p:nvSpPr>
            <p:cNvPr id="14" name="Rechteck 13"/>
            <p:cNvSpPr/>
            <p:nvPr/>
          </p:nvSpPr>
          <p:spPr>
            <a:xfrm>
              <a:off x="4156683" y="1728569"/>
              <a:ext cx="1186230" cy="523220"/>
            </a:xfrm>
            <a:prstGeom prst="rect">
              <a:avLst/>
            </a:prstGeom>
          </p:spPr>
          <p:txBody>
            <a:bodyPr wrap="none">
              <a:spAutoFit/>
            </a:bodyPr>
            <a:lstStyle/>
            <a:p>
              <a:pPr algn="ctr"/>
              <a:r>
                <a:rPr lang="de-CH" sz="1400" dirty="0">
                  <a:ea typeface="ヒラギノ角ゴ Pro W3" charset="0"/>
                  <a:cs typeface="ヒラギノ角ゴ Pro W3" charset="0"/>
                </a:rPr>
                <a:t>Mare </a:t>
              </a:r>
            </a:p>
            <a:p>
              <a:pPr algn="ctr"/>
              <a:r>
                <a:rPr lang="de-CH" sz="1400" dirty="0" err="1" smtClean="0">
                  <a:ea typeface="ヒラギノ角ゴ Pro W3" charset="0"/>
                  <a:cs typeface="ヒラギノ角ゴ Pro W3" charset="0"/>
                </a:rPr>
                <a:t>Tranquillitatis</a:t>
              </a:r>
              <a:endParaRPr lang="de-DE" dirty="0"/>
            </a:p>
          </p:txBody>
        </p:sp>
        <p:sp>
          <p:nvSpPr>
            <p:cNvPr id="15" name="Rechteck 14"/>
            <p:cNvSpPr/>
            <p:nvPr/>
          </p:nvSpPr>
          <p:spPr>
            <a:xfrm>
              <a:off x="5342913" y="943114"/>
              <a:ext cx="733356" cy="523220"/>
            </a:xfrm>
            <a:prstGeom prst="rect">
              <a:avLst/>
            </a:prstGeom>
          </p:spPr>
          <p:txBody>
            <a:bodyPr wrap="none">
              <a:spAutoFit/>
            </a:bodyPr>
            <a:lstStyle/>
            <a:p>
              <a:pPr algn="ctr"/>
              <a:r>
                <a:rPr lang="de-CH" sz="1400" dirty="0">
                  <a:ea typeface="ヒラギノ角ゴ Pro W3" charset="0"/>
                  <a:cs typeface="ヒラギノ角ゴ Pro W3" charset="0"/>
                </a:rPr>
                <a:t>Mare </a:t>
              </a:r>
            </a:p>
            <a:p>
              <a:pPr algn="ctr"/>
              <a:r>
                <a:rPr lang="de-CH" sz="1400" dirty="0" err="1" smtClean="0">
                  <a:ea typeface="ヒラギノ角ゴ Pro W3" charset="0"/>
                  <a:cs typeface="ヒラギノ角ゴ Pro W3" charset="0"/>
                </a:rPr>
                <a:t>Crisium</a:t>
              </a:r>
              <a:endParaRPr lang="de-DE" dirty="0"/>
            </a:p>
          </p:txBody>
        </p:sp>
        <p:sp>
          <p:nvSpPr>
            <p:cNvPr id="16" name="Rechteck 15"/>
            <p:cNvSpPr/>
            <p:nvPr/>
          </p:nvSpPr>
          <p:spPr>
            <a:xfrm>
              <a:off x="1485749" y="4123948"/>
              <a:ext cx="929286" cy="523220"/>
            </a:xfrm>
            <a:prstGeom prst="rect">
              <a:avLst/>
            </a:prstGeom>
          </p:spPr>
          <p:txBody>
            <a:bodyPr wrap="none">
              <a:spAutoFit/>
            </a:bodyPr>
            <a:lstStyle/>
            <a:p>
              <a:pPr algn="ctr"/>
              <a:r>
                <a:rPr lang="de-CH" sz="1400" dirty="0">
                  <a:ea typeface="ヒラギノ角ゴ Pro W3" charset="0"/>
                  <a:cs typeface="ヒラギノ角ゴ Pro W3" charset="0"/>
                </a:rPr>
                <a:t>Mare </a:t>
              </a:r>
            </a:p>
            <a:p>
              <a:pPr algn="ctr"/>
              <a:r>
                <a:rPr lang="de-CH" sz="1400" dirty="0" err="1" smtClean="0">
                  <a:ea typeface="ヒラギノ角ゴ Pro W3" charset="0"/>
                  <a:cs typeface="ヒラギノ角ゴ Pro W3" charset="0"/>
                </a:rPr>
                <a:t>Humorum</a:t>
              </a:r>
              <a:endParaRPr lang="de-DE" dirty="0"/>
            </a:p>
          </p:txBody>
        </p:sp>
      </p:grpSp>
    </p:spTree>
    <p:extLst>
      <p:ext uri="{BB962C8B-B14F-4D97-AF65-F5344CB8AC3E}">
        <p14:creationId xmlns:p14="http://schemas.microsoft.com/office/powerpoint/2010/main" val="433146479"/>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Mondaufgang_P2B564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00" y="0"/>
            <a:ext cx="9182100" cy="5143500"/>
          </a:xfrm>
          <a:prstGeom prst="rect">
            <a:avLst/>
          </a:prstGeom>
        </p:spPr>
      </p:pic>
    </p:spTree>
    <p:extLst>
      <p:ext uri="{BB962C8B-B14F-4D97-AF65-F5344CB8AC3E}">
        <p14:creationId xmlns:p14="http://schemas.microsoft.com/office/powerpoint/2010/main" val="10406316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Bild 4" descr="mond hochauflösen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060757" y="-1323954"/>
            <a:ext cx="11242939" cy="14511502"/>
          </a:xfrm>
          <a:prstGeom prst="rect">
            <a:avLst/>
          </a:prstGeom>
        </p:spPr>
      </p:pic>
      <p:sp>
        <p:nvSpPr>
          <p:cNvPr id="4" name="Titel 3"/>
          <p:cNvSpPr>
            <a:spLocks noGrp="1"/>
          </p:cNvSpPr>
          <p:nvPr>
            <p:ph type="ctrTitle"/>
          </p:nvPr>
        </p:nvSpPr>
        <p:spPr>
          <a:xfrm>
            <a:off x="0" y="-129381"/>
            <a:ext cx="9144000" cy="2110581"/>
          </a:xfrm>
        </p:spPr>
        <p:txBody>
          <a:bodyPr>
            <a:normAutofit fontScale="90000"/>
          </a:bodyPr>
          <a:lstStyle/>
          <a:p>
            <a:r>
              <a:rPr lang="de-DE" sz="6700" b="1" dirty="0" smtClean="0">
                <a:solidFill>
                  <a:srgbClr val="FF6600"/>
                </a:solidFill>
                <a:effectLst>
                  <a:outerShdw blurRad="50800" dist="38100" dir="2700000" algn="tl" rotWithShape="0">
                    <a:srgbClr val="000000">
                      <a:alpha val="43000"/>
                    </a:srgbClr>
                  </a:outerShdw>
                </a:effectLst>
              </a:rPr>
              <a:t>Mondspaziergänge</a:t>
            </a:r>
            <a:br>
              <a:rPr lang="de-DE" sz="6700" b="1" dirty="0" smtClean="0">
                <a:solidFill>
                  <a:srgbClr val="FF6600"/>
                </a:solidFill>
                <a:effectLst>
                  <a:outerShdw blurRad="50800" dist="38100" dir="2700000" algn="tl" rotWithShape="0">
                    <a:srgbClr val="000000">
                      <a:alpha val="43000"/>
                    </a:srgbClr>
                  </a:outerShdw>
                </a:effectLst>
              </a:rPr>
            </a:br>
            <a:r>
              <a:rPr lang="de-DE" b="1" dirty="0" smtClean="0">
                <a:solidFill>
                  <a:srgbClr val="FF6600"/>
                </a:solidFill>
                <a:effectLst>
                  <a:outerShdw blurRad="50800" dist="38100" dir="2700000" algn="tl" rotWithShape="0">
                    <a:srgbClr val="000000">
                      <a:alpha val="43000"/>
                    </a:srgbClr>
                  </a:outerShdw>
                </a:effectLst>
              </a:rPr>
              <a:t>Was sieht an auf der Mondoberfläche?</a:t>
            </a:r>
            <a:endParaRPr lang="de-DE" dirty="0"/>
          </a:p>
        </p:txBody>
      </p:sp>
    </p:spTree>
    <p:extLst>
      <p:ext uri="{BB962C8B-B14F-4D97-AF65-F5344CB8AC3E}">
        <p14:creationId xmlns:p14="http://schemas.microsoft.com/office/powerpoint/2010/main" val="160301329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el 1"/>
          <p:cNvSpPr txBox="1">
            <a:spLocks/>
          </p:cNvSpPr>
          <p:nvPr/>
        </p:nvSpPr>
        <p:spPr>
          <a:xfrm>
            <a:off x="4677809" y="1587"/>
            <a:ext cx="3403600" cy="635001"/>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0" kern="1200">
                <a:solidFill>
                  <a:schemeClr val="bg1"/>
                </a:solidFill>
                <a:latin typeface="+mj-lt"/>
                <a:ea typeface="+mj-ea"/>
                <a:cs typeface="+mj-cs"/>
              </a:defRPr>
            </a:lvl1pPr>
          </a:lstStyle>
          <a:p>
            <a:r>
              <a:rPr lang="de-CH" sz="1800" b="1" dirty="0" smtClean="0"/>
              <a:t>Eine von Galileis Zeichnungen </a:t>
            </a:r>
            <a:br>
              <a:rPr lang="de-CH" sz="1800" b="1" dirty="0" smtClean="0"/>
            </a:br>
            <a:r>
              <a:rPr lang="de-CH" sz="1800" b="1" dirty="0" smtClean="0"/>
              <a:t>des Mondes</a:t>
            </a:r>
            <a:endParaRPr lang="de-DE" sz="1800" dirty="0"/>
          </a:p>
        </p:txBody>
      </p:sp>
      <p:sp>
        <p:nvSpPr>
          <p:cNvPr id="9" name="Titel 1"/>
          <p:cNvSpPr txBox="1">
            <a:spLocks/>
          </p:cNvSpPr>
          <p:nvPr/>
        </p:nvSpPr>
        <p:spPr>
          <a:xfrm>
            <a:off x="423326" y="1587"/>
            <a:ext cx="4292597" cy="633413"/>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de-CH" sz="1800" dirty="0" smtClean="0">
                <a:solidFill>
                  <a:schemeClr val="bg1"/>
                </a:solidFill>
              </a:rPr>
              <a:t>Galileo Galilei (1564-1641)</a:t>
            </a:r>
          </a:p>
          <a:p>
            <a:r>
              <a:rPr lang="de-CH" sz="1800" dirty="0" smtClean="0">
                <a:solidFill>
                  <a:schemeClr val="bg1"/>
                </a:solidFill>
              </a:rPr>
              <a:t>demonstriert in Venedig sein Fernrohr</a:t>
            </a:r>
            <a:endParaRPr lang="de-DE" sz="1800" dirty="0">
              <a:solidFill>
                <a:schemeClr val="bg1"/>
              </a:solidFill>
            </a:endParaRPr>
          </a:p>
        </p:txBody>
      </p:sp>
      <p:pic>
        <p:nvPicPr>
          <p:cNvPr id="6" name="Inhaltsplatzhalter 5" descr="Sidereus,_nuncius_magna_longeqve_admirabilia_spectacula..._Wellcome_L0072633.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749797" y="821272"/>
            <a:ext cx="4174074" cy="4111829"/>
          </a:xfrm>
        </p:spPr>
      </p:pic>
      <p:pic>
        <p:nvPicPr>
          <p:cNvPr id="11" name="Bild 10" descr="Bertini_fresco_of_Galileo_Galilei_and_Doge_of_Venic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221" y="818382"/>
            <a:ext cx="3781722" cy="4104990"/>
          </a:xfrm>
          <a:prstGeom prst="rect">
            <a:avLst/>
          </a:prstGeom>
        </p:spPr>
      </p:pic>
    </p:spTree>
    <p:extLst>
      <p:ext uri="{BB962C8B-B14F-4D97-AF65-F5344CB8AC3E}">
        <p14:creationId xmlns:p14="http://schemas.microsoft.com/office/powerpoint/2010/main" val="401732566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Bild 9" descr="blue marbl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94255"/>
            <a:ext cx="9217522" cy="9222324"/>
          </a:xfrm>
          <a:prstGeom prst="rect">
            <a:avLst/>
          </a:prstGeom>
        </p:spPr>
      </p:pic>
      <p:sp>
        <p:nvSpPr>
          <p:cNvPr id="2" name="Titel 1"/>
          <p:cNvSpPr>
            <a:spLocks noGrp="1"/>
          </p:cNvSpPr>
          <p:nvPr>
            <p:ph type="title"/>
          </p:nvPr>
        </p:nvSpPr>
        <p:spPr>
          <a:xfrm>
            <a:off x="457199" y="39687"/>
            <a:ext cx="6138333" cy="747713"/>
          </a:xfrm>
        </p:spPr>
        <p:txBody>
          <a:bodyPr/>
          <a:lstStyle/>
          <a:p>
            <a:pPr algn="r"/>
            <a:r>
              <a:rPr lang="de-CH" sz="2000" b="1" dirty="0" smtClean="0"/>
              <a:t>Durchmesser des Mondes: </a:t>
            </a:r>
            <a:br>
              <a:rPr lang="de-CH" sz="2000" b="1" dirty="0" smtClean="0"/>
            </a:br>
            <a:r>
              <a:rPr lang="de-DE" sz="2000" b="1" dirty="0" smtClean="0"/>
              <a:t>3476 km </a:t>
            </a:r>
            <a:r>
              <a:rPr lang="mr-IN" sz="2000" b="1" dirty="0" smtClean="0"/>
              <a:t>–</a:t>
            </a:r>
            <a:r>
              <a:rPr lang="de-DE" sz="2000" b="1" dirty="0" smtClean="0"/>
              <a:t> etwa viermal kleiner als die Erde</a:t>
            </a:r>
            <a:endParaRPr lang="de-DE" sz="2000" dirty="0"/>
          </a:p>
        </p:txBody>
      </p:sp>
      <p:pic>
        <p:nvPicPr>
          <p:cNvPr id="7" name="Inhaltsplatzhalter 8" descr="full-moon.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1072" y="-439261"/>
            <a:ext cx="2241131" cy="2250113"/>
          </a:xfrm>
          <a:prstGeom prst="rect">
            <a:avLst/>
          </a:prstGeom>
        </p:spPr>
      </p:pic>
      <p:sp>
        <p:nvSpPr>
          <p:cNvPr id="11" name="Titel 1"/>
          <p:cNvSpPr txBox="1">
            <a:spLocks/>
          </p:cNvSpPr>
          <p:nvPr/>
        </p:nvSpPr>
        <p:spPr>
          <a:xfrm>
            <a:off x="93127" y="1201288"/>
            <a:ext cx="3886200" cy="63341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0" kern="1200">
                <a:solidFill>
                  <a:schemeClr val="bg1"/>
                </a:solidFill>
                <a:latin typeface="+mj-lt"/>
                <a:ea typeface="+mj-ea"/>
                <a:cs typeface="+mj-cs"/>
              </a:defRPr>
            </a:lvl1pPr>
          </a:lstStyle>
          <a:p>
            <a:r>
              <a:rPr lang="de-CH" sz="1600" b="1" dirty="0" smtClean="0">
                <a:solidFill>
                  <a:schemeClr val="bg1">
                    <a:lumMod val="50000"/>
                  </a:schemeClr>
                </a:solidFill>
              </a:rPr>
              <a:t>Erde aus 29‘000 km Entfernung</a:t>
            </a:r>
          </a:p>
          <a:p>
            <a:r>
              <a:rPr lang="de-CH" sz="1600" b="1" dirty="0" smtClean="0">
                <a:solidFill>
                  <a:schemeClr val="bg1">
                    <a:lumMod val="50000"/>
                  </a:schemeClr>
                </a:solidFill>
              </a:rPr>
              <a:t>17. Dezember 1972</a:t>
            </a:r>
          </a:p>
          <a:p>
            <a:r>
              <a:rPr lang="de-CH" sz="1600" b="1" dirty="0" smtClean="0">
                <a:solidFill>
                  <a:schemeClr val="bg1">
                    <a:lumMod val="50000"/>
                  </a:schemeClr>
                </a:solidFill>
              </a:rPr>
              <a:t>Apollo 17 auf dem </a:t>
            </a:r>
          </a:p>
          <a:p>
            <a:r>
              <a:rPr lang="de-CH" sz="1600" b="1" dirty="0" smtClean="0">
                <a:solidFill>
                  <a:schemeClr val="bg1">
                    <a:lumMod val="50000"/>
                  </a:schemeClr>
                </a:solidFill>
              </a:rPr>
              <a:t>Flug zum Mond </a:t>
            </a:r>
            <a:endParaRPr lang="de-DE" sz="1600" dirty="0">
              <a:solidFill>
                <a:schemeClr val="bg1">
                  <a:lumMod val="50000"/>
                </a:schemeClr>
              </a:solidFill>
            </a:endParaRPr>
          </a:p>
        </p:txBody>
      </p:sp>
      <p:sp>
        <p:nvSpPr>
          <p:cNvPr id="6" name="Titel 1"/>
          <p:cNvSpPr txBox="1">
            <a:spLocks/>
          </p:cNvSpPr>
          <p:nvPr/>
        </p:nvSpPr>
        <p:spPr>
          <a:xfrm>
            <a:off x="609599" y="192087"/>
            <a:ext cx="6138333" cy="7477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r>
              <a:rPr lang="de-CH" dirty="0" smtClean="0">
                <a:solidFill>
                  <a:srgbClr val="FFFFFF"/>
                </a:solidFill>
              </a:rPr>
              <a:t>Durchmesser des Mondes: </a:t>
            </a:r>
            <a:br>
              <a:rPr lang="de-CH" dirty="0" smtClean="0">
                <a:solidFill>
                  <a:srgbClr val="FFFFFF"/>
                </a:solidFill>
              </a:rPr>
            </a:br>
            <a:r>
              <a:rPr lang="de-DE" dirty="0" smtClean="0">
                <a:solidFill>
                  <a:srgbClr val="FFFFFF"/>
                </a:solidFill>
              </a:rPr>
              <a:t>3476 km </a:t>
            </a:r>
            <a:r>
              <a:rPr lang="mr-IN" dirty="0" smtClean="0">
                <a:solidFill>
                  <a:srgbClr val="FFFFFF"/>
                </a:solidFill>
              </a:rPr>
              <a:t>–</a:t>
            </a:r>
            <a:r>
              <a:rPr lang="de-DE" dirty="0" smtClean="0">
                <a:solidFill>
                  <a:srgbClr val="FFFFFF"/>
                </a:solidFill>
              </a:rPr>
              <a:t> etwa viermal kleiner als die Erde</a:t>
            </a:r>
            <a:endParaRPr lang="de-DE" dirty="0">
              <a:solidFill>
                <a:srgbClr val="FFFFFF"/>
              </a:solidFill>
            </a:endParaRPr>
          </a:p>
        </p:txBody>
      </p:sp>
    </p:spTree>
    <p:extLst>
      <p:ext uri="{BB962C8B-B14F-4D97-AF65-F5344CB8AC3E}">
        <p14:creationId xmlns:p14="http://schemas.microsoft.com/office/powerpoint/2010/main" val="359082905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587"/>
            <a:ext cx="4292597" cy="633413"/>
          </a:xfrm>
        </p:spPr>
        <p:txBody>
          <a:bodyPr>
            <a:normAutofit fontScale="90000"/>
          </a:bodyPr>
          <a:lstStyle/>
          <a:p>
            <a:r>
              <a:rPr lang="de-CH" sz="1800" b="1" dirty="0" smtClean="0"/>
              <a:t>Vollmond: kaum Schattenwurf, Gelände nicht so gut erkennbar.</a:t>
            </a:r>
            <a:endParaRPr lang="de-DE" sz="1800" dirty="0"/>
          </a:p>
        </p:txBody>
      </p:sp>
      <p:pic>
        <p:nvPicPr>
          <p:cNvPr id="5" name="Inhaltsplatzhalter 4" descr="mond hochauflösend.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5720" r="-15720"/>
          <a:stretch/>
        </p:blipFill>
        <p:spPr>
          <a:xfrm>
            <a:off x="4569318" y="546100"/>
            <a:ext cx="4841382" cy="4597399"/>
          </a:xfrm>
        </p:spPr>
      </p:pic>
      <p:pic>
        <p:nvPicPr>
          <p:cNvPr id="7" name="Inhaltsplatzhalter 8" descr="full-moon.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956614">
            <a:off x="457201" y="680686"/>
            <a:ext cx="4444999" cy="4462814"/>
          </a:xfrm>
          <a:prstGeom prst="rect">
            <a:avLst/>
          </a:prstGeom>
        </p:spPr>
      </p:pic>
      <p:sp>
        <p:nvSpPr>
          <p:cNvPr id="8" name="Titel 1"/>
          <p:cNvSpPr txBox="1">
            <a:spLocks/>
          </p:cNvSpPr>
          <p:nvPr/>
        </p:nvSpPr>
        <p:spPr>
          <a:xfrm>
            <a:off x="5295900" y="1587"/>
            <a:ext cx="3403600" cy="63341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0" kern="1200">
                <a:solidFill>
                  <a:schemeClr val="bg1"/>
                </a:solidFill>
                <a:latin typeface="+mj-lt"/>
                <a:ea typeface="+mj-ea"/>
                <a:cs typeface="+mj-cs"/>
              </a:defRPr>
            </a:lvl1pPr>
          </a:lstStyle>
          <a:p>
            <a:r>
              <a:rPr lang="de-CH" sz="1800" b="1" dirty="0" smtClean="0"/>
              <a:t>Zunehmender Mond: Schatten-wurf, Gelände besser erkennbar.</a:t>
            </a:r>
            <a:endParaRPr lang="de-DE" sz="1800" dirty="0"/>
          </a:p>
        </p:txBody>
      </p:sp>
      <p:sp>
        <p:nvSpPr>
          <p:cNvPr id="3" name="Textplatzhalter 2"/>
          <p:cNvSpPr>
            <a:spLocks noGrp="1"/>
          </p:cNvSpPr>
          <p:nvPr>
            <p:ph type="body" sz="half" idx="2"/>
          </p:nvPr>
        </p:nvSpPr>
        <p:spPr/>
        <p:txBody>
          <a:bodyPr/>
          <a:lstStyle/>
          <a:p>
            <a:endParaRPr lang="de-DE" dirty="0"/>
          </a:p>
        </p:txBody>
      </p:sp>
      <p:sp>
        <p:nvSpPr>
          <p:cNvPr id="9" name="Titel 1"/>
          <p:cNvSpPr txBox="1">
            <a:spLocks/>
          </p:cNvSpPr>
          <p:nvPr/>
        </p:nvSpPr>
        <p:spPr>
          <a:xfrm>
            <a:off x="609600" y="1587"/>
            <a:ext cx="4292597" cy="633413"/>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de-CH" sz="1800" dirty="0" smtClean="0">
                <a:solidFill>
                  <a:schemeClr val="bg1"/>
                </a:solidFill>
              </a:rPr>
              <a:t>Vollmond: kaum Schattenwurf, Gelände nicht so gut erkennbar.</a:t>
            </a:r>
            <a:endParaRPr lang="de-DE" sz="1800" dirty="0">
              <a:solidFill>
                <a:schemeClr val="bg1"/>
              </a:solidFill>
            </a:endParaRPr>
          </a:p>
        </p:txBody>
      </p:sp>
      <p:sp>
        <p:nvSpPr>
          <p:cNvPr id="10" name="Titel 1"/>
          <p:cNvSpPr txBox="1">
            <a:spLocks/>
          </p:cNvSpPr>
          <p:nvPr/>
        </p:nvSpPr>
        <p:spPr>
          <a:xfrm>
            <a:off x="609600" y="153987"/>
            <a:ext cx="4292597" cy="63341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de-CH" sz="1800" dirty="0" smtClean="0"/>
              <a:t>, Gelände nicht so gut erkennbar.</a:t>
            </a:r>
            <a:endParaRPr lang="de-DE" sz="1800" dirty="0"/>
          </a:p>
        </p:txBody>
      </p:sp>
    </p:spTree>
    <p:extLst>
      <p:ext uri="{BB962C8B-B14F-4D97-AF65-F5344CB8AC3E}">
        <p14:creationId xmlns:p14="http://schemas.microsoft.com/office/powerpoint/2010/main" val="203287397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Bild 2" descr="claviu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0610" y="70283"/>
            <a:ext cx="5006507" cy="5006507"/>
          </a:xfrm>
          <a:prstGeom prst="rect">
            <a:avLst/>
          </a:prstGeom>
          <a:ln w="38100" cmpd="sng">
            <a:solidFill>
              <a:srgbClr val="FF6600"/>
            </a:solidFill>
          </a:ln>
        </p:spPr>
      </p:pic>
      <p:sp>
        <p:nvSpPr>
          <p:cNvPr id="2" name="Titel 1"/>
          <p:cNvSpPr>
            <a:spLocks noGrp="1"/>
          </p:cNvSpPr>
          <p:nvPr>
            <p:ph type="title"/>
          </p:nvPr>
        </p:nvSpPr>
        <p:spPr>
          <a:xfrm>
            <a:off x="211658" y="120117"/>
            <a:ext cx="3487163" cy="946680"/>
          </a:xfrm>
        </p:spPr>
        <p:txBody>
          <a:bodyPr anchor="t"/>
          <a:lstStyle/>
          <a:p>
            <a:r>
              <a:rPr lang="de-DE" sz="1800" b="1" dirty="0" smtClean="0">
                <a:solidFill>
                  <a:srgbClr val="FFFFFF"/>
                </a:solidFill>
              </a:rPr>
              <a:t>Welcher </a:t>
            </a:r>
            <a:r>
              <a:rPr lang="de-DE" sz="1800" dirty="0" smtClean="0">
                <a:solidFill>
                  <a:srgbClr val="FFFFFF"/>
                </a:solidFill>
              </a:rPr>
              <a:t>Krater war zuerst </a:t>
            </a:r>
            <a:r>
              <a:rPr lang="de-DE" sz="1800" dirty="0">
                <a:solidFill>
                  <a:srgbClr val="FFFFFF"/>
                </a:solidFill>
              </a:rPr>
              <a:t>da</a:t>
            </a:r>
            <a:r>
              <a:rPr lang="de-DE" sz="1800" dirty="0" smtClean="0">
                <a:solidFill>
                  <a:srgbClr val="FFFFFF"/>
                </a:solidFill>
              </a:rPr>
              <a:t>?</a:t>
            </a:r>
            <a:endParaRPr lang="de-DE" sz="1800" b="1" dirty="0">
              <a:solidFill>
                <a:srgbClr val="FFFFFF"/>
              </a:solidFill>
            </a:endParaRPr>
          </a:p>
        </p:txBody>
      </p:sp>
      <p:grpSp>
        <p:nvGrpSpPr>
          <p:cNvPr id="11" name="Gruppierung 10"/>
          <p:cNvGrpSpPr/>
          <p:nvPr/>
        </p:nvGrpSpPr>
        <p:grpSpPr>
          <a:xfrm>
            <a:off x="111410" y="954978"/>
            <a:ext cx="3110780" cy="4189625"/>
            <a:chOff x="312617" y="1066806"/>
            <a:chExt cx="2659176" cy="3581401"/>
          </a:xfrm>
        </p:grpSpPr>
        <p:pic>
          <p:nvPicPr>
            <p:cNvPr id="9" name="Bild 8" descr="mond_klein.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617" y="1066806"/>
              <a:ext cx="2659176" cy="3581401"/>
            </a:xfrm>
            <a:prstGeom prst="rect">
              <a:avLst/>
            </a:prstGeom>
            <a:noFill/>
            <a:ln>
              <a:noFill/>
            </a:ln>
          </p:spPr>
        </p:pic>
        <p:sp>
          <p:nvSpPr>
            <p:cNvPr id="10" name="Rechteck 9"/>
            <p:cNvSpPr/>
            <p:nvPr/>
          </p:nvSpPr>
          <p:spPr>
            <a:xfrm>
              <a:off x="778933" y="3928533"/>
              <a:ext cx="651934" cy="651934"/>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3" name="Freihandform 12"/>
          <p:cNvSpPr/>
          <p:nvPr/>
        </p:nvSpPr>
        <p:spPr>
          <a:xfrm>
            <a:off x="5748771" y="2153934"/>
            <a:ext cx="2244324" cy="1455933"/>
          </a:xfrm>
          <a:custGeom>
            <a:avLst/>
            <a:gdLst>
              <a:gd name="connsiteX0" fmla="*/ 1820333 w 3302000"/>
              <a:gd name="connsiteY0" fmla="*/ 16933 h 2142066"/>
              <a:gd name="connsiteX1" fmla="*/ 1744133 w 3302000"/>
              <a:gd name="connsiteY1" fmla="*/ 127000 h 2142066"/>
              <a:gd name="connsiteX2" fmla="*/ 1811867 w 3302000"/>
              <a:gd name="connsiteY2" fmla="*/ 186266 h 2142066"/>
              <a:gd name="connsiteX3" fmla="*/ 1921933 w 3302000"/>
              <a:gd name="connsiteY3" fmla="*/ 177800 h 2142066"/>
              <a:gd name="connsiteX4" fmla="*/ 1921933 w 3302000"/>
              <a:gd name="connsiteY4" fmla="*/ 177800 h 2142066"/>
              <a:gd name="connsiteX5" fmla="*/ 1735667 w 3302000"/>
              <a:gd name="connsiteY5" fmla="*/ 245533 h 2142066"/>
              <a:gd name="connsiteX6" fmla="*/ 1617133 w 3302000"/>
              <a:gd name="connsiteY6" fmla="*/ 203200 h 2142066"/>
              <a:gd name="connsiteX7" fmla="*/ 1549400 w 3302000"/>
              <a:gd name="connsiteY7" fmla="*/ 270933 h 2142066"/>
              <a:gd name="connsiteX8" fmla="*/ 1337733 w 3302000"/>
              <a:gd name="connsiteY8" fmla="*/ 237066 h 2142066"/>
              <a:gd name="connsiteX9" fmla="*/ 1210733 w 3302000"/>
              <a:gd name="connsiteY9" fmla="*/ 321733 h 2142066"/>
              <a:gd name="connsiteX10" fmla="*/ 1202267 w 3302000"/>
              <a:gd name="connsiteY10" fmla="*/ 228600 h 2142066"/>
              <a:gd name="connsiteX11" fmla="*/ 1109133 w 3302000"/>
              <a:gd name="connsiteY11" fmla="*/ 270933 h 2142066"/>
              <a:gd name="connsiteX12" fmla="*/ 1092200 w 3302000"/>
              <a:gd name="connsiteY12" fmla="*/ 355600 h 2142066"/>
              <a:gd name="connsiteX13" fmla="*/ 999067 w 3302000"/>
              <a:gd name="connsiteY13" fmla="*/ 423333 h 2142066"/>
              <a:gd name="connsiteX14" fmla="*/ 914400 w 3302000"/>
              <a:gd name="connsiteY14" fmla="*/ 440266 h 2142066"/>
              <a:gd name="connsiteX15" fmla="*/ 846667 w 3302000"/>
              <a:gd name="connsiteY15" fmla="*/ 406400 h 2142066"/>
              <a:gd name="connsiteX16" fmla="*/ 872067 w 3302000"/>
              <a:gd name="connsiteY16" fmla="*/ 330200 h 2142066"/>
              <a:gd name="connsiteX17" fmla="*/ 728133 w 3302000"/>
              <a:gd name="connsiteY17" fmla="*/ 330200 h 2142066"/>
              <a:gd name="connsiteX18" fmla="*/ 660400 w 3302000"/>
              <a:gd name="connsiteY18" fmla="*/ 474133 h 2142066"/>
              <a:gd name="connsiteX19" fmla="*/ 753533 w 3302000"/>
              <a:gd name="connsiteY19" fmla="*/ 482600 h 2142066"/>
              <a:gd name="connsiteX20" fmla="*/ 753533 w 3302000"/>
              <a:gd name="connsiteY20" fmla="*/ 482600 h 2142066"/>
              <a:gd name="connsiteX21" fmla="*/ 694267 w 3302000"/>
              <a:gd name="connsiteY21" fmla="*/ 601133 h 2142066"/>
              <a:gd name="connsiteX22" fmla="*/ 694267 w 3302000"/>
              <a:gd name="connsiteY22" fmla="*/ 601133 h 2142066"/>
              <a:gd name="connsiteX23" fmla="*/ 482600 w 3302000"/>
              <a:gd name="connsiteY23" fmla="*/ 846666 h 2142066"/>
              <a:gd name="connsiteX24" fmla="*/ 482600 w 3302000"/>
              <a:gd name="connsiteY24" fmla="*/ 846666 h 2142066"/>
              <a:gd name="connsiteX25" fmla="*/ 313267 w 3302000"/>
              <a:gd name="connsiteY25" fmla="*/ 948266 h 2142066"/>
              <a:gd name="connsiteX26" fmla="*/ 321733 w 3302000"/>
              <a:gd name="connsiteY26" fmla="*/ 1134533 h 2142066"/>
              <a:gd name="connsiteX27" fmla="*/ 76200 w 3302000"/>
              <a:gd name="connsiteY27" fmla="*/ 1354666 h 2142066"/>
              <a:gd name="connsiteX28" fmla="*/ 76200 w 3302000"/>
              <a:gd name="connsiteY28" fmla="*/ 1354666 h 2142066"/>
              <a:gd name="connsiteX29" fmla="*/ 33867 w 3302000"/>
              <a:gd name="connsiteY29" fmla="*/ 1464733 h 2142066"/>
              <a:gd name="connsiteX30" fmla="*/ 33867 w 3302000"/>
              <a:gd name="connsiteY30" fmla="*/ 1464733 h 2142066"/>
              <a:gd name="connsiteX31" fmla="*/ 101600 w 3302000"/>
              <a:gd name="connsiteY31" fmla="*/ 1566333 h 2142066"/>
              <a:gd name="connsiteX32" fmla="*/ 50800 w 3302000"/>
              <a:gd name="connsiteY32" fmla="*/ 1710266 h 2142066"/>
              <a:gd name="connsiteX33" fmla="*/ 50800 w 3302000"/>
              <a:gd name="connsiteY33" fmla="*/ 1710266 h 2142066"/>
              <a:gd name="connsiteX34" fmla="*/ 0 w 3302000"/>
              <a:gd name="connsiteY34" fmla="*/ 1820333 h 2142066"/>
              <a:gd name="connsiteX35" fmla="*/ 0 w 3302000"/>
              <a:gd name="connsiteY35" fmla="*/ 1820333 h 2142066"/>
              <a:gd name="connsiteX36" fmla="*/ 177800 w 3302000"/>
              <a:gd name="connsiteY36" fmla="*/ 1778000 h 2142066"/>
              <a:gd name="connsiteX37" fmla="*/ 211667 w 3302000"/>
              <a:gd name="connsiteY37" fmla="*/ 1710266 h 2142066"/>
              <a:gd name="connsiteX38" fmla="*/ 152400 w 3302000"/>
              <a:gd name="connsiteY38" fmla="*/ 1600200 h 2142066"/>
              <a:gd name="connsiteX39" fmla="*/ 279400 w 3302000"/>
              <a:gd name="connsiteY39" fmla="*/ 1524000 h 2142066"/>
              <a:gd name="connsiteX40" fmla="*/ 457200 w 3302000"/>
              <a:gd name="connsiteY40" fmla="*/ 1464733 h 2142066"/>
              <a:gd name="connsiteX41" fmla="*/ 567267 w 3302000"/>
              <a:gd name="connsiteY41" fmla="*/ 1507066 h 2142066"/>
              <a:gd name="connsiteX42" fmla="*/ 567267 w 3302000"/>
              <a:gd name="connsiteY42" fmla="*/ 1507066 h 2142066"/>
              <a:gd name="connsiteX43" fmla="*/ 601133 w 3302000"/>
              <a:gd name="connsiteY43" fmla="*/ 1667933 h 2142066"/>
              <a:gd name="connsiteX44" fmla="*/ 558800 w 3302000"/>
              <a:gd name="connsiteY44" fmla="*/ 1786466 h 2142066"/>
              <a:gd name="connsiteX45" fmla="*/ 643467 w 3302000"/>
              <a:gd name="connsiteY45" fmla="*/ 1871133 h 2142066"/>
              <a:gd name="connsiteX46" fmla="*/ 643467 w 3302000"/>
              <a:gd name="connsiteY46" fmla="*/ 1871133 h 2142066"/>
              <a:gd name="connsiteX47" fmla="*/ 702733 w 3302000"/>
              <a:gd name="connsiteY47" fmla="*/ 1930400 h 2142066"/>
              <a:gd name="connsiteX48" fmla="*/ 804333 w 3302000"/>
              <a:gd name="connsiteY48" fmla="*/ 2099733 h 2142066"/>
              <a:gd name="connsiteX49" fmla="*/ 1100667 w 3302000"/>
              <a:gd name="connsiteY49" fmla="*/ 2048933 h 2142066"/>
              <a:gd name="connsiteX50" fmla="*/ 1159933 w 3302000"/>
              <a:gd name="connsiteY50" fmla="*/ 1964266 h 2142066"/>
              <a:gd name="connsiteX51" fmla="*/ 1380067 w 3302000"/>
              <a:gd name="connsiteY51" fmla="*/ 2023533 h 2142066"/>
              <a:gd name="connsiteX52" fmla="*/ 1490133 w 3302000"/>
              <a:gd name="connsiteY52" fmla="*/ 1955800 h 2142066"/>
              <a:gd name="connsiteX53" fmla="*/ 1574800 w 3302000"/>
              <a:gd name="connsiteY53" fmla="*/ 1778000 h 2142066"/>
              <a:gd name="connsiteX54" fmla="*/ 1532467 w 3302000"/>
              <a:gd name="connsiteY54" fmla="*/ 1667933 h 2142066"/>
              <a:gd name="connsiteX55" fmla="*/ 1727200 w 3302000"/>
              <a:gd name="connsiteY55" fmla="*/ 1481666 h 2142066"/>
              <a:gd name="connsiteX56" fmla="*/ 1727200 w 3302000"/>
              <a:gd name="connsiteY56" fmla="*/ 1481666 h 2142066"/>
              <a:gd name="connsiteX57" fmla="*/ 1769533 w 3302000"/>
              <a:gd name="connsiteY57" fmla="*/ 1676400 h 2142066"/>
              <a:gd name="connsiteX58" fmla="*/ 1964267 w 3302000"/>
              <a:gd name="connsiteY58" fmla="*/ 1862666 h 2142066"/>
              <a:gd name="connsiteX59" fmla="*/ 2074333 w 3302000"/>
              <a:gd name="connsiteY59" fmla="*/ 1871133 h 2142066"/>
              <a:gd name="connsiteX60" fmla="*/ 2057400 w 3302000"/>
              <a:gd name="connsiteY60" fmla="*/ 1972733 h 2142066"/>
              <a:gd name="connsiteX61" fmla="*/ 2192867 w 3302000"/>
              <a:gd name="connsiteY61" fmla="*/ 2142066 h 2142066"/>
              <a:gd name="connsiteX62" fmla="*/ 2192867 w 3302000"/>
              <a:gd name="connsiteY62" fmla="*/ 2142066 h 2142066"/>
              <a:gd name="connsiteX63" fmla="*/ 2260600 w 3302000"/>
              <a:gd name="connsiteY63" fmla="*/ 2057400 h 2142066"/>
              <a:gd name="connsiteX64" fmla="*/ 2192867 w 3302000"/>
              <a:gd name="connsiteY64" fmla="*/ 1998133 h 2142066"/>
              <a:gd name="connsiteX65" fmla="*/ 2336800 w 3302000"/>
              <a:gd name="connsiteY65" fmla="*/ 1752600 h 2142066"/>
              <a:gd name="connsiteX66" fmla="*/ 2429933 w 3302000"/>
              <a:gd name="connsiteY66" fmla="*/ 1617133 h 2142066"/>
              <a:gd name="connsiteX67" fmla="*/ 2421467 w 3302000"/>
              <a:gd name="connsiteY67" fmla="*/ 1422400 h 2142066"/>
              <a:gd name="connsiteX68" fmla="*/ 2540000 w 3302000"/>
              <a:gd name="connsiteY68" fmla="*/ 1439333 h 2142066"/>
              <a:gd name="connsiteX69" fmla="*/ 2565400 w 3302000"/>
              <a:gd name="connsiteY69" fmla="*/ 1574800 h 2142066"/>
              <a:gd name="connsiteX70" fmla="*/ 2667000 w 3302000"/>
              <a:gd name="connsiteY70" fmla="*/ 1651000 h 2142066"/>
              <a:gd name="connsiteX71" fmla="*/ 2904067 w 3302000"/>
              <a:gd name="connsiteY71" fmla="*/ 1549400 h 2142066"/>
              <a:gd name="connsiteX72" fmla="*/ 3005667 w 3302000"/>
              <a:gd name="connsiteY72" fmla="*/ 1718733 h 2142066"/>
              <a:gd name="connsiteX73" fmla="*/ 3090333 w 3302000"/>
              <a:gd name="connsiteY73" fmla="*/ 1693333 h 2142066"/>
              <a:gd name="connsiteX74" fmla="*/ 3022600 w 3302000"/>
              <a:gd name="connsiteY74" fmla="*/ 1600200 h 2142066"/>
              <a:gd name="connsiteX75" fmla="*/ 3048000 w 3302000"/>
              <a:gd name="connsiteY75" fmla="*/ 1532466 h 2142066"/>
              <a:gd name="connsiteX76" fmla="*/ 2988733 w 3302000"/>
              <a:gd name="connsiteY76" fmla="*/ 1481666 h 2142066"/>
              <a:gd name="connsiteX77" fmla="*/ 2988733 w 3302000"/>
              <a:gd name="connsiteY77" fmla="*/ 1397000 h 2142066"/>
              <a:gd name="connsiteX78" fmla="*/ 3090333 w 3302000"/>
              <a:gd name="connsiteY78" fmla="*/ 1278466 h 2142066"/>
              <a:gd name="connsiteX79" fmla="*/ 3183467 w 3302000"/>
              <a:gd name="connsiteY79" fmla="*/ 1354666 h 2142066"/>
              <a:gd name="connsiteX80" fmla="*/ 3285067 w 3302000"/>
              <a:gd name="connsiteY80" fmla="*/ 1380066 h 2142066"/>
              <a:gd name="connsiteX81" fmla="*/ 3293533 w 3302000"/>
              <a:gd name="connsiteY81" fmla="*/ 1303866 h 2142066"/>
              <a:gd name="connsiteX82" fmla="*/ 3225800 w 3302000"/>
              <a:gd name="connsiteY82" fmla="*/ 1261533 h 2142066"/>
              <a:gd name="connsiteX83" fmla="*/ 3302000 w 3302000"/>
              <a:gd name="connsiteY83" fmla="*/ 939800 h 2142066"/>
              <a:gd name="connsiteX84" fmla="*/ 3225800 w 3302000"/>
              <a:gd name="connsiteY84" fmla="*/ 872066 h 2142066"/>
              <a:gd name="connsiteX85" fmla="*/ 3064933 w 3302000"/>
              <a:gd name="connsiteY85" fmla="*/ 1049866 h 2142066"/>
              <a:gd name="connsiteX86" fmla="*/ 2819400 w 3302000"/>
              <a:gd name="connsiteY86" fmla="*/ 956733 h 2142066"/>
              <a:gd name="connsiteX87" fmla="*/ 2844800 w 3302000"/>
              <a:gd name="connsiteY87" fmla="*/ 846666 h 2142066"/>
              <a:gd name="connsiteX88" fmla="*/ 2573867 w 3302000"/>
              <a:gd name="connsiteY88" fmla="*/ 804333 h 2142066"/>
              <a:gd name="connsiteX89" fmla="*/ 2565400 w 3302000"/>
              <a:gd name="connsiteY89" fmla="*/ 618066 h 2142066"/>
              <a:gd name="connsiteX90" fmla="*/ 2683933 w 3302000"/>
              <a:gd name="connsiteY90" fmla="*/ 372533 h 2142066"/>
              <a:gd name="connsiteX91" fmla="*/ 2573867 w 3302000"/>
              <a:gd name="connsiteY91" fmla="*/ 270933 h 2142066"/>
              <a:gd name="connsiteX92" fmla="*/ 2353733 w 3302000"/>
              <a:gd name="connsiteY92" fmla="*/ 135466 h 2142066"/>
              <a:gd name="connsiteX93" fmla="*/ 2142067 w 3302000"/>
              <a:gd name="connsiteY93" fmla="*/ 186266 h 2142066"/>
              <a:gd name="connsiteX94" fmla="*/ 2142067 w 3302000"/>
              <a:gd name="connsiteY94" fmla="*/ 186266 h 2142066"/>
              <a:gd name="connsiteX95" fmla="*/ 2091267 w 3302000"/>
              <a:gd name="connsiteY95" fmla="*/ 84666 h 2142066"/>
              <a:gd name="connsiteX96" fmla="*/ 1998133 w 3302000"/>
              <a:gd name="connsiteY96" fmla="*/ 118533 h 2142066"/>
              <a:gd name="connsiteX97" fmla="*/ 1981200 w 3302000"/>
              <a:gd name="connsiteY97" fmla="*/ 0 h 2142066"/>
              <a:gd name="connsiteX98" fmla="*/ 1820333 w 3302000"/>
              <a:gd name="connsiteY98" fmla="*/ 16933 h 21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302000" h="2142066">
                <a:moveTo>
                  <a:pt x="1820333" y="16933"/>
                </a:moveTo>
                <a:lnTo>
                  <a:pt x="1744133" y="127000"/>
                </a:lnTo>
                <a:lnTo>
                  <a:pt x="1811867" y="186266"/>
                </a:lnTo>
                <a:lnTo>
                  <a:pt x="1921933" y="177800"/>
                </a:lnTo>
                <a:lnTo>
                  <a:pt x="1921933" y="177800"/>
                </a:lnTo>
                <a:lnTo>
                  <a:pt x="1735667" y="245533"/>
                </a:lnTo>
                <a:lnTo>
                  <a:pt x="1617133" y="203200"/>
                </a:lnTo>
                <a:lnTo>
                  <a:pt x="1549400" y="270933"/>
                </a:lnTo>
                <a:lnTo>
                  <a:pt x="1337733" y="237066"/>
                </a:lnTo>
                <a:lnTo>
                  <a:pt x="1210733" y="321733"/>
                </a:lnTo>
                <a:lnTo>
                  <a:pt x="1202267" y="228600"/>
                </a:lnTo>
                <a:lnTo>
                  <a:pt x="1109133" y="270933"/>
                </a:lnTo>
                <a:lnTo>
                  <a:pt x="1092200" y="355600"/>
                </a:lnTo>
                <a:lnTo>
                  <a:pt x="999067" y="423333"/>
                </a:lnTo>
                <a:lnTo>
                  <a:pt x="914400" y="440266"/>
                </a:lnTo>
                <a:lnTo>
                  <a:pt x="846667" y="406400"/>
                </a:lnTo>
                <a:lnTo>
                  <a:pt x="872067" y="330200"/>
                </a:lnTo>
                <a:lnTo>
                  <a:pt x="728133" y="330200"/>
                </a:lnTo>
                <a:lnTo>
                  <a:pt x="660400" y="474133"/>
                </a:lnTo>
                <a:lnTo>
                  <a:pt x="753533" y="482600"/>
                </a:lnTo>
                <a:lnTo>
                  <a:pt x="753533" y="482600"/>
                </a:lnTo>
                <a:lnTo>
                  <a:pt x="694267" y="601133"/>
                </a:lnTo>
                <a:lnTo>
                  <a:pt x="694267" y="601133"/>
                </a:lnTo>
                <a:lnTo>
                  <a:pt x="482600" y="846666"/>
                </a:lnTo>
                <a:lnTo>
                  <a:pt x="482600" y="846666"/>
                </a:lnTo>
                <a:lnTo>
                  <a:pt x="313267" y="948266"/>
                </a:lnTo>
                <a:lnTo>
                  <a:pt x="321733" y="1134533"/>
                </a:lnTo>
                <a:lnTo>
                  <a:pt x="76200" y="1354666"/>
                </a:lnTo>
                <a:lnTo>
                  <a:pt x="76200" y="1354666"/>
                </a:lnTo>
                <a:lnTo>
                  <a:pt x="33867" y="1464733"/>
                </a:lnTo>
                <a:lnTo>
                  <a:pt x="33867" y="1464733"/>
                </a:lnTo>
                <a:lnTo>
                  <a:pt x="101600" y="1566333"/>
                </a:lnTo>
                <a:lnTo>
                  <a:pt x="50800" y="1710266"/>
                </a:lnTo>
                <a:lnTo>
                  <a:pt x="50800" y="1710266"/>
                </a:lnTo>
                <a:lnTo>
                  <a:pt x="0" y="1820333"/>
                </a:lnTo>
                <a:lnTo>
                  <a:pt x="0" y="1820333"/>
                </a:lnTo>
                <a:lnTo>
                  <a:pt x="177800" y="1778000"/>
                </a:lnTo>
                <a:lnTo>
                  <a:pt x="211667" y="1710266"/>
                </a:lnTo>
                <a:lnTo>
                  <a:pt x="152400" y="1600200"/>
                </a:lnTo>
                <a:lnTo>
                  <a:pt x="279400" y="1524000"/>
                </a:lnTo>
                <a:lnTo>
                  <a:pt x="457200" y="1464733"/>
                </a:lnTo>
                <a:lnTo>
                  <a:pt x="567267" y="1507066"/>
                </a:lnTo>
                <a:lnTo>
                  <a:pt x="567267" y="1507066"/>
                </a:lnTo>
                <a:lnTo>
                  <a:pt x="601133" y="1667933"/>
                </a:lnTo>
                <a:lnTo>
                  <a:pt x="558800" y="1786466"/>
                </a:lnTo>
                <a:lnTo>
                  <a:pt x="643467" y="1871133"/>
                </a:lnTo>
                <a:lnTo>
                  <a:pt x="643467" y="1871133"/>
                </a:lnTo>
                <a:lnTo>
                  <a:pt x="702733" y="1930400"/>
                </a:lnTo>
                <a:lnTo>
                  <a:pt x="804333" y="2099733"/>
                </a:lnTo>
                <a:lnTo>
                  <a:pt x="1100667" y="2048933"/>
                </a:lnTo>
                <a:lnTo>
                  <a:pt x="1159933" y="1964266"/>
                </a:lnTo>
                <a:lnTo>
                  <a:pt x="1380067" y="2023533"/>
                </a:lnTo>
                <a:lnTo>
                  <a:pt x="1490133" y="1955800"/>
                </a:lnTo>
                <a:lnTo>
                  <a:pt x="1574800" y="1778000"/>
                </a:lnTo>
                <a:lnTo>
                  <a:pt x="1532467" y="1667933"/>
                </a:lnTo>
                <a:lnTo>
                  <a:pt x="1727200" y="1481666"/>
                </a:lnTo>
                <a:lnTo>
                  <a:pt x="1727200" y="1481666"/>
                </a:lnTo>
                <a:lnTo>
                  <a:pt x="1769533" y="1676400"/>
                </a:lnTo>
                <a:lnTo>
                  <a:pt x="1964267" y="1862666"/>
                </a:lnTo>
                <a:lnTo>
                  <a:pt x="2074333" y="1871133"/>
                </a:lnTo>
                <a:lnTo>
                  <a:pt x="2057400" y="1972733"/>
                </a:lnTo>
                <a:lnTo>
                  <a:pt x="2192867" y="2142066"/>
                </a:lnTo>
                <a:lnTo>
                  <a:pt x="2192867" y="2142066"/>
                </a:lnTo>
                <a:lnTo>
                  <a:pt x="2260600" y="2057400"/>
                </a:lnTo>
                <a:lnTo>
                  <a:pt x="2192867" y="1998133"/>
                </a:lnTo>
                <a:lnTo>
                  <a:pt x="2336800" y="1752600"/>
                </a:lnTo>
                <a:lnTo>
                  <a:pt x="2429933" y="1617133"/>
                </a:lnTo>
                <a:lnTo>
                  <a:pt x="2421467" y="1422400"/>
                </a:lnTo>
                <a:lnTo>
                  <a:pt x="2540000" y="1439333"/>
                </a:lnTo>
                <a:lnTo>
                  <a:pt x="2565400" y="1574800"/>
                </a:lnTo>
                <a:lnTo>
                  <a:pt x="2667000" y="1651000"/>
                </a:lnTo>
                <a:lnTo>
                  <a:pt x="2904067" y="1549400"/>
                </a:lnTo>
                <a:lnTo>
                  <a:pt x="3005667" y="1718733"/>
                </a:lnTo>
                <a:lnTo>
                  <a:pt x="3090333" y="1693333"/>
                </a:lnTo>
                <a:lnTo>
                  <a:pt x="3022600" y="1600200"/>
                </a:lnTo>
                <a:lnTo>
                  <a:pt x="3048000" y="1532466"/>
                </a:lnTo>
                <a:lnTo>
                  <a:pt x="2988733" y="1481666"/>
                </a:lnTo>
                <a:lnTo>
                  <a:pt x="2988733" y="1397000"/>
                </a:lnTo>
                <a:lnTo>
                  <a:pt x="3090333" y="1278466"/>
                </a:lnTo>
                <a:lnTo>
                  <a:pt x="3183467" y="1354666"/>
                </a:lnTo>
                <a:lnTo>
                  <a:pt x="3285067" y="1380066"/>
                </a:lnTo>
                <a:lnTo>
                  <a:pt x="3293533" y="1303866"/>
                </a:lnTo>
                <a:lnTo>
                  <a:pt x="3225800" y="1261533"/>
                </a:lnTo>
                <a:lnTo>
                  <a:pt x="3302000" y="939800"/>
                </a:lnTo>
                <a:lnTo>
                  <a:pt x="3225800" y="872066"/>
                </a:lnTo>
                <a:lnTo>
                  <a:pt x="3064933" y="1049866"/>
                </a:lnTo>
                <a:lnTo>
                  <a:pt x="2819400" y="956733"/>
                </a:lnTo>
                <a:lnTo>
                  <a:pt x="2844800" y="846666"/>
                </a:lnTo>
                <a:lnTo>
                  <a:pt x="2573867" y="804333"/>
                </a:lnTo>
                <a:lnTo>
                  <a:pt x="2565400" y="618066"/>
                </a:lnTo>
                <a:lnTo>
                  <a:pt x="2683933" y="372533"/>
                </a:lnTo>
                <a:lnTo>
                  <a:pt x="2573867" y="270933"/>
                </a:lnTo>
                <a:lnTo>
                  <a:pt x="2353733" y="135466"/>
                </a:lnTo>
                <a:lnTo>
                  <a:pt x="2142067" y="186266"/>
                </a:lnTo>
                <a:lnTo>
                  <a:pt x="2142067" y="186266"/>
                </a:lnTo>
                <a:lnTo>
                  <a:pt x="2091267" y="84666"/>
                </a:lnTo>
                <a:lnTo>
                  <a:pt x="1998133" y="118533"/>
                </a:lnTo>
                <a:lnTo>
                  <a:pt x="1981200" y="0"/>
                </a:lnTo>
                <a:lnTo>
                  <a:pt x="1820333" y="16933"/>
                </a:lnTo>
                <a:close/>
              </a:path>
            </a:pathLst>
          </a:custGeom>
          <a:solidFill>
            <a:srgbClr val="FF0000">
              <a:alpha val="20000"/>
            </a:srgbClr>
          </a:solid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874216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 name="Gruppierung 5"/>
          <p:cNvGrpSpPr/>
          <p:nvPr/>
        </p:nvGrpSpPr>
        <p:grpSpPr>
          <a:xfrm>
            <a:off x="111410" y="999534"/>
            <a:ext cx="3110780" cy="4189625"/>
            <a:chOff x="0" y="721059"/>
            <a:chExt cx="3110780" cy="4189625"/>
          </a:xfrm>
        </p:grpSpPr>
        <p:pic>
          <p:nvPicPr>
            <p:cNvPr id="9" name="Bild 8" descr="mond_klei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21059"/>
              <a:ext cx="3110780" cy="4189625"/>
            </a:xfrm>
            <a:prstGeom prst="rect">
              <a:avLst/>
            </a:prstGeom>
            <a:noFill/>
            <a:ln>
              <a:noFill/>
            </a:ln>
          </p:spPr>
        </p:pic>
        <p:sp>
          <p:nvSpPr>
            <p:cNvPr id="10" name="Rechteck 9"/>
            <p:cNvSpPr/>
            <p:nvPr/>
          </p:nvSpPr>
          <p:spPr>
            <a:xfrm>
              <a:off x="233562" y="2186298"/>
              <a:ext cx="762651" cy="762651"/>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3" name="Bild 2" descr="koperniku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3925" y="89724"/>
            <a:ext cx="4999537" cy="4999537"/>
          </a:xfrm>
          <a:prstGeom prst="rect">
            <a:avLst/>
          </a:prstGeom>
          <a:ln w="38100" cmpd="sng">
            <a:solidFill>
              <a:srgbClr val="FF6600"/>
            </a:solidFill>
          </a:ln>
        </p:spPr>
      </p:pic>
      <p:grpSp>
        <p:nvGrpSpPr>
          <p:cNvPr id="17" name="Gruppierung 16"/>
          <p:cNvGrpSpPr/>
          <p:nvPr/>
        </p:nvGrpSpPr>
        <p:grpSpPr>
          <a:xfrm>
            <a:off x="4879769" y="211644"/>
            <a:ext cx="4278157" cy="3524079"/>
            <a:chOff x="4879769" y="211644"/>
            <a:chExt cx="4278157" cy="3524079"/>
          </a:xfrm>
        </p:grpSpPr>
        <p:sp>
          <p:nvSpPr>
            <p:cNvPr id="7" name="Legende mit Pfeil nach links 6"/>
            <p:cNvSpPr/>
            <p:nvPr/>
          </p:nvSpPr>
          <p:spPr>
            <a:xfrm flipH="1">
              <a:off x="4879769" y="2602455"/>
              <a:ext cx="1381485" cy="899345"/>
            </a:xfrm>
            <a:prstGeom prst="leftArrowCallout">
              <a:avLst>
                <a:gd name="adj1" fmla="val 11916"/>
                <a:gd name="adj2" fmla="val 17523"/>
                <a:gd name="adj3" fmla="val 29551"/>
                <a:gd name="adj4" fmla="val 8154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dirty="0" smtClean="0">
                  <a:solidFill>
                    <a:schemeClr val="tx1"/>
                  </a:solidFill>
                </a:rPr>
                <a:t>Frischer, gut erhaltener Krater </a:t>
              </a:r>
              <a:r>
                <a:rPr lang="de-DE" sz="1400" dirty="0">
                  <a:solidFill>
                    <a:schemeClr val="tx1"/>
                  </a:solidFill>
                </a:rPr>
                <a:t>Copernicus</a:t>
              </a:r>
              <a:r>
                <a:rPr lang="de-DE" sz="1400" dirty="0" smtClean="0">
                  <a:solidFill>
                    <a:schemeClr val="tx1"/>
                  </a:solidFill>
                </a:rPr>
                <a:t> </a:t>
              </a:r>
              <a:endParaRPr lang="de-DE" sz="1400" dirty="0">
                <a:solidFill>
                  <a:schemeClr val="tx1"/>
                </a:solidFill>
              </a:endParaRPr>
            </a:p>
          </p:txBody>
        </p:sp>
        <p:sp>
          <p:nvSpPr>
            <p:cNvPr id="8" name="Legende mit Pfeil nach unten 7"/>
            <p:cNvSpPr/>
            <p:nvPr/>
          </p:nvSpPr>
          <p:spPr>
            <a:xfrm>
              <a:off x="8010400" y="211644"/>
              <a:ext cx="1147526" cy="1481506"/>
            </a:xfrm>
            <a:prstGeom prst="downArrowCallout">
              <a:avLst>
                <a:gd name="adj1" fmla="val 25000"/>
                <a:gd name="adj2" fmla="val 17233"/>
                <a:gd name="adj3" fmla="val 25000"/>
                <a:gd name="adj4" fmla="val 80636"/>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dirty="0" smtClean="0">
                  <a:solidFill>
                    <a:schemeClr val="tx1"/>
                  </a:solidFill>
                </a:rPr>
                <a:t>Älterer, weniger  gut erhaltener Krater Eratosthenes</a:t>
              </a:r>
              <a:endParaRPr lang="de-DE" sz="1400" dirty="0">
                <a:solidFill>
                  <a:schemeClr val="tx1"/>
                </a:solidFill>
              </a:endParaRPr>
            </a:p>
          </p:txBody>
        </p:sp>
        <p:sp>
          <p:nvSpPr>
            <p:cNvPr id="15" name="Legende mit Pfeil nach oben 14"/>
            <p:cNvSpPr/>
            <p:nvPr/>
          </p:nvSpPr>
          <p:spPr>
            <a:xfrm>
              <a:off x="7308515" y="2644087"/>
              <a:ext cx="991551" cy="1091636"/>
            </a:xfrm>
            <a:prstGeom prst="upArrowCallout">
              <a:avLst>
                <a:gd name="adj1" fmla="val 13957"/>
                <a:gd name="adj2" fmla="val 20506"/>
                <a:gd name="adj3" fmla="val 25000"/>
                <a:gd name="adj4" fmla="val 80740"/>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smtClean="0">
                  <a:solidFill>
                    <a:srgbClr val="000000"/>
                  </a:solidFill>
                </a:rPr>
                <a:t>Sekundär- </a:t>
              </a:r>
              <a:r>
                <a:rPr lang="de-DE" sz="1400" dirty="0" err="1" smtClean="0">
                  <a:solidFill>
                    <a:srgbClr val="000000"/>
                  </a:solidFill>
                </a:rPr>
                <a:t>krater</a:t>
              </a:r>
              <a:r>
                <a:rPr lang="de-DE" sz="1400" dirty="0" smtClean="0">
                  <a:solidFill>
                    <a:srgbClr val="000000"/>
                  </a:solidFill>
                </a:rPr>
                <a:t> von Copernicus</a:t>
              </a:r>
              <a:endParaRPr lang="de-DE" sz="1400" dirty="0">
                <a:solidFill>
                  <a:srgbClr val="000000"/>
                </a:solidFill>
              </a:endParaRPr>
            </a:p>
          </p:txBody>
        </p:sp>
        <p:sp>
          <p:nvSpPr>
            <p:cNvPr id="16" name="Legende mit Pfeil nach links 15"/>
            <p:cNvSpPr/>
            <p:nvPr/>
          </p:nvSpPr>
          <p:spPr>
            <a:xfrm flipH="1">
              <a:off x="5600359" y="423289"/>
              <a:ext cx="1381485" cy="569647"/>
            </a:xfrm>
            <a:prstGeom prst="leftArrowCallout">
              <a:avLst>
                <a:gd name="adj1" fmla="val 11916"/>
                <a:gd name="adj2" fmla="val 17523"/>
                <a:gd name="adj3" fmla="val 36095"/>
                <a:gd name="adj4" fmla="val 8154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dirty="0" smtClean="0">
                  <a:solidFill>
                    <a:schemeClr val="tx1"/>
                  </a:solidFill>
                </a:rPr>
                <a:t>Strahlen von Copernicus </a:t>
              </a:r>
              <a:endParaRPr lang="de-DE" sz="1400" dirty="0">
                <a:solidFill>
                  <a:schemeClr val="tx1"/>
                </a:solidFill>
              </a:endParaRPr>
            </a:p>
          </p:txBody>
        </p:sp>
      </p:grpSp>
      <p:sp>
        <p:nvSpPr>
          <p:cNvPr id="2" name="Titel 1"/>
          <p:cNvSpPr>
            <a:spLocks noGrp="1"/>
          </p:cNvSpPr>
          <p:nvPr>
            <p:ph type="title"/>
          </p:nvPr>
        </p:nvSpPr>
        <p:spPr>
          <a:xfrm>
            <a:off x="211659" y="120117"/>
            <a:ext cx="3386894" cy="946680"/>
          </a:xfrm>
        </p:spPr>
        <p:txBody>
          <a:bodyPr anchor="t"/>
          <a:lstStyle/>
          <a:p>
            <a:r>
              <a:rPr lang="de-DE" sz="1800" dirty="0" smtClean="0">
                <a:solidFill>
                  <a:srgbClr val="FFFFFF"/>
                </a:solidFill>
              </a:rPr>
              <a:t>Krater Copernicus</a:t>
            </a:r>
            <a:br>
              <a:rPr lang="de-DE" sz="1800" dirty="0" smtClean="0">
                <a:solidFill>
                  <a:srgbClr val="FFFFFF"/>
                </a:solidFill>
              </a:rPr>
            </a:br>
            <a:r>
              <a:rPr lang="de-DE" sz="1800" dirty="0" smtClean="0">
                <a:solidFill>
                  <a:schemeClr val="bg1">
                    <a:lumMod val="50000"/>
                  </a:schemeClr>
                </a:solidFill>
              </a:rPr>
              <a:t>Durchmesser 93 km</a:t>
            </a:r>
            <a:br>
              <a:rPr lang="de-DE" sz="1800" dirty="0" smtClean="0">
                <a:solidFill>
                  <a:schemeClr val="bg1">
                    <a:lumMod val="50000"/>
                  </a:schemeClr>
                </a:solidFill>
              </a:rPr>
            </a:br>
            <a:r>
              <a:rPr lang="de-DE" sz="1800" dirty="0" smtClean="0">
                <a:solidFill>
                  <a:schemeClr val="bg1">
                    <a:lumMod val="50000"/>
                  </a:schemeClr>
                </a:solidFill>
              </a:rPr>
              <a:t>Tiefe 4 km</a:t>
            </a:r>
            <a:endParaRPr lang="de-DE" sz="1800" b="1" dirty="0">
              <a:solidFill>
                <a:schemeClr val="bg1">
                  <a:lumMod val="50000"/>
                </a:schemeClr>
              </a:solidFill>
            </a:endParaRPr>
          </a:p>
        </p:txBody>
      </p:sp>
    </p:spTree>
    <p:extLst>
      <p:ext uri="{BB962C8B-B14F-4D97-AF65-F5344CB8AC3E}">
        <p14:creationId xmlns:p14="http://schemas.microsoft.com/office/powerpoint/2010/main" val="357872579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1704" y="116287"/>
            <a:ext cx="8964612" cy="1615176"/>
          </a:xfrm>
        </p:spPr>
        <p:txBody>
          <a:bodyPr>
            <a:normAutofit fontScale="90000"/>
          </a:bodyPr>
          <a:lstStyle/>
          <a:p>
            <a:pPr>
              <a:spcBef>
                <a:spcPct val="30000"/>
              </a:spcBef>
              <a:spcAft>
                <a:spcPct val="20000"/>
              </a:spcAft>
            </a:pPr>
            <a:r>
              <a:rPr lang="de-CH" sz="1800" b="1" dirty="0" smtClean="0">
                <a:solidFill>
                  <a:schemeClr val="bg1"/>
                </a:solidFill>
                <a:latin typeface="Helvetica Neue" charset="0"/>
                <a:ea typeface="ヒラギノ角ゴ Pro W3" charset="0"/>
                <a:cs typeface="ヒラギノ角ゴ Pro W3" charset="0"/>
              </a:rPr>
              <a:t>Landegebiet von Apollo 11</a:t>
            </a:r>
            <a:br>
              <a:rPr lang="de-CH" sz="1800" b="1" dirty="0" smtClean="0">
                <a:solidFill>
                  <a:schemeClr val="bg1"/>
                </a:solidFill>
                <a:latin typeface="Helvetica Neue" charset="0"/>
                <a:ea typeface="ヒラギノ角ゴ Pro W3" charset="0"/>
                <a:cs typeface="ヒラギノ角ゴ Pro W3" charset="0"/>
              </a:rPr>
            </a:br>
            <a:r>
              <a:rPr lang="de-CH" sz="1800" dirty="0" smtClean="0">
                <a:solidFill>
                  <a:srgbClr val="BFBFBF"/>
                </a:solidFill>
                <a:latin typeface="Helvetica Neue" charset="0"/>
                <a:ea typeface="ヒラギノ角ゴ Pro W3" charset="0"/>
                <a:cs typeface="ヒラギノ角ゴ Pro W3" charset="0"/>
              </a:rPr>
              <a:t>Auf der Mondoberfläche gibt es unzählige, auch ganz kleine Krater</a:t>
            </a:r>
            <a:br>
              <a:rPr lang="de-CH" sz="1800" dirty="0" smtClean="0">
                <a:solidFill>
                  <a:srgbClr val="BFBFBF"/>
                </a:solidFill>
                <a:latin typeface="Helvetica Neue" charset="0"/>
                <a:ea typeface="ヒラギノ角ゴ Pro W3" charset="0"/>
                <a:cs typeface="ヒラギノ角ゴ Pro W3" charset="0"/>
              </a:rPr>
            </a:br>
            <a:r>
              <a:rPr lang="de-CH" sz="1800" dirty="0" smtClean="0">
                <a:solidFill>
                  <a:srgbClr val="BFBFBF"/>
                </a:solidFill>
                <a:latin typeface="Helvetica Neue" charset="0"/>
                <a:ea typeface="ヒラギノ角ゴ Pro W3" charset="0"/>
                <a:cs typeface="ヒラギノ角ゴ Pro W3" charset="0"/>
              </a:rPr>
              <a:t>Sie entstanden durch den Aufprall von </a:t>
            </a:r>
            <a:r>
              <a:rPr lang="de-CH" sz="1800" b="1" dirty="0" smtClean="0">
                <a:solidFill>
                  <a:srgbClr val="FF6600"/>
                </a:solidFill>
                <a:latin typeface="Helvetica Neue" charset="0"/>
                <a:ea typeface="ヒラギノ角ゴ Pro W3" charset="0"/>
                <a:cs typeface="ヒラギノ角ゴ Pro W3" charset="0"/>
              </a:rPr>
              <a:t>Meteoriten</a:t>
            </a:r>
            <a:r>
              <a:rPr lang="de-CH" sz="1800" dirty="0" smtClean="0">
                <a:solidFill>
                  <a:schemeClr val="bg1">
                    <a:lumMod val="50000"/>
                  </a:schemeClr>
                </a:solidFill>
                <a:latin typeface="Helvetica Neue" charset="0"/>
                <a:ea typeface="ヒラギノ角ゴ Pro W3" charset="0"/>
                <a:cs typeface="ヒラギノ角ゴ Pro W3" charset="0"/>
              </a:rPr>
              <a:t>.</a:t>
            </a:r>
            <a:br>
              <a:rPr lang="de-CH" sz="1800" dirty="0" smtClean="0">
                <a:solidFill>
                  <a:schemeClr val="bg1">
                    <a:lumMod val="50000"/>
                  </a:schemeClr>
                </a:solidFill>
                <a:latin typeface="Helvetica Neue" charset="0"/>
                <a:ea typeface="ヒラギノ角ゴ Pro W3" charset="0"/>
                <a:cs typeface="ヒラギノ角ゴ Pro W3" charset="0"/>
              </a:rPr>
            </a:br>
            <a:r>
              <a:rPr lang="de-CH" sz="1800" dirty="0">
                <a:solidFill>
                  <a:schemeClr val="bg1">
                    <a:lumMod val="50000"/>
                  </a:schemeClr>
                </a:solidFill>
                <a:latin typeface="Helvetica Neue" charset="0"/>
                <a:ea typeface="ヒラギノ角ゴ Pro W3" charset="0"/>
                <a:cs typeface="ヒラギノ角ゴ Pro W3" charset="0"/>
              </a:rPr>
              <a:t/>
            </a:r>
            <a:br>
              <a:rPr lang="de-CH" sz="1800" dirty="0">
                <a:solidFill>
                  <a:schemeClr val="bg1">
                    <a:lumMod val="50000"/>
                  </a:schemeClr>
                </a:solidFill>
                <a:latin typeface="Helvetica Neue" charset="0"/>
                <a:ea typeface="ヒラギノ角ゴ Pro W3" charset="0"/>
                <a:cs typeface="ヒラギノ角ゴ Pro W3" charset="0"/>
              </a:rPr>
            </a:br>
            <a:r>
              <a:rPr lang="de-CH" sz="1800" b="1" dirty="0" smtClean="0">
                <a:solidFill>
                  <a:srgbClr val="FF6600"/>
                </a:solidFill>
                <a:latin typeface="Helvetica Neue" charset="0"/>
                <a:ea typeface="ヒラギノ角ゴ Pro W3" charset="0"/>
                <a:cs typeface="ヒラギノ角ゴ Pro W3" charset="0"/>
              </a:rPr>
              <a:t>Meteorit</a:t>
            </a:r>
            <a:r>
              <a:rPr lang="de-CH" sz="1800" dirty="0" smtClean="0">
                <a:solidFill>
                  <a:schemeClr val="bg1">
                    <a:lumMod val="65000"/>
                  </a:schemeClr>
                </a:solidFill>
                <a:latin typeface="Helvetica Neue" charset="0"/>
                <a:ea typeface="ヒラギノ角ゴ Pro W3" charset="0"/>
                <a:cs typeface="ヒラギノ角ゴ Pro W3" charset="0"/>
              </a:rPr>
              <a:t>: Gesteinsbrocken, der aus dem Weltall auf die Erde, den Mond </a:t>
            </a:r>
            <a:br>
              <a:rPr lang="de-CH" sz="1800" dirty="0" smtClean="0">
                <a:solidFill>
                  <a:schemeClr val="bg1">
                    <a:lumMod val="65000"/>
                  </a:schemeClr>
                </a:solidFill>
                <a:latin typeface="Helvetica Neue" charset="0"/>
                <a:ea typeface="ヒラギノ角ゴ Pro W3" charset="0"/>
                <a:cs typeface="ヒラギノ角ゴ Pro W3" charset="0"/>
              </a:rPr>
            </a:br>
            <a:r>
              <a:rPr lang="de-CH" sz="1800" dirty="0" smtClean="0">
                <a:solidFill>
                  <a:schemeClr val="bg1">
                    <a:lumMod val="65000"/>
                  </a:schemeClr>
                </a:solidFill>
                <a:latin typeface="Helvetica Neue" charset="0"/>
                <a:ea typeface="ヒラギノ角ゴ Pro W3" charset="0"/>
                <a:cs typeface="ヒラギノ角ゴ Pro W3" charset="0"/>
              </a:rPr>
              <a:t>oder anderen Himmelskörper herunterstürzt.</a:t>
            </a:r>
            <a:endParaRPr lang="de-CH" sz="1800" dirty="0">
              <a:solidFill>
                <a:schemeClr val="bg1">
                  <a:lumMod val="65000"/>
                </a:schemeClr>
              </a:solidFill>
              <a:latin typeface="Helvetica Neue" charset="0"/>
              <a:ea typeface="ヒラギノ角ゴ Pro W3" charset="0"/>
              <a:cs typeface="ヒラギノ角ゴ Pro W3" charset="0"/>
            </a:endParaRPr>
          </a:p>
        </p:txBody>
      </p:sp>
      <p:sp>
        <p:nvSpPr>
          <p:cNvPr id="6" name="Rechteck 5"/>
          <p:cNvSpPr/>
          <p:nvPr/>
        </p:nvSpPr>
        <p:spPr>
          <a:xfrm>
            <a:off x="0" y="4897279"/>
            <a:ext cx="6025208" cy="215444"/>
          </a:xfrm>
          <a:prstGeom prst="rect">
            <a:avLst/>
          </a:prstGeom>
        </p:spPr>
        <p:txBody>
          <a:bodyPr wrap="square">
            <a:spAutoFit/>
          </a:bodyPr>
          <a:lstStyle/>
          <a:p>
            <a:r>
              <a:rPr lang="de-DE" sz="800" dirty="0" smtClean="0">
                <a:ln>
                  <a:solidFill>
                    <a:schemeClr val="bg1">
                      <a:lumMod val="65000"/>
                    </a:schemeClr>
                  </a:solidFill>
                </a:ln>
              </a:rPr>
              <a:t>Bild NASA</a:t>
            </a:r>
            <a:endParaRPr lang="de-DE" sz="800" dirty="0">
              <a:ln>
                <a:solidFill>
                  <a:schemeClr val="bg1">
                    <a:lumMod val="65000"/>
                  </a:schemeClr>
                </a:solidFill>
              </a:ln>
            </a:endParaRPr>
          </a:p>
        </p:txBody>
      </p:sp>
      <p:pic>
        <p:nvPicPr>
          <p:cNvPr id="7" name="Bild 6" descr="Apollo11EastCrater_panoram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29650"/>
            <a:ext cx="9144000" cy="2921051"/>
          </a:xfrm>
          <a:prstGeom prst="rect">
            <a:avLst/>
          </a:prstGeom>
        </p:spPr>
      </p:pic>
    </p:spTree>
    <p:extLst>
      <p:ext uri="{BB962C8B-B14F-4D97-AF65-F5344CB8AC3E}">
        <p14:creationId xmlns:p14="http://schemas.microsoft.com/office/powerpoint/2010/main" val="134444270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53998" y="127000"/>
            <a:ext cx="2607735" cy="4571999"/>
          </a:xfrm>
        </p:spPr>
        <p:txBody>
          <a:bodyPr anchor="t">
            <a:normAutofit/>
          </a:bodyPr>
          <a:lstStyle/>
          <a:p>
            <a:pPr algn="l">
              <a:spcBef>
                <a:spcPct val="30000"/>
              </a:spcBef>
              <a:spcAft>
                <a:spcPct val="20000"/>
              </a:spcAft>
            </a:pPr>
            <a:r>
              <a:rPr lang="de-CH" sz="1800" dirty="0">
                <a:solidFill>
                  <a:srgbClr val="BFBFBF"/>
                </a:solidFill>
                <a:latin typeface="Helvetica Neue" charset="0"/>
                <a:ea typeface="ヒラギノ角ゴ Pro W3" charset="0"/>
                <a:cs typeface="ヒラギノ角ゴ Pro W3" charset="0"/>
              </a:rPr>
              <a:t>Irdischer Meteoritenkrater</a:t>
            </a:r>
            <a:br>
              <a:rPr lang="de-CH" sz="1800" dirty="0">
                <a:solidFill>
                  <a:srgbClr val="BFBFBF"/>
                </a:solidFill>
                <a:latin typeface="Helvetica Neue" charset="0"/>
                <a:ea typeface="ヒラギノ角ゴ Pro W3" charset="0"/>
                <a:cs typeface="ヒラギノ角ゴ Pro W3" charset="0"/>
              </a:rPr>
            </a:br>
            <a:r>
              <a:rPr lang="de-CH" sz="1800" b="1" dirty="0" smtClean="0">
                <a:solidFill>
                  <a:schemeClr val="bg1"/>
                </a:solidFill>
                <a:latin typeface="Helvetica Neue" charset="0"/>
                <a:ea typeface="ヒラギノ角ゴ Pro W3" charset="0"/>
                <a:cs typeface="ヒラギノ角ゴ Pro W3" charset="0"/>
              </a:rPr>
              <a:t/>
            </a:r>
            <a:br>
              <a:rPr lang="de-CH" sz="1800" b="1" dirty="0" smtClean="0">
                <a:solidFill>
                  <a:schemeClr val="bg1"/>
                </a:solidFill>
                <a:latin typeface="Helvetica Neue" charset="0"/>
                <a:ea typeface="ヒラギノ角ゴ Pro W3" charset="0"/>
                <a:cs typeface="ヒラギノ角ゴ Pro W3" charset="0"/>
              </a:rPr>
            </a:br>
            <a:r>
              <a:rPr lang="de-CH" sz="1800" b="1" dirty="0" smtClean="0">
                <a:solidFill>
                  <a:schemeClr val="bg1"/>
                </a:solidFill>
                <a:latin typeface="Helvetica Neue" charset="0"/>
                <a:ea typeface="ヒラギノ角ゴ Pro W3" charset="0"/>
                <a:cs typeface="ヒラギノ角ゴ Pro W3" charset="0"/>
              </a:rPr>
              <a:t>Meteor Crater in Arizona, USA</a:t>
            </a:r>
            <a:br>
              <a:rPr lang="de-CH" sz="1800" b="1" dirty="0" smtClean="0">
                <a:solidFill>
                  <a:schemeClr val="bg1"/>
                </a:solidFill>
                <a:latin typeface="Helvetica Neue" charset="0"/>
                <a:ea typeface="ヒラギノ角ゴ Pro W3" charset="0"/>
                <a:cs typeface="ヒラギノ角ゴ Pro W3" charset="0"/>
              </a:rPr>
            </a:br>
            <a:r>
              <a:rPr lang="de-CH" sz="1800" b="1" dirty="0" smtClean="0">
                <a:solidFill>
                  <a:schemeClr val="bg1"/>
                </a:solidFill>
                <a:latin typeface="Helvetica Neue" charset="0"/>
                <a:ea typeface="ヒラギノ角ゴ Pro W3" charset="0"/>
                <a:cs typeface="ヒラギノ角ゴ Pro W3" charset="0"/>
              </a:rPr>
              <a:t/>
            </a:r>
            <a:br>
              <a:rPr lang="de-CH" sz="1800" b="1" dirty="0" smtClean="0">
                <a:solidFill>
                  <a:schemeClr val="bg1"/>
                </a:solidFill>
                <a:latin typeface="Helvetica Neue" charset="0"/>
                <a:ea typeface="ヒラギノ角ゴ Pro W3" charset="0"/>
                <a:cs typeface="ヒラギノ角ゴ Pro W3" charset="0"/>
              </a:rPr>
            </a:br>
            <a:r>
              <a:rPr lang="de-CH" sz="1800" dirty="0" smtClean="0">
                <a:solidFill>
                  <a:srgbClr val="BFBFBF"/>
                </a:solidFill>
                <a:latin typeface="Helvetica Neue" charset="0"/>
                <a:ea typeface="ヒラギノ角ゴ Pro W3" charset="0"/>
                <a:cs typeface="ヒラギノ角ゴ Pro W3" charset="0"/>
              </a:rPr>
              <a:t>Alter: 50.000 Jahre</a:t>
            </a:r>
            <a:br>
              <a:rPr lang="de-CH" sz="1800" dirty="0" smtClean="0">
                <a:solidFill>
                  <a:srgbClr val="BFBFBF"/>
                </a:solidFill>
                <a:latin typeface="Helvetica Neue" charset="0"/>
                <a:ea typeface="ヒラギノ角ゴ Pro W3" charset="0"/>
                <a:cs typeface="ヒラギノ角ゴ Pro W3" charset="0"/>
              </a:rPr>
            </a:br>
            <a:r>
              <a:rPr lang="de-CH" sz="1800" dirty="0">
                <a:solidFill>
                  <a:srgbClr val="BFBFBF"/>
                </a:solidFill>
                <a:latin typeface="Helvetica Neue" charset="0"/>
                <a:ea typeface="ヒラギノ角ゴ Pro W3" charset="0"/>
                <a:cs typeface="ヒラギノ角ゴ Pro W3" charset="0"/>
              </a:rPr>
              <a:t/>
            </a:r>
            <a:br>
              <a:rPr lang="de-CH" sz="1800" dirty="0">
                <a:solidFill>
                  <a:srgbClr val="BFBFBF"/>
                </a:solidFill>
                <a:latin typeface="Helvetica Neue" charset="0"/>
                <a:ea typeface="ヒラギノ角ゴ Pro W3" charset="0"/>
                <a:cs typeface="ヒラギノ角ゴ Pro W3" charset="0"/>
              </a:rPr>
            </a:br>
            <a:r>
              <a:rPr lang="de-CH" sz="1800" dirty="0" smtClean="0">
                <a:solidFill>
                  <a:srgbClr val="BFBFBF"/>
                </a:solidFill>
                <a:latin typeface="Helvetica Neue" charset="0"/>
                <a:ea typeface="ヒラギノ角ゴ Pro W3" charset="0"/>
                <a:cs typeface="ヒラギノ角ゴ Pro W3" charset="0"/>
              </a:rPr>
              <a:t>Durchmesser </a:t>
            </a:r>
            <a:r>
              <a:rPr lang="de-CH" sz="1800" b="1" dirty="0">
                <a:solidFill>
                  <a:schemeClr val="tx2">
                    <a:lumMod val="60000"/>
                    <a:lumOff val="40000"/>
                  </a:schemeClr>
                </a:solidFill>
                <a:latin typeface="Helvetica Neue" charset="0"/>
                <a:ea typeface="ヒラギノ角ゴ Pro W3" charset="0"/>
                <a:cs typeface="ヒラギノ角ゴ Pro W3" charset="0"/>
              </a:rPr>
              <a:t>1500 </a:t>
            </a:r>
            <a:r>
              <a:rPr lang="de-CH" sz="1800" b="1" dirty="0" smtClean="0">
                <a:solidFill>
                  <a:schemeClr val="tx2">
                    <a:lumMod val="60000"/>
                    <a:lumOff val="40000"/>
                  </a:schemeClr>
                </a:solidFill>
                <a:latin typeface="Helvetica Neue" charset="0"/>
                <a:ea typeface="ヒラギノ角ゴ Pro W3" charset="0"/>
                <a:cs typeface="ヒラギノ角ゴ Pro W3" charset="0"/>
              </a:rPr>
              <a:t>m</a:t>
            </a:r>
            <a:r>
              <a:rPr lang="de-CH" sz="1800" dirty="0">
                <a:solidFill>
                  <a:srgbClr val="BFBFBF"/>
                </a:solidFill>
                <a:latin typeface="Helvetica Neue" charset="0"/>
                <a:ea typeface="ヒラギノ角ゴ Pro W3" charset="0"/>
                <a:cs typeface="ヒラギノ角ゴ Pro W3" charset="0"/>
              </a:rPr>
              <a:t/>
            </a:r>
            <a:br>
              <a:rPr lang="de-CH" sz="1800" dirty="0">
                <a:solidFill>
                  <a:srgbClr val="BFBFBF"/>
                </a:solidFill>
                <a:latin typeface="Helvetica Neue" charset="0"/>
                <a:ea typeface="ヒラギノ角ゴ Pro W3" charset="0"/>
                <a:cs typeface="ヒラギノ角ゴ Pro W3" charset="0"/>
              </a:rPr>
            </a:br>
            <a:r>
              <a:rPr lang="de-CH" sz="1800" dirty="0" smtClean="0">
                <a:solidFill>
                  <a:srgbClr val="BFBFBF"/>
                </a:solidFill>
                <a:latin typeface="Helvetica Neue" charset="0"/>
                <a:ea typeface="ヒラギノ角ゴ Pro W3" charset="0"/>
                <a:cs typeface="ヒラギノ角ゴ Pro W3" charset="0"/>
              </a:rPr>
              <a:t>Tiefe </a:t>
            </a:r>
            <a:r>
              <a:rPr lang="de-CH" sz="1800" dirty="0">
                <a:solidFill>
                  <a:srgbClr val="BFBFBF"/>
                </a:solidFill>
                <a:latin typeface="Helvetica Neue" charset="0"/>
                <a:ea typeface="ヒラギノ角ゴ Pro W3" charset="0"/>
                <a:cs typeface="ヒラギノ角ゴ Pro W3" charset="0"/>
              </a:rPr>
              <a:t>170 m</a:t>
            </a:r>
            <a:br>
              <a:rPr lang="de-CH" sz="1800" dirty="0">
                <a:solidFill>
                  <a:srgbClr val="BFBFBF"/>
                </a:solidFill>
                <a:latin typeface="Helvetica Neue" charset="0"/>
                <a:ea typeface="ヒラギノ角ゴ Pro W3" charset="0"/>
                <a:cs typeface="ヒラギノ角ゴ Pro W3" charset="0"/>
              </a:rPr>
            </a:br>
            <a:r>
              <a:rPr lang="de-CH" sz="1800" dirty="0" smtClean="0">
                <a:solidFill>
                  <a:srgbClr val="BFBFBF"/>
                </a:solidFill>
                <a:latin typeface="Helvetica Neue" charset="0"/>
                <a:ea typeface="ヒラギノ角ゴ Pro W3" charset="0"/>
                <a:cs typeface="ヒラギノ角ゴ Pro W3" charset="0"/>
              </a:rPr>
              <a:t/>
            </a:r>
            <a:br>
              <a:rPr lang="de-CH" sz="1800" dirty="0" smtClean="0">
                <a:solidFill>
                  <a:srgbClr val="BFBFBF"/>
                </a:solidFill>
                <a:latin typeface="Helvetica Neue" charset="0"/>
                <a:ea typeface="ヒラギノ角ゴ Pro W3" charset="0"/>
                <a:cs typeface="ヒラギノ角ゴ Pro W3" charset="0"/>
              </a:rPr>
            </a:br>
            <a:r>
              <a:rPr lang="de-CH" sz="1800" b="1" dirty="0" smtClean="0">
                <a:solidFill>
                  <a:srgbClr val="FF6600"/>
                </a:solidFill>
                <a:latin typeface="Helvetica Neue" charset="0"/>
                <a:ea typeface="ヒラギノ角ゴ Pro W3" charset="0"/>
                <a:cs typeface="ヒラギノ角ゴ Pro W3" charset="0"/>
              </a:rPr>
              <a:t>Meteorit</a:t>
            </a:r>
            <a:r>
              <a:rPr lang="de-CH" sz="1800" dirty="0" smtClean="0">
                <a:solidFill>
                  <a:srgbClr val="BFBFBF"/>
                </a:solidFill>
                <a:latin typeface="Helvetica Neue" charset="0"/>
                <a:ea typeface="ヒラギノ角ゴ Pro W3" charset="0"/>
                <a:cs typeface="ヒラギノ角ゴ Pro W3" charset="0"/>
              </a:rPr>
              <a:t>: </a:t>
            </a:r>
            <a:br>
              <a:rPr lang="de-CH" sz="1800" dirty="0" smtClean="0">
                <a:solidFill>
                  <a:srgbClr val="BFBFBF"/>
                </a:solidFill>
                <a:latin typeface="Helvetica Neue" charset="0"/>
                <a:ea typeface="ヒラギノ角ゴ Pro W3" charset="0"/>
                <a:cs typeface="ヒラギノ角ゴ Pro W3" charset="0"/>
              </a:rPr>
            </a:br>
            <a:r>
              <a:rPr lang="de-CH" sz="1800" dirty="0" smtClean="0">
                <a:solidFill>
                  <a:srgbClr val="BFBFBF"/>
                </a:solidFill>
                <a:latin typeface="Helvetica Neue" charset="0"/>
                <a:ea typeface="ヒラギノ角ゴ Pro W3" charset="0"/>
                <a:cs typeface="ヒラギノ角ゴ Pro W3" charset="0"/>
              </a:rPr>
              <a:t>Durchmesser </a:t>
            </a:r>
            <a:r>
              <a:rPr lang="de-CH" sz="1800" b="1" dirty="0" smtClean="0">
                <a:solidFill>
                  <a:srgbClr val="558ED5"/>
                </a:solidFill>
                <a:latin typeface="Helvetica Neue" charset="0"/>
                <a:ea typeface="ヒラギノ角ゴ Pro W3" charset="0"/>
                <a:cs typeface="ヒラギノ角ゴ Pro W3" charset="0"/>
              </a:rPr>
              <a:t>50 m</a:t>
            </a:r>
            <a:r>
              <a:rPr lang="de-CH" sz="1800" dirty="0">
                <a:solidFill>
                  <a:srgbClr val="BFBFBF"/>
                </a:solidFill>
                <a:latin typeface="Helvetica Neue" charset="0"/>
                <a:ea typeface="ヒラギノ角ゴ Pro W3" charset="0"/>
                <a:cs typeface="ヒラギノ角ゴ Pro W3" charset="0"/>
              </a:rPr>
              <a:t/>
            </a:r>
            <a:br>
              <a:rPr lang="de-CH" sz="1800" dirty="0">
                <a:solidFill>
                  <a:srgbClr val="BFBFBF"/>
                </a:solidFill>
                <a:latin typeface="Helvetica Neue" charset="0"/>
                <a:ea typeface="ヒラギノ角ゴ Pro W3" charset="0"/>
                <a:cs typeface="ヒラギノ角ゴ Pro W3" charset="0"/>
              </a:rPr>
            </a:br>
            <a:r>
              <a:rPr lang="de-CH" sz="1800" dirty="0" smtClean="0">
                <a:solidFill>
                  <a:srgbClr val="BFBFBF"/>
                </a:solidFill>
                <a:latin typeface="Helvetica Neue" charset="0"/>
                <a:ea typeface="ヒラギノ角ゴ Pro W3" charset="0"/>
                <a:cs typeface="ヒラギノ角ゴ Pro W3" charset="0"/>
              </a:rPr>
              <a:t>Geschwindigkeit bis 40</a:t>
            </a:r>
            <a:r>
              <a:rPr lang="ja-JP" altLang="de-CH" sz="1800" dirty="0" smtClean="0">
                <a:solidFill>
                  <a:srgbClr val="BFBFBF"/>
                </a:solidFill>
                <a:latin typeface="Helvetica Neue" charset="0"/>
                <a:ea typeface="ヒラギノ角ゴ Pro W3" charset="0"/>
                <a:cs typeface="ヒラギノ角ゴ Pro W3" charset="0"/>
              </a:rPr>
              <a:t>‘</a:t>
            </a:r>
            <a:r>
              <a:rPr lang="de-CH" altLang="ja-JP" sz="1800" dirty="0" smtClean="0">
                <a:solidFill>
                  <a:srgbClr val="BFBFBF"/>
                </a:solidFill>
                <a:latin typeface="Helvetica Neue" charset="0"/>
                <a:ea typeface="ヒラギノ角ゴ Pro W3" charset="0"/>
                <a:cs typeface="ヒラギノ角ゴ Pro W3" charset="0"/>
              </a:rPr>
              <a:t>000 </a:t>
            </a:r>
            <a:r>
              <a:rPr lang="de-CH" altLang="ja-JP" sz="1800" dirty="0">
                <a:solidFill>
                  <a:srgbClr val="BFBFBF"/>
                </a:solidFill>
                <a:latin typeface="Helvetica Neue" charset="0"/>
                <a:ea typeface="ヒラギノ角ゴ Pro W3" charset="0"/>
                <a:cs typeface="ヒラギノ角ゴ Pro W3" charset="0"/>
              </a:rPr>
              <a:t>km/</a:t>
            </a:r>
            <a:r>
              <a:rPr lang="de-CH" altLang="ja-JP" sz="1800" dirty="0" smtClean="0">
                <a:solidFill>
                  <a:srgbClr val="BFBFBF"/>
                </a:solidFill>
                <a:latin typeface="Helvetica Neue" charset="0"/>
                <a:ea typeface="ヒラギノ角ゴ Pro W3" charset="0"/>
                <a:cs typeface="ヒラギノ角ゴ Pro W3" charset="0"/>
              </a:rPr>
              <a:t>h</a:t>
            </a:r>
            <a:endParaRPr lang="de-CH" sz="1800" dirty="0">
              <a:solidFill>
                <a:srgbClr val="BFBFBF"/>
              </a:solidFill>
              <a:latin typeface="Helvetica Neue" charset="0"/>
              <a:ea typeface="ヒラギノ角ゴ Pro W3" charset="0"/>
              <a:cs typeface="ヒラギノ角ゴ Pro W3" charset="0"/>
            </a:endParaRPr>
          </a:p>
        </p:txBody>
      </p:sp>
      <p:sp>
        <p:nvSpPr>
          <p:cNvPr id="6" name="Rechteck 5"/>
          <p:cNvSpPr/>
          <p:nvPr/>
        </p:nvSpPr>
        <p:spPr>
          <a:xfrm>
            <a:off x="2945225" y="4796042"/>
            <a:ext cx="6025208" cy="276999"/>
          </a:xfrm>
          <a:prstGeom prst="rect">
            <a:avLst/>
          </a:prstGeom>
        </p:spPr>
        <p:txBody>
          <a:bodyPr wrap="square">
            <a:spAutoFit/>
          </a:bodyPr>
          <a:lstStyle/>
          <a:p>
            <a:pPr algn="r"/>
            <a:r>
              <a:rPr lang="de-DE" sz="1200" dirty="0" smtClean="0">
                <a:ln>
                  <a:solidFill>
                    <a:schemeClr val="bg1">
                      <a:lumMod val="65000"/>
                    </a:schemeClr>
                  </a:solidFill>
                </a:ln>
              </a:rPr>
              <a:t>Bild NASA</a:t>
            </a:r>
            <a:endParaRPr lang="de-DE" sz="1200" dirty="0">
              <a:ln>
                <a:solidFill>
                  <a:schemeClr val="bg1">
                    <a:lumMod val="65000"/>
                  </a:schemeClr>
                </a:solidFill>
              </a:ln>
            </a:endParaRPr>
          </a:p>
        </p:txBody>
      </p:sp>
      <p:pic>
        <p:nvPicPr>
          <p:cNvPr id="2" name="Bild 1" descr="meteor crater nas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61733" y="203200"/>
            <a:ext cx="6070600" cy="4592842"/>
          </a:xfrm>
          <a:prstGeom prst="rect">
            <a:avLst/>
          </a:prstGeom>
        </p:spPr>
      </p:pic>
    </p:spTree>
    <p:extLst>
      <p:ext uri="{BB962C8B-B14F-4D97-AF65-F5344CB8AC3E}">
        <p14:creationId xmlns:p14="http://schemas.microsoft.com/office/powerpoint/2010/main" val="150011967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1449</Words>
  <Application>Microsoft Macintosh PowerPoint</Application>
  <PresentationFormat>Bildschirmpräsentation (16:9)</PresentationFormat>
  <Paragraphs>112</Paragraphs>
  <Slides>17</Slides>
  <Notes>16</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Office-Design</vt:lpstr>
      <vt:lpstr>PowerPoint-Präsentation</vt:lpstr>
      <vt:lpstr>Mondspaziergänge Was sieht an auf der Mondoberfläche?</vt:lpstr>
      <vt:lpstr>PowerPoint-Präsentation</vt:lpstr>
      <vt:lpstr>Durchmesser des Mondes:  3476 km – etwa viermal kleiner als die Erde</vt:lpstr>
      <vt:lpstr>Vollmond: kaum Schattenwurf, Gelände nicht so gut erkennbar.</vt:lpstr>
      <vt:lpstr>Welcher Krater war zuerst da?</vt:lpstr>
      <vt:lpstr>Krater Copernicus Durchmesser 93 km Tiefe 4 km</vt:lpstr>
      <vt:lpstr>Landegebiet von Apollo 11 Auf der Mondoberfläche gibt es unzählige, auch ganz kleine Krater Sie entstanden durch den Aufprall von Meteoriten.  Meteorit: Gesteinsbrocken, der aus dem Weltall auf die Erde, den Mond  oder anderen Himmelskörper herunterstürzt.</vt:lpstr>
      <vt:lpstr>Irdischer Meteoritenkrater  Meteor Crater in Arizona, USA  Alter: 50.000 Jahre  Durchmesser 1500 m Tiefe 170 m  Meteorit:  Durchmesser 50 m Geschwindigkeit bis 40‘000 km/h</vt:lpstr>
      <vt:lpstr>Nördlinger Ries und Steinheimer Becken</vt:lpstr>
      <vt:lpstr>PowerPoint-Präsentation</vt:lpstr>
      <vt:lpstr>PowerPoint-Präsentation</vt:lpstr>
      <vt:lpstr>und Boliden</vt:lpstr>
      <vt:lpstr>PowerPoint-Präsentation</vt:lpstr>
      <vt:lpstr>Durchmesser des Mondes:  3476 km – etwa viermal kleiner als die Erde</vt:lpstr>
      <vt:lpstr>Vollmond: kaum Schattenwurf, Gelände nicht so gut erkennbar.</vt:lpstr>
      <vt:lpstr>PowerPoint-Präsentation</vt:lpstr>
    </vt:vector>
  </TitlesOfParts>
  <Company>Eglisau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Juerg Alean</dc:creator>
  <cp:lastModifiedBy>Juerg Alean</cp:lastModifiedBy>
  <cp:revision>47</cp:revision>
  <dcterms:created xsi:type="dcterms:W3CDTF">2019-03-11T13:12:02Z</dcterms:created>
  <dcterms:modified xsi:type="dcterms:W3CDTF">2020-05-14T08:14:01Z</dcterms:modified>
</cp:coreProperties>
</file>