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07" r:id="rId2"/>
    <p:sldId id="271" r:id="rId3"/>
    <p:sldId id="288" r:id="rId4"/>
    <p:sldId id="302" r:id="rId5"/>
    <p:sldId id="289" r:id="rId6"/>
    <p:sldId id="290" r:id="rId7"/>
    <p:sldId id="292" r:id="rId8"/>
    <p:sldId id="273" r:id="rId9"/>
    <p:sldId id="279" r:id="rId10"/>
    <p:sldId id="280" r:id="rId11"/>
    <p:sldId id="281" r:id="rId12"/>
    <p:sldId id="282" r:id="rId13"/>
    <p:sldId id="283" r:id="rId14"/>
    <p:sldId id="291" r:id="rId15"/>
    <p:sldId id="303" r:id="rId16"/>
    <p:sldId id="306" r:id="rId17"/>
    <p:sldId id="305" r:id="rId18"/>
    <p:sldId id="293" r:id="rId19"/>
    <p:sldId id="304" r:id="rId20"/>
    <p:sldId id="267" r:id="rId21"/>
    <p:sldId id="295" r:id="rId22"/>
    <p:sldId id="294" r:id="rId23"/>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05496"/>
    <a:srgbClr val="091E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89" autoAdjust="0"/>
    <p:restoredTop sz="82671" autoAdjust="0"/>
  </p:normalViewPr>
  <p:slideViewPr>
    <p:cSldViewPr snapToGrid="0" snapToObjects="1">
      <p:cViewPr>
        <p:scale>
          <a:sx n="100" d="100"/>
          <a:sy n="100" d="100"/>
        </p:scale>
        <p:origin x="-128" y="-368"/>
      </p:cViewPr>
      <p:guideLst>
        <p:guide orient="horz" pos="1620"/>
        <p:guide pos="2880"/>
      </p:guideLst>
    </p:cSldViewPr>
  </p:slideViewPr>
  <p:notesTextViewPr>
    <p:cViewPr>
      <p:scale>
        <a:sx n="100" d="100"/>
        <a:sy n="100" d="100"/>
      </p:scale>
      <p:origin x="0" y="0"/>
    </p:cViewPr>
  </p:notesTextViewPr>
  <p:sorterViewPr>
    <p:cViewPr>
      <p:scale>
        <a:sx n="98" d="100"/>
        <a:sy n="98"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ADB4E5-18ED-F04B-B75F-B45F51B788A8}" type="datetimeFigureOut">
              <a:rPr lang="de-DE" smtClean="0"/>
              <a:t>30.03.20</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29FD2E-C396-2B44-A0A4-CE2EA8C423EA}" type="slidenum">
              <a:rPr lang="de-DE" smtClean="0"/>
              <a:t>‹Nr.›</a:t>
            </a:fld>
            <a:endParaRPr lang="de-DE"/>
          </a:p>
        </p:txBody>
      </p:sp>
    </p:spTree>
    <p:extLst>
      <p:ext uri="{BB962C8B-B14F-4D97-AF65-F5344CB8AC3E}">
        <p14:creationId xmlns:p14="http://schemas.microsoft.com/office/powerpoint/2010/main" val="34768456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1</a:t>
            </a:fld>
            <a:endParaRPr lang="de-DE"/>
          </a:p>
        </p:txBody>
      </p:sp>
    </p:spTree>
    <p:extLst>
      <p:ext uri="{BB962C8B-B14F-4D97-AF65-F5344CB8AC3E}">
        <p14:creationId xmlns:p14="http://schemas.microsoft.com/office/powerpoint/2010/main" val="2224130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Typische,</a:t>
            </a:r>
            <a:r>
              <a:rPr lang="de-DE" baseline="0" dirty="0" smtClean="0"/>
              <a:t> im </a:t>
            </a:r>
            <a:r>
              <a:rPr lang="de-DE" dirty="0" smtClean="0"/>
              <a:t>Winter</a:t>
            </a:r>
            <a:r>
              <a:rPr lang="de-DE" baseline="0" dirty="0" smtClean="0"/>
              <a:t> sichtbare S</a:t>
            </a:r>
            <a:r>
              <a:rPr lang="de-DE" dirty="0" smtClean="0"/>
              <a:t>ternbilder sind der Stier (lateinisch Taurus), die Zwillinge (Gemini), der Orion, oder der </a:t>
            </a:r>
            <a:r>
              <a:rPr lang="de-DE" dirty="0" err="1" smtClean="0"/>
              <a:t>Grosse</a:t>
            </a:r>
            <a:r>
              <a:rPr lang="de-DE" dirty="0" smtClean="0"/>
              <a:t> Hund (</a:t>
            </a:r>
            <a:r>
              <a:rPr lang="de-DE" dirty="0" err="1" smtClean="0"/>
              <a:t>Canis</a:t>
            </a:r>
            <a:r>
              <a:rPr lang="de-DE" baseline="0" dirty="0" smtClean="0"/>
              <a:t> Major). Im </a:t>
            </a:r>
            <a:r>
              <a:rPr lang="de-DE" baseline="0" dirty="0" err="1" smtClean="0"/>
              <a:t>Grossen</a:t>
            </a:r>
            <a:r>
              <a:rPr lang="de-DE" baseline="0" dirty="0" smtClean="0"/>
              <a:t> Hund befindet sich der hellste Stern am Himmel, der Sirius.</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10</a:t>
            </a:fld>
            <a:endParaRPr lang="de-DE"/>
          </a:p>
        </p:txBody>
      </p:sp>
    </p:spTree>
    <p:extLst>
      <p:ext uri="{BB962C8B-B14F-4D97-AF65-F5344CB8AC3E}">
        <p14:creationId xmlns:p14="http://schemas.microsoft.com/office/powerpoint/2010/main" val="330851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 halbes Jahr</a:t>
            </a:r>
            <a:r>
              <a:rPr lang="de-DE" baseline="0" dirty="0" smtClean="0"/>
              <a:t> später, im Sommer, sehen wir wiederum andere Sternbilder.</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11</a:t>
            </a:fld>
            <a:endParaRPr lang="de-DE"/>
          </a:p>
        </p:txBody>
      </p:sp>
    </p:spTree>
    <p:extLst>
      <p:ext uri="{BB962C8B-B14F-4D97-AF65-F5344CB8AC3E}">
        <p14:creationId xmlns:p14="http://schemas.microsoft.com/office/powerpoint/2010/main" val="904078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Bekannte, im Sommer sichtbare Sternbilder sind der Schwan (lat. </a:t>
            </a:r>
            <a:r>
              <a:rPr lang="de-DE" dirty="0" err="1" smtClean="0"/>
              <a:t>Cygnus</a:t>
            </a:r>
            <a:r>
              <a:rPr lang="de-DE" dirty="0" smtClean="0"/>
              <a:t>), die Leier (Lyra mit dem sehr </a:t>
            </a:r>
            <a:r>
              <a:rPr lang="de-DE" dirty="0" smtClean="0"/>
              <a:t>hellen Stern </a:t>
            </a:r>
            <a:r>
              <a:rPr lang="de-DE" dirty="0" smtClean="0"/>
              <a:t>Vega) oder der Adler (</a:t>
            </a:r>
            <a:r>
              <a:rPr lang="de-DE" dirty="0" err="1" smtClean="0"/>
              <a:t>Aquila</a:t>
            </a:r>
            <a:r>
              <a:rPr lang="de-DE" dirty="0" smtClean="0"/>
              <a:t>). Die drei hellen Sterne Deneb, Vega und Altair bilden am Himmel ein riesiges </a:t>
            </a:r>
            <a:r>
              <a:rPr lang="de-DE" dirty="0" smtClean="0"/>
              <a:t>Dreieck,</a:t>
            </a:r>
            <a:r>
              <a:rPr lang="de-DE" baseline="0" dirty="0" smtClean="0"/>
              <a:t> </a:t>
            </a:r>
            <a:r>
              <a:rPr lang="de-DE" dirty="0" smtClean="0"/>
              <a:t>das so genannte «</a:t>
            </a:r>
            <a:r>
              <a:rPr lang="de-DE" dirty="0" err="1" smtClean="0"/>
              <a:t>Sommerdeieck</a:t>
            </a:r>
            <a:r>
              <a:rPr lang="de-DE" dirty="0" smtClean="0"/>
              <a:t>».</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12</a:t>
            </a:fld>
            <a:endParaRPr lang="de-DE"/>
          </a:p>
        </p:txBody>
      </p:sp>
    </p:spTree>
    <p:extLst>
      <p:ext uri="{BB962C8B-B14F-4D97-AF65-F5344CB8AC3E}">
        <p14:creationId xmlns:p14="http://schemas.microsoft.com/office/powerpoint/2010/main" val="1644997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schwach leuchtende Band von links oben nach rechts unten ist die </a:t>
            </a:r>
            <a:r>
              <a:rPr lang="de-DE" dirty="0" err="1" smtClean="0"/>
              <a:t>Milchstrasse</a:t>
            </a:r>
            <a:r>
              <a:rPr lang="de-DE" dirty="0" smtClean="0"/>
              <a:t>. </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13</a:t>
            </a:fld>
            <a:endParaRPr lang="de-DE"/>
          </a:p>
        </p:txBody>
      </p:sp>
    </p:spTree>
    <p:extLst>
      <p:ext uri="{BB962C8B-B14F-4D97-AF65-F5344CB8AC3E}">
        <p14:creationId xmlns:p14="http://schemas.microsoft.com/office/powerpoint/2010/main" val="3431873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Im alten Ägypten stellte</a:t>
            </a:r>
            <a:r>
              <a:rPr lang="de-DE" baseline="0" dirty="0" smtClean="0"/>
              <a:t> man sich den Sternenhimmel </a:t>
            </a:r>
            <a:r>
              <a:rPr lang="de-DE" baseline="0" dirty="0" err="1" smtClean="0"/>
              <a:t>folgendermassen</a:t>
            </a:r>
            <a:r>
              <a:rPr lang="de-DE" baseline="0" dirty="0" smtClean="0"/>
              <a:t> vor: Die Himmelsgöttin Nut überspannt den ganzen Himmel. Die Sterne wandern im Lauf der Nacht von ihren Beinen über ihren Körper zu den Armen, wo sie bei den Händen untergehen. Unter der Erde wandern sie wieder zurück um am nächsten Abend bei den Füssen der Nut wieder aufzugehen und wieder die gleiche Wanderung erneut zu machen. Die Sonne (roter Punkt) </a:t>
            </a:r>
            <a:r>
              <a:rPr lang="de-DE" baseline="0" dirty="0" smtClean="0"/>
              <a:t>macht </a:t>
            </a:r>
            <a:r>
              <a:rPr lang="de-DE" baseline="0" dirty="0" smtClean="0"/>
              <a:t>tagsüber das Gleiche.</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14</a:t>
            </a:fld>
            <a:endParaRPr lang="de-DE"/>
          </a:p>
        </p:txBody>
      </p:sp>
    </p:spTree>
    <p:extLst>
      <p:ext uri="{BB962C8B-B14F-4D97-AF65-F5344CB8AC3E}">
        <p14:creationId xmlns:p14="http://schemas.microsoft.com/office/powerpoint/2010/main" val="1038823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Diese </a:t>
            </a:r>
            <a:r>
              <a:rPr lang="de-DE" dirty="0" smtClean="0"/>
              <a:t>Folie </a:t>
            </a:r>
            <a:r>
              <a:rPr lang="de-DE" dirty="0" smtClean="0"/>
              <a:t>ist selbsterklärend. Die Parallaxenmessung</a:t>
            </a:r>
            <a:r>
              <a:rPr lang="de-DE" baseline="0" dirty="0" smtClean="0"/>
              <a:t> von Bessel wird bewusst nicht erklärt, oder frühestens in der Diskussion, falls gefragt wird, wie die Entfernungsmessung funktionierte. Bessel wählte 61 </a:t>
            </a:r>
            <a:r>
              <a:rPr lang="de-DE" baseline="0" dirty="0" err="1" smtClean="0"/>
              <a:t>Cygni</a:t>
            </a:r>
            <a:r>
              <a:rPr lang="de-DE" baseline="0" dirty="0" smtClean="0"/>
              <a:t>, weil dieser bereits als Schnellläufer (</a:t>
            </a:r>
            <a:r>
              <a:rPr lang="de-DE" baseline="0" dirty="0" err="1" smtClean="0"/>
              <a:t>grosse</a:t>
            </a:r>
            <a:r>
              <a:rPr lang="de-DE" baseline="0" dirty="0" smtClean="0"/>
              <a:t> jährliche Eigenbewegung) bekannt war. Bessel vermutete richtig, dass eine </a:t>
            </a:r>
            <a:r>
              <a:rPr lang="de-DE" baseline="0" dirty="0" err="1" smtClean="0"/>
              <a:t>grosse</a:t>
            </a:r>
            <a:r>
              <a:rPr lang="de-DE" baseline="0" dirty="0" smtClean="0"/>
              <a:t> Eigenbewegung auf </a:t>
            </a:r>
            <a:r>
              <a:rPr lang="de-DE" baseline="0" dirty="0" smtClean="0"/>
              <a:t>eine </a:t>
            </a:r>
            <a:r>
              <a:rPr lang="de-DE" baseline="0" dirty="0" err="1" smtClean="0"/>
              <a:t>verhältnismässig</a:t>
            </a:r>
            <a:r>
              <a:rPr lang="de-DE" baseline="0" dirty="0" smtClean="0"/>
              <a:t> geringe </a:t>
            </a:r>
            <a:r>
              <a:rPr lang="de-DE" baseline="0" dirty="0" smtClean="0"/>
              <a:t>Entfernung </a:t>
            </a:r>
            <a:r>
              <a:rPr lang="de-DE" baseline="0" dirty="0" err="1" smtClean="0"/>
              <a:t>schliessen</a:t>
            </a:r>
            <a:r>
              <a:rPr lang="de-DE" baseline="0" dirty="0" smtClean="0"/>
              <a:t> lässt. </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15</a:t>
            </a:fld>
            <a:endParaRPr lang="de-DE"/>
          </a:p>
        </p:txBody>
      </p:sp>
    </p:spTree>
    <p:extLst>
      <p:ext uri="{BB962C8B-B14F-4D97-AF65-F5344CB8AC3E}">
        <p14:creationId xmlns:p14="http://schemas.microsoft.com/office/powerpoint/2010/main" val="1902375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Folie selbsterklärend.</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16</a:t>
            </a:fld>
            <a:endParaRPr lang="de-DE"/>
          </a:p>
        </p:txBody>
      </p:sp>
    </p:spTree>
    <p:extLst>
      <p:ext uri="{BB962C8B-B14F-4D97-AF65-F5344CB8AC3E}">
        <p14:creationId xmlns:p14="http://schemas.microsoft.com/office/powerpoint/2010/main" val="1756352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Wir können davon ausgehen, dass alle</a:t>
            </a:r>
            <a:r>
              <a:rPr lang="de-DE" baseline="0" dirty="0" smtClean="0"/>
              <a:t> </a:t>
            </a:r>
            <a:r>
              <a:rPr lang="de-DE" baseline="0" dirty="0" err="1" smtClean="0"/>
              <a:t>Strassenlampen</a:t>
            </a:r>
            <a:r>
              <a:rPr lang="de-DE" baseline="0" dirty="0" smtClean="0"/>
              <a:t> in diesem Bild </a:t>
            </a:r>
            <a:r>
              <a:rPr lang="de-DE" baseline="0" dirty="0" smtClean="0"/>
              <a:t>etwa gleich </a:t>
            </a:r>
            <a:r>
              <a:rPr lang="de-DE" baseline="0" dirty="0" smtClean="0"/>
              <a:t>hell leuchten. </a:t>
            </a:r>
            <a:r>
              <a:rPr lang="de-DE" baseline="0" dirty="0" smtClean="0"/>
              <a:t>Dennoch sehen die weiter </a:t>
            </a:r>
            <a:r>
              <a:rPr lang="de-DE" baseline="0" dirty="0" smtClean="0"/>
              <a:t>entfernten </a:t>
            </a:r>
            <a:r>
              <a:rPr lang="de-DE" baseline="0" dirty="0" smtClean="0"/>
              <a:t>weniger </a:t>
            </a:r>
            <a:r>
              <a:rPr lang="de-DE" baseline="0" dirty="0" smtClean="0"/>
              <a:t>hell aus. Das ist auch bei den Sternen so: Sie erscheinen uns viel weniger hell als die Sonne, weil sie viel weiter weg sind. Tatsächlich leuchten aber viele Sterne ebenso hell wie die Sonne, manche sogar noch viel stärker.</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17</a:t>
            </a:fld>
            <a:endParaRPr lang="de-DE"/>
          </a:p>
        </p:txBody>
      </p:sp>
    </p:spTree>
    <p:extLst>
      <p:ext uri="{BB962C8B-B14F-4D97-AF65-F5344CB8AC3E}">
        <p14:creationId xmlns:p14="http://schemas.microsoft.com/office/powerpoint/2010/main" val="2731334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Selbsterklärend.</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18</a:t>
            </a:fld>
            <a:endParaRPr lang="de-DE"/>
          </a:p>
        </p:txBody>
      </p:sp>
    </p:spTree>
    <p:extLst>
      <p:ext uri="{BB962C8B-B14F-4D97-AF65-F5344CB8AC3E}">
        <p14:creationId xmlns:p14="http://schemas.microsoft.com/office/powerpoint/2010/main" val="662300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scheinbare Helligkeit eines Sterns am Nachhimmel kann </a:t>
            </a:r>
            <a:r>
              <a:rPr lang="de-DE" dirty="0" smtClean="0"/>
              <a:t>stark </a:t>
            </a:r>
            <a:r>
              <a:rPr lang="de-DE" dirty="0" smtClean="0"/>
              <a:t>täuschen. Rigel ist am Himmel scheinbar</a:t>
            </a:r>
            <a:r>
              <a:rPr lang="de-DE" baseline="0" dirty="0" smtClean="0"/>
              <a:t> weniger hell als Sirius, obwohl seine Leuchtkraft mehr als tausendmal heller ist </a:t>
            </a:r>
            <a:r>
              <a:rPr lang="de-DE" baseline="0" dirty="0" smtClean="0"/>
              <a:t>als die des </a:t>
            </a:r>
            <a:r>
              <a:rPr lang="de-DE" baseline="0" dirty="0" smtClean="0"/>
              <a:t>Sirius. Allerdings ist Rigel viel weiter entfernt. Manche Sterne haben auch unterschiedliche Farben, was mit ihrer Temperatur zusammenhängt.</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19</a:t>
            </a:fld>
            <a:endParaRPr lang="de-DE"/>
          </a:p>
        </p:txBody>
      </p:sp>
    </p:spTree>
    <p:extLst>
      <p:ext uri="{BB962C8B-B14F-4D97-AF65-F5344CB8AC3E}">
        <p14:creationId xmlns:p14="http://schemas.microsoft.com/office/powerpoint/2010/main" val="2490707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CH" dirty="0" smtClean="0"/>
              <a:t>Auf der</a:t>
            </a:r>
            <a:r>
              <a:rPr lang="de-CH" baseline="0" dirty="0" smtClean="0"/>
              <a:t> Sternwarte muss man abends manchmal auf die Sterne warten – zum Beispiel weil der Himmel bewölkt ist oder weil es tagsüber noch zu hell ist. Dieses Bild zeigt Teleskope der Schul- und Volkssternwarte Bülach, vorne das grosse 85 cm-Teleskop. Grosse Teleskope dienen vor allem dazu, das Licht der Sterne enorm zu </a:t>
            </a:r>
            <a:r>
              <a:rPr lang="de-CH" baseline="0" noProof="0" dirty="0" smtClean="0"/>
              <a:t>verstärken</a:t>
            </a:r>
            <a:r>
              <a:rPr lang="de-CH" baseline="0" dirty="0" smtClean="0"/>
              <a:t>, so dass man damit auch viel schwächere, bzw. viel weiter entfernte Sterne sehen kann als von blossem Auge.</a:t>
            </a:r>
            <a:endParaRPr lang="de-CH" dirty="0" smtClean="0"/>
          </a:p>
          <a:p>
            <a:endParaRPr lang="de-CH" dirty="0"/>
          </a:p>
        </p:txBody>
      </p:sp>
      <p:sp>
        <p:nvSpPr>
          <p:cNvPr id="4" name="Foliennummernplatzhalter 3"/>
          <p:cNvSpPr>
            <a:spLocks noGrp="1"/>
          </p:cNvSpPr>
          <p:nvPr>
            <p:ph type="sldNum" sz="quarter" idx="10"/>
          </p:nvPr>
        </p:nvSpPr>
        <p:spPr/>
        <p:txBody>
          <a:bodyPr/>
          <a:lstStyle/>
          <a:p>
            <a:fld id="{4329FD2E-C396-2B44-A0A4-CE2EA8C423EA}" type="slidenum">
              <a:rPr lang="de-DE" smtClean="0"/>
              <a:t>2</a:t>
            </a:fld>
            <a:endParaRPr lang="de-DE"/>
          </a:p>
        </p:txBody>
      </p:sp>
    </p:spTree>
    <p:extLst>
      <p:ext uri="{BB962C8B-B14F-4D97-AF65-F5344CB8AC3E}">
        <p14:creationId xmlns:p14="http://schemas.microsoft.com/office/powerpoint/2010/main" val="3984705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Sonnenuntergang</a:t>
            </a:r>
            <a:r>
              <a:rPr lang="de-DE" baseline="0" dirty="0" smtClean="0"/>
              <a:t> im Zürcher Unterland. Der </a:t>
            </a:r>
            <a:r>
              <a:rPr lang="de-DE" baseline="0" dirty="0" err="1" smtClean="0"/>
              <a:t>grosse</a:t>
            </a:r>
            <a:r>
              <a:rPr lang="de-DE" baseline="0" dirty="0" smtClean="0"/>
              <a:t> Sonnenfleck ist grösser als die Erde. Unsere Sonne erscheint uns nur deshalb so blendend hell, weil sie viel näher steht als die Sterne, nämlich nur 8 Lichtminuten statt viele Lichtjahre. Dennoch ist sie im Vergleich zur Erde ein viel </a:t>
            </a:r>
            <a:r>
              <a:rPr lang="de-DE" baseline="0" dirty="0" err="1" smtClean="0"/>
              <a:t>grösserer</a:t>
            </a:r>
            <a:r>
              <a:rPr lang="de-DE" baseline="0" dirty="0" smtClean="0"/>
              <a:t> Himmelskörper.</a:t>
            </a:r>
          </a:p>
        </p:txBody>
      </p:sp>
      <p:sp>
        <p:nvSpPr>
          <p:cNvPr id="4" name="Foliennummernplatzhalter 3"/>
          <p:cNvSpPr>
            <a:spLocks noGrp="1"/>
          </p:cNvSpPr>
          <p:nvPr>
            <p:ph type="sldNum" sz="quarter" idx="10"/>
          </p:nvPr>
        </p:nvSpPr>
        <p:spPr/>
        <p:txBody>
          <a:bodyPr/>
          <a:lstStyle/>
          <a:p>
            <a:fld id="{4329FD2E-C396-2B44-A0A4-CE2EA8C423EA}" type="slidenum">
              <a:rPr lang="de-DE" smtClean="0"/>
              <a:t>20</a:t>
            </a:fld>
            <a:endParaRPr lang="de-DE"/>
          </a:p>
        </p:txBody>
      </p:sp>
    </p:spTree>
    <p:extLst>
      <p:ext uri="{BB962C8B-B14F-4D97-AF65-F5344CB8AC3E}">
        <p14:creationId xmlns:p14="http://schemas.microsoft.com/office/powerpoint/2010/main" val="1543309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ist wieder Tag. Nur ein Stern </a:t>
            </a:r>
            <a:r>
              <a:rPr lang="mr-IN" dirty="0" smtClean="0"/>
              <a:t>–</a:t>
            </a:r>
            <a:r>
              <a:rPr lang="de-DE" dirty="0" smtClean="0"/>
              <a:t> die Sonne </a:t>
            </a:r>
            <a:r>
              <a:rPr lang="mr-IN" dirty="0" smtClean="0"/>
              <a:t>–</a:t>
            </a:r>
            <a:r>
              <a:rPr lang="de-DE" dirty="0" smtClean="0"/>
              <a:t> ist sichtbar. Am</a:t>
            </a:r>
            <a:r>
              <a:rPr lang="de-DE" baseline="0" dirty="0" smtClean="0"/>
              <a:t> Himmel stehen zwar nach wie vor die anderen Sterne. </a:t>
            </a:r>
            <a:r>
              <a:rPr lang="de-DE" baseline="0" dirty="0" smtClean="0"/>
              <a:t>Sie sind </a:t>
            </a:r>
            <a:r>
              <a:rPr lang="de-DE" baseline="0" dirty="0" smtClean="0"/>
              <a:t>aber zu schwach, </a:t>
            </a:r>
            <a:r>
              <a:rPr lang="de-DE" baseline="0" dirty="0" err="1" smtClean="0"/>
              <a:t>alsdass</a:t>
            </a:r>
            <a:r>
              <a:rPr lang="de-DE" baseline="0" dirty="0" smtClean="0"/>
              <a:t> </a:t>
            </a:r>
            <a:r>
              <a:rPr lang="de-DE" baseline="0" dirty="0" smtClean="0"/>
              <a:t>wir sie tagsüber sehen könnten, denn sie werden vom hellen Himmelsblau überstrahlt (Bild vom Ufer des Greifensees, Kanton Zürich).</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21</a:t>
            </a:fld>
            <a:endParaRPr lang="de-DE"/>
          </a:p>
        </p:txBody>
      </p:sp>
    </p:spTree>
    <p:extLst>
      <p:ext uri="{BB962C8B-B14F-4D97-AF65-F5344CB8AC3E}">
        <p14:creationId xmlns:p14="http://schemas.microsoft.com/office/powerpoint/2010/main" val="227072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22</a:t>
            </a:fld>
            <a:endParaRPr lang="de-DE"/>
          </a:p>
        </p:txBody>
      </p:sp>
    </p:spTree>
    <p:extLst>
      <p:ext uri="{BB962C8B-B14F-4D97-AF65-F5344CB8AC3E}">
        <p14:creationId xmlns:p14="http://schemas.microsoft.com/office/powerpoint/2010/main" val="292209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Erst nach Sonnenuntergang wird es langsam dunkler. Jetzt dauert es noch etwa eine Stunde bis der Himmel dunkel genug wird,</a:t>
            </a:r>
            <a:r>
              <a:rPr lang="de-DE" baseline="0" dirty="0" smtClean="0"/>
              <a:t> so dass die Sterne sichtbar werden.</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3</a:t>
            </a:fld>
            <a:endParaRPr lang="de-DE"/>
          </a:p>
        </p:txBody>
      </p:sp>
    </p:spTree>
    <p:extLst>
      <p:ext uri="{BB962C8B-B14F-4D97-AF65-F5344CB8AC3E}">
        <p14:creationId xmlns:p14="http://schemas.microsoft.com/office/powerpoint/2010/main" val="2252980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Im Verlauf der Dämmerung werden ganz langsam die ersten Sterne sichtbar. Hier geht auch noch der zunehmende</a:t>
            </a:r>
            <a:r>
              <a:rPr lang="de-DE" baseline="0" dirty="0" smtClean="0"/>
              <a:t> Mond kurz nach der Sonne unter.</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4</a:t>
            </a:fld>
            <a:endParaRPr lang="de-DE"/>
          </a:p>
        </p:txBody>
      </p:sp>
    </p:spTree>
    <p:extLst>
      <p:ext uri="{BB962C8B-B14F-4D97-AF65-F5344CB8AC3E}">
        <p14:creationId xmlns:p14="http://schemas.microsoft.com/office/powerpoint/2010/main" val="3013002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Mit </a:t>
            </a:r>
            <a:r>
              <a:rPr lang="de-DE" dirty="0" smtClean="0"/>
              <a:t>zunehmender </a:t>
            </a:r>
            <a:r>
              <a:rPr lang="de-DE" dirty="0" smtClean="0"/>
              <a:t>Dunkelheit kommen immer mehr Sterne zum Vorschein; manche erscheinen heller, manche schwächer</a:t>
            </a:r>
            <a:r>
              <a:rPr lang="de-DE" dirty="0" smtClean="0"/>
              <a:t>.</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5</a:t>
            </a:fld>
            <a:endParaRPr lang="de-DE"/>
          </a:p>
        </p:txBody>
      </p:sp>
    </p:spTree>
    <p:extLst>
      <p:ext uri="{BB962C8B-B14F-4D97-AF65-F5344CB8AC3E}">
        <p14:creationId xmlns:p14="http://schemas.microsoft.com/office/powerpoint/2010/main" val="3203790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Tief</a:t>
            </a:r>
            <a:r>
              <a:rPr lang="de-DE" baseline="0" dirty="0" smtClean="0"/>
              <a:t> in der Nacht sieht man tausende Sterne, so viele dass die Orientierung am Himmel schwierig werden kann. Je nachdem zu welcher Nacht- oder Jahreszeit sieht man andere Sterne. </a:t>
            </a:r>
            <a:r>
              <a:rPr lang="de-DE" baseline="0" dirty="0" smtClean="0"/>
              <a:t>Sie gehen </a:t>
            </a:r>
            <a:r>
              <a:rPr lang="de-DE" baseline="0" dirty="0" smtClean="0"/>
              <a:t>generell im Osten auf und bewegen sich langsam über Süden gegen Westen, wo sie wieder untergehen </a:t>
            </a:r>
            <a:r>
              <a:rPr lang="mr-IN" baseline="0" dirty="0" smtClean="0"/>
              <a:t>–</a:t>
            </a:r>
            <a:r>
              <a:rPr lang="de-DE" baseline="0" dirty="0" smtClean="0"/>
              <a:t> das ist ähnlich wie bei der Sonne. </a:t>
            </a:r>
            <a:r>
              <a:rPr lang="de-DE" baseline="0" dirty="0" smtClean="0"/>
              <a:t>Die </a:t>
            </a:r>
            <a:r>
              <a:rPr lang="de-DE" baseline="0" dirty="0" smtClean="0"/>
              <a:t>Bewegung der Sonne und der Sterne über den Himmel ist aber eine Illusion. Eigentlich dreht sich ja die Erde nach Osten. </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6</a:t>
            </a:fld>
            <a:endParaRPr lang="de-DE"/>
          </a:p>
        </p:txBody>
      </p:sp>
    </p:spTree>
    <p:extLst>
      <p:ext uri="{BB962C8B-B14F-4D97-AF65-F5344CB8AC3E}">
        <p14:creationId xmlns:p14="http://schemas.microsoft.com/office/powerpoint/2010/main" val="606694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smtClean="0"/>
              <a:t>In dieser Langzeitaufnahme haben die Sterne kreisbogenförmige Striche hinterlassen (die anderen Striche sind Spuren von Flugzeugen). Wir blicken gegen Nordosten; rechts gehen im Osten die Sterne auf. Links oben ist der Himmelsnordpol mit dem Polarstern. Die Sterne bewegen sich innerhalb von etwa 24 Stunden scheinbar einmal um diesen Himmelsnordpol herum. Zur Erinnerung: Es ist aber nur die Erde, die sich dreht. Ihre Drehachse zeigt in Richtung des Himmelnordpols. Besonders eindrücklich ist es, wenn man das im Zeitraffer sieht: Diese Ansicht ist deshalb als externer Zeitrafferfilm auf </a:t>
            </a:r>
            <a:r>
              <a:rPr lang="de-DE" baseline="0" dirty="0" err="1" smtClean="0"/>
              <a:t>Youtube</a:t>
            </a:r>
            <a:r>
              <a:rPr lang="de-DE" baseline="0" dirty="0" smtClean="0"/>
              <a:t> verfügbar (ca. 1.5 Stunden Echtzeit): auf </a:t>
            </a:r>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err="1" smtClean="0"/>
              <a:t>Youtube</a:t>
            </a:r>
            <a:r>
              <a:rPr lang="de-DE" baseline="0" dirty="0" smtClean="0"/>
              <a:t>: https://</a:t>
            </a:r>
            <a:r>
              <a:rPr lang="de-DE" baseline="0" dirty="0" err="1" smtClean="0"/>
              <a:t>youtu.be</a:t>
            </a:r>
            <a:r>
              <a:rPr lang="de-DE" baseline="0" dirty="0" smtClean="0"/>
              <a:t>/aOt2_SJgpdI</a:t>
            </a:r>
          </a:p>
          <a:p>
            <a:pPr marL="0" marR="0" indent="0" algn="l" defTabSz="4572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7</a:t>
            </a:fld>
            <a:endParaRPr lang="de-DE"/>
          </a:p>
        </p:txBody>
      </p:sp>
    </p:spTree>
    <p:extLst>
      <p:ext uri="{BB962C8B-B14F-4D97-AF65-F5344CB8AC3E}">
        <p14:creationId xmlns:p14="http://schemas.microsoft.com/office/powerpoint/2010/main" val="2247267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a:t>
            </a:r>
            <a:r>
              <a:rPr lang="de-DE" baseline="0" dirty="0" smtClean="0"/>
              <a:t>Sterne helfen uns bei der Orientierung (wo ist Norden, Süden etc.), und man kann an ihnen sogar die Jahreszeiten erkennen. Weil dies schon in der Frühzeit sehr nützlich war, versuchten sich die Menschen bestimmte Sterne einzuprägen. Damit dies leichter geht, haben sie sich Figuren ausgedacht, welche Sterngruppierungen repräsentieren. Wir nennen das Sternbilder. Etwa diese Sterne kann man im Winter von Mitteleuropa aus sehen.</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8</a:t>
            </a:fld>
            <a:endParaRPr lang="de-DE"/>
          </a:p>
        </p:txBody>
      </p:sp>
    </p:spTree>
    <p:extLst>
      <p:ext uri="{BB962C8B-B14F-4D97-AF65-F5344CB8AC3E}">
        <p14:creationId xmlns:p14="http://schemas.microsoft.com/office/powerpoint/2010/main" val="2055517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Wichtig ist zu wissen, dass diese Sternbilder und Figuren rein</a:t>
            </a:r>
            <a:r>
              <a:rPr lang="de-DE" baseline="0" dirty="0" smtClean="0"/>
              <a:t> der menschlichen Phantasie stammen. Sie haben nichts mit den Himmelskörpern zu tun. Sie haben auch keinen Einfluss auf das menschliche Schicksal, wie manche glauben (Stichwort: Sterndeutung, Astrologie). Aber selbst für nüchterne Wissenschaftler sind Sternbilder nützlich, </a:t>
            </a:r>
            <a:r>
              <a:rPr lang="de-DE" baseline="0" dirty="0" smtClean="0"/>
              <a:t>weil </a:t>
            </a:r>
            <a:r>
              <a:rPr lang="de-DE" baseline="0" dirty="0" smtClean="0"/>
              <a:t>man sich mit ihrer Hilfe in der Vielzahl von Sternen am Himmel besser zurechtfinden kann. </a:t>
            </a:r>
            <a:endParaRPr lang="de-DE" dirty="0"/>
          </a:p>
        </p:txBody>
      </p:sp>
      <p:sp>
        <p:nvSpPr>
          <p:cNvPr id="4" name="Foliennummernplatzhalter 3"/>
          <p:cNvSpPr>
            <a:spLocks noGrp="1"/>
          </p:cNvSpPr>
          <p:nvPr>
            <p:ph type="sldNum" sz="quarter" idx="10"/>
          </p:nvPr>
        </p:nvSpPr>
        <p:spPr/>
        <p:txBody>
          <a:bodyPr/>
          <a:lstStyle/>
          <a:p>
            <a:fld id="{4329FD2E-C396-2B44-A0A4-CE2EA8C423EA}" type="slidenum">
              <a:rPr lang="de-DE" smtClean="0"/>
              <a:t>9</a:t>
            </a:fld>
            <a:endParaRPr lang="de-DE"/>
          </a:p>
        </p:txBody>
      </p:sp>
    </p:spTree>
    <p:extLst>
      <p:ext uri="{BB962C8B-B14F-4D97-AF65-F5344CB8AC3E}">
        <p14:creationId xmlns:p14="http://schemas.microsoft.com/office/powerpoint/2010/main" val="2972003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220132" y="571500"/>
            <a:ext cx="3627968" cy="3009900"/>
          </a:xfrm>
        </p:spPr>
        <p:txBody>
          <a:bodyPr/>
          <a:lstStyle>
            <a:lvl1pPr marL="0" indent="0">
              <a:buFontTx/>
              <a:buNone/>
              <a:defRPr>
                <a:solidFill>
                  <a:srgbClr val="FCD5B5">
                    <a:alpha val="50000"/>
                  </a:srgbClr>
                </a:solidFill>
              </a:defRPr>
            </a:lvl1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2" name="Titel 1"/>
          <p:cNvSpPr>
            <a:spLocks noGrp="1"/>
          </p:cNvSpPr>
          <p:nvPr>
            <p:ph type="title"/>
          </p:nvPr>
        </p:nvSpPr>
        <p:spPr>
          <a:xfrm>
            <a:off x="220132" y="76201"/>
            <a:ext cx="8009467" cy="571499"/>
          </a:xfrm>
        </p:spPr>
        <p:txBody>
          <a:bodyPr/>
          <a:lstStyle/>
          <a:p>
            <a:r>
              <a:rPr lang="de-CH" dirty="0" smtClean="0"/>
              <a:t>Mastertitelformat bearbeiten</a:t>
            </a:r>
            <a:endParaRPr lang="de-DE" dirty="0"/>
          </a:p>
        </p:txBody>
      </p:sp>
    </p:spTree>
    <p:extLst>
      <p:ext uri="{BB962C8B-B14F-4D97-AF65-F5344CB8AC3E}">
        <p14:creationId xmlns:p14="http://schemas.microsoft.com/office/powerpoint/2010/main" val="646033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CH" smtClean="0"/>
              <a:t>Mastertitelformat bearbeiten</a:t>
            </a:r>
            <a:endParaRPr lang="de-DE"/>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4"/>
          <p:cNvSpPr>
            <a:spLocks noGrp="1"/>
          </p:cNvSpPr>
          <p:nvPr>
            <p:ph type="dt" sz="half" idx="10"/>
          </p:nvPr>
        </p:nvSpPr>
        <p:spPr>
          <a:xfrm>
            <a:off x="457200" y="4767263"/>
            <a:ext cx="2133600" cy="273844"/>
          </a:xfrm>
          <a:prstGeom prst="rect">
            <a:avLst/>
          </a:prstGeom>
        </p:spPr>
        <p:txBody>
          <a:bodyPr/>
          <a:lstStyle/>
          <a:p>
            <a:fld id="{CCB12438-FA5A-5C4B-B931-B9ABBA2BDC98}" type="datetimeFigureOut">
              <a:rPr lang="de-DE" smtClean="0"/>
              <a:t>30.03.20</a:t>
            </a:fld>
            <a:endParaRPr lang="de-DE"/>
          </a:p>
        </p:txBody>
      </p:sp>
      <p:sp>
        <p:nvSpPr>
          <p:cNvPr id="6" name="Fußzeilenplatzhalter 5"/>
          <p:cNvSpPr>
            <a:spLocks noGrp="1"/>
          </p:cNvSpPr>
          <p:nvPr>
            <p:ph type="ftr" sz="quarter" idx="11"/>
          </p:nvPr>
        </p:nvSpPr>
        <p:spPr>
          <a:xfrm>
            <a:off x="3124200" y="4767263"/>
            <a:ext cx="2895600" cy="273844"/>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4767263"/>
            <a:ext cx="2133600" cy="273844"/>
          </a:xfrm>
          <a:prstGeom prst="rect">
            <a:avLst/>
          </a:prstGeom>
        </p:spPr>
        <p:txBody>
          <a:bodyPr/>
          <a:lstStyle/>
          <a:p>
            <a:fld id="{DDEE35B6-1D5E-9441-AB93-F55F9592A7CD}" type="slidenum">
              <a:rPr lang="de-DE" smtClean="0"/>
              <a:t>‹Nr.›</a:t>
            </a:fld>
            <a:endParaRPr lang="de-DE"/>
          </a:p>
        </p:txBody>
      </p:sp>
    </p:spTree>
    <p:extLst>
      <p:ext uri="{BB962C8B-B14F-4D97-AF65-F5344CB8AC3E}">
        <p14:creationId xmlns:p14="http://schemas.microsoft.com/office/powerpoint/2010/main" val="2799222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a:xfrm>
            <a:off x="457200" y="4767263"/>
            <a:ext cx="2133600" cy="273844"/>
          </a:xfrm>
          <a:prstGeom prst="rect">
            <a:avLst/>
          </a:prstGeom>
        </p:spPr>
        <p:txBody>
          <a:bodyPr/>
          <a:lstStyle/>
          <a:p>
            <a:fld id="{CCB12438-FA5A-5C4B-B931-B9ABBA2BDC98}" type="datetimeFigureOut">
              <a:rPr lang="de-DE" smtClean="0"/>
              <a:t>30.03.20</a:t>
            </a:fld>
            <a:endParaRPr lang="de-DE"/>
          </a:p>
        </p:txBody>
      </p:sp>
      <p:sp>
        <p:nvSpPr>
          <p:cNvPr id="5" name="Fußzeilenplatzhalter 4"/>
          <p:cNvSpPr>
            <a:spLocks noGrp="1"/>
          </p:cNvSpPr>
          <p:nvPr>
            <p:ph type="ftr" sz="quarter" idx="11"/>
          </p:nvPr>
        </p:nvSpPr>
        <p:spPr>
          <a:xfrm>
            <a:off x="3124200" y="4767263"/>
            <a:ext cx="2895600" cy="273844"/>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3844"/>
          </a:xfrm>
          <a:prstGeom prst="rect">
            <a:avLst/>
          </a:prstGeom>
        </p:spPr>
        <p:txBody>
          <a:bodyPr/>
          <a:lstStyle/>
          <a:p>
            <a:fld id="{DDEE35B6-1D5E-9441-AB93-F55F9592A7CD}" type="slidenum">
              <a:rPr lang="de-DE" smtClean="0"/>
              <a:t>‹Nr.›</a:t>
            </a:fld>
            <a:endParaRPr lang="de-DE"/>
          </a:p>
        </p:txBody>
      </p:sp>
    </p:spTree>
    <p:extLst>
      <p:ext uri="{BB962C8B-B14F-4D97-AF65-F5344CB8AC3E}">
        <p14:creationId xmlns:p14="http://schemas.microsoft.com/office/powerpoint/2010/main" val="300714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54781"/>
            <a:ext cx="2057400" cy="3290888"/>
          </a:xfrm>
        </p:spPr>
        <p:txBody>
          <a:bodyPr vert="eaVert"/>
          <a:lstStyle/>
          <a:p>
            <a:r>
              <a:rPr lang="de-CH" smtClean="0"/>
              <a:t>Mastertitelformat bearbeiten</a:t>
            </a:r>
            <a:endParaRPr lang="de-DE"/>
          </a:p>
        </p:txBody>
      </p:sp>
      <p:sp>
        <p:nvSpPr>
          <p:cNvPr id="3" name="Vertikaler Textplatzhalter 2"/>
          <p:cNvSpPr>
            <a:spLocks noGrp="1"/>
          </p:cNvSpPr>
          <p:nvPr>
            <p:ph type="body" orient="vert" idx="1"/>
          </p:nvPr>
        </p:nvSpPr>
        <p:spPr>
          <a:xfrm>
            <a:off x="457200" y="154781"/>
            <a:ext cx="6019800" cy="3290888"/>
          </a:xfr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a:xfrm>
            <a:off x="457200" y="4767263"/>
            <a:ext cx="2133600" cy="273844"/>
          </a:xfrm>
          <a:prstGeom prst="rect">
            <a:avLst/>
          </a:prstGeom>
        </p:spPr>
        <p:txBody>
          <a:bodyPr/>
          <a:lstStyle/>
          <a:p>
            <a:fld id="{CCB12438-FA5A-5C4B-B931-B9ABBA2BDC98}" type="datetimeFigureOut">
              <a:rPr lang="de-DE" smtClean="0"/>
              <a:t>30.03.20</a:t>
            </a:fld>
            <a:endParaRPr lang="de-DE"/>
          </a:p>
        </p:txBody>
      </p:sp>
      <p:sp>
        <p:nvSpPr>
          <p:cNvPr id="5" name="Fußzeilenplatzhalter 4"/>
          <p:cNvSpPr>
            <a:spLocks noGrp="1"/>
          </p:cNvSpPr>
          <p:nvPr>
            <p:ph type="ftr" sz="quarter" idx="11"/>
          </p:nvPr>
        </p:nvSpPr>
        <p:spPr>
          <a:xfrm>
            <a:off x="3124200" y="4767263"/>
            <a:ext cx="2895600" cy="273844"/>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3844"/>
          </a:xfrm>
          <a:prstGeom prst="rect">
            <a:avLst/>
          </a:prstGeom>
        </p:spPr>
        <p:txBody>
          <a:bodyPr/>
          <a:lstStyle/>
          <a:p>
            <a:fld id="{DDEE35B6-1D5E-9441-AB93-F55F9592A7CD}" type="slidenum">
              <a:rPr lang="de-DE" smtClean="0"/>
              <a:t>‹Nr.›</a:t>
            </a:fld>
            <a:endParaRPr lang="de-DE"/>
          </a:p>
        </p:txBody>
      </p:sp>
    </p:spTree>
    <p:extLst>
      <p:ext uri="{BB962C8B-B14F-4D97-AF65-F5344CB8AC3E}">
        <p14:creationId xmlns:p14="http://schemas.microsoft.com/office/powerpoint/2010/main" val="224794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CH" smtClean="0"/>
              <a:t>Mastertitelformat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Master-Untertitelformat bearbeiten</a:t>
            </a:r>
            <a:endParaRPr lang="de-DE"/>
          </a:p>
        </p:txBody>
      </p:sp>
      <p:sp>
        <p:nvSpPr>
          <p:cNvPr id="4" name="Datumsplatzhalter 3"/>
          <p:cNvSpPr>
            <a:spLocks noGrp="1"/>
          </p:cNvSpPr>
          <p:nvPr>
            <p:ph type="dt" sz="half" idx="10"/>
          </p:nvPr>
        </p:nvSpPr>
        <p:spPr>
          <a:xfrm>
            <a:off x="457200" y="4767263"/>
            <a:ext cx="2133600" cy="273844"/>
          </a:xfrm>
          <a:prstGeom prst="rect">
            <a:avLst/>
          </a:prstGeom>
        </p:spPr>
        <p:txBody>
          <a:bodyPr/>
          <a:lstStyle/>
          <a:p>
            <a:fld id="{CCB12438-FA5A-5C4B-B931-B9ABBA2BDC98}" type="datetimeFigureOut">
              <a:rPr lang="de-DE" smtClean="0"/>
              <a:t>30.03.20</a:t>
            </a:fld>
            <a:endParaRPr lang="de-DE"/>
          </a:p>
        </p:txBody>
      </p:sp>
      <p:sp>
        <p:nvSpPr>
          <p:cNvPr id="5" name="Fußzeilenplatzhalter 4"/>
          <p:cNvSpPr>
            <a:spLocks noGrp="1"/>
          </p:cNvSpPr>
          <p:nvPr>
            <p:ph type="ftr" sz="quarter" idx="11"/>
          </p:nvPr>
        </p:nvSpPr>
        <p:spPr>
          <a:xfrm>
            <a:off x="3124200" y="4767263"/>
            <a:ext cx="2895600" cy="273844"/>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3844"/>
          </a:xfrm>
          <a:prstGeom prst="rect">
            <a:avLst/>
          </a:prstGeom>
        </p:spPr>
        <p:txBody>
          <a:bodyPr/>
          <a:lstStyle/>
          <a:p>
            <a:fld id="{DDEE35B6-1D5E-9441-AB93-F55F9592A7CD}" type="slidenum">
              <a:rPr lang="de-DE" smtClean="0"/>
              <a:t>‹Nr.›</a:t>
            </a:fld>
            <a:endParaRPr lang="de-DE"/>
          </a:p>
        </p:txBody>
      </p:sp>
    </p:spTree>
    <p:extLst>
      <p:ext uri="{BB962C8B-B14F-4D97-AF65-F5344CB8AC3E}">
        <p14:creationId xmlns:p14="http://schemas.microsoft.com/office/powerpoint/2010/main" val="4070855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idx="1"/>
          </p:nvPr>
        </p:nvSpPr>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Tree>
    <p:extLst>
      <p:ext uri="{BB962C8B-B14F-4D97-AF65-F5344CB8AC3E}">
        <p14:creationId xmlns:p14="http://schemas.microsoft.com/office/powerpoint/2010/main" val="4046982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CH" smtClean="0"/>
              <a:t>Mastertitelformat bearbeiten</a:t>
            </a:r>
            <a:endParaRPr lang="de-DE"/>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Mastertextformat bearbeiten</a:t>
            </a:r>
          </a:p>
        </p:txBody>
      </p:sp>
      <p:sp>
        <p:nvSpPr>
          <p:cNvPr id="4" name="Datumsplatzhalter 3"/>
          <p:cNvSpPr>
            <a:spLocks noGrp="1"/>
          </p:cNvSpPr>
          <p:nvPr>
            <p:ph type="dt" sz="half" idx="10"/>
          </p:nvPr>
        </p:nvSpPr>
        <p:spPr>
          <a:xfrm>
            <a:off x="457200" y="4767263"/>
            <a:ext cx="2133600" cy="273844"/>
          </a:xfrm>
          <a:prstGeom prst="rect">
            <a:avLst/>
          </a:prstGeom>
        </p:spPr>
        <p:txBody>
          <a:bodyPr/>
          <a:lstStyle/>
          <a:p>
            <a:fld id="{CCB12438-FA5A-5C4B-B931-B9ABBA2BDC98}" type="datetimeFigureOut">
              <a:rPr lang="de-DE" smtClean="0"/>
              <a:t>30.03.20</a:t>
            </a:fld>
            <a:endParaRPr lang="de-DE"/>
          </a:p>
        </p:txBody>
      </p:sp>
      <p:sp>
        <p:nvSpPr>
          <p:cNvPr id="5" name="Fußzeilenplatzhalter 4"/>
          <p:cNvSpPr>
            <a:spLocks noGrp="1"/>
          </p:cNvSpPr>
          <p:nvPr>
            <p:ph type="ftr" sz="quarter" idx="11"/>
          </p:nvPr>
        </p:nvSpPr>
        <p:spPr>
          <a:xfrm>
            <a:off x="3124200" y="4767263"/>
            <a:ext cx="2895600" cy="273844"/>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3844"/>
          </a:xfrm>
          <a:prstGeom prst="rect">
            <a:avLst/>
          </a:prstGeom>
        </p:spPr>
        <p:txBody>
          <a:bodyPr/>
          <a:lstStyle/>
          <a:p>
            <a:fld id="{DDEE35B6-1D5E-9441-AB93-F55F9592A7CD}" type="slidenum">
              <a:rPr lang="de-DE" smtClean="0"/>
              <a:t>‹Nr.›</a:t>
            </a:fld>
            <a:endParaRPr lang="de-DE"/>
          </a:p>
        </p:txBody>
      </p:sp>
    </p:spTree>
    <p:extLst>
      <p:ext uri="{BB962C8B-B14F-4D97-AF65-F5344CB8AC3E}">
        <p14:creationId xmlns:p14="http://schemas.microsoft.com/office/powerpoint/2010/main" val="1069169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Inhaltsplatzhalt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Datumsplatzhalter 4"/>
          <p:cNvSpPr>
            <a:spLocks noGrp="1"/>
          </p:cNvSpPr>
          <p:nvPr>
            <p:ph type="dt" sz="half" idx="10"/>
          </p:nvPr>
        </p:nvSpPr>
        <p:spPr>
          <a:xfrm>
            <a:off x="457200" y="4767263"/>
            <a:ext cx="2133600" cy="273844"/>
          </a:xfrm>
          <a:prstGeom prst="rect">
            <a:avLst/>
          </a:prstGeom>
        </p:spPr>
        <p:txBody>
          <a:bodyPr/>
          <a:lstStyle/>
          <a:p>
            <a:fld id="{CCB12438-FA5A-5C4B-B931-B9ABBA2BDC98}" type="datetimeFigureOut">
              <a:rPr lang="de-DE" smtClean="0"/>
              <a:t>30.03.20</a:t>
            </a:fld>
            <a:endParaRPr lang="de-DE"/>
          </a:p>
        </p:txBody>
      </p:sp>
      <p:sp>
        <p:nvSpPr>
          <p:cNvPr id="6" name="Fußzeilenplatzhalter 5"/>
          <p:cNvSpPr>
            <a:spLocks noGrp="1"/>
          </p:cNvSpPr>
          <p:nvPr>
            <p:ph type="ftr" sz="quarter" idx="11"/>
          </p:nvPr>
        </p:nvSpPr>
        <p:spPr>
          <a:xfrm>
            <a:off x="3124200" y="4767263"/>
            <a:ext cx="2895600" cy="273844"/>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4767263"/>
            <a:ext cx="2133600" cy="273844"/>
          </a:xfrm>
          <a:prstGeom prst="rect">
            <a:avLst/>
          </a:prstGeom>
        </p:spPr>
        <p:txBody>
          <a:bodyPr/>
          <a:lstStyle/>
          <a:p>
            <a:fld id="{DDEE35B6-1D5E-9441-AB93-F55F9592A7CD}" type="slidenum">
              <a:rPr lang="de-DE" smtClean="0"/>
              <a:t>‹Nr.›</a:t>
            </a:fld>
            <a:endParaRPr lang="de-DE"/>
          </a:p>
        </p:txBody>
      </p:sp>
    </p:spTree>
    <p:extLst>
      <p:ext uri="{BB962C8B-B14F-4D97-AF65-F5344CB8AC3E}">
        <p14:creationId xmlns:p14="http://schemas.microsoft.com/office/powerpoint/2010/main" val="386417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CH" smtClean="0"/>
              <a:t>Mastertitelformat bearbeiten</a:t>
            </a:r>
            <a:endParaRPr lang="de-DE"/>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7" name="Datumsplatzhalter 6"/>
          <p:cNvSpPr>
            <a:spLocks noGrp="1"/>
          </p:cNvSpPr>
          <p:nvPr>
            <p:ph type="dt" sz="half" idx="10"/>
          </p:nvPr>
        </p:nvSpPr>
        <p:spPr>
          <a:xfrm>
            <a:off x="457200" y="4767263"/>
            <a:ext cx="2133600" cy="273844"/>
          </a:xfrm>
          <a:prstGeom prst="rect">
            <a:avLst/>
          </a:prstGeom>
        </p:spPr>
        <p:txBody>
          <a:bodyPr/>
          <a:lstStyle/>
          <a:p>
            <a:fld id="{CCB12438-FA5A-5C4B-B931-B9ABBA2BDC98}" type="datetimeFigureOut">
              <a:rPr lang="de-DE" smtClean="0"/>
              <a:t>30.03.20</a:t>
            </a:fld>
            <a:endParaRPr lang="de-DE"/>
          </a:p>
        </p:txBody>
      </p:sp>
      <p:sp>
        <p:nvSpPr>
          <p:cNvPr id="8" name="Fußzeilenplatzhalter 7"/>
          <p:cNvSpPr>
            <a:spLocks noGrp="1"/>
          </p:cNvSpPr>
          <p:nvPr>
            <p:ph type="ftr" sz="quarter" idx="11"/>
          </p:nvPr>
        </p:nvSpPr>
        <p:spPr>
          <a:xfrm>
            <a:off x="3124200" y="4767263"/>
            <a:ext cx="2895600" cy="273844"/>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4767263"/>
            <a:ext cx="2133600" cy="273844"/>
          </a:xfrm>
          <a:prstGeom prst="rect">
            <a:avLst/>
          </a:prstGeom>
        </p:spPr>
        <p:txBody>
          <a:bodyPr/>
          <a:lstStyle/>
          <a:p>
            <a:fld id="{DDEE35B6-1D5E-9441-AB93-F55F9592A7CD}" type="slidenum">
              <a:rPr lang="de-DE" smtClean="0"/>
              <a:t>‹Nr.›</a:t>
            </a:fld>
            <a:endParaRPr lang="de-DE"/>
          </a:p>
        </p:txBody>
      </p:sp>
    </p:spTree>
    <p:extLst>
      <p:ext uri="{BB962C8B-B14F-4D97-AF65-F5344CB8AC3E}">
        <p14:creationId xmlns:p14="http://schemas.microsoft.com/office/powerpoint/2010/main" val="2726534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Datumsplatzhalter 2"/>
          <p:cNvSpPr>
            <a:spLocks noGrp="1"/>
          </p:cNvSpPr>
          <p:nvPr>
            <p:ph type="dt" sz="half" idx="10"/>
          </p:nvPr>
        </p:nvSpPr>
        <p:spPr>
          <a:xfrm>
            <a:off x="457200" y="4767263"/>
            <a:ext cx="2133600" cy="273844"/>
          </a:xfrm>
          <a:prstGeom prst="rect">
            <a:avLst/>
          </a:prstGeom>
        </p:spPr>
        <p:txBody>
          <a:bodyPr/>
          <a:lstStyle/>
          <a:p>
            <a:fld id="{CCB12438-FA5A-5C4B-B931-B9ABBA2BDC98}" type="datetimeFigureOut">
              <a:rPr lang="de-DE" smtClean="0"/>
              <a:t>30.03.20</a:t>
            </a:fld>
            <a:endParaRPr lang="de-DE"/>
          </a:p>
        </p:txBody>
      </p:sp>
      <p:sp>
        <p:nvSpPr>
          <p:cNvPr id="4" name="Fußzeilenplatzhalter 3"/>
          <p:cNvSpPr>
            <a:spLocks noGrp="1"/>
          </p:cNvSpPr>
          <p:nvPr>
            <p:ph type="ftr" sz="quarter" idx="11"/>
          </p:nvPr>
        </p:nvSpPr>
        <p:spPr>
          <a:xfrm>
            <a:off x="3124200" y="4767263"/>
            <a:ext cx="2895600" cy="273844"/>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4767263"/>
            <a:ext cx="2133600" cy="273844"/>
          </a:xfrm>
          <a:prstGeom prst="rect">
            <a:avLst/>
          </a:prstGeom>
        </p:spPr>
        <p:txBody>
          <a:bodyPr/>
          <a:lstStyle/>
          <a:p>
            <a:fld id="{DDEE35B6-1D5E-9441-AB93-F55F9592A7CD}" type="slidenum">
              <a:rPr lang="de-DE" smtClean="0"/>
              <a:t>‹Nr.›</a:t>
            </a:fld>
            <a:endParaRPr lang="de-DE"/>
          </a:p>
        </p:txBody>
      </p:sp>
    </p:spTree>
    <p:extLst>
      <p:ext uri="{BB962C8B-B14F-4D97-AF65-F5344CB8AC3E}">
        <p14:creationId xmlns:p14="http://schemas.microsoft.com/office/powerpoint/2010/main" val="2144381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4767263"/>
            <a:ext cx="2133600" cy="273844"/>
          </a:xfrm>
          <a:prstGeom prst="rect">
            <a:avLst/>
          </a:prstGeom>
        </p:spPr>
        <p:txBody>
          <a:bodyPr/>
          <a:lstStyle/>
          <a:p>
            <a:fld id="{CCB12438-FA5A-5C4B-B931-B9ABBA2BDC98}" type="datetimeFigureOut">
              <a:rPr lang="de-DE" smtClean="0"/>
              <a:t>30.03.20</a:t>
            </a:fld>
            <a:endParaRPr lang="de-DE"/>
          </a:p>
        </p:txBody>
      </p:sp>
      <p:sp>
        <p:nvSpPr>
          <p:cNvPr id="3" name="Fußzeilenplatzhalter 2"/>
          <p:cNvSpPr>
            <a:spLocks noGrp="1"/>
          </p:cNvSpPr>
          <p:nvPr>
            <p:ph type="ftr" sz="quarter" idx="11"/>
          </p:nvPr>
        </p:nvSpPr>
        <p:spPr>
          <a:xfrm>
            <a:off x="3124200" y="4767263"/>
            <a:ext cx="2895600" cy="273844"/>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4767263"/>
            <a:ext cx="2133600" cy="273844"/>
          </a:xfrm>
          <a:prstGeom prst="rect">
            <a:avLst/>
          </a:prstGeom>
        </p:spPr>
        <p:txBody>
          <a:bodyPr/>
          <a:lstStyle/>
          <a:p>
            <a:fld id="{DDEE35B6-1D5E-9441-AB93-F55F9592A7CD}" type="slidenum">
              <a:rPr lang="de-DE" smtClean="0"/>
              <a:t>‹Nr.›</a:t>
            </a:fld>
            <a:endParaRPr lang="de-DE"/>
          </a:p>
        </p:txBody>
      </p:sp>
    </p:spTree>
    <p:extLst>
      <p:ext uri="{BB962C8B-B14F-4D97-AF65-F5344CB8AC3E}">
        <p14:creationId xmlns:p14="http://schemas.microsoft.com/office/powerpoint/2010/main" val="2870612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CH" smtClean="0"/>
              <a:t>Mastertitelformat bearbeiten</a:t>
            </a:r>
            <a:endParaRPr lang="de-DE"/>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4"/>
          <p:cNvSpPr>
            <a:spLocks noGrp="1"/>
          </p:cNvSpPr>
          <p:nvPr>
            <p:ph type="dt" sz="half" idx="10"/>
          </p:nvPr>
        </p:nvSpPr>
        <p:spPr>
          <a:xfrm>
            <a:off x="457200" y="4767263"/>
            <a:ext cx="2133600" cy="273844"/>
          </a:xfrm>
          <a:prstGeom prst="rect">
            <a:avLst/>
          </a:prstGeom>
        </p:spPr>
        <p:txBody>
          <a:bodyPr/>
          <a:lstStyle/>
          <a:p>
            <a:fld id="{CCB12438-FA5A-5C4B-B931-B9ABBA2BDC98}" type="datetimeFigureOut">
              <a:rPr lang="de-DE" smtClean="0"/>
              <a:t>30.03.20</a:t>
            </a:fld>
            <a:endParaRPr lang="de-DE"/>
          </a:p>
        </p:txBody>
      </p:sp>
      <p:sp>
        <p:nvSpPr>
          <p:cNvPr id="6" name="Fußzeilenplatzhalter 5"/>
          <p:cNvSpPr>
            <a:spLocks noGrp="1"/>
          </p:cNvSpPr>
          <p:nvPr>
            <p:ph type="ftr" sz="quarter" idx="11"/>
          </p:nvPr>
        </p:nvSpPr>
        <p:spPr>
          <a:xfrm>
            <a:off x="3124200" y="4767263"/>
            <a:ext cx="2895600" cy="273844"/>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4767263"/>
            <a:ext cx="2133600" cy="273844"/>
          </a:xfrm>
          <a:prstGeom prst="rect">
            <a:avLst/>
          </a:prstGeom>
        </p:spPr>
        <p:txBody>
          <a:bodyPr/>
          <a:lstStyle/>
          <a:p>
            <a:fld id="{DDEE35B6-1D5E-9441-AB93-F55F9592A7CD}" type="slidenum">
              <a:rPr lang="de-DE" smtClean="0"/>
              <a:t>‹Nr.›</a:t>
            </a:fld>
            <a:endParaRPr lang="de-DE"/>
          </a:p>
        </p:txBody>
      </p:sp>
    </p:spTree>
    <p:extLst>
      <p:ext uri="{BB962C8B-B14F-4D97-AF65-F5344CB8AC3E}">
        <p14:creationId xmlns:p14="http://schemas.microsoft.com/office/powerpoint/2010/main" val="2262697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0"/>
            <a:ext cx="8229600" cy="1193799"/>
          </a:xfrm>
          <a:prstGeom prst="rect">
            <a:avLst/>
          </a:prstGeom>
        </p:spPr>
        <p:txBody>
          <a:bodyPr vert="horz" lIns="91440" tIns="45720" rIns="91440" bIns="45720" rtlCol="0" anchor="t">
            <a:normAutofit/>
          </a:bodyPr>
          <a:lstStyle/>
          <a:p>
            <a:r>
              <a:rPr lang="de-CH" dirty="0" smtClean="0"/>
              <a:t>Mastertitelformat bearbeiten</a:t>
            </a:r>
            <a:endParaRPr lang="de-DE" dirty="0"/>
          </a:p>
        </p:txBody>
      </p:sp>
      <p:sp>
        <p:nvSpPr>
          <p:cNvPr id="3" name="Textplatzhalter 2"/>
          <p:cNvSpPr>
            <a:spLocks noGrp="1"/>
          </p:cNvSpPr>
          <p:nvPr>
            <p:ph type="body" idx="1"/>
          </p:nvPr>
        </p:nvSpPr>
        <p:spPr>
          <a:xfrm>
            <a:off x="457200" y="859692"/>
            <a:ext cx="8229600" cy="4005385"/>
          </a:xfrm>
          <a:prstGeom prst="rect">
            <a:avLst/>
          </a:prstGeom>
        </p:spPr>
        <p:txBody>
          <a:bodyPr vert="horz" lIns="91440" tIns="45720" rIns="91440" bIns="45720" rtlCol="0">
            <a:normAutofit/>
          </a:body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Tree>
    <p:extLst>
      <p:ext uri="{BB962C8B-B14F-4D97-AF65-F5344CB8AC3E}">
        <p14:creationId xmlns:p14="http://schemas.microsoft.com/office/powerpoint/2010/main" val="2352182032"/>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b="0" kern="1200">
          <a:solidFill>
            <a:schemeClr val="accent6">
              <a:lumMod val="40000"/>
              <a:lumOff val="6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CD5B5"/>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CD5B5"/>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CD5B5"/>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CD5B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CD5B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1.wdp"/><Relationship Id="rId5" Type="http://schemas.openxmlformats.org/officeDocument/2006/relationships/image" Target="../media/image14.jpg"/><Relationship Id="rId6" Type="http://schemas.openxmlformats.org/officeDocument/2006/relationships/image" Target="../media/image15.jpg"/><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06400" y="292100"/>
            <a:ext cx="8394700" cy="4524316"/>
          </a:xfrm>
          <a:prstGeom prst="rect">
            <a:avLst/>
          </a:prstGeom>
          <a:noFill/>
        </p:spPr>
        <p:txBody>
          <a:bodyPr wrap="square" rtlCol="0">
            <a:spAutoFit/>
          </a:bodyPr>
          <a:lstStyle/>
          <a:p>
            <a:r>
              <a:rPr lang="de-DE" sz="1600" b="1" dirty="0">
                <a:solidFill>
                  <a:srgbClr val="C0504D"/>
                </a:solidFill>
              </a:rPr>
              <a:t>Quellenangaben</a:t>
            </a:r>
          </a:p>
          <a:p>
            <a:endParaRPr lang="de-DE" sz="1600" dirty="0">
              <a:solidFill>
                <a:schemeClr val="bg1"/>
              </a:solidFill>
            </a:endParaRPr>
          </a:p>
          <a:p>
            <a:r>
              <a:rPr lang="de-DE" sz="1600" dirty="0" smtClean="0">
                <a:solidFill>
                  <a:schemeClr val="bg1"/>
                </a:solidFill>
              </a:rPr>
              <a:t>Letzte Überarbeitung: 	Januar 2020</a:t>
            </a:r>
          </a:p>
          <a:p>
            <a:r>
              <a:rPr lang="de-DE" sz="1600" dirty="0" smtClean="0">
                <a:solidFill>
                  <a:schemeClr val="bg1"/>
                </a:solidFill>
              </a:rPr>
              <a:t>Kontakt: 				Jürg Alean, Schul- und </a:t>
            </a:r>
            <a:r>
              <a:rPr lang="de-DE" sz="1600" dirty="0" err="1" smtClean="0">
                <a:solidFill>
                  <a:schemeClr val="bg1"/>
                </a:solidFill>
              </a:rPr>
              <a:t>Volksstenwarte</a:t>
            </a:r>
            <a:r>
              <a:rPr lang="de-DE" sz="1600" dirty="0" smtClean="0">
                <a:solidFill>
                  <a:schemeClr val="bg1"/>
                </a:solidFill>
              </a:rPr>
              <a:t> Bülach / </a:t>
            </a:r>
            <a:r>
              <a:rPr lang="de-DE" sz="1600" dirty="0" err="1" smtClean="0">
                <a:solidFill>
                  <a:schemeClr val="bg1"/>
                </a:solidFill>
              </a:rPr>
              <a:t>jalean@stromboli.net</a:t>
            </a:r>
            <a:endParaRPr lang="de-DE" sz="1600" dirty="0" smtClean="0">
              <a:solidFill>
                <a:schemeClr val="bg1"/>
              </a:solidFill>
            </a:endParaRPr>
          </a:p>
          <a:p>
            <a:r>
              <a:rPr lang="de-DE" sz="1600" dirty="0" smtClean="0">
                <a:solidFill>
                  <a:schemeClr val="bg1"/>
                </a:solidFill>
              </a:rPr>
              <a:t>Bilder:				Wo nicht anders erwähnt stammen alle Bilder von J. Alean</a:t>
            </a:r>
            <a:br>
              <a:rPr lang="de-DE" sz="1600" dirty="0" smtClean="0">
                <a:solidFill>
                  <a:schemeClr val="bg1"/>
                </a:solidFill>
              </a:rPr>
            </a:br>
            <a:r>
              <a:rPr lang="de-DE" sz="1600" dirty="0" smtClean="0">
                <a:solidFill>
                  <a:schemeClr val="bg1"/>
                </a:solidFill>
              </a:rPr>
              <a:t>					Himmelsansichten generiert mit </a:t>
            </a:r>
            <a:r>
              <a:rPr lang="de-DE" sz="1600" dirty="0" err="1" smtClean="0">
                <a:solidFill>
                  <a:schemeClr val="bg1"/>
                </a:solidFill>
              </a:rPr>
              <a:t>SkySafari</a:t>
            </a:r>
            <a:r>
              <a:rPr lang="de-DE" sz="1600" dirty="0" smtClean="0">
                <a:solidFill>
                  <a:schemeClr val="bg1"/>
                </a:solidFill>
              </a:rPr>
              <a:t> 6 Plus</a:t>
            </a:r>
          </a:p>
          <a:p>
            <a:endParaRPr lang="de-DE" sz="1600" dirty="0" smtClean="0">
              <a:solidFill>
                <a:schemeClr val="bg1"/>
              </a:solidFill>
            </a:endParaRPr>
          </a:p>
          <a:p>
            <a:r>
              <a:rPr lang="de-DE" sz="1600" b="1" dirty="0">
                <a:solidFill>
                  <a:srgbClr val="C0504D"/>
                </a:solidFill>
              </a:rPr>
              <a:t>Vorschläge zum Einsatz</a:t>
            </a:r>
            <a:r>
              <a:rPr lang="de-DE" sz="1600" dirty="0" smtClean="0">
                <a:solidFill>
                  <a:schemeClr val="bg1"/>
                </a:solidFill>
              </a:rPr>
              <a:t>	</a:t>
            </a:r>
          </a:p>
          <a:p>
            <a:endParaRPr lang="de-DE" sz="1600" dirty="0">
              <a:solidFill>
                <a:schemeClr val="bg1"/>
              </a:solidFill>
            </a:endParaRPr>
          </a:p>
          <a:p>
            <a:r>
              <a:rPr lang="de-DE" sz="1600" dirty="0" smtClean="0">
                <a:solidFill>
                  <a:schemeClr val="bg1"/>
                </a:solidFill>
              </a:rPr>
              <a:t>Speziell für Kinder gemacht, zum Beispiel 3. Klasse Primarschule. </a:t>
            </a:r>
            <a:br>
              <a:rPr lang="de-DE" sz="1600" dirty="0" smtClean="0">
                <a:solidFill>
                  <a:schemeClr val="bg1"/>
                </a:solidFill>
              </a:rPr>
            </a:br>
            <a:endParaRPr lang="de-DE" sz="1600" dirty="0" smtClean="0">
              <a:solidFill>
                <a:schemeClr val="bg1"/>
              </a:solidFill>
            </a:endParaRPr>
          </a:p>
          <a:p>
            <a:r>
              <a:rPr lang="de-DE" sz="1600" b="1" smtClean="0">
                <a:solidFill>
                  <a:srgbClr val="C0504D"/>
                </a:solidFill>
              </a:rPr>
              <a:t>Wesentliche Inhalte</a:t>
            </a:r>
            <a:r>
              <a:rPr lang="de-DE" sz="1600" dirty="0" smtClean="0">
                <a:solidFill>
                  <a:schemeClr val="bg1"/>
                </a:solidFill>
              </a:rPr>
              <a:t/>
            </a:r>
            <a:br>
              <a:rPr lang="de-DE" sz="1600" dirty="0" smtClean="0">
                <a:solidFill>
                  <a:schemeClr val="bg1"/>
                </a:solidFill>
              </a:rPr>
            </a:br>
            <a:endParaRPr lang="de-DE" sz="1600" dirty="0" smtClean="0">
              <a:solidFill>
                <a:schemeClr val="bg1"/>
              </a:solidFill>
            </a:endParaRPr>
          </a:p>
          <a:p>
            <a:r>
              <a:rPr lang="de-DE" sz="1600" dirty="0" smtClean="0">
                <a:solidFill>
                  <a:schemeClr val="bg1"/>
                </a:solidFill>
              </a:rPr>
              <a:t>(1) Unsere Sonne und die Sterne sind die gleiche Art von Himmelskörpern. </a:t>
            </a:r>
            <a:br>
              <a:rPr lang="de-DE" sz="1600" dirty="0" smtClean="0">
                <a:solidFill>
                  <a:schemeClr val="bg1"/>
                </a:solidFill>
              </a:rPr>
            </a:br>
            <a:r>
              <a:rPr lang="de-DE" sz="1600" dirty="0" smtClean="0">
                <a:solidFill>
                  <a:schemeClr val="bg1"/>
                </a:solidFill>
              </a:rPr>
              <a:t>(2) Die Sterne sind auch am Tag am Himmel, dann aber nicht sichtbar, weil zu schwach. </a:t>
            </a:r>
            <a:br>
              <a:rPr lang="de-DE" sz="1600" dirty="0" smtClean="0">
                <a:solidFill>
                  <a:schemeClr val="bg1"/>
                </a:solidFill>
              </a:rPr>
            </a:br>
            <a:r>
              <a:rPr lang="de-DE" sz="1600" dirty="0" smtClean="0">
                <a:solidFill>
                  <a:schemeClr val="bg1"/>
                </a:solidFill>
              </a:rPr>
              <a:t>(3) Die Sterne erscheinen uns nur wegen der unvorstellbar </a:t>
            </a:r>
            <a:r>
              <a:rPr lang="de-DE" sz="1600" dirty="0" err="1" smtClean="0">
                <a:solidFill>
                  <a:schemeClr val="bg1"/>
                </a:solidFill>
              </a:rPr>
              <a:t>grossen</a:t>
            </a:r>
            <a:r>
              <a:rPr lang="de-DE" sz="1600" dirty="0" smtClean="0">
                <a:solidFill>
                  <a:schemeClr val="bg1"/>
                </a:solidFill>
              </a:rPr>
              <a:t> Distanz so </a:t>
            </a:r>
            <a:r>
              <a:rPr lang="de-DE" sz="1600" dirty="0">
                <a:solidFill>
                  <a:schemeClr val="bg1"/>
                </a:solidFill>
              </a:rPr>
              <a:t>«</a:t>
            </a:r>
            <a:r>
              <a:rPr lang="de-DE" sz="1600" dirty="0" smtClean="0">
                <a:solidFill>
                  <a:schemeClr val="bg1"/>
                </a:solidFill>
              </a:rPr>
              <a:t>klein».</a:t>
            </a:r>
          </a:p>
          <a:p>
            <a:r>
              <a:rPr lang="de-DE" sz="1600" dirty="0" smtClean="0">
                <a:solidFill>
                  <a:schemeClr val="bg1"/>
                </a:solidFill>
              </a:rPr>
              <a:t>Viele Sterne leuchten ebenso stark wie die Sonne, manche sogar noch stärker.</a:t>
            </a:r>
          </a:p>
          <a:p>
            <a:endParaRPr lang="de-DE" sz="1600" dirty="0">
              <a:solidFill>
                <a:schemeClr val="bg1"/>
              </a:solidFill>
            </a:endParaRPr>
          </a:p>
        </p:txBody>
      </p:sp>
    </p:spTree>
    <p:extLst>
      <p:ext uri="{BB962C8B-B14F-4D97-AF65-F5344CB8AC3E}">
        <p14:creationId xmlns:p14="http://schemas.microsoft.com/office/powerpoint/2010/main" val="501922930"/>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wintersternbilder stric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741" cy="5143500"/>
          </a:xfrm>
          <a:prstGeom prst="rect">
            <a:avLst/>
          </a:prstGeom>
        </p:spPr>
      </p:pic>
      <p:sp>
        <p:nvSpPr>
          <p:cNvPr id="4" name="Rechteck 3"/>
          <p:cNvSpPr/>
          <p:nvPr/>
        </p:nvSpPr>
        <p:spPr>
          <a:xfrm>
            <a:off x="330661" y="233918"/>
            <a:ext cx="1864964" cy="369332"/>
          </a:xfrm>
          <a:prstGeom prst="rect">
            <a:avLst/>
          </a:prstGeom>
        </p:spPr>
        <p:txBody>
          <a:bodyPr wrap="none">
            <a:spAutoFit/>
          </a:bodyPr>
          <a:lstStyle/>
          <a:p>
            <a:r>
              <a:rPr lang="de-DE" dirty="0" smtClean="0">
                <a:solidFill>
                  <a:schemeClr val="tx2">
                    <a:lumMod val="60000"/>
                    <a:lumOff val="40000"/>
                  </a:schemeClr>
                </a:solidFill>
              </a:rPr>
              <a:t>Wintersternbilder</a:t>
            </a:r>
            <a:endParaRPr lang="de-DE" dirty="0">
              <a:solidFill>
                <a:schemeClr val="tx2">
                  <a:lumMod val="60000"/>
                  <a:lumOff val="40000"/>
                </a:schemeClr>
              </a:solidFill>
            </a:endParaRPr>
          </a:p>
        </p:txBody>
      </p:sp>
    </p:spTree>
    <p:extLst>
      <p:ext uri="{BB962C8B-B14F-4D97-AF65-F5344CB8AC3E}">
        <p14:creationId xmlns:p14="http://schemas.microsoft.com/office/powerpoint/2010/main" val="3800642609"/>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ommersternbilder nich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051"/>
          </a:xfrm>
          <a:prstGeom prst="rect">
            <a:avLst/>
          </a:prstGeom>
        </p:spPr>
      </p:pic>
      <p:sp>
        <p:nvSpPr>
          <p:cNvPr id="5" name="Rechteck 4"/>
          <p:cNvSpPr/>
          <p:nvPr/>
        </p:nvSpPr>
        <p:spPr>
          <a:xfrm>
            <a:off x="6972761" y="418584"/>
            <a:ext cx="2005677" cy="369332"/>
          </a:xfrm>
          <a:prstGeom prst="rect">
            <a:avLst/>
          </a:prstGeom>
        </p:spPr>
        <p:txBody>
          <a:bodyPr wrap="none">
            <a:spAutoFit/>
          </a:bodyPr>
          <a:lstStyle/>
          <a:p>
            <a:r>
              <a:rPr lang="de-DE" dirty="0">
                <a:solidFill>
                  <a:schemeClr val="tx2">
                    <a:lumMod val="60000"/>
                    <a:lumOff val="40000"/>
                  </a:schemeClr>
                </a:solidFill>
              </a:rPr>
              <a:t>Sommersternbilder</a:t>
            </a:r>
          </a:p>
        </p:txBody>
      </p:sp>
    </p:spTree>
    <p:extLst>
      <p:ext uri="{BB962C8B-B14F-4D97-AF65-F5344CB8AC3E}">
        <p14:creationId xmlns:p14="http://schemas.microsoft.com/office/powerpoint/2010/main" val="4011738761"/>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ommersternbilder figur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051"/>
          </a:xfrm>
          <a:prstGeom prst="rect">
            <a:avLst/>
          </a:prstGeom>
        </p:spPr>
      </p:pic>
      <p:sp>
        <p:nvSpPr>
          <p:cNvPr id="4" name="Rechteck 3"/>
          <p:cNvSpPr/>
          <p:nvPr/>
        </p:nvSpPr>
        <p:spPr>
          <a:xfrm>
            <a:off x="6972761" y="418584"/>
            <a:ext cx="2005677" cy="369332"/>
          </a:xfrm>
          <a:prstGeom prst="rect">
            <a:avLst/>
          </a:prstGeom>
        </p:spPr>
        <p:txBody>
          <a:bodyPr wrap="none">
            <a:spAutoFit/>
          </a:bodyPr>
          <a:lstStyle/>
          <a:p>
            <a:r>
              <a:rPr lang="de-DE" dirty="0">
                <a:solidFill>
                  <a:schemeClr val="tx2">
                    <a:lumMod val="60000"/>
                    <a:lumOff val="40000"/>
                  </a:schemeClr>
                </a:solidFill>
              </a:rPr>
              <a:t>Sommersternbilder</a:t>
            </a:r>
          </a:p>
        </p:txBody>
      </p:sp>
    </p:spTree>
    <p:extLst>
      <p:ext uri="{BB962C8B-B14F-4D97-AF65-F5344CB8AC3E}">
        <p14:creationId xmlns:p14="http://schemas.microsoft.com/office/powerpoint/2010/main" val="1409889558"/>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sommersternbilder stric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051"/>
          </a:xfrm>
          <a:prstGeom prst="rect">
            <a:avLst/>
          </a:prstGeom>
        </p:spPr>
      </p:pic>
      <p:sp>
        <p:nvSpPr>
          <p:cNvPr id="4" name="Rechteck 3"/>
          <p:cNvSpPr/>
          <p:nvPr/>
        </p:nvSpPr>
        <p:spPr>
          <a:xfrm>
            <a:off x="6972761" y="418584"/>
            <a:ext cx="2005677" cy="369332"/>
          </a:xfrm>
          <a:prstGeom prst="rect">
            <a:avLst/>
          </a:prstGeom>
        </p:spPr>
        <p:txBody>
          <a:bodyPr wrap="none">
            <a:spAutoFit/>
          </a:bodyPr>
          <a:lstStyle/>
          <a:p>
            <a:r>
              <a:rPr lang="de-DE" dirty="0">
                <a:solidFill>
                  <a:schemeClr val="tx2">
                    <a:lumMod val="60000"/>
                    <a:lumOff val="40000"/>
                  </a:schemeClr>
                </a:solidFill>
              </a:rPr>
              <a:t>Sommersternbilder</a:t>
            </a:r>
          </a:p>
        </p:txBody>
      </p:sp>
    </p:spTree>
    <p:extLst>
      <p:ext uri="{BB962C8B-B14F-4D97-AF65-F5344CB8AC3E}">
        <p14:creationId xmlns:p14="http://schemas.microsoft.com/office/powerpoint/2010/main" val="1305532215"/>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t="9481" b="13340"/>
          <a:stretch/>
        </p:blipFill>
        <p:spPr>
          <a:xfrm>
            <a:off x="0" y="0"/>
            <a:ext cx="9146189" cy="5143500"/>
          </a:xfrm>
          <a:prstGeom prst="rect">
            <a:avLst/>
          </a:prstGeom>
        </p:spPr>
      </p:pic>
      <p:sp>
        <p:nvSpPr>
          <p:cNvPr id="3" name="Textfeld 2"/>
          <p:cNvSpPr txBox="1"/>
          <p:nvPr/>
        </p:nvSpPr>
        <p:spPr>
          <a:xfrm>
            <a:off x="1993900" y="35867"/>
            <a:ext cx="4419299" cy="461665"/>
          </a:xfrm>
          <a:prstGeom prst="rect">
            <a:avLst/>
          </a:prstGeom>
          <a:solidFill>
            <a:schemeClr val="tx2">
              <a:lumMod val="75000"/>
            </a:schemeClr>
          </a:solidFill>
        </p:spPr>
        <p:txBody>
          <a:bodyPr wrap="none" rtlCol="0">
            <a:spAutoFit/>
          </a:bodyPr>
          <a:lstStyle/>
          <a:p>
            <a:r>
              <a:rPr lang="de-DE" sz="2400" b="1" dirty="0" smtClean="0">
                <a:solidFill>
                  <a:schemeClr val="bg1"/>
                </a:solidFill>
              </a:rPr>
              <a:t>Altägyptische Himmelsgöttin Nut</a:t>
            </a:r>
            <a:endParaRPr lang="de-DE" sz="2400" b="1" dirty="0">
              <a:solidFill>
                <a:schemeClr val="bg1"/>
              </a:solidFill>
            </a:endParaRPr>
          </a:p>
        </p:txBody>
      </p:sp>
    </p:spTree>
    <p:extLst>
      <p:ext uri="{BB962C8B-B14F-4D97-AF65-F5344CB8AC3E}">
        <p14:creationId xmlns:p14="http://schemas.microsoft.com/office/powerpoint/2010/main" val="2557594353"/>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t="9481" r="5140" b="13340"/>
          <a:stretch/>
        </p:blipFill>
        <p:spPr>
          <a:xfrm>
            <a:off x="282628" y="2374900"/>
            <a:ext cx="3984572" cy="2362200"/>
          </a:xfrm>
          <a:prstGeom prst="rect">
            <a:avLst/>
          </a:prstGeom>
        </p:spPr>
      </p:pic>
      <p:sp>
        <p:nvSpPr>
          <p:cNvPr id="7" name="Textfeld 6"/>
          <p:cNvSpPr txBox="1"/>
          <p:nvPr/>
        </p:nvSpPr>
        <p:spPr>
          <a:xfrm>
            <a:off x="190502" y="150673"/>
            <a:ext cx="4216398" cy="2031325"/>
          </a:xfrm>
          <a:prstGeom prst="rect">
            <a:avLst/>
          </a:prstGeom>
          <a:noFill/>
        </p:spPr>
        <p:txBody>
          <a:bodyPr wrap="square" rtlCol="0">
            <a:spAutoFit/>
          </a:bodyPr>
          <a:lstStyle/>
          <a:p>
            <a:r>
              <a:rPr lang="de-DE" dirty="0" smtClean="0">
                <a:solidFill>
                  <a:schemeClr val="accent5">
                    <a:lumMod val="40000"/>
                    <a:lumOff val="60000"/>
                  </a:schemeClr>
                </a:solidFill>
              </a:rPr>
              <a:t>Die Menschen der Antike hatten keine Ahnung wie weit weg die Sterne sind und aus was sie bestehen.</a:t>
            </a:r>
          </a:p>
          <a:p>
            <a:endParaRPr lang="de-DE" dirty="0">
              <a:solidFill>
                <a:schemeClr val="accent5">
                  <a:lumMod val="40000"/>
                  <a:lumOff val="60000"/>
                </a:schemeClr>
              </a:solidFill>
            </a:endParaRPr>
          </a:p>
          <a:p>
            <a:r>
              <a:rPr lang="de-DE" dirty="0" smtClean="0">
                <a:solidFill>
                  <a:schemeClr val="accent5">
                    <a:lumMod val="40000"/>
                    <a:lumOff val="60000"/>
                  </a:schemeClr>
                </a:solidFill>
              </a:rPr>
              <a:t>Immer wieder versuchten Wissenschaftler, die Entfernung der Sterne zu bestimmen, hatten aber keinen Erfolg.</a:t>
            </a:r>
          </a:p>
        </p:txBody>
      </p:sp>
      <p:grpSp>
        <p:nvGrpSpPr>
          <p:cNvPr id="12" name="Gruppierung 11"/>
          <p:cNvGrpSpPr/>
          <p:nvPr/>
        </p:nvGrpSpPr>
        <p:grpSpPr>
          <a:xfrm>
            <a:off x="4530674" y="150673"/>
            <a:ext cx="4422826" cy="4205427"/>
            <a:chOff x="4530674" y="150673"/>
            <a:chExt cx="4422826" cy="4205427"/>
          </a:xfrm>
        </p:grpSpPr>
        <p:pic>
          <p:nvPicPr>
            <p:cNvPr id="8" name="Bild 7" descr="Friedrich_Wilhelm_Besse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0674" y="150673"/>
              <a:ext cx="2743200" cy="2319528"/>
            </a:xfrm>
            <a:prstGeom prst="rect">
              <a:avLst/>
            </a:prstGeom>
          </p:spPr>
        </p:pic>
        <p:pic>
          <p:nvPicPr>
            <p:cNvPr id="9" name="Bild 8" descr="Koenigsberg_helio.jpg"/>
            <p:cNvPicPr>
              <a:picLocks noChangeAspect="1"/>
            </p:cNvPicPr>
            <p:nvPr/>
          </p:nvPicPr>
          <p:blipFill rotWithShape="1">
            <a:blip r:embed="rId6">
              <a:extLst>
                <a:ext uri="{28A0092B-C50C-407E-A947-70E740481C1C}">
                  <a14:useLocalDpi xmlns:a14="http://schemas.microsoft.com/office/drawing/2010/main" val="0"/>
                </a:ext>
              </a:extLst>
            </a:blip>
            <a:srcRect b="11340"/>
            <a:stretch/>
          </p:blipFill>
          <p:spPr>
            <a:xfrm>
              <a:off x="7351606" y="256399"/>
              <a:ext cx="1601894" cy="2118501"/>
            </a:xfrm>
            <a:prstGeom prst="rect">
              <a:avLst/>
            </a:prstGeom>
          </p:spPr>
        </p:pic>
        <p:sp>
          <p:nvSpPr>
            <p:cNvPr id="10" name="Textfeld 9"/>
            <p:cNvSpPr txBox="1"/>
            <p:nvPr/>
          </p:nvSpPr>
          <p:spPr>
            <a:xfrm>
              <a:off x="4530674" y="2601773"/>
              <a:ext cx="4422826" cy="1754327"/>
            </a:xfrm>
            <a:prstGeom prst="rect">
              <a:avLst/>
            </a:prstGeom>
            <a:noFill/>
          </p:spPr>
          <p:txBody>
            <a:bodyPr wrap="square" rtlCol="0">
              <a:spAutoFit/>
            </a:bodyPr>
            <a:lstStyle/>
            <a:p>
              <a:r>
                <a:rPr lang="de-DE" dirty="0" smtClean="0">
                  <a:solidFill>
                    <a:schemeClr val="accent5">
                      <a:lumMod val="40000"/>
                      <a:lumOff val="60000"/>
                    </a:schemeClr>
                  </a:solidFill>
                </a:rPr>
                <a:t>Erst im Jahr 1838 gelang es Friedrich Wilhelm Bessel die Entfernung des Sterns «61 </a:t>
              </a:r>
              <a:r>
                <a:rPr lang="de-DE" dirty="0" err="1" smtClean="0">
                  <a:solidFill>
                    <a:schemeClr val="accent5">
                      <a:lumMod val="40000"/>
                      <a:lumOff val="60000"/>
                    </a:schemeClr>
                  </a:solidFill>
                </a:rPr>
                <a:t>Cygni</a:t>
              </a:r>
              <a:r>
                <a:rPr lang="de-DE" dirty="0" smtClean="0">
                  <a:solidFill>
                    <a:schemeClr val="accent5">
                      <a:lumMod val="40000"/>
                      <a:lumOff val="60000"/>
                    </a:schemeClr>
                  </a:solidFill>
                </a:rPr>
                <a:t>» im Sternbild Schwan zu messen.</a:t>
              </a:r>
            </a:p>
            <a:p>
              <a:endParaRPr lang="de-DE" dirty="0">
                <a:solidFill>
                  <a:schemeClr val="accent5">
                    <a:lumMod val="40000"/>
                    <a:lumOff val="60000"/>
                  </a:schemeClr>
                </a:solidFill>
              </a:endParaRPr>
            </a:p>
            <a:p>
              <a:endParaRPr lang="de-DE" dirty="0">
                <a:solidFill>
                  <a:schemeClr val="accent5">
                    <a:lumMod val="40000"/>
                    <a:lumOff val="60000"/>
                  </a:schemeClr>
                </a:solidFill>
              </a:endParaRPr>
            </a:p>
            <a:p>
              <a:endParaRPr lang="de-DE" dirty="0" smtClean="0">
                <a:solidFill>
                  <a:schemeClr val="accent5">
                    <a:lumMod val="40000"/>
                    <a:lumOff val="60000"/>
                  </a:schemeClr>
                </a:solidFill>
              </a:endParaRPr>
            </a:p>
          </p:txBody>
        </p:sp>
      </p:grpSp>
      <p:sp>
        <p:nvSpPr>
          <p:cNvPr id="11" name="Textfeld 10"/>
          <p:cNvSpPr txBox="1"/>
          <p:nvPr/>
        </p:nvSpPr>
        <p:spPr>
          <a:xfrm>
            <a:off x="4530674" y="4176066"/>
            <a:ext cx="4422826" cy="1046440"/>
          </a:xfrm>
          <a:prstGeom prst="rect">
            <a:avLst/>
          </a:prstGeom>
          <a:noFill/>
        </p:spPr>
        <p:txBody>
          <a:bodyPr wrap="square" rtlCol="0">
            <a:spAutoFit/>
          </a:bodyPr>
          <a:lstStyle/>
          <a:p>
            <a:r>
              <a:rPr lang="de-DE" sz="2600" dirty="0" smtClean="0">
                <a:solidFill>
                  <a:schemeClr val="accent5">
                    <a:lumMod val="40000"/>
                    <a:lumOff val="60000"/>
                  </a:schemeClr>
                </a:solidFill>
              </a:rPr>
              <a:t>107 000 000 000 000 Kilometer</a:t>
            </a:r>
          </a:p>
          <a:p>
            <a:endParaRPr lang="de-DE" dirty="0">
              <a:solidFill>
                <a:schemeClr val="accent5">
                  <a:lumMod val="40000"/>
                  <a:lumOff val="60000"/>
                </a:schemeClr>
              </a:solidFill>
            </a:endParaRPr>
          </a:p>
          <a:p>
            <a:endParaRPr lang="de-DE" dirty="0" smtClean="0">
              <a:solidFill>
                <a:schemeClr val="accent5">
                  <a:lumMod val="40000"/>
                  <a:lumOff val="60000"/>
                </a:schemeClr>
              </a:solidFill>
            </a:endParaRPr>
          </a:p>
        </p:txBody>
      </p:sp>
      <p:sp>
        <p:nvSpPr>
          <p:cNvPr id="13" name="Rechteck 12"/>
          <p:cNvSpPr/>
          <p:nvPr/>
        </p:nvSpPr>
        <p:spPr>
          <a:xfrm>
            <a:off x="4546600" y="3580884"/>
            <a:ext cx="1443988" cy="369332"/>
          </a:xfrm>
          <a:prstGeom prst="rect">
            <a:avLst/>
          </a:prstGeom>
        </p:spPr>
        <p:txBody>
          <a:bodyPr wrap="none">
            <a:spAutoFit/>
          </a:bodyPr>
          <a:lstStyle/>
          <a:p>
            <a:r>
              <a:rPr lang="de-DE" dirty="0">
                <a:solidFill>
                  <a:schemeClr val="accent5">
                    <a:lumMod val="40000"/>
                    <a:lumOff val="60000"/>
                  </a:schemeClr>
                </a:solidFill>
              </a:rPr>
              <a:t>Das Ergebnis:</a:t>
            </a:r>
          </a:p>
        </p:txBody>
      </p:sp>
    </p:spTree>
    <p:extLst>
      <p:ext uri="{BB962C8B-B14F-4D97-AF65-F5344CB8AC3E}">
        <p14:creationId xmlns:p14="http://schemas.microsoft.com/office/powerpoint/2010/main" val="2488519609"/>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132" y="76201"/>
            <a:ext cx="8009467" cy="812799"/>
          </a:xfrm>
        </p:spPr>
        <p:txBody>
          <a:bodyPr>
            <a:noAutofit/>
          </a:bodyPr>
          <a:lstStyle/>
          <a:p>
            <a:r>
              <a:rPr lang="de-DE" sz="4800" dirty="0">
                <a:solidFill>
                  <a:schemeClr val="accent1">
                    <a:alpha val="59000"/>
                  </a:schemeClr>
                </a:solidFill>
              </a:rPr>
              <a:t>107 000 000 000 000 Kilometer</a:t>
            </a:r>
            <a:br>
              <a:rPr lang="de-DE" sz="4800" dirty="0">
                <a:solidFill>
                  <a:schemeClr val="accent1">
                    <a:alpha val="59000"/>
                  </a:schemeClr>
                </a:solidFill>
              </a:rPr>
            </a:br>
            <a:endParaRPr lang="de-DE" sz="4800" dirty="0">
              <a:solidFill>
                <a:schemeClr val="accent1">
                  <a:alpha val="59000"/>
                </a:schemeClr>
              </a:solidFill>
            </a:endParaRPr>
          </a:p>
        </p:txBody>
      </p:sp>
      <p:sp>
        <p:nvSpPr>
          <p:cNvPr id="5" name="Textfeld 4"/>
          <p:cNvSpPr txBox="1"/>
          <p:nvPr/>
        </p:nvSpPr>
        <p:spPr>
          <a:xfrm>
            <a:off x="292102" y="994538"/>
            <a:ext cx="5194298" cy="1477328"/>
          </a:xfrm>
          <a:prstGeom prst="rect">
            <a:avLst/>
          </a:prstGeom>
          <a:noFill/>
        </p:spPr>
        <p:txBody>
          <a:bodyPr wrap="square" rtlCol="0">
            <a:spAutoFit/>
          </a:bodyPr>
          <a:lstStyle/>
          <a:p>
            <a:r>
              <a:rPr lang="de-DE" dirty="0" smtClean="0">
                <a:solidFill>
                  <a:schemeClr val="accent5">
                    <a:lumMod val="40000"/>
                    <a:lumOff val="60000"/>
                  </a:schemeClr>
                </a:solidFill>
              </a:rPr>
              <a:t>oder 107 Billionen Kilometer ist der Stern 61 </a:t>
            </a:r>
            <a:r>
              <a:rPr lang="de-DE" dirty="0" err="1" smtClean="0">
                <a:solidFill>
                  <a:schemeClr val="accent5">
                    <a:lumMod val="40000"/>
                    <a:lumOff val="60000"/>
                  </a:schemeClr>
                </a:solidFill>
              </a:rPr>
              <a:t>Cygni</a:t>
            </a:r>
            <a:r>
              <a:rPr lang="de-DE" dirty="0" smtClean="0">
                <a:solidFill>
                  <a:schemeClr val="accent5">
                    <a:lumMod val="40000"/>
                    <a:lumOff val="60000"/>
                  </a:schemeClr>
                </a:solidFill>
              </a:rPr>
              <a:t> von der Erde entfernt.</a:t>
            </a:r>
          </a:p>
          <a:p>
            <a:endParaRPr lang="de-DE" dirty="0">
              <a:solidFill>
                <a:schemeClr val="accent5">
                  <a:lumMod val="40000"/>
                  <a:lumOff val="60000"/>
                </a:schemeClr>
              </a:solidFill>
            </a:endParaRPr>
          </a:p>
          <a:p>
            <a:r>
              <a:rPr lang="de-DE" dirty="0" smtClean="0">
                <a:solidFill>
                  <a:schemeClr val="accent5">
                    <a:lumMod val="40000"/>
                    <a:lumOff val="60000"/>
                  </a:schemeClr>
                </a:solidFill>
              </a:rPr>
              <a:t>Am Himmel erscheint uns dieser Stern nur deshalb so schwach, weil er sehr, sehr weit von uns entfernt ist.</a:t>
            </a:r>
          </a:p>
        </p:txBody>
      </p:sp>
    </p:spTree>
    <p:extLst>
      <p:ext uri="{BB962C8B-B14F-4D97-AF65-F5344CB8AC3E}">
        <p14:creationId xmlns:p14="http://schemas.microsoft.com/office/powerpoint/2010/main" val="440014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road-traffic-night-str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63052" cy="6108701"/>
          </a:xfrm>
          <a:prstGeom prst="rect">
            <a:avLst/>
          </a:prstGeom>
        </p:spPr>
      </p:pic>
      <p:sp>
        <p:nvSpPr>
          <p:cNvPr id="2" name="Textfeld 1"/>
          <p:cNvSpPr txBox="1"/>
          <p:nvPr/>
        </p:nvSpPr>
        <p:spPr>
          <a:xfrm>
            <a:off x="215900" y="139700"/>
            <a:ext cx="5245100" cy="2585323"/>
          </a:xfrm>
          <a:prstGeom prst="rect">
            <a:avLst/>
          </a:prstGeom>
          <a:noFill/>
        </p:spPr>
        <p:txBody>
          <a:bodyPr wrap="square" rtlCol="0">
            <a:spAutoFit/>
          </a:bodyPr>
          <a:lstStyle/>
          <a:p>
            <a:r>
              <a:rPr lang="de-DE" dirty="0" smtClean="0">
                <a:solidFill>
                  <a:srgbClr val="B7DEE8"/>
                </a:solidFill>
              </a:rPr>
              <a:t>Darum erscheinen uns auch alle anderen Sterne so schwach: Sie sind unvorstellbar weit weg:</a:t>
            </a:r>
          </a:p>
          <a:p>
            <a:endParaRPr lang="de-DE" dirty="0">
              <a:solidFill>
                <a:srgbClr val="B7DEE8"/>
              </a:solidFill>
            </a:endParaRPr>
          </a:p>
          <a:p>
            <a:r>
              <a:rPr lang="de-DE" dirty="0" smtClean="0">
                <a:solidFill>
                  <a:srgbClr val="B7DEE8"/>
                </a:solidFill>
              </a:rPr>
              <a:t>Je weiter weg </a:t>
            </a:r>
            <a:br>
              <a:rPr lang="de-DE" dirty="0" smtClean="0">
                <a:solidFill>
                  <a:srgbClr val="B7DEE8"/>
                </a:solidFill>
              </a:rPr>
            </a:br>
            <a:r>
              <a:rPr lang="de-DE" dirty="0" smtClean="0">
                <a:solidFill>
                  <a:srgbClr val="B7DEE8"/>
                </a:solidFill>
              </a:rPr>
              <a:t>eine Lichtquelle</a:t>
            </a:r>
            <a:br>
              <a:rPr lang="de-DE" dirty="0" smtClean="0">
                <a:solidFill>
                  <a:srgbClr val="B7DEE8"/>
                </a:solidFill>
              </a:rPr>
            </a:br>
            <a:r>
              <a:rPr lang="de-DE" dirty="0" smtClean="0">
                <a:solidFill>
                  <a:srgbClr val="B7DEE8"/>
                </a:solidFill>
              </a:rPr>
              <a:t>ist, desto </a:t>
            </a:r>
            <a:br>
              <a:rPr lang="de-DE" dirty="0" smtClean="0">
                <a:solidFill>
                  <a:srgbClr val="B7DEE8"/>
                </a:solidFill>
              </a:rPr>
            </a:br>
            <a:r>
              <a:rPr lang="de-DE" dirty="0" smtClean="0">
                <a:solidFill>
                  <a:srgbClr val="B7DEE8"/>
                </a:solidFill>
              </a:rPr>
              <a:t>weniger hell </a:t>
            </a:r>
            <a:br>
              <a:rPr lang="de-DE" dirty="0" smtClean="0">
                <a:solidFill>
                  <a:srgbClr val="B7DEE8"/>
                </a:solidFill>
              </a:rPr>
            </a:br>
            <a:r>
              <a:rPr lang="de-DE" dirty="0" smtClean="0">
                <a:solidFill>
                  <a:srgbClr val="B7DEE8"/>
                </a:solidFill>
              </a:rPr>
              <a:t>sieht sie aus.</a:t>
            </a:r>
          </a:p>
          <a:p>
            <a:endParaRPr lang="de-DE" dirty="0">
              <a:solidFill>
                <a:srgbClr val="B7DEE8"/>
              </a:solidFill>
            </a:endParaRPr>
          </a:p>
        </p:txBody>
      </p:sp>
      <p:sp>
        <p:nvSpPr>
          <p:cNvPr id="5" name="Textfeld 4"/>
          <p:cNvSpPr txBox="1"/>
          <p:nvPr/>
        </p:nvSpPr>
        <p:spPr>
          <a:xfrm>
            <a:off x="215900" y="5334000"/>
            <a:ext cx="1928733" cy="276999"/>
          </a:xfrm>
          <a:prstGeom prst="rect">
            <a:avLst/>
          </a:prstGeom>
          <a:noFill/>
        </p:spPr>
        <p:txBody>
          <a:bodyPr wrap="none" rtlCol="0">
            <a:spAutoFit/>
          </a:bodyPr>
          <a:lstStyle/>
          <a:p>
            <a:r>
              <a:rPr lang="de-DE" sz="1200" dirty="0" smtClean="0">
                <a:solidFill>
                  <a:schemeClr val="accent2">
                    <a:alpha val="73000"/>
                  </a:schemeClr>
                </a:solidFill>
              </a:rPr>
              <a:t>Bild</a:t>
            </a:r>
            <a:r>
              <a:rPr lang="de-DE" sz="1200" dirty="0">
                <a:solidFill>
                  <a:schemeClr val="accent2">
                    <a:alpha val="73000"/>
                  </a:schemeClr>
                </a:solidFill>
              </a:rPr>
              <a:t>: </a:t>
            </a:r>
            <a:r>
              <a:rPr lang="de-DE" sz="1200" dirty="0" err="1">
                <a:solidFill>
                  <a:schemeClr val="accent2">
                    <a:alpha val="73000"/>
                  </a:schemeClr>
                </a:solidFill>
              </a:rPr>
              <a:t>Skitterphoto</a:t>
            </a:r>
            <a:r>
              <a:rPr lang="de-DE" sz="1200" dirty="0">
                <a:solidFill>
                  <a:schemeClr val="accent2">
                    <a:alpha val="73000"/>
                  </a:schemeClr>
                </a:solidFill>
              </a:rPr>
              <a:t> </a:t>
            </a:r>
            <a:r>
              <a:rPr lang="de-DE" sz="1200" dirty="0" smtClean="0">
                <a:solidFill>
                  <a:schemeClr val="accent2">
                    <a:alpha val="73000"/>
                  </a:schemeClr>
                </a:solidFill>
              </a:rPr>
              <a:t>via</a:t>
            </a:r>
            <a:r>
              <a:rPr lang="de-DE" sz="1200" dirty="0">
                <a:solidFill>
                  <a:schemeClr val="accent2">
                    <a:alpha val="73000"/>
                  </a:schemeClr>
                </a:solidFill>
              </a:rPr>
              <a:t> </a:t>
            </a:r>
            <a:r>
              <a:rPr lang="de-DE" sz="1200" dirty="0" err="1">
                <a:solidFill>
                  <a:schemeClr val="accent2">
                    <a:alpha val="73000"/>
                  </a:schemeClr>
                </a:solidFill>
              </a:rPr>
              <a:t>Pexels</a:t>
            </a:r>
            <a:r>
              <a:rPr lang="de-DE" sz="1200" dirty="0">
                <a:solidFill>
                  <a:schemeClr val="accent2">
                    <a:alpha val="73000"/>
                  </a:schemeClr>
                </a:solidFill>
              </a:rPr>
              <a:t> </a:t>
            </a:r>
          </a:p>
        </p:txBody>
      </p:sp>
    </p:spTree>
    <p:extLst>
      <p:ext uri="{BB962C8B-B14F-4D97-AF65-F5344CB8AC3E}">
        <p14:creationId xmlns:p14="http://schemas.microsoft.com/office/powerpoint/2010/main" val="3310159687"/>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wintersternbilder nich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41741" cy="5143500"/>
          </a:xfrm>
          <a:prstGeom prst="rect">
            <a:avLst/>
          </a:prstGeom>
        </p:spPr>
      </p:pic>
      <p:sp>
        <p:nvSpPr>
          <p:cNvPr id="10" name="Rechteck 9"/>
          <p:cNvSpPr/>
          <p:nvPr/>
        </p:nvSpPr>
        <p:spPr>
          <a:xfrm>
            <a:off x="6451600" y="139700"/>
            <a:ext cx="2527300" cy="3416320"/>
          </a:xfrm>
          <a:prstGeom prst="rect">
            <a:avLst/>
          </a:prstGeom>
        </p:spPr>
        <p:txBody>
          <a:bodyPr wrap="square">
            <a:spAutoFit/>
          </a:bodyPr>
          <a:lstStyle/>
          <a:p>
            <a:pPr algn="r"/>
            <a:r>
              <a:rPr lang="de-DE" dirty="0">
                <a:solidFill>
                  <a:srgbClr val="B7DEE8"/>
                </a:solidFill>
              </a:rPr>
              <a:t>Alle Sterne sind riesige Kugeln aus glühend </a:t>
            </a:r>
            <a:r>
              <a:rPr lang="de-DE" dirty="0" err="1">
                <a:solidFill>
                  <a:srgbClr val="B7DEE8"/>
                </a:solidFill>
              </a:rPr>
              <a:t>heissem</a:t>
            </a:r>
            <a:r>
              <a:rPr lang="de-DE" dirty="0">
                <a:solidFill>
                  <a:srgbClr val="B7DEE8"/>
                </a:solidFill>
              </a:rPr>
              <a:t> Gas.</a:t>
            </a:r>
          </a:p>
          <a:p>
            <a:pPr algn="r"/>
            <a:endParaRPr lang="de-DE" dirty="0" smtClean="0">
              <a:solidFill>
                <a:srgbClr val="B7DEE8"/>
              </a:solidFill>
            </a:endParaRPr>
          </a:p>
          <a:p>
            <a:pPr algn="r"/>
            <a:r>
              <a:rPr lang="de-DE" dirty="0" smtClean="0">
                <a:solidFill>
                  <a:srgbClr val="B7DEE8"/>
                </a:solidFill>
              </a:rPr>
              <a:t>Tatsächlich </a:t>
            </a:r>
            <a:r>
              <a:rPr lang="de-DE" dirty="0">
                <a:solidFill>
                  <a:srgbClr val="B7DEE8"/>
                </a:solidFill>
              </a:rPr>
              <a:t>leuchten viele Sterne ebenso stark wie unsere Sonne</a:t>
            </a:r>
            <a:r>
              <a:rPr lang="de-DE" dirty="0" smtClean="0">
                <a:solidFill>
                  <a:srgbClr val="B7DEE8"/>
                </a:solidFill>
              </a:rPr>
              <a:t>.</a:t>
            </a:r>
          </a:p>
          <a:p>
            <a:pPr algn="r"/>
            <a:endParaRPr lang="de-DE" dirty="0">
              <a:solidFill>
                <a:srgbClr val="B7DEE8"/>
              </a:solidFill>
            </a:endParaRPr>
          </a:p>
          <a:p>
            <a:pPr algn="r"/>
            <a:r>
              <a:rPr lang="de-DE" dirty="0">
                <a:solidFill>
                  <a:srgbClr val="B7DEE8"/>
                </a:solidFill>
              </a:rPr>
              <a:t>Unsere Sonne ist nichts weiter </a:t>
            </a:r>
            <a:r>
              <a:rPr lang="de-DE" dirty="0" smtClean="0">
                <a:solidFill>
                  <a:srgbClr val="B7DEE8"/>
                </a:solidFill>
              </a:rPr>
              <a:t>als </a:t>
            </a:r>
            <a:r>
              <a:rPr lang="de-DE" dirty="0">
                <a:solidFill>
                  <a:srgbClr val="B7DEE8"/>
                </a:solidFill>
              </a:rPr>
              <a:t>ein ganz gewöhnlicher Stern</a:t>
            </a:r>
            <a:r>
              <a:rPr lang="de-DE" dirty="0" smtClean="0">
                <a:solidFill>
                  <a:srgbClr val="B7DEE8"/>
                </a:solidFill>
              </a:rPr>
              <a:t>.</a:t>
            </a:r>
          </a:p>
          <a:p>
            <a:pPr algn="r"/>
            <a:endParaRPr lang="de-DE" dirty="0">
              <a:solidFill>
                <a:srgbClr val="B7DEE8"/>
              </a:solidFill>
            </a:endParaRPr>
          </a:p>
        </p:txBody>
      </p:sp>
    </p:spTree>
    <p:extLst>
      <p:ext uri="{BB962C8B-B14F-4D97-AF65-F5344CB8AC3E}">
        <p14:creationId xmlns:p14="http://schemas.microsoft.com/office/powerpoint/2010/main" val="2002873426"/>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wintersternbilder nich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41741" cy="5143500"/>
          </a:xfrm>
          <a:prstGeom prst="rect">
            <a:avLst/>
          </a:prstGeom>
        </p:spPr>
      </p:pic>
      <p:sp>
        <p:nvSpPr>
          <p:cNvPr id="2" name="Abgerundete rechteckige Legende 1"/>
          <p:cNvSpPr/>
          <p:nvPr/>
        </p:nvSpPr>
        <p:spPr>
          <a:xfrm>
            <a:off x="127460" y="1562100"/>
            <a:ext cx="4165140" cy="1460500"/>
          </a:xfrm>
          <a:prstGeom prst="wedgeRoundRectCallout">
            <a:avLst>
              <a:gd name="adj1" fmla="val 41546"/>
              <a:gd name="adj2" fmla="val 137276"/>
              <a:gd name="adj3" fmla="val 16667"/>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de-DE" sz="2000" dirty="0" smtClean="0">
                <a:solidFill>
                  <a:schemeClr val="tx2">
                    <a:lumMod val="60000"/>
                    <a:lumOff val="40000"/>
                  </a:schemeClr>
                </a:solidFill>
              </a:rPr>
              <a:t>Sirius, einer </a:t>
            </a:r>
            <a:r>
              <a:rPr lang="de-DE" sz="2000" dirty="0">
                <a:solidFill>
                  <a:schemeClr val="tx2">
                    <a:lumMod val="60000"/>
                    <a:lumOff val="40000"/>
                  </a:schemeClr>
                </a:solidFill>
              </a:rPr>
              <a:t>der </a:t>
            </a:r>
            <a:r>
              <a:rPr lang="de-DE" sz="2000" dirty="0" smtClean="0">
                <a:solidFill>
                  <a:schemeClr val="tx2">
                    <a:lumMod val="60000"/>
                    <a:lumOff val="40000"/>
                  </a:schemeClr>
                </a:solidFill>
              </a:rPr>
              <a:t>nächsten Sterne, ist</a:t>
            </a:r>
            <a:endParaRPr lang="de-DE" sz="2000" dirty="0">
              <a:solidFill>
                <a:schemeClr val="tx2">
                  <a:lumMod val="60000"/>
                  <a:lumOff val="40000"/>
                </a:schemeClr>
              </a:solidFill>
            </a:endParaRPr>
          </a:p>
          <a:p>
            <a:r>
              <a:rPr lang="de-DE" sz="2000" dirty="0">
                <a:solidFill>
                  <a:schemeClr val="tx2">
                    <a:lumMod val="60000"/>
                    <a:lumOff val="40000"/>
                  </a:schemeClr>
                </a:solidFill>
              </a:rPr>
              <a:t>81‘000‘000‘000‘000 Kilometer</a:t>
            </a:r>
          </a:p>
          <a:p>
            <a:r>
              <a:rPr lang="de-DE" sz="2000" dirty="0" smtClean="0">
                <a:solidFill>
                  <a:schemeClr val="tx2">
                    <a:lumMod val="60000"/>
                    <a:lumOff val="40000"/>
                  </a:schemeClr>
                </a:solidFill>
              </a:rPr>
              <a:t>oder 81 </a:t>
            </a:r>
            <a:r>
              <a:rPr lang="de-DE" sz="2000" dirty="0">
                <a:solidFill>
                  <a:schemeClr val="tx2">
                    <a:lumMod val="60000"/>
                    <a:lumOff val="40000"/>
                  </a:schemeClr>
                </a:solidFill>
              </a:rPr>
              <a:t>Billionen </a:t>
            </a:r>
            <a:r>
              <a:rPr lang="de-DE" sz="2000" dirty="0" smtClean="0">
                <a:solidFill>
                  <a:schemeClr val="tx2">
                    <a:lumMod val="60000"/>
                    <a:lumOff val="40000"/>
                  </a:schemeClr>
                </a:solidFill>
              </a:rPr>
              <a:t>Kilometer</a:t>
            </a:r>
          </a:p>
          <a:p>
            <a:r>
              <a:rPr lang="de-DE" sz="2000" dirty="0" smtClean="0">
                <a:solidFill>
                  <a:schemeClr val="tx2">
                    <a:lumMod val="60000"/>
                    <a:lumOff val="40000"/>
                  </a:schemeClr>
                </a:solidFill>
              </a:rPr>
              <a:t>oder 8.6 Lichtjahre von uns entfernt.</a:t>
            </a:r>
            <a:endParaRPr lang="de-DE" sz="2000" dirty="0">
              <a:solidFill>
                <a:schemeClr val="tx2">
                  <a:lumMod val="60000"/>
                  <a:lumOff val="40000"/>
                </a:schemeClr>
              </a:solidFill>
            </a:endParaRPr>
          </a:p>
        </p:txBody>
      </p:sp>
      <p:sp>
        <p:nvSpPr>
          <p:cNvPr id="6" name="Abgerundete rechteckige Legende 5"/>
          <p:cNvSpPr/>
          <p:nvPr/>
        </p:nvSpPr>
        <p:spPr>
          <a:xfrm>
            <a:off x="1104900" y="3733800"/>
            <a:ext cx="1993900" cy="1231900"/>
          </a:xfrm>
          <a:prstGeom prst="wedgeRoundRectCallout">
            <a:avLst>
              <a:gd name="adj1" fmla="val 88261"/>
              <a:gd name="adj2" fmla="val 6868"/>
              <a:gd name="adj3" fmla="val 16667"/>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de-DE" sz="2000" dirty="0">
                <a:solidFill>
                  <a:schemeClr val="tx2">
                    <a:lumMod val="60000"/>
                    <a:lumOff val="40000"/>
                  </a:schemeClr>
                </a:solidFill>
              </a:rPr>
              <a:t>Sirius </a:t>
            </a:r>
            <a:r>
              <a:rPr lang="de-DE" sz="2000" dirty="0" smtClean="0">
                <a:solidFill>
                  <a:schemeClr val="tx2">
                    <a:lumMod val="60000"/>
                    <a:lumOff val="40000"/>
                  </a:schemeClr>
                </a:solidFill>
              </a:rPr>
              <a:t>leuchtet 25-mal stärker als die Sonne.</a:t>
            </a:r>
            <a:endParaRPr lang="de-DE" sz="2000" dirty="0">
              <a:solidFill>
                <a:schemeClr val="tx2">
                  <a:lumMod val="60000"/>
                  <a:lumOff val="40000"/>
                </a:schemeClr>
              </a:solidFill>
            </a:endParaRPr>
          </a:p>
        </p:txBody>
      </p:sp>
      <p:sp>
        <p:nvSpPr>
          <p:cNvPr id="7" name="Abgerundete rechteckige Legende 6"/>
          <p:cNvSpPr/>
          <p:nvPr/>
        </p:nvSpPr>
        <p:spPr>
          <a:xfrm>
            <a:off x="5880561" y="2527300"/>
            <a:ext cx="2971340" cy="990600"/>
          </a:xfrm>
          <a:prstGeom prst="wedgeRoundRectCallout">
            <a:avLst>
              <a:gd name="adj1" fmla="val -61259"/>
              <a:gd name="adj2" fmla="val 34571"/>
              <a:gd name="adj3" fmla="val 16667"/>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de-DE" sz="2000" dirty="0" smtClean="0">
                <a:solidFill>
                  <a:schemeClr val="tx2">
                    <a:lumMod val="60000"/>
                    <a:lumOff val="40000"/>
                  </a:schemeClr>
                </a:solidFill>
              </a:rPr>
              <a:t>Der Stern Rigel leuchtet sogar 40‘000-mal stärker als unsere Sonne.</a:t>
            </a:r>
            <a:endParaRPr lang="de-DE" sz="2000" dirty="0">
              <a:solidFill>
                <a:schemeClr val="tx2">
                  <a:lumMod val="60000"/>
                  <a:lumOff val="40000"/>
                </a:schemeClr>
              </a:solidFill>
            </a:endParaRPr>
          </a:p>
        </p:txBody>
      </p:sp>
    </p:spTree>
    <p:extLst>
      <p:ext uri="{BB962C8B-B14F-4D97-AF65-F5344CB8AC3E}">
        <p14:creationId xmlns:p14="http://schemas.microsoft.com/office/powerpoint/2010/main" val="3287359475"/>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teleskop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el 1"/>
          <p:cNvSpPr>
            <a:spLocks noGrp="1"/>
          </p:cNvSpPr>
          <p:nvPr>
            <p:ph type="ctrTitle"/>
          </p:nvPr>
        </p:nvSpPr>
        <p:spPr>
          <a:xfrm>
            <a:off x="38100" y="177801"/>
            <a:ext cx="8940800" cy="1303338"/>
          </a:xfrm>
        </p:spPr>
        <p:txBody>
          <a:bodyPr>
            <a:normAutofit fontScale="90000"/>
          </a:bodyPr>
          <a:lstStyle/>
          <a:p>
            <a:pPr algn="r">
              <a:lnSpc>
                <a:spcPts val="4000"/>
              </a:lnSpc>
            </a:pPr>
            <a:r>
              <a:rPr lang="de-DE" sz="5300" b="1" dirty="0" smtClean="0">
                <a:solidFill>
                  <a:schemeClr val="tx2">
                    <a:lumMod val="75000"/>
                  </a:schemeClr>
                </a:solidFill>
              </a:rPr>
              <a:t>Auf Sterne </a:t>
            </a:r>
            <a:br>
              <a:rPr lang="de-DE" sz="5300" b="1" dirty="0" smtClean="0">
                <a:solidFill>
                  <a:schemeClr val="tx2">
                    <a:lumMod val="75000"/>
                  </a:schemeClr>
                </a:solidFill>
              </a:rPr>
            </a:br>
            <a:r>
              <a:rPr lang="de-DE" sz="5300" b="1" dirty="0" smtClean="0">
                <a:solidFill>
                  <a:schemeClr val="tx2">
                    <a:lumMod val="75000"/>
                  </a:schemeClr>
                </a:solidFill>
              </a:rPr>
              <a:t>warten</a:t>
            </a:r>
            <a:r>
              <a:rPr lang="de-DE" sz="4400" dirty="0" smtClean="0">
                <a:solidFill>
                  <a:schemeClr val="tx2">
                    <a:lumMod val="75000"/>
                  </a:schemeClr>
                </a:solidFill>
              </a:rPr>
              <a:t/>
            </a:r>
            <a:br>
              <a:rPr lang="de-DE" sz="4400" dirty="0" smtClean="0">
                <a:solidFill>
                  <a:schemeClr val="tx2">
                    <a:lumMod val="75000"/>
                  </a:schemeClr>
                </a:solidFill>
              </a:rPr>
            </a:br>
            <a:endParaRPr lang="de-DE" dirty="0">
              <a:solidFill>
                <a:schemeClr val="tx2">
                  <a:lumMod val="75000"/>
                </a:schemeClr>
              </a:solidFill>
            </a:endParaRPr>
          </a:p>
        </p:txBody>
      </p:sp>
      <p:sp>
        <p:nvSpPr>
          <p:cNvPr id="4" name="Rechteck 3"/>
          <p:cNvSpPr/>
          <p:nvPr/>
        </p:nvSpPr>
        <p:spPr>
          <a:xfrm>
            <a:off x="3770561" y="2354244"/>
            <a:ext cx="2885075" cy="1569660"/>
          </a:xfrm>
          <a:prstGeom prst="rect">
            <a:avLst/>
          </a:prstGeom>
        </p:spPr>
        <p:txBody>
          <a:bodyPr wrap="none">
            <a:spAutoFit/>
          </a:bodyPr>
          <a:lstStyle/>
          <a:p>
            <a:r>
              <a:rPr lang="de-DE" sz="2400" b="1" dirty="0">
                <a:solidFill>
                  <a:schemeClr val="accent1">
                    <a:lumMod val="20000"/>
                    <a:lumOff val="80000"/>
                  </a:schemeClr>
                </a:solidFill>
              </a:rPr>
              <a:t>Was sind Sterne? </a:t>
            </a:r>
            <a:endParaRPr lang="de-DE" sz="2400" b="1" dirty="0" smtClean="0">
              <a:solidFill>
                <a:schemeClr val="accent1">
                  <a:lumMod val="20000"/>
                  <a:lumOff val="80000"/>
                </a:schemeClr>
              </a:solidFill>
            </a:endParaRPr>
          </a:p>
          <a:p>
            <a:r>
              <a:rPr lang="de-DE" sz="2400" b="1" dirty="0" smtClean="0">
                <a:solidFill>
                  <a:schemeClr val="accent1">
                    <a:lumMod val="20000"/>
                    <a:lumOff val="80000"/>
                  </a:schemeClr>
                </a:solidFill>
              </a:rPr>
              <a:t>    	Wo </a:t>
            </a:r>
            <a:r>
              <a:rPr lang="de-DE" sz="2400" b="1" dirty="0">
                <a:solidFill>
                  <a:schemeClr val="accent1">
                    <a:lumMod val="20000"/>
                    <a:lumOff val="80000"/>
                  </a:schemeClr>
                </a:solidFill>
              </a:rPr>
              <a:t>sind </a:t>
            </a:r>
            <a:r>
              <a:rPr lang="de-DE" sz="2400" b="1" dirty="0" smtClean="0">
                <a:solidFill>
                  <a:schemeClr val="accent1">
                    <a:lumMod val="20000"/>
                    <a:lumOff val="80000"/>
                  </a:schemeClr>
                </a:solidFill>
              </a:rPr>
              <a:t>die </a:t>
            </a:r>
          </a:p>
          <a:p>
            <a:pPr lvl="1"/>
            <a:r>
              <a:rPr lang="de-DE" sz="2400" b="1" dirty="0">
                <a:solidFill>
                  <a:schemeClr val="accent1">
                    <a:lumMod val="20000"/>
                    <a:lumOff val="80000"/>
                  </a:schemeClr>
                </a:solidFill>
              </a:rPr>
              <a:t> </a:t>
            </a:r>
            <a:r>
              <a:rPr lang="de-DE" sz="2400" b="1" dirty="0" smtClean="0">
                <a:solidFill>
                  <a:schemeClr val="accent1">
                    <a:lumMod val="20000"/>
                    <a:lumOff val="80000"/>
                  </a:schemeClr>
                </a:solidFill>
              </a:rPr>
              <a:t>        Sterne</a:t>
            </a:r>
          </a:p>
          <a:p>
            <a:pPr lvl="1"/>
            <a:r>
              <a:rPr lang="de-DE" sz="2400" b="1" dirty="0" smtClean="0">
                <a:solidFill>
                  <a:schemeClr val="accent1">
                    <a:lumMod val="20000"/>
                    <a:lumOff val="80000"/>
                  </a:schemeClr>
                </a:solidFill>
              </a:rPr>
              <a:t>              tagsüber</a:t>
            </a:r>
            <a:r>
              <a:rPr lang="de-DE" sz="2400" b="1" dirty="0">
                <a:solidFill>
                  <a:schemeClr val="accent1">
                    <a:lumMod val="20000"/>
                    <a:lumOff val="80000"/>
                  </a:schemeClr>
                </a:solidFill>
              </a:rPr>
              <a:t>?</a:t>
            </a:r>
          </a:p>
        </p:txBody>
      </p:sp>
    </p:spTree>
    <p:extLst>
      <p:ext uri="{BB962C8B-B14F-4D97-AF65-F5344CB8AC3E}">
        <p14:creationId xmlns:p14="http://schemas.microsoft.com/office/powerpoint/2010/main" val="3029779283"/>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onnenunterga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 y="0"/>
            <a:ext cx="9141599" cy="5143500"/>
          </a:xfrm>
          <a:prstGeom prst="rect">
            <a:avLst/>
          </a:prstGeom>
        </p:spPr>
      </p:pic>
      <p:sp>
        <p:nvSpPr>
          <p:cNvPr id="3" name="Titel 2"/>
          <p:cNvSpPr>
            <a:spLocks noGrp="1"/>
          </p:cNvSpPr>
          <p:nvPr>
            <p:ph type="title"/>
          </p:nvPr>
        </p:nvSpPr>
        <p:spPr/>
        <p:txBody>
          <a:bodyPr>
            <a:normAutofit fontScale="90000"/>
          </a:bodyPr>
          <a:lstStyle/>
          <a:p>
            <a:r>
              <a:rPr lang="de-DE" dirty="0" smtClean="0"/>
              <a:t>Unsere Sonne</a:t>
            </a:r>
            <a:endParaRPr lang="de-DE" dirty="0"/>
          </a:p>
        </p:txBody>
      </p:sp>
      <p:sp>
        <p:nvSpPr>
          <p:cNvPr id="4" name="Inhaltsplatzhalter 3"/>
          <p:cNvSpPr>
            <a:spLocks noGrp="1"/>
          </p:cNvSpPr>
          <p:nvPr>
            <p:ph idx="1"/>
          </p:nvPr>
        </p:nvSpPr>
        <p:spPr>
          <a:xfrm>
            <a:off x="6239932" y="330200"/>
            <a:ext cx="2904068" cy="2451100"/>
          </a:xfrm>
        </p:spPr>
        <p:txBody>
          <a:bodyPr>
            <a:normAutofit/>
          </a:bodyPr>
          <a:lstStyle/>
          <a:p>
            <a:r>
              <a:rPr lang="de-DE" sz="2200" dirty="0" smtClean="0">
                <a:solidFill>
                  <a:schemeClr val="bg1">
                    <a:alpha val="61000"/>
                  </a:schemeClr>
                </a:solidFill>
              </a:rPr>
              <a:t>ist «nur»</a:t>
            </a:r>
            <a:br>
              <a:rPr lang="de-DE" sz="2200" dirty="0" smtClean="0">
                <a:solidFill>
                  <a:schemeClr val="bg1">
                    <a:alpha val="61000"/>
                  </a:schemeClr>
                </a:solidFill>
              </a:rPr>
            </a:br>
            <a:r>
              <a:rPr lang="de-DE" sz="2200" dirty="0" smtClean="0">
                <a:solidFill>
                  <a:schemeClr val="bg1">
                    <a:alpha val="61000"/>
                  </a:schemeClr>
                </a:solidFill>
              </a:rPr>
              <a:t>8 Lichtminuten </a:t>
            </a:r>
            <a:br>
              <a:rPr lang="de-DE" sz="2200" dirty="0" smtClean="0">
                <a:solidFill>
                  <a:schemeClr val="bg1">
                    <a:alpha val="61000"/>
                  </a:schemeClr>
                </a:solidFill>
              </a:rPr>
            </a:br>
            <a:r>
              <a:rPr lang="de-DE" sz="2200" dirty="0" smtClean="0">
                <a:solidFill>
                  <a:schemeClr val="bg1">
                    <a:alpha val="61000"/>
                  </a:schemeClr>
                </a:solidFill>
              </a:rPr>
              <a:t>oder 149‘000‘000 km</a:t>
            </a:r>
            <a:br>
              <a:rPr lang="de-DE" sz="2200" dirty="0" smtClean="0">
                <a:solidFill>
                  <a:schemeClr val="bg1">
                    <a:alpha val="61000"/>
                  </a:schemeClr>
                </a:solidFill>
              </a:rPr>
            </a:br>
            <a:r>
              <a:rPr lang="de-DE" sz="2200" dirty="0" smtClean="0">
                <a:solidFill>
                  <a:schemeClr val="bg1">
                    <a:alpha val="61000"/>
                  </a:schemeClr>
                </a:solidFill>
              </a:rPr>
              <a:t>oder 149 Millionen km</a:t>
            </a:r>
            <a:r>
              <a:rPr lang="de-DE" sz="2200" dirty="0">
                <a:solidFill>
                  <a:schemeClr val="bg1">
                    <a:alpha val="61000"/>
                  </a:schemeClr>
                </a:solidFill>
              </a:rPr>
              <a:t/>
            </a:r>
            <a:br>
              <a:rPr lang="de-DE" sz="2200" dirty="0">
                <a:solidFill>
                  <a:schemeClr val="bg1">
                    <a:alpha val="61000"/>
                  </a:schemeClr>
                </a:solidFill>
              </a:rPr>
            </a:br>
            <a:r>
              <a:rPr lang="de-DE" sz="2200" dirty="0">
                <a:solidFill>
                  <a:schemeClr val="bg1">
                    <a:alpha val="61000"/>
                  </a:schemeClr>
                </a:solidFill>
              </a:rPr>
              <a:t>entfernt.</a:t>
            </a:r>
          </a:p>
          <a:p>
            <a:endParaRPr lang="de-DE" sz="2200" dirty="0" smtClean="0">
              <a:solidFill>
                <a:srgbClr val="FCD5B5">
                  <a:alpha val="61000"/>
                </a:srgbClr>
              </a:solidFill>
            </a:endParaRPr>
          </a:p>
        </p:txBody>
      </p:sp>
      <p:sp>
        <p:nvSpPr>
          <p:cNvPr id="5" name="Inhaltsplatzhalter 3"/>
          <p:cNvSpPr txBox="1">
            <a:spLocks/>
          </p:cNvSpPr>
          <p:nvPr/>
        </p:nvSpPr>
        <p:spPr>
          <a:xfrm>
            <a:off x="6239932" y="2235200"/>
            <a:ext cx="3018368" cy="1346200"/>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3200" kern="1200">
                <a:solidFill>
                  <a:srgbClr val="FCD5B5">
                    <a:alpha val="50000"/>
                  </a:srgb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CD5B5"/>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CD5B5"/>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CD5B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CD5B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200" dirty="0" smtClean="0">
                <a:solidFill>
                  <a:srgbClr val="FFFFFF">
                    <a:alpha val="61000"/>
                  </a:srgbClr>
                </a:solidFill>
              </a:rPr>
              <a:t>Sie ist ein </a:t>
            </a:r>
            <a:r>
              <a:rPr lang="de-DE" sz="2200" dirty="0" err="1" smtClean="0">
                <a:solidFill>
                  <a:srgbClr val="FFFFFF">
                    <a:alpha val="61000"/>
                  </a:srgbClr>
                </a:solidFill>
              </a:rPr>
              <a:t>verhältnismässig</a:t>
            </a:r>
            <a:r>
              <a:rPr lang="de-DE" sz="2200" dirty="0" smtClean="0">
                <a:solidFill>
                  <a:srgbClr val="FFFFFF">
                    <a:alpha val="61000"/>
                  </a:srgbClr>
                </a:solidFill>
              </a:rPr>
              <a:t> «kleiner» Stern.</a:t>
            </a:r>
            <a:endParaRPr lang="de-DE" sz="2200" dirty="0">
              <a:solidFill>
                <a:srgbClr val="FFFFFF">
                  <a:alpha val="61000"/>
                </a:srgbClr>
              </a:solidFill>
            </a:endParaRPr>
          </a:p>
        </p:txBody>
      </p:sp>
      <p:sp>
        <p:nvSpPr>
          <p:cNvPr id="6" name="Inhaltsplatzhalter 3"/>
          <p:cNvSpPr txBox="1">
            <a:spLocks/>
          </p:cNvSpPr>
          <p:nvPr/>
        </p:nvSpPr>
        <p:spPr>
          <a:xfrm>
            <a:off x="6239932" y="3454400"/>
            <a:ext cx="2777068" cy="1346200"/>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3200" kern="1200">
                <a:solidFill>
                  <a:srgbClr val="FCD5B5">
                    <a:alpha val="50000"/>
                  </a:srgb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CD5B5"/>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CD5B5"/>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CD5B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CD5B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200" dirty="0" smtClean="0">
                <a:solidFill>
                  <a:srgbClr val="FFFFFF">
                    <a:alpha val="61000"/>
                  </a:srgbClr>
                </a:solidFill>
              </a:rPr>
              <a:t>Dennoch ist ihr Durchmesser 110-mal grösser als derjenige der Erde</a:t>
            </a:r>
            <a:endParaRPr lang="de-DE" sz="2200" dirty="0">
              <a:solidFill>
                <a:srgbClr val="FFFFFF">
                  <a:alpha val="61000"/>
                </a:srgbClr>
              </a:solidFill>
            </a:endParaRPr>
          </a:p>
        </p:txBody>
      </p:sp>
    </p:spTree>
    <p:extLst>
      <p:ext uri="{BB962C8B-B14F-4D97-AF65-F5344CB8AC3E}">
        <p14:creationId xmlns:p14="http://schemas.microsoft.com/office/powerpoint/2010/main" val="3272344303"/>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winterson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1236505938"/>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663001"/>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sonnenunterga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2557063250"/>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ondunterga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3436736325"/>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abenddämmeru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0112" cy="5143500"/>
          </a:xfrm>
          <a:prstGeom prst="rect">
            <a:avLst/>
          </a:prstGeom>
        </p:spPr>
      </p:pic>
    </p:spTree>
    <p:extLst>
      <p:ext uri="{BB962C8B-B14F-4D97-AF65-F5344CB8AC3E}">
        <p14:creationId xmlns:p14="http://schemas.microsoft.com/office/powerpoint/2010/main" val="1615435167"/>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vielfa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394423303"/>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trichspur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feld 2"/>
          <p:cNvSpPr txBox="1"/>
          <p:nvPr/>
        </p:nvSpPr>
        <p:spPr>
          <a:xfrm>
            <a:off x="5922809" y="178493"/>
            <a:ext cx="2941693" cy="646331"/>
          </a:xfrm>
          <a:prstGeom prst="rect">
            <a:avLst/>
          </a:prstGeom>
          <a:solidFill>
            <a:schemeClr val="tx2">
              <a:lumMod val="75000"/>
            </a:schemeClr>
          </a:solidFill>
        </p:spPr>
        <p:txBody>
          <a:bodyPr wrap="none" rtlCol="0">
            <a:spAutoFit/>
          </a:bodyPr>
          <a:lstStyle/>
          <a:p>
            <a:pPr algn="r"/>
            <a:r>
              <a:rPr lang="de-DE" b="1" dirty="0" smtClean="0">
                <a:solidFill>
                  <a:schemeClr val="bg1"/>
                </a:solidFill>
              </a:rPr>
              <a:t>Nicht die Sterne drehen sich, </a:t>
            </a:r>
          </a:p>
          <a:p>
            <a:pPr algn="r"/>
            <a:r>
              <a:rPr lang="de-DE" b="1" dirty="0" smtClean="0">
                <a:solidFill>
                  <a:schemeClr val="bg1"/>
                </a:solidFill>
              </a:rPr>
              <a:t>sondern die Erde...</a:t>
            </a:r>
            <a:endParaRPr lang="de-DE" b="1" dirty="0">
              <a:solidFill>
                <a:schemeClr val="bg1"/>
              </a:solidFill>
            </a:endParaRPr>
          </a:p>
        </p:txBody>
      </p:sp>
    </p:spTree>
    <p:extLst>
      <p:ext uri="{BB962C8B-B14F-4D97-AF65-F5344CB8AC3E}">
        <p14:creationId xmlns:p14="http://schemas.microsoft.com/office/powerpoint/2010/main" val="841143805"/>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wintersternbilder nich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741" cy="5143500"/>
          </a:xfrm>
          <a:prstGeom prst="rect">
            <a:avLst/>
          </a:prstGeom>
        </p:spPr>
      </p:pic>
      <p:sp>
        <p:nvSpPr>
          <p:cNvPr id="3" name="Rechteck 2"/>
          <p:cNvSpPr/>
          <p:nvPr/>
        </p:nvSpPr>
        <p:spPr>
          <a:xfrm>
            <a:off x="330661" y="233918"/>
            <a:ext cx="1864964" cy="369332"/>
          </a:xfrm>
          <a:prstGeom prst="rect">
            <a:avLst/>
          </a:prstGeom>
        </p:spPr>
        <p:txBody>
          <a:bodyPr wrap="none">
            <a:spAutoFit/>
          </a:bodyPr>
          <a:lstStyle/>
          <a:p>
            <a:r>
              <a:rPr lang="de-DE" dirty="0" smtClean="0">
                <a:solidFill>
                  <a:schemeClr val="tx2">
                    <a:lumMod val="60000"/>
                    <a:lumOff val="40000"/>
                  </a:schemeClr>
                </a:solidFill>
              </a:rPr>
              <a:t>Wintersternbilder</a:t>
            </a:r>
            <a:endParaRPr lang="de-DE" dirty="0">
              <a:solidFill>
                <a:schemeClr val="tx2">
                  <a:lumMod val="60000"/>
                  <a:lumOff val="40000"/>
                </a:schemeClr>
              </a:solidFill>
            </a:endParaRPr>
          </a:p>
        </p:txBody>
      </p:sp>
    </p:spTree>
    <p:extLst>
      <p:ext uri="{BB962C8B-B14F-4D97-AF65-F5344CB8AC3E}">
        <p14:creationId xmlns:p14="http://schemas.microsoft.com/office/powerpoint/2010/main" val="3800619268"/>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wintersternbilder figur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741" cy="5143500"/>
          </a:xfrm>
          <a:prstGeom prst="rect">
            <a:avLst/>
          </a:prstGeom>
        </p:spPr>
      </p:pic>
      <p:sp>
        <p:nvSpPr>
          <p:cNvPr id="4" name="Rechteck 3"/>
          <p:cNvSpPr/>
          <p:nvPr/>
        </p:nvSpPr>
        <p:spPr>
          <a:xfrm>
            <a:off x="330661" y="233918"/>
            <a:ext cx="1864964" cy="369332"/>
          </a:xfrm>
          <a:prstGeom prst="rect">
            <a:avLst/>
          </a:prstGeom>
        </p:spPr>
        <p:txBody>
          <a:bodyPr wrap="none">
            <a:spAutoFit/>
          </a:bodyPr>
          <a:lstStyle/>
          <a:p>
            <a:r>
              <a:rPr lang="de-DE" dirty="0" smtClean="0">
                <a:solidFill>
                  <a:schemeClr val="tx2">
                    <a:lumMod val="60000"/>
                    <a:lumOff val="40000"/>
                  </a:schemeClr>
                </a:solidFill>
              </a:rPr>
              <a:t>Wintersternbilder</a:t>
            </a:r>
            <a:endParaRPr lang="de-DE" dirty="0">
              <a:solidFill>
                <a:schemeClr val="tx2">
                  <a:lumMod val="60000"/>
                  <a:lumOff val="40000"/>
                </a:schemeClr>
              </a:solidFill>
            </a:endParaRPr>
          </a:p>
        </p:txBody>
      </p:sp>
    </p:spTree>
    <p:extLst>
      <p:ext uri="{BB962C8B-B14F-4D97-AF65-F5344CB8AC3E}">
        <p14:creationId xmlns:p14="http://schemas.microsoft.com/office/powerpoint/2010/main" val="2841562855"/>
      </p:ext>
    </p:extLst>
  </p:cSld>
  <p:clrMapOvr>
    <a:masterClrMapping/>
  </p:clrMapOvr>
  <mc:AlternateContent xmlns:mc="http://schemas.openxmlformats.org/markup-compatibility/2006" xmlns:p14="http://schemas.microsoft.com/office/powerpoint/2010/main">
    <mc:Choice Requires="p14">
      <p:transition spd="slow" p14:dur="11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1303</Words>
  <Application>Microsoft Macintosh PowerPoint</Application>
  <PresentationFormat>Bildschirmpräsentation (16:9)</PresentationFormat>
  <Paragraphs>99</Paragraphs>
  <Slides>22</Slides>
  <Notes>22</Notes>
  <HiddenSlides>0</HiddenSlides>
  <MMClips>0</MMClips>
  <ScaleCrop>false</ScaleCrop>
  <HeadingPairs>
    <vt:vector size="4" baseType="variant">
      <vt:variant>
        <vt:lpstr>Design</vt:lpstr>
      </vt:variant>
      <vt:variant>
        <vt:i4>1</vt:i4>
      </vt:variant>
      <vt:variant>
        <vt:lpstr>Folientitel</vt:lpstr>
      </vt:variant>
      <vt:variant>
        <vt:i4>22</vt:i4>
      </vt:variant>
    </vt:vector>
  </HeadingPairs>
  <TitlesOfParts>
    <vt:vector size="23" baseType="lpstr">
      <vt:lpstr>Office-Design</vt:lpstr>
      <vt:lpstr>PowerPoint-Präsentation</vt:lpstr>
      <vt:lpstr>Auf Sterne  warten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107 000 000 000 000 Kilometer </vt:lpstr>
      <vt:lpstr>PowerPoint-Präsentation</vt:lpstr>
      <vt:lpstr>PowerPoint-Präsentation</vt:lpstr>
      <vt:lpstr>PowerPoint-Präsentation</vt:lpstr>
      <vt:lpstr>Unsere Sonne</vt:lpstr>
      <vt:lpstr>PowerPoint-Präsentation</vt:lpstr>
      <vt:lpstr>PowerPoint-Präsentation</vt:lpstr>
    </vt:vector>
  </TitlesOfParts>
  <Company>Eglisau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Juerg Alean</dc:creator>
  <cp:lastModifiedBy>Juerg Alean</cp:lastModifiedBy>
  <cp:revision>106</cp:revision>
  <dcterms:created xsi:type="dcterms:W3CDTF">2019-08-20T07:23:42Z</dcterms:created>
  <dcterms:modified xsi:type="dcterms:W3CDTF">2020-03-30T06:47:34Z</dcterms:modified>
</cp:coreProperties>
</file>