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506" r:id="rId2"/>
    <p:sldId id="505" r:id="rId3"/>
    <p:sldId id="504" r:id="rId4"/>
    <p:sldId id="507" r:id="rId5"/>
    <p:sldId id="503" r:id="rId6"/>
    <p:sldId id="502" r:id="rId7"/>
    <p:sldId id="455" r:id="rId8"/>
    <p:sldId id="457" r:id="rId9"/>
    <p:sldId id="508" r:id="rId10"/>
    <p:sldId id="425" r:id="rId11"/>
    <p:sldId id="537" r:id="rId12"/>
    <p:sldId id="536" r:id="rId13"/>
    <p:sldId id="426" r:id="rId14"/>
    <p:sldId id="509" r:id="rId15"/>
    <p:sldId id="519" r:id="rId16"/>
    <p:sldId id="520" r:id="rId17"/>
    <p:sldId id="527" r:id="rId18"/>
    <p:sldId id="428" r:id="rId19"/>
    <p:sldId id="539" r:id="rId20"/>
    <p:sldId id="538" r:id="rId21"/>
    <p:sldId id="510" r:id="rId22"/>
    <p:sldId id="513" r:id="rId23"/>
    <p:sldId id="438" r:id="rId24"/>
    <p:sldId id="522" r:id="rId25"/>
    <p:sldId id="523" r:id="rId26"/>
    <p:sldId id="521" r:id="rId27"/>
    <p:sldId id="524" r:id="rId28"/>
    <p:sldId id="518" r:id="rId29"/>
    <p:sldId id="511" r:id="rId30"/>
    <p:sldId id="434" r:id="rId31"/>
    <p:sldId id="435" r:id="rId32"/>
    <p:sldId id="436" r:id="rId33"/>
    <p:sldId id="528" r:id="rId34"/>
    <p:sldId id="512" r:id="rId35"/>
    <p:sldId id="445" r:id="rId36"/>
    <p:sldId id="529" r:id="rId37"/>
    <p:sldId id="530" r:id="rId38"/>
    <p:sldId id="531" r:id="rId39"/>
    <p:sldId id="532" r:id="rId40"/>
    <p:sldId id="533" r:id="rId41"/>
    <p:sldId id="534" r:id="rId42"/>
    <p:sldId id="535" r:id="rId4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5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D13C1-A7C2-4317-B047-BBFBBE6EE9A3}" type="datetimeFigureOut">
              <a:rPr lang="de-CH" smtClean="0"/>
              <a:t>01.05.2024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8FEE5-15EE-4098-BFA8-68AF3E99803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8235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3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42386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15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http://www.webexhibits.org/feast/</a:t>
            </a:r>
          </a:p>
        </p:txBody>
      </p:sp>
    </p:spTree>
    <p:extLst>
      <p:ext uri="{BB962C8B-B14F-4D97-AF65-F5344CB8AC3E}">
        <p14:creationId xmlns:p14="http://schemas.microsoft.com/office/powerpoint/2010/main" val="3661255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E9B93-0A56-70FC-1A83-5D5A43F35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36E3581-DDA4-5EEF-5DE8-69ADDC26C1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17</a:t>
            </a:fld>
            <a:endParaRPr 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9A66CF9-B1A6-5BD9-43D9-A07C27EBD1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FD422697-4B35-098C-F105-A0E5E526AD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52601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18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69318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19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7110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F03FA-43D0-C09B-03C4-066C64E94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7173A1E-485C-3A2C-0447-925256E0DB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20</a:t>
            </a:fld>
            <a:endParaRPr 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EBFFC8C-634F-CD31-F002-1B33F2EC56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EB69928-1BD5-9D22-AFEB-560C43ED92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86288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23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65324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24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http://www.nytimes.com/2014/04/22/science/renoir-shows-his-true-colors.html</a:t>
            </a:r>
          </a:p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39783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25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http://www.nytimes.com/2014/04/22/science/renoir-shows-his-true-colors.html</a:t>
            </a:r>
          </a:p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44168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26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http://www.nytimes.com/2014/04/22/science/renoir-shows-his-true-colors.html</a:t>
            </a:r>
          </a:p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06851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27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http://www.nytimes.com/2014/04/22/science/renoir-shows-his-true-colors.html</a:t>
            </a:r>
          </a:p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38038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5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/>
              <a:t>http://de.wikipedia.org/wiki/Datei:IRR-untersuchung-cranach-hamburg.jpg</a:t>
            </a:r>
          </a:p>
        </p:txBody>
      </p:sp>
    </p:spTree>
    <p:extLst>
      <p:ext uri="{BB962C8B-B14F-4D97-AF65-F5344CB8AC3E}">
        <p14:creationId xmlns:p14="http://schemas.microsoft.com/office/powerpoint/2010/main" val="231825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30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http://colourlex.com/project/renoir-the-umbrellas/</a:t>
            </a:r>
          </a:p>
        </p:txBody>
      </p:sp>
    </p:spTree>
    <p:extLst>
      <p:ext uri="{BB962C8B-B14F-4D97-AF65-F5344CB8AC3E}">
        <p14:creationId xmlns:p14="http://schemas.microsoft.com/office/powerpoint/2010/main" val="103475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31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http://colourlex.com/project/renoir-the-umbrellas/</a:t>
            </a:r>
          </a:p>
        </p:txBody>
      </p:sp>
    </p:spTree>
    <p:extLst>
      <p:ext uri="{BB962C8B-B14F-4D97-AF65-F5344CB8AC3E}">
        <p14:creationId xmlns:p14="http://schemas.microsoft.com/office/powerpoint/2010/main" val="3116299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32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http://colourlex.com/project/renoir-the-umbrellas/</a:t>
            </a:r>
          </a:p>
        </p:txBody>
      </p:sp>
    </p:spTree>
    <p:extLst>
      <p:ext uri="{BB962C8B-B14F-4D97-AF65-F5344CB8AC3E}">
        <p14:creationId xmlns:p14="http://schemas.microsoft.com/office/powerpoint/2010/main" val="923840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9B204-4522-B18B-9C00-F34B55766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B7EDC5F-990F-78C6-6251-240771C2AB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33</a:t>
            </a:fld>
            <a:endParaRPr 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DDCA4E0-2EBD-9261-10E9-E6FE94DAAF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E6635A7-3AC8-85BD-9FAB-080CDA1CCC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http://colourlex.com/project/renoir-the-umbrellas/</a:t>
            </a:r>
          </a:p>
        </p:txBody>
      </p:sp>
    </p:spTree>
    <p:extLst>
      <p:ext uri="{BB962C8B-B14F-4D97-AF65-F5344CB8AC3E}">
        <p14:creationId xmlns:p14="http://schemas.microsoft.com/office/powerpoint/2010/main" val="2003325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dirty="0"/>
              <a:t>Video: http://www.npr.org/player/v2/mediaPlayer.html?action=1&amp;t=1&amp;islist=false&amp;id=93209918&amp;m=93210085</a:t>
            </a:r>
          </a:p>
          <a:p>
            <a:r>
              <a:rPr lang="de-CH" b="0" dirty="0"/>
              <a:t>Photon-</a:t>
            </a:r>
            <a:r>
              <a:rPr lang="de-CH" b="0" dirty="0" err="1"/>
              <a:t>Based</a:t>
            </a:r>
            <a:r>
              <a:rPr lang="de-CH" b="0" dirty="0"/>
              <a:t> </a:t>
            </a:r>
            <a:r>
              <a:rPr lang="de-CH" b="0" dirty="0" err="1"/>
              <a:t>Techniques</a:t>
            </a:r>
            <a:r>
              <a:rPr lang="de-CH" b="0" dirty="0"/>
              <a:t> </a:t>
            </a:r>
            <a:r>
              <a:rPr lang="de-CH" b="0" dirty="0" err="1"/>
              <a:t>for</a:t>
            </a:r>
            <a:r>
              <a:rPr lang="de-CH" b="0" dirty="0"/>
              <a:t> </a:t>
            </a:r>
            <a:r>
              <a:rPr lang="de-CH" b="0" dirty="0" err="1"/>
              <a:t>Nondestructive</a:t>
            </a:r>
            <a:r>
              <a:rPr lang="de-CH" b="0" dirty="0"/>
              <a:t> </a:t>
            </a:r>
            <a:r>
              <a:rPr lang="de-CH" b="0" dirty="0" err="1"/>
              <a:t>Subsurface</a:t>
            </a:r>
            <a:r>
              <a:rPr lang="de-CH" b="0" dirty="0"/>
              <a:t> Analysis </a:t>
            </a:r>
            <a:r>
              <a:rPr lang="de-CH" b="0" dirty="0" err="1"/>
              <a:t>of</a:t>
            </a:r>
            <a:r>
              <a:rPr lang="de-CH" b="0" dirty="0"/>
              <a:t> </a:t>
            </a:r>
            <a:r>
              <a:rPr lang="de-CH" b="0" dirty="0" err="1"/>
              <a:t>Painted</a:t>
            </a:r>
            <a:r>
              <a:rPr lang="de-CH" b="0" dirty="0"/>
              <a:t> Cultural </a:t>
            </a:r>
            <a:r>
              <a:rPr lang="de-CH" b="0" dirty="0" err="1"/>
              <a:t>Heritage</a:t>
            </a:r>
            <a:r>
              <a:rPr lang="de-CH" b="0" dirty="0"/>
              <a:t> </a:t>
            </a:r>
            <a:r>
              <a:rPr lang="de-CH" b="0" dirty="0" err="1"/>
              <a:t>Artifacts</a:t>
            </a:r>
            <a:endParaRPr lang="de-CH" b="0" dirty="0"/>
          </a:p>
          <a:p>
            <a:endParaRPr lang="de-CH" b="1" dirty="0"/>
          </a:p>
          <a:p>
            <a:r>
              <a:rPr lang="de-CH" dirty="0"/>
              <a:t>K. Janssens*†, J. Dik‡, M. </a:t>
            </a:r>
            <a:r>
              <a:rPr lang="de-CH" dirty="0" err="1"/>
              <a:t>Cotte</a:t>
            </a:r>
            <a:r>
              <a:rPr lang="de-CH" dirty="0"/>
              <a:t>§ </a:t>
            </a:r>
            <a:r>
              <a:rPr lang="de-CH" dirty="0" err="1"/>
              <a:t>and</a:t>
            </a:r>
            <a:r>
              <a:rPr lang="de-CH" dirty="0"/>
              <a:t> J. </a:t>
            </a:r>
            <a:r>
              <a:rPr lang="de-CH" dirty="0" err="1"/>
              <a:t>Susini</a:t>
            </a:r>
            <a:r>
              <a:rPr lang="de-CH" dirty="0"/>
              <a:t>§ </a:t>
            </a:r>
          </a:p>
          <a:p>
            <a:r>
              <a:rPr lang="de-CH" dirty="0"/>
              <a:t>†University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Belgium</a:t>
            </a:r>
            <a:endParaRPr lang="de-CH" dirty="0"/>
          </a:p>
          <a:p>
            <a:r>
              <a:rPr lang="de-CH" dirty="0"/>
              <a:t>‡Delft University </a:t>
            </a:r>
            <a:r>
              <a:rPr lang="de-CH" dirty="0" err="1"/>
              <a:t>of</a:t>
            </a:r>
            <a:r>
              <a:rPr lang="de-CH" dirty="0"/>
              <a:t> Technology, Delft, The </a:t>
            </a:r>
            <a:r>
              <a:rPr lang="de-CH" dirty="0" err="1"/>
              <a:t>Netherlands</a:t>
            </a:r>
            <a:endParaRPr lang="de-CH" dirty="0"/>
          </a:p>
          <a:p>
            <a:r>
              <a:rPr lang="de-CH" dirty="0"/>
              <a:t>§ European Synchrotron Radiation Facility, Grenoble, France</a:t>
            </a:r>
          </a:p>
          <a:p>
            <a:r>
              <a:rPr lang="de-CH" i="1" dirty="0" err="1"/>
              <a:t>Acc</a:t>
            </a:r>
            <a:r>
              <a:rPr lang="de-CH" i="1" dirty="0"/>
              <a:t>. Chem. Res.</a:t>
            </a:r>
            <a:r>
              <a:rPr lang="de-CH" dirty="0"/>
              <a:t>, 2010, 43 (6), pp 814–825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43949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38634-5189-82CE-4490-3D6A17A0B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DD2D8EB-262D-B30B-A666-AD866F118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9C6E51F-1FE9-0106-4A9F-2BC61846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dirty="0"/>
              <a:t>Video: http://www.npr.org/player/v2/mediaPlayer.html?action=1&amp;t=1&amp;islist=false&amp;id=93209918&amp;m=93210085</a:t>
            </a:r>
          </a:p>
          <a:p>
            <a:r>
              <a:rPr lang="de-CH" b="0" dirty="0"/>
              <a:t>Photon-</a:t>
            </a:r>
            <a:r>
              <a:rPr lang="de-CH" b="0" dirty="0" err="1"/>
              <a:t>Based</a:t>
            </a:r>
            <a:r>
              <a:rPr lang="de-CH" b="0" dirty="0"/>
              <a:t> </a:t>
            </a:r>
            <a:r>
              <a:rPr lang="de-CH" b="0" dirty="0" err="1"/>
              <a:t>Techniques</a:t>
            </a:r>
            <a:r>
              <a:rPr lang="de-CH" b="0" dirty="0"/>
              <a:t> </a:t>
            </a:r>
            <a:r>
              <a:rPr lang="de-CH" b="0" dirty="0" err="1"/>
              <a:t>for</a:t>
            </a:r>
            <a:r>
              <a:rPr lang="de-CH" b="0" dirty="0"/>
              <a:t> </a:t>
            </a:r>
            <a:r>
              <a:rPr lang="de-CH" b="0" dirty="0" err="1"/>
              <a:t>Nondestructive</a:t>
            </a:r>
            <a:r>
              <a:rPr lang="de-CH" b="0" dirty="0"/>
              <a:t> </a:t>
            </a:r>
            <a:r>
              <a:rPr lang="de-CH" b="0" dirty="0" err="1"/>
              <a:t>Subsurface</a:t>
            </a:r>
            <a:r>
              <a:rPr lang="de-CH" b="0" dirty="0"/>
              <a:t> Analysis </a:t>
            </a:r>
            <a:r>
              <a:rPr lang="de-CH" b="0" dirty="0" err="1"/>
              <a:t>of</a:t>
            </a:r>
            <a:r>
              <a:rPr lang="de-CH" b="0" dirty="0"/>
              <a:t> </a:t>
            </a:r>
            <a:r>
              <a:rPr lang="de-CH" b="0" dirty="0" err="1"/>
              <a:t>Painted</a:t>
            </a:r>
            <a:r>
              <a:rPr lang="de-CH" b="0" dirty="0"/>
              <a:t> Cultural </a:t>
            </a:r>
            <a:r>
              <a:rPr lang="de-CH" b="0" dirty="0" err="1"/>
              <a:t>Heritage</a:t>
            </a:r>
            <a:r>
              <a:rPr lang="de-CH" b="0" dirty="0"/>
              <a:t> </a:t>
            </a:r>
            <a:r>
              <a:rPr lang="de-CH" b="0" dirty="0" err="1"/>
              <a:t>Artifacts</a:t>
            </a:r>
            <a:endParaRPr lang="de-CH" b="0" dirty="0"/>
          </a:p>
          <a:p>
            <a:endParaRPr lang="de-CH" b="1" dirty="0"/>
          </a:p>
          <a:p>
            <a:r>
              <a:rPr lang="de-CH" dirty="0"/>
              <a:t>K. Janssens*†, J. Dik‡, M. </a:t>
            </a:r>
            <a:r>
              <a:rPr lang="de-CH" dirty="0" err="1"/>
              <a:t>Cotte</a:t>
            </a:r>
            <a:r>
              <a:rPr lang="de-CH" dirty="0"/>
              <a:t>§ </a:t>
            </a:r>
            <a:r>
              <a:rPr lang="de-CH" dirty="0" err="1"/>
              <a:t>and</a:t>
            </a:r>
            <a:r>
              <a:rPr lang="de-CH" dirty="0"/>
              <a:t> J. </a:t>
            </a:r>
            <a:r>
              <a:rPr lang="de-CH" dirty="0" err="1"/>
              <a:t>Susini</a:t>
            </a:r>
            <a:r>
              <a:rPr lang="de-CH" dirty="0"/>
              <a:t>§ </a:t>
            </a:r>
          </a:p>
          <a:p>
            <a:r>
              <a:rPr lang="de-CH" dirty="0"/>
              <a:t>†University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Belgium</a:t>
            </a:r>
            <a:endParaRPr lang="de-CH" dirty="0"/>
          </a:p>
          <a:p>
            <a:r>
              <a:rPr lang="de-CH" dirty="0"/>
              <a:t>‡Delft University </a:t>
            </a:r>
            <a:r>
              <a:rPr lang="de-CH" dirty="0" err="1"/>
              <a:t>of</a:t>
            </a:r>
            <a:r>
              <a:rPr lang="de-CH" dirty="0"/>
              <a:t> Technology, Delft, The </a:t>
            </a:r>
            <a:r>
              <a:rPr lang="de-CH" dirty="0" err="1"/>
              <a:t>Netherlands</a:t>
            </a:r>
            <a:endParaRPr lang="de-CH" dirty="0"/>
          </a:p>
          <a:p>
            <a:r>
              <a:rPr lang="de-CH" dirty="0"/>
              <a:t>§ European Synchrotron Radiation Facility, Grenoble, France</a:t>
            </a:r>
          </a:p>
          <a:p>
            <a:r>
              <a:rPr lang="de-CH" i="1" dirty="0" err="1"/>
              <a:t>Acc</a:t>
            </a:r>
            <a:r>
              <a:rPr lang="de-CH" i="1" dirty="0"/>
              <a:t>. Chem. Res.</a:t>
            </a:r>
            <a:r>
              <a:rPr lang="de-CH" dirty="0"/>
              <a:t>, 2010, 43 (6), pp 814–825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A34375-8C76-AD0A-3854-AF7F567E44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4395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3D1BA-F834-5BEB-7ED2-C457ECF90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1BC6DE6-66A3-4DEC-CEF6-693DA8AAAD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9585BB4-CD5C-F497-E19F-CC9ED5CE8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dirty="0"/>
              <a:t>Video: http://www.npr.org/player/v2/mediaPlayer.html?action=1&amp;t=1&amp;islist=false&amp;id=93209918&amp;m=93210085</a:t>
            </a:r>
          </a:p>
          <a:p>
            <a:r>
              <a:rPr lang="de-CH" b="0" dirty="0"/>
              <a:t>Photon-</a:t>
            </a:r>
            <a:r>
              <a:rPr lang="de-CH" b="0" dirty="0" err="1"/>
              <a:t>Based</a:t>
            </a:r>
            <a:r>
              <a:rPr lang="de-CH" b="0" dirty="0"/>
              <a:t> </a:t>
            </a:r>
            <a:r>
              <a:rPr lang="de-CH" b="0" dirty="0" err="1"/>
              <a:t>Techniques</a:t>
            </a:r>
            <a:r>
              <a:rPr lang="de-CH" b="0" dirty="0"/>
              <a:t> </a:t>
            </a:r>
            <a:r>
              <a:rPr lang="de-CH" b="0" dirty="0" err="1"/>
              <a:t>for</a:t>
            </a:r>
            <a:r>
              <a:rPr lang="de-CH" b="0" dirty="0"/>
              <a:t> </a:t>
            </a:r>
            <a:r>
              <a:rPr lang="de-CH" b="0" dirty="0" err="1"/>
              <a:t>Nondestructive</a:t>
            </a:r>
            <a:r>
              <a:rPr lang="de-CH" b="0" dirty="0"/>
              <a:t> </a:t>
            </a:r>
            <a:r>
              <a:rPr lang="de-CH" b="0" dirty="0" err="1"/>
              <a:t>Subsurface</a:t>
            </a:r>
            <a:r>
              <a:rPr lang="de-CH" b="0" dirty="0"/>
              <a:t> Analysis </a:t>
            </a:r>
            <a:r>
              <a:rPr lang="de-CH" b="0" dirty="0" err="1"/>
              <a:t>of</a:t>
            </a:r>
            <a:r>
              <a:rPr lang="de-CH" b="0" dirty="0"/>
              <a:t> </a:t>
            </a:r>
            <a:r>
              <a:rPr lang="de-CH" b="0" dirty="0" err="1"/>
              <a:t>Painted</a:t>
            </a:r>
            <a:r>
              <a:rPr lang="de-CH" b="0" dirty="0"/>
              <a:t> Cultural </a:t>
            </a:r>
            <a:r>
              <a:rPr lang="de-CH" b="0" dirty="0" err="1"/>
              <a:t>Heritage</a:t>
            </a:r>
            <a:r>
              <a:rPr lang="de-CH" b="0" dirty="0"/>
              <a:t> </a:t>
            </a:r>
            <a:r>
              <a:rPr lang="de-CH" b="0" dirty="0" err="1"/>
              <a:t>Artifacts</a:t>
            </a:r>
            <a:endParaRPr lang="de-CH" b="0" dirty="0"/>
          </a:p>
          <a:p>
            <a:endParaRPr lang="de-CH" b="1" dirty="0"/>
          </a:p>
          <a:p>
            <a:r>
              <a:rPr lang="de-CH" dirty="0"/>
              <a:t>K. Janssens*†, J. Dik‡, M. </a:t>
            </a:r>
            <a:r>
              <a:rPr lang="de-CH" dirty="0" err="1"/>
              <a:t>Cotte</a:t>
            </a:r>
            <a:r>
              <a:rPr lang="de-CH" dirty="0"/>
              <a:t>§ </a:t>
            </a:r>
            <a:r>
              <a:rPr lang="de-CH" dirty="0" err="1"/>
              <a:t>and</a:t>
            </a:r>
            <a:r>
              <a:rPr lang="de-CH" dirty="0"/>
              <a:t> J. </a:t>
            </a:r>
            <a:r>
              <a:rPr lang="de-CH" dirty="0" err="1"/>
              <a:t>Susini</a:t>
            </a:r>
            <a:r>
              <a:rPr lang="de-CH" dirty="0"/>
              <a:t>§ </a:t>
            </a:r>
          </a:p>
          <a:p>
            <a:r>
              <a:rPr lang="de-CH" dirty="0"/>
              <a:t>†University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Belgium</a:t>
            </a:r>
            <a:endParaRPr lang="de-CH" dirty="0"/>
          </a:p>
          <a:p>
            <a:r>
              <a:rPr lang="de-CH" dirty="0"/>
              <a:t>‡Delft University </a:t>
            </a:r>
            <a:r>
              <a:rPr lang="de-CH" dirty="0" err="1"/>
              <a:t>of</a:t>
            </a:r>
            <a:r>
              <a:rPr lang="de-CH" dirty="0"/>
              <a:t> Technology, Delft, The </a:t>
            </a:r>
            <a:r>
              <a:rPr lang="de-CH" dirty="0" err="1"/>
              <a:t>Netherlands</a:t>
            </a:r>
            <a:endParaRPr lang="de-CH" dirty="0"/>
          </a:p>
          <a:p>
            <a:r>
              <a:rPr lang="de-CH" dirty="0"/>
              <a:t>§ European Synchrotron Radiation Facility, Grenoble, France</a:t>
            </a:r>
          </a:p>
          <a:p>
            <a:r>
              <a:rPr lang="de-CH" i="1" dirty="0" err="1"/>
              <a:t>Acc</a:t>
            </a:r>
            <a:r>
              <a:rPr lang="de-CH" i="1" dirty="0"/>
              <a:t>. Chem. Res.</a:t>
            </a:r>
            <a:r>
              <a:rPr lang="de-CH" dirty="0"/>
              <a:t>, 2010, 43 (6), pp 814–825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326B3E-96B6-4F81-F6D5-DA15D95613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53287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9F4DD-9156-8669-AC96-3942F5E78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63AB5DE-3213-D443-244B-55782A3BB2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26D8241-B46C-3FE4-75E4-FB489C273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dirty="0"/>
              <a:t>Video: http://www.npr.org/player/v2/mediaPlayer.html?action=1&amp;t=1&amp;islist=false&amp;id=93209918&amp;m=93210085</a:t>
            </a:r>
          </a:p>
          <a:p>
            <a:r>
              <a:rPr lang="de-CH" b="0" dirty="0"/>
              <a:t>Photon-</a:t>
            </a:r>
            <a:r>
              <a:rPr lang="de-CH" b="0" dirty="0" err="1"/>
              <a:t>Based</a:t>
            </a:r>
            <a:r>
              <a:rPr lang="de-CH" b="0" dirty="0"/>
              <a:t> </a:t>
            </a:r>
            <a:r>
              <a:rPr lang="de-CH" b="0" dirty="0" err="1"/>
              <a:t>Techniques</a:t>
            </a:r>
            <a:r>
              <a:rPr lang="de-CH" b="0" dirty="0"/>
              <a:t> </a:t>
            </a:r>
            <a:r>
              <a:rPr lang="de-CH" b="0" dirty="0" err="1"/>
              <a:t>for</a:t>
            </a:r>
            <a:r>
              <a:rPr lang="de-CH" b="0" dirty="0"/>
              <a:t> </a:t>
            </a:r>
            <a:r>
              <a:rPr lang="de-CH" b="0" dirty="0" err="1"/>
              <a:t>Nondestructive</a:t>
            </a:r>
            <a:r>
              <a:rPr lang="de-CH" b="0" dirty="0"/>
              <a:t> </a:t>
            </a:r>
            <a:r>
              <a:rPr lang="de-CH" b="0" dirty="0" err="1"/>
              <a:t>Subsurface</a:t>
            </a:r>
            <a:r>
              <a:rPr lang="de-CH" b="0" dirty="0"/>
              <a:t> Analysis </a:t>
            </a:r>
            <a:r>
              <a:rPr lang="de-CH" b="0" dirty="0" err="1"/>
              <a:t>of</a:t>
            </a:r>
            <a:r>
              <a:rPr lang="de-CH" b="0" dirty="0"/>
              <a:t> </a:t>
            </a:r>
            <a:r>
              <a:rPr lang="de-CH" b="0" dirty="0" err="1"/>
              <a:t>Painted</a:t>
            </a:r>
            <a:r>
              <a:rPr lang="de-CH" b="0" dirty="0"/>
              <a:t> Cultural </a:t>
            </a:r>
            <a:r>
              <a:rPr lang="de-CH" b="0" dirty="0" err="1"/>
              <a:t>Heritage</a:t>
            </a:r>
            <a:r>
              <a:rPr lang="de-CH" b="0" dirty="0"/>
              <a:t> </a:t>
            </a:r>
            <a:r>
              <a:rPr lang="de-CH" b="0" dirty="0" err="1"/>
              <a:t>Artifacts</a:t>
            </a:r>
            <a:endParaRPr lang="de-CH" b="0" dirty="0"/>
          </a:p>
          <a:p>
            <a:endParaRPr lang="de-CH" b="1" dirty="0"/>
          </a:p>
          <a:p>
            <a:r>
              <a:rPr lang="de-CH" dirty="0"/>
              <a:t>K. Janssens*†, J. Dik‡, M. </a:t>
            </a:r>
            <a:r>
              <a:rPr lang="de-CH" dirty="0" err="1"/>
              <a:t>Cotte</a:t>
            </a:r>
            <a:r>
              <a:rPr lang="de-CH" dirty="0"/>
              <a:t>§ </a:t>
            </a:r>
            <a:r>
              <a:rPr lang="de-CH" dirty="0" err="1"/>
              <a:t>and</a:t>
            </a:r>
            <a:r>
              <a:rPr lang="de-CH" dirty="0"/>
              <a:t> J. </a:t>
            </a:r>
            <a:r>
              <a:rPr lang="de-CH" dirty="0" err="1"/>
              <a:t>Susini</a:t>
            </a:r>
            <a:r>
              <a:rPr lang="de-CH" dirty="0"/>
              <a:t>§ </a:t>
            </a:r>
          </a:p>
          <a:p>
            <a:r>
              <a:rPr lang="de-CH" dirty="0"/>
              <a:t>†University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Belgium</a:t>
            </a:r>
            <a:endParaRPr lang="de-CH" dirty="0"/>
          </a:p>
          <a:p>
            <a:r>
              <a:rPr lang="de-CH" dirty="0"/>
              <a:t>‡Delft University </a:t>
            </a:r>
            <a:r>
              <a:rPr lang="de-CH" dirty="0" err="1"/>
              <a:t>of</a:t>
            </a:r>
            <a:r>
              <a:rPr lang="de-CH" dirty="0"/>
              <a:t> Technology, Delft, The </a:t>
            </a:r>
            <a:r>
              <a:rPr lang="de-CH" dirty="0" err="1"/>
              <a:t>Netherlands</a:t>
            </a:r>
            <a:endParaRPr lang="de-CH" dirty="0"/>
          </a:p>
          <a:p>
            <a:r>
              <a:rPr lang="de-CH" dirty="0"/>
              <a:t>§ European Synchrotron Radiation Facility, Grenoble, France</a:t>
            </a:r>
          </a:p>
          <a:p>
            <a:r>
              <a:rPr lang="de-CH" i="1" dirty="0" err="1"/>
              <a:t>Acc</a:t>
            </a:r>
            <a:r>
              <a:rPr lang="de-CH" i="1" dirty="0"/>
              <a:t>. Chem. Res.</a:t>
            </a:r>
            <a:r>
              <a:rPr lang="de-CH" dirty="0"/>
              <a:t>, 2010, 43 (6), pp 814–825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3AFFB0-115B-2C74-0907-D57CC57E9B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31260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D6165-3DEC-C268-E7C7-63B3C7B92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C2494E7-04FB-4FC7-B81D-FD40A844DA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5B60FF0-4375-8416-2B2F-9CA18D853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dirty="0"/>
              <a:t>Video: http://www.npr.org/player/v2/mediaPlayer.html?action=1&amp;t=1&amp;islist=false&amp;id=93209918&amp;m=93210085</a:t>
            </a:r>
          </a:p>
          <a:p>
            <a:r>
              <a:rPr lang="de-CH" b="0" dirty="0"/>
              <a:t>Photon-</a:t>
            </a:r>
            <a:r>
              <a:rPr lang="de-CH" b="0" dirty="0" err="1"/>
              <a:t>Based</a:t>
            </a:r>
            <a:r>
              <a:rPr lang="de-CH" b="0" dirty="0"/>
              <a:t> </a:t>
            </a:r>
            <a:r>
              <a:rPr lang="de-CH" b="0" dirty="0" err="1"/>
              <a:t>Techniques</a:t>
            </a:r>
            <a:r>
              <a:rPr lang="de-CH" b="0" dirty="0"/>
              <a:t> </a:t>
            </a:r>
            <a:r>
              <a:rPr lang="de-CH" b="0" dirty="0" err="1"/>
              <a:t>for</a:t>
            </a:r>
            <a:r>
              <a:rPr lang="de-CH" b="0" dirty="0"/>
              <a:t> </a:t>
            </a:r>
            <a:r>
              <a:rPr lang="de-CH" b="0" dirty="0" err="1"/>
              <a:t>Nondestructive</a:t>
            </a:r>
            <a:r>
              <a:rPr lang="de-CH" b="0" dirty="0"/>
              <a:t> </a:t>
            </a:r>
            <a:r>
              <a:rPr lang="de-CH" b="0" dirty="0" err="1"/>
              <a:t>Subsurface</a:t>
            </a:r>
            <a:r>
              <a:rPr lang="de-CH" b="0" dirty="0"/>
              <a:t> Analysis </a:t>
            </a:r>
            <a:r>
              <a:rPr lang="de-CH" b="0" dirty="0" err="1"/>
              <a:t>of</a:t>
            </a:r>
            <a:r>
              <a:rPr lang="de-CH" b="0" dirty="0"/>
              <a:t> </a:t>
            </a:r>
            <a:r>
              <a:rPr lang="de-CH" b="0" dirty="0" err="1"/>
              <a:t>Painted</a:t>
            </a:r>
            <a:r>
              <a:rPr lang="de-CH" b="0" dirty="0"/>
              <a:t> Cultural </a:t>
            </a:r>
            <a:r>
              <a:rPr lang="de-CH" b="0" dirty="0" err="1"/>
              <a:t>Heritage</a:t>
            </a:r>
            <a:r>
              <a:rPr lang="de-CH" b="0" dirty="0"/>
              <a:t> </a:t>
            </a:r>
            <a:r>
              <a:rPr lang="de-CH" b="0" dirty="0" err="1"/>
              <a:t>Artifacts</a:t>
            </a:r>
            <a:endParaRPr lang="de-CH" b="0" dirty="0"/>
          </a:p>
          <a:p>
            <a:endParaRPr lang="de-CH" b="1" dirty="0"/>
          </a:p>
          <a:p>
            <a:r>
              <a:rPr lang="de-CH" dirty="0"/>
              <a:t>K. Janssens*†, J. Dik‡, M. </a:t>
            </a:r>
            <a:r>
              <a:rPr lang="de-CH" dirty="0" err="1"/>
              <a:t>Cotte</a:t>
            </a:r>
            <a:r>
              <a:rPr lang="de-CH" dirty="0"/>
              <a:t>§ </a:t>
            </a:r>
            <a:r>
              <a:rPr lang="de-CH" dirty="0" err="1"/>
              <a:t>and</a:t>
            </a:r>
            <a:r>
              <a:rPr lang="de-CH" dirty="0"/>
              <a:t> J. </a:t>
            </a:r>
            <a:r>
              <a:rPr lang="de-CH" dirty="0" err="1"/>
              <a:t>Susini</a:t>
            </a:r>
            <a:r>
              <a:rPr lang="de-CH" dirty="0"/>
              <a:t>§ </a:t>
            </a:r>
          </a:p>
          <a:p>
            <a:r>
              <a:rPr lang="de-CH" dirty="0"/>
              <a:t>†University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Belgium</a:t>
            </a:r>
            <a:endParaRPr lang="de-CH" dirty="0"/>
          </a:p>
          <a:p>
            <a:r>
              <a:rPr lang="de-CH" dirty="0"/>
              <a:t>‡Delft University </a:t>
            </a:r>
            <a:r>
              <a:rPr lang="de-CH" dirty="0" err="1"/>
              <a:t>of</a:t>
            </a:r>
            <a:r>
              <a:rPr lang="de-CH" dirty="0"/>
              <a:t> Technology, Delft, The </a:t>
            </a:r>
            <a:r>
              <a:rPr lang="de-CH" dirty="0" err="1"/>
              <a:t>Netherlands</a:t>
            </a:r>
            <a:endParaRPr lang="de-CH" dirty="0"/>
          </a:p>
          <a:p>
            <a:r>
              <a:rPr lang="de-CH" dirty="0"/>
              <a:t>§ European Synchrotron Radiation Facility, Grenoble, France</a:t>
            </a:r>
          </a:p>
          <a:p>
            <a:r>
              <a:rPr lang="de-CH" i="1" dirty="0" err="1"/>
              <a:t>Acc</a:t>
            </a:r>
            <a:r>
              <a:rPr lang="de-CH" i="1" dirty="0"/>
              <a:t>. Chem. Res.</a:t>
            </a:r>
            <a:r>
              <a:rPr lang="de-CH" dirty="0"/>
              <a:t>, 2010, 43 (6), pp 814–825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C6F098-F491-2A92-BAB1-6AA0BF1628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6434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403FF-1978-C818-0898-2A7F406FC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62C5786-6639-8659-5FC5-D687ECABE1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812B66C-B3A7-A57C-593D-CEA8F3386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dirty="0"/>
              <a:t>Video: http://www.npr.org/player/v2/mediaPlayer.html?action=1&amp;t=1&amp;islist=false&amp;id=93209918&amp;m=93210085</a:t>
            </a:r>
          </a:p>
          <a:p>
            <a:r>
              <a:rPr lang="de-CH" b="0" dirty="0"/>
              <a:t>Photon-</a:t>
            </a:r>
            <a:r>
              <a:rPr lang="de-CH" b="0" dirty="0" err="1"/>
              <a:t>Based</a:t>
            </a:r>
            <a:r>
              <a:rPr lang="de-CH" b="0" dirty="0"/>
              <a:t> </a:t>
            </a:r>
            <a:r>
              <a:rPr lang="de-CH" b="0" dirty="0" err="1"/>
              <a:t>Techniques</a:t>
            </a:r>
            <a:r>
              <a:rPr lang="de-CH" b="0" dirty="0"/>
              <a:t> </a:t>
            </a:r>
            <a:r>
              <a:rPr lang="de-CH" b="0" dirty="0" err="1"/>
              <a:t>for</a:t>
            </a:r>
            <a:r>
              <a:rPr lang="de-CH" b="0" dirty="0"/>
              <a:t> </a:t>
            </a:r>
            <a:r>
              <a:rPr lang="de-CH" b="0" dirty="0" err="1"/>
              <a:t>Nondestructive</a:t>
            </a:r>
            <a:r>
              <a:rPr lang="de-CH" b="0" dirty="0"/>
              <a:t> </a:t>
            </a:r>
            <a:r>
              <a:rPr lang="de-CH" b="0" dirty="0" err="1"/>
              <a:t>Subsurface</a:t>
            </a:r>
            <a:r>
              <a:rPr lang="de-CH" b="0" dirty="0"/>
              <a:t> Analysis </a:t>
            </a:r>
            <a:r>
              <a:rPr lang="de-CH" b="0" dirty="0" err="1"/>
              <a:t>of</a:t>
            </a:r>
            <a:r>
              <a:rPr lang="de-CH" b="0" dirty="0"/>
              <a:t> </a:t>
            </a:r>
            <a:r>
              <a:rPr lang="de-CH" b="0" dirty="0" err="1"/>
              <a:t>Painted</a:t>
            </a:r>
            <a:r>
              <a:rPr lang="de-CH" b="0" dirty="0"/>
              <a:t> Cultural </a:t>
            </a:r>
            <a:r>
              <a:rPr lang="de-CH" b="0" dirty="0" err="1"/>
              <a:t>Heritage</a:t>
            </a:r>
            <a:r>
              <a:rPr lang="de-CH" b="0" dirty="0"/>
              <a:t> </a:t>
            </a:r>
            <a:r>
              <a:rPr lang="de-CH" b="0" dirty="0" err="1"/>
              <a:t>Artifacts</a:t>
            </a:r>
            <a:endParaRPr lang="de-CH" b="0" dirty="0"/>
          </a:p>
          <a:p>
            <a:endParaRPr lang="de-CH" b="1" dirty="0"/>
          </a:p>
          <a:p>
            <a:r>
              <a:rPr lang="de-CH" dirty="0"/>
              <a:t>K. Janssens*†, J. Dik‡, M. </a:t>
            </a:r>
            <a:r>
              <a:rPr lang="de-CH" dirty="0" err="1"/>
              <a:t>Cotte</a:t>
            </a:r>
            <a:r>
              <a:rPr lang="de-CH" dirty="0"/>
              <a:t>§ </a:t>
            </a:r>
            <a:r>
              <a:rPr lang="de-CH" dirty="0" err="1"/>
              <a:t>and</a:t>
            </a:r>
            <a:r>
              <a:rPr lang="de-CH" dirty="0"/>
              <a:t> J. </a:t>
            </a:r>
            <a:r>
              <a:rPr lang="de-CH" dirty="0" err="1"/>
              <a:t>Susini</a:t>
            </a:r>
            <a:r>
              <a:rPr lang="de-CH" dirty="0"/>
              <a:t>§ </a:t>
            </a:r>
          </a:p>
          <a:p>
            <a:r>
              <a:rPr lang="de-CH" dirty="0"/>
              <a:t>†University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Belgium</a:t>
            </a:r>
            <a:endParaRPr lang="de-CH" dirty="0"/>
          </a:p>
          <a:p>
            <a:r>
              <a:rPr lang="de-CH" dirty="0"/>
              <a:t>‡Delft University </a:t>
            </a:r>
            <a:r>
              <a:rPr lang="de-CH" dirty="0" err="1"/>
              <a:t>of</a:t>
            </a:r>
            <a:r>
              <a:rPr lang="de-CH" dirty="0"/>
              <a:t> Technology, Delft, The </a:t>
            </a:r>
            <a:r>
              <a:rPr lang="de-CH" dirty="0" err="1"/>
              <a:t>Netherlands</a:t>
            </a:r>
            <a:endParaRPr lang="de-CH" dirty="0"/>
          </a:p>
          <a:p>
            <a:r>
              <a:rPr lang="de-CH" dirty="0"/>
              <a:t>§ European Synchrotron Radiation Facility, Grenoble, France</a:t>
            </a:r>
          </a:p>
          <a:p>
            <a:r>
              <a:rPr lang="de-CH" i="1" dirty="0" err="1"/>
              <a:t>Acc</a:t>
            </a:r>
            <a:r>
              <a:rPr lang="de-CH" i="1" dirty="0"/>
              <a:t>. Chem. Res.</a:t>
            </a:r>
            <a:r>
              <a:rPr lang="de-CH" dirty="0"/>
              <a:t>, 2010, 43 (6), pp 814–825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69B173-C954-36E4-52A7-984E4D876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25668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6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http://thecreatorsproject.vice.com/blog/how-art-experts-discovered-a-hidden-portrait-beaneath-a-picasso-masterpiece</a:t>
            </a:r>
          </a:p>
          <a:p>
            <a:pPr eaLnBrk="1" hangingPunct="1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328797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791A5-F5A2-1EA4-AC9F-7085E8944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6BAE0FB-A742-A68C-598E-6E3FA0989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209D86B-96B0-8544-C841-E8B1BD825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dirty="0"/>
              <a:t>Video: http://www.npr.org/player/v2/mediaPlayer.html?action=1&amp;t=1&amp;islist=false&amp;id=93209918&amp;m=93210085</a:t>
            </a:r>
          </a:p>
          <a:p>
            <a:r>
              <a:rPr lang="de-CH" b="0" dirty="0"/>
              <a:t>Photon-</a:t>
            </a:r>
            <a:r>
              <a:rPr lang="de-CH" b="0" dirty="0" err="1"/>
              <a:t>Based</a:t>
            </a:r>
            <a:r>
              <a:rPr lang="de-CH" b="0" dirty="0"/>
              <a:t> </a:t>
            </a:r>
            <a:r>
              <a:rPr lang="de-CH" b="0" dirty="0" err="1"/>
              <a:t>Techniques</a:t>
            </a:r>
            <a:r>
              <a:rPr lang="de-CH" b="0" dirty="0"/>
              <a:t> </a:t>
            </a:r>
            <a:r>
              <a:rPr lang="de-CH" b="0" dirty="0" err="1"/>
              <a:t>for</a:t>
            </a:r>
            <a:r>
              <a:rPr lang="de-CH" b="0" dirty="0"/>
              <a:t> </a:t>
            </a:r>
            <a:r>
              <a:rPr lang="de-CH" b="0" dirty="0" err="1"/>
              <a:t>Nondestructive</a:t>
            </a:r>
            <a:r>
              <a:rPr lang="de-CH" b="0" dirty="0"/>
              <a:t> </a:t>
            </a:r>
            <a:r>
              <a:rPr lang="de-CH" b="0" dirty="0" err="1"/>
              <a:t>Subsurface</a:t>
            </a:r>
            <a:r>
              <a:rPr lang="de-CH" b="0" dirty="0"/>
              <a:t> Analysis </a:t>
            </a:r>
            <a:r>
              <a:rPr lang="de-CH" b="0" dirty="0" err="1"/>
              <a:t>of</a:t>
            </a:r>
            <a:r>
              <a:rPr lang="de-CH" b="0" dirty="0"/>
              <a:t> </a:t>
            </a:r>
            <a:r>
              <a:rPr lang="de-CH" b="0" dirty="0" err="1"/>
              <a:t>Painted</a:t>
            </a:r>
            <a:r>
              <a:rPr lang="de-CH" b="0" dirty="0"/>
              <a:t> Cultural </a:t>
            </a:r>
            <a:r>
              <a:rPr lang="de-CH" b="0" dirty="0" err="1"/>
              <a:t>Heritage</a:t>
            </a:r>
            <a:r>
              <a:rPr lang="de-CH" b="0" dirty="0"/>
              <a:t> </a:t>
            </a:r>
            <a:r>
              <a:rPr lang="de-CH" b="0" dirty="0" err="1"/>
              <a:t>Artifacts</a:t>
            </a:r>
            <a:endParaRPr lang="de-CH" b="0" dirty="0"/>
          </a:p>
          <a:p>
            <a:endParaRPr lang="de-CH" b="1" dirty="0"/>
          </a:p>
          <a:p>
            <a:r>
              <a:rPr lang="de-CH" dirty="0"/>
              <a:t>K. Janssens*†, J. Dik‡, M. </a:t>
            </a:r>
            <a:r>
              <a:rPr lang="de-CH" dirty="0" err="1"/>
              <a:t>Cotte</a:t>
            </a:r>
            <a:r>
              <a:rPr lang="de-CH" dirty="0"/>
              <a:t>§ </a:t>
            </a:r>
            <a:r>
              <a:rPr lang="de-CH" dirty="0" err="1"/>
              <a:t>and</a:t>
            </a:r>
            <a:r>
              <a:rPr lang="de-CH" dirty="0"/>
              <a:t> J. </a:t>
            </a:r>
            <a:r>
              <a:rPr lang="de-CH" dirty="0" err="1"/>
              <a:t>Susini</a:t>
            </a:r>
            <a:r>
              <a:rPr lang="de-CH" dirty="0"/>
              <a:t>§ </a:t>
            </a:r>
          </a:p>
          <a:p>
            <a:r>
              <a:rPr lang="de-CH" dirty="0"/>
              <a:t>†University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Belgium</a:t>
            </a:r>
            <a:endParaRPr lang="de-CH" dirty="0"/>
          </a:p>
          <a:p>
            <a:r>
              <a:rPr lang="de-CH" dirty="0"/>
              <a:t>‡Delft University </a:t>
            </a:r>
            <a:r>
              <a:rPr lang="de-CH" dirty="0" err="1"/>
              <a:t>of</a:t>
            </a:r>
            <a:r>
              <a:rPr lang="de-CH" dirty="0"/>
              <a:t> Technology, Delft, The </a:t>
            </a:r>
            <a:r>
              <a:rPr lang="de-CH" dirty="0" err="1"/>
              <a:t>Netherlands</a:t>
            </a:r>
            <a:endParaRPr lang="de-CH" dirty="0"/>
          </a:p>
          <a:p>
            <a:r>
              <a:rPr lang="de-CH" dirty="0"/>
              <a:t>§ European Synchrotron Radiation Facility, Grenoble, France</a:t>
            </a:r>
          </a:p>
          <a:p>
            <a:r>
              <a:rPr lang="de-CH" i="1" dirty="0" err="1"/>
              <a:t>Acc</a:t>
            </a:r>
            <a:r>
              <a:rPr lang="de-CH" i="1" dirty="0"/>
              <a:t>. Chem. Res.</a:t>
            </a:r>
            <a:r>
              <a:rPr lang="de-CH" dirty="0"/>
              <a:t>, 2010, 43 (6), pp 814–825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77CD63-82B7-8F32-56B8-04F995152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97703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B3668-D686-B1AA-A9F0-E31B6DDC2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D21DCBF-017E-1BC2-0135-8E051016BD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B33A591-7C52-0396-D145-FC11C775E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dirty="0"/>
              <a:t>Video: http://www.npr.org/player/v2/mediaPlayer.html?action=1&amp;t=1&amp;islist=false&amp;id=93209918&amp;m=93210085</a:t>
            </a:r>
          </a:p>
          <a:p>
            <a:r>
              <a:rPr lang="de-CH" b="0" dirty="0"/>
              <a:t>Photon-</a:t>
            </a:r>
            <a:r>
              <a:rPr lang="de-CH" b="0" dirty="0" err="1"/>
              <a:t>Based</a:t>
            </a:r>
            <a:r>
              <a:rPr lang="de-CH" b="0" dirty="0"/>
              <a:t> </a:t>
            </a:r>
            <a:r>
              <a:rPr lang="de-CH" b="0" dirty="0" err="1"/>
              <a:t>Techniques</a:t>
            </a:r>
            <a:r>
              <a:rPr lang="de-CH" b="0" dirty="0"/>
              <a:t> </a:t>
            </a:r>
            <a:r>
              <a:rPr lang="de-CH" b="0" dirty="0" err="1"/>
              <a:t>for</a:t>
            </a:r>
            <a:r>
              <a:rPr lang="de-CH" b="0" dirty="0"/>
              <a:t> </a:t>
            </a:r>
            <a:r>
              <a:rPr lang="de-CH" b="0" dirty="0" err="1"/>
              <a:t>Nondestructive</a:t>
            </a:r>
            <a:r>
              <a:rPr lang="de-CH" b="0" dirty="0"/>
              <a:t> </a:t>
            </a:r>
            <a:r>
              <a:rPr lang="de-CH" b="0" dirty="0" err="1"/>
              <a:t>Subsurface</a:t>
            </a:r>
            <a:r>
              <a:rPr lang="de-CH" b="0" dirty="0"/>
              <a:t> Analysis </a:t>
            </a:r>
            <a:r>
              <a:rPr lang="de-CH" b="0" dirty="0" err="1"/>
              <a:t>of</a:t>
            </a:r>
            <a:r>
              <a:rPr lang="de-CH" b="0" dirty="0"/>
              <a:t> </a:t>
            </a:r>
            <a:r>
              <a:rPr lang="de-CH" b="0" dirty="0" err="1"/>
              <a:t>Painted</a:t>
            </a:r>
            <a:r>
              <a:rPr lang="de-CH" b="0" dirty="0"/>
              <a:t> Cultural </a:t>
            </a:r>
            <a:r>
              <a:rPr lang="de-CH" b="0" dirty="0" err="1"/>
              <a:t>Heritage</a:t>
            </a:r>
            <a:r>
              <a:rPr lang="de-CH" b="0" dirty="0"/>
              <a:t> </a:t>
            </a:r>
            <a:r>
              <a:rPr lang="de-CH" b="0" dirty="0" err="1"/>
              <a:t>Artifacts</a:t>
            </a:r>
            <a:endParaRPr lang="de-CH" b="0" dirty="0"/>
          </a:p>
          <a:p>
            <a:endParaRPr lang="de-CH" b="1" dirty="0"/>
          </a:p>
          <a:p>
            <a:r>
              <a:rPr lang="de-CH" dirty="0"/>
              <a:t>K. Janssens*†, J. Dik‡, M. </a:t>
            </a:r>
            <a:r>
              <a:rPr lang="de-CH" dirty="0" err="1"/>
              <a:t>Cotte</a:t>
            </a:r>
            <a:r>
              <a:rPr lang="de-CH" dirty="0"/>
              <a:t>§ </a:t>
            </a:r>
            <a:r>
              <a:rPr lang="de-CH" dirty="0" err="1"/>
              <a:t>and</a:t>
            </a:r>
            <a:r>
              <a:rPr lang="de-CH" dirty="0"/>
              <a:t> J. </a:t>
            </a:r>
            <a:r>
              <a:rPr lang="de-CH" dirty="0" err="1"/>
              <a:t>Susini</a:t>
            </a:r>
            <a:r>
              <a:rPr lang="de-CH" dirty="0"/>
              <a:t>§ </a:t>
            </a:r>
          </a:p>
          <a:p>
            <a:r>
              <a:rPr lang="de-CH" dirty="0"/>
              <a:t>†University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Antwerp</a:t>
            </a:r>
            <a:r>
              <a:rPr lang="de-CH" dirty="0"/>
              <a:t>, </a:t>
            </a:r>
            <a:r>
              <a:rPr lang="de-CH" dirty="0" err="1"/>
              <a:t>Belgium</a:t>
            </a:r>
            <a:endParaRPr lang="de-CH" dirty="0"/>
          </a:p>
          <a:p>
            <a:r>
              <a:rPr lang="de-CH" dirty="0"/>
              <a:t>‡Delft University </a:t>
            </a:r>
            <a:r>
              <a:rPr lang="de-CH" dirty="0" err="1"/>
              <a:t>of</a:t>
            </a:r>
            <a:r>
              <a:rPr lang="de-CH" dirty="0"/>
              <a:t> Technology, Delft, The </a:t>
            </a:r>
            <a:r>
              <a:rPr lang="de-CH" dirty="0" err="1"/>
              <a:t>Netherlands</a:t>
            </a:r>
            <a:endParaRPr lang="de-CH" dirty="0"/>
          </a:p>
          <a:p>
            <a:r>
              <a:rPr lang="de-CH" dirty="0"/>
              <a:t>§ European Synchrotron Radiation Facility, Grenoble, France</a:t>
            </a:r>
          </a:p>
          <a:p>
            <a:r>
              <a:rPr lang="de-CH" i="1" dirty="0" err="1"/>
              <a:t>Acc</a:t>
            </a:r>
            <a:r>
              <a:rPr lang="de-CH" i="1" dirty="0"/>
              <a:t>. Chem. Res.</a:t>
            </a:r>
            <a:r>
              <a:rPr lang="de-CH" dirty="0"/>
              <a:t>, 2010, 43 (6), pp 814–825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3CFD61-E47D-843A-EA2B-95C0D4C869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990B9-27F2-4CDD-BCC4-E558F572F21B}" type="slidenum">
              <a:rPr lang="de-CH" smtClean="0"/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4258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http://thecreatorsproject.vice.com/blog/how-art-experts-discovered-a-hidden-portrait-beaneath-a-picasso-masterpiece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07118-9A17-4025-BC4E-15F8B2371CC1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7368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http://thecreatorsproject.vice.com/blog/how-art-experts-discovered-a-hidden-portrait-beaneath-a-picasso-masterpiece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07118-9A17-4025-BC4E-15F8B2371CC1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5243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10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http://www.webexhibits.org/feast/</a:t>
            </a:r>
          </a:p>
        </p:txBody>
      </p:sp>
    </p:spTree>
    <p:extLst>
      <p:ext uri="{BB962C8B-B14F-4D97-AF65-F5344CB8AC3E}">
        <p14:creationId xmlns:p14="http://schemas.microsoft.com/office/powerpoint/2010/main" val="992400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5E12E-B608-31AA-E8E8-7B1EE3686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AFA07C0-6C55-773A-6F26-3C418283FB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11</a:t>
            </a:fld>
            <a:endParaRPr 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B403340-0F5A-0C48-9B7B-9131DA7BD3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C2F66BEB-C801-13CC-9B9F-97ECB34AC3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http://www.webexhibits.org/feast/</a:t>
            </a:r>
          </a:p>
        </p:txBody>
      </p:sp>
    </p:spTree>
    <p:extLst>
      <p:ext uri="{BB962C8B-B14F-4D97-AF65-F5344CB8AC3E}">
        <p14:creationId xmlns:p14="http://schemas.microsoft.com/office/powerpoint/2010/main" val="3579609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4F2F4-1307-F592-CAD1-ABE73DBFA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BB6A2A5-776F-640A-4492-2982B9374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12</a:t>
            </a:fld>
            <a:endParaRPr 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A6C4A67-F3A9-33D0-7B9D-B3122E30D2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78DD81C-A624-F9CC-A2FF-3CA93A539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http://www.webexhibits.org/feast/</a:t>
            </a:r>
          </a:p>
        </p:txBody>
      </p:sp>
    </p:spTree>
    <p:extLst>
      <p:ext uri="{BB962C8B-B14F-4D97-AF65-F5344CB8AC3E}">
        <p14:creationId xmlns:p14="http://schemas.microsoft.com/office/powerpoint/2010/main" val="519271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08757-DA18-4DAC-9A2D-AB4ADE8DD701}" type="slidenum">
              <a:rPr lang="de-DE"/>
              <a:pPr/>
              <a:t>13</a:t>
            </a:fld>
            <a:endParaRPr lang="de-DE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/>
              <a:t>http://www.webexhibits.org/feast/</a:t>
            </a:r>
          </a:p>
        </p:txBody>
      </p:sp>
    </p:spTree>
    <p:extLst>
      <p:ext uri="{BB962C8B-B14F-4D97-AF65-F5344CB8AC3E}">
        <p14:creationId xmlns:p14="http://schemas.microsoft.com/office/powerpoint/2010/main" val="434351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37CEA-16FD-AF97-88C8-C94A0E89D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A8740E-502B-C48B-341D-8B7D7336E1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03DBE8-8E16-58AE-F07E-10F72A8D0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FAF3-7D5A-4727-BC38-73375B5C5C85}" type="datetime1">
              <a:rPr lang="de-CH" smtClean="0"/>
              <a:t>01.05.2024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4324CA-5DB1-05BD-BA9C-DA00F462A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6C0B3A-9B19-2906-228B-ED0B28DE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826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9431C-691C-6621-C73C-A7B039777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0213E2A-4851-06F7-DB60-2470FD9E8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5776A0-6DE2-3FD0-9FCA-586A7BEA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8B043-83FD-4537-9594-F51B5DD945D7}" type="datetime1">
              <a:rPr lang="de-CH" smtClean="0"/>
              <a:t>01.05.2024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61C188-A14A-EB96-9CF4-E8A47FCE1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E379DD-9029-D622-6DE0-C0A469EDA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365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A8842BB-BB33-9F5B-B3AB-54347E435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4154E8D-633B-4F32-D2CD-C3CB38568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0E8110-5FA0-8680-7C1B-F305464F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3EC1-0F5C-41F2-86DD-22C650E29147}" type="datetime1">
              <a:rPr lang="de-CH" smtClean="0"/>
              <a:t>01.05.2024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DBDFB1-1A62-7D3D-6BF5-E41E1C931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49130C-DB2C-CF1E-08B1-8BF65356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4311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B00A7-08B2-AF03-ACDB-D11140BC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FD3065-9324-527F-E7E5-2EEA1E03D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EE211D-A348-571E-DDD4-55B34FC37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B052D-D596-4B0D-B563-2039B17BDE3D}" type="datetime1">
              <a:rPr lang="de-CH" smtClean="0"/>
              <a:t>01.05.2024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B2AA04-556C-AD60-004C-2263BCFE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9833BA-DC9E-CD7B-A202-5761B6736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4770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39F14-7F33-73AE-4319-3DC654D66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AFEF31-169D-8517-00FE-5B4B0D92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8509AE-09E5-6A7C-DDB8-9470E250F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12869-B9B7-4024-9170-9112ACD8C4DB}" type="datetime1">
              <a:rPr lang="de-CH" smtClean="0"/>
              <a:t>01.05.2024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37F630-701B-146F-4E09-29799255F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C2A608-1E31-D8CE-7236-81E9E726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6932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CA3E4B-22A3-BE12-A8A7-B2380CFAB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9D768B-F943-FCAE-5301-71D3076E5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AC331AB-1DD7-69A2-EB34-87302DD16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FD5375-2ED4-0780-AD6C-920FF407E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9F7C-C183-4FDA-9F5E-3ED033C111C5}" type="datetime1">
              <a:rPr lang="de-CH" smtClean="0"/>
              <a:t>01.05.2024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5C1A62-0BE8-9020-F8FF-EDDBC5529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48B4A88-5E13-4F71-67F6-F76F87FAC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351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4DA469-7F02-43BF-ED64-85474BAC5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670F1A-3765-F4F9-2E9C-08119D443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25A0DE-8A16-6E6D-3BD6-C64CEF47E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A4B81B-2965-ACE7-FEAB-0F0ECFA7A3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C02B41E-6F4C-0283-3D88-679CB2DEA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C12882D-8E69-AF84-60EE-1B3B3289D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E393-E40C-4C57-86B9-CA8448ADFAE9}" type="datetime1">
              <a:rPr lang="de-CH" smtClean="0"/>
              <a:t>01.05.2024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127B4B2-D6A9-4864-9AC5-29BAC94DC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F0D1311-1E2F-E9C5-CB28-BA0C4C96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7406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E48FA6-40FE-0214-C2D2-454116F5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D61A36C-7153-E76D-83CF-E45ECB892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152C-55A6-4412-9BF1-F1ABDA24451B}" type="datetime1">
              <a:rPr lang="de-CH" smtClean="0"/>
              <a:t>01.05.2024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A871EC-69B9-1855-E7DF-5B968F547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F935B8D-90BB-B8E2-5149-5016EDDDC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253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F3B32DC-3146-CC31-72E4-2F0CC432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3FA1-45CA-4EB1-BF16-60B78E039B31}" type="datetime1">
              <a:rPr lang="de-CH" smtClean="0"/>
              <a:t>01.05.2024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261F90-F8F6-E704-D1A8-116244CFB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B3ADBD-EC03-4722-74FA-D29AD8F28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1733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F1A33-0754-DDFA-261A-104E18CA6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D8A601-1A85-FD38-1028-DDEE4A0A6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A65EBC-7D07-0BC9-2784-E02B3FF02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4B0BA6-6D17-F257-651A-ABF23EAFF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EF49-44D4-414F-852B-8649CE6C2BA7}" type="datetime1">
              <a:rPr lang="de-CH" smtClean="0"/>
              <a:t>01.05.2024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B38303-ED40-EF99-0B1E-6AFC14EDC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CCE54A-8D44-E635-2B34-6804B28E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83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12E11B-9674-00FC-843B-D7D4B8EF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9F57DA2-2349-6A5C-16F9-A5F1D2900F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C2C7F58-5306-40BA-FFFA-720CA35038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16824B9-4C97-9B6A-C216-8B0F758A6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AAF9-5426-43D6-91D8-7FBBF17C5FD8}" type="datetime1">
              <a:rPr lang="de-CH" smtClean="0"/>
              <a:t>01.05.2024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6342987-36FC-90EC-7A6D-47787C614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17E2E8-9870-EC03-69C3-285539D8E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02EC-432D-4B49-9E60-50FB6EA7FC2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053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A1E5CAF-8FDC-45DE-7315-9C703A7BA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030E9-4A87-F91B-2D4E-5A21303AC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C1D200-B00A-45FD-5BDD-AFA7CD731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2C0D86-68B4-4828-95AF-BCF8DC4E6DF5}" type="datetime1">
              <a:rPr lang="de-CH" smtClean="0"/>
              <a:t>01.05.2024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DD654F-B4E6-0F49-5732-A45ED631B6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685668-43C7-9E7C-7592-FFC561E83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8102EC-432D-4B49-9E60-50FB6EA7FC2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974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t3lcMgWoKY4" TargetMode="External"/><Relationship Id="rId4" Type="http://schemas.openxmlformats.org/officeDocument/2006/relationships/hyperlink" Target="https://www.chemistryworld.com/news/raman-reveals-renoirs-true-colours/7090.articl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tionalgallery.org.uk/media/16058/roy-billinge-riopelle_2012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06CDD2E-DB2B-1925-5BD3-2ECF324FD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C607C5B-AE5A-DB69-59F7-2B456F60A603}"/>
              </a:ext>
            </a:extLst>
          </p:cNvPr>
          <p:cNvSpPr txBox="1"/>
          <p:nvPr/>
        </p:nvSpPr>
        <p:spPr>
          <a:xfrm>
            <a:off x="414437" y="3025255"/>
            <a:ext cx="75949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dirty="0"/>
              <a:t>Kunst und Wissenschaft</a:t>
            </a:r>
            <a:endParaRPr lang="de-CH" sz="96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8B8AE8F-333E-0DE0-B774-A32F618B5115}"/>
              </a:ext>
            </a:extLst>
          </p:cNvPr>
          <p:cNvSpPr txBox="1"/>
          <p:nvPr/>
        </p:nvSpPr>
        <p:spPr>
          <a:xfrm>
            <a:off x="10259568" y="6412992"/>
            <a:ext cx="1780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© Juraj Lipscher 2024</a:t>
            </a:r>
            <a:endParaRPr lang="de-CH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538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7649570" y="6399037"/>
            <a:ext cx="3145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</a:rPr>
              <a:t>G. Bellini, </a:t>
            </a:r>
            <a:r>
              <a:rPr lang="de-CH" i="1" dirty="0">
                <a:latin typeface="Calibri Light" panose="020F0302020204030204" pitchFamily="34" charset="0"/>
              </a:rPr>
              <a:t>Götterfest,</a:t>
            </a:r>
            <a:r>
              <a:rPr lang="de-CH" dirty="0">
                <a:latin typeface="Calibri Light" panose="020F0302020204030204" pitchFamily="34" charset="0"/>
              </a:rPr>
              <a:t> 1514-1529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E055CD4-EF97-52EC-7498-FD3021EDF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34445" cy="6858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011DECD-D67E-C1AF-6613-B8B29250160A}"/>
              </a:ext>
            </a:extLst>
          </p:cNvPr>
          <p:cNvSpPr txBox="1"/>
          <p:nvPr/>
        </p:nvSpPr>
        <p:spPr>
          <a:xfrm>
            <a:off x="1004637" y="4126832"/>
            <a:ext cx="30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1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B987411-5320-8FA9-619A-F1501E4CD14B}"/>
              </a:ext>
            </a:extLst>
          </p:cNvPr>
          <p:cNvSpPr txBox="1"/>
          <p:nvPr/>
        </p:nvSpPr>
        <p:spPr>
          <a:xfrm>
            <a:off x="1305426" y="5492416"/>
            <a:ext cx="30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2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A71E65E-C326-0ABD-32C9-7211C4BAFDE5}"/>
              </a:ext>
            </a:extLst>
          </p:cNvPr>
          <p:cNvSpPr txBox="1"/>
          <p:nvPr/>
        </p:nvSpPr>
        <p:spPr>
          <a:xfrm>
            <a:off x="2081514" y="4763974"/>
            <a:ext cx="30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3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F1FB5CB-BDC3-BD62-F717-D83B6AF57B5E}"/>
              </a:ext>
            </a:extLst>
          </p:cNvPr>
          <p:cNvSpPr txBox="1"/>
          <p:nvPr/>
        </p:nvSpPr>
        <p:spPr>
          <a:xfrm>
            <a:off x="2490078" y="5380919"/>
            <a:ext cx="30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4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0B43AE4-7FE5-18B8-B1F6-CF8F88D6F079}"/>
              </a:ext>
            </a:extLst>
          </p:cNvPr>
          <p:cNvSpPr txBox="1"/>
          <p:nvPr/>
        </p:nvSpPr>
        <p:spPr>
          <a:xfrm>
            <a:off x="3180977" y="4622168"/>
            <a:ext cx="30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5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5C44213-180F-4248-A760-AB21AA8CCEA9}"/>
              </a:ext>
            </a:extLst>
          </p:cNvPr>
          <p:cNvSpPr txBox="1"/>
          <p:nvPr/>
        </p:nvSpPr>
        <p:spPr>
          <a:xfrm>
            <a:off x="3863199" y="5380919"/>
            <a:ext cx="30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6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7FF3853-C7E6-E8E7-3F83-A65EA7B07FF6}"/>
              </a:ext>
            </a:extLst>
          </p:cNvPr>
          <p:cNvSpPr txBox="1"/>
          <p:nvPr/>
        </p:nvSpPr>
        <p:spPr>
          <a:xfrm>
            <a:off x="4040097" y="4363864"/>
            <a:ext cx="30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7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9DE4976-C241-BF85-BAD0-4B2859D7FD52}"/>
              </a:ext>
            </a:extLst>
          </p:cNvPr>
          <p:cNvSpPr txBox="1"/>
          <p:nvPr/>
        </p:nvSpPr>
        <p:spPr>
          <a:xfrm>
            <a:off x="4337456" y="5180864"/>
            <a:ext cx="30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8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FC8F79C-8FEF-0004-E916-F8D54624D83F}"/>
              </a:ext>
            </a:extLst>
          </p:cNvPr>
          <p:cNvSpPr txBox="1"/>
          <p:nvPr/>
        </p:nvSpPr>
        <p:spPr>
          <a:xfrm>
            <a:off x="5335519" y="4696882"/>
            <a:ext cx="30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9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04A683C-8805-7A91-3E59-27F350360D04}"/>
              </a:ext>
            </a:extLst>
          </p:cNvPr>
          <p:cNvSpPr txBox="1"/>
          <p:nvPr/>
        </p:nvSpPr>
        <p:spPr>
          <a:xfrm>
            <a:off x="5628252" y="5092306"/>
            <a:ext cx="462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10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15A670B-FA26-C24C-0658-A05E72117F25}"/>
              </a:ext>
            </a:extLst>
          </p:cNvPr>
          <p:cNvSpPr txBox="1"/>
          <p:nvPr/>
        </p:nvSpPr>
        <p:spPr>
          <a:xfrm>
            <a:off x="6287709" y="4611166"/>
            <a:ext cx="462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11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B3966C5F-B792-AFB0-0AFB-2F56D24CC5F0}"/>
              </a:ext>
            </a:extLst>
          </p:cNvPr>
          <p:cNvSpPr txBox="1"/>
          <p:nvPr/>
        </p:nvSpPr>
        <p:spPr>
          <a:xfrm>
            <a:off x="7027355" y="5059159"/>
            <a:ext cx="462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12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210C773-B9B2-047A-CEF3-47860D105510}"/>
              </a:ext>
            </a:extLst>
          </p:cNvPr>
          <p:cNvSpPr txBox="1"/>
          <p:nvPr/>
        </p:nvSpPr>
        <p:spPr>
          <a:xfrm>
            <a:off x="7988968" y="535405"/>
            <a:ext cx="379596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Silenius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Lehrer und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Begleiter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von Bacchus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Bacchus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als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Kind: Der Gott des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Weines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Sylvanus: Der Gott der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Wälder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und Felder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Merkur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Der Gott des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Reisens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und des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Handels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Jupiter: Der Gott des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Himmels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und des Donners und der König der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Götter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Cybele: In Rom war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sie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als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die Grosse Mutter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bekannt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Pan: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Griechischer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Gott der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Weiden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sein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römischer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Pendant war Faunus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Neptun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Der Gott der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Meere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Ceres: Die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Göttin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Landwirtschaft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und der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Fruchtbarkeit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Apollo: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Einer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wichtigsten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komplexesten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Gottheiten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. Er war der Gott der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Sonne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der Künste, der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Prophezeiung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und der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Heilkunst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Priapus: Ein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zweitrangiger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Gott der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Fruchtbarkeit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und der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männlichen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Genitalien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Lotis: Die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Nymphe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Lotusblüte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08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1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50611-08AC-27F6-38BA-430CD141F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562A661C-AE5B-8AA2-D2C3-09515DC342CE}"/>
              </a:ext>
            </a:extLst>
          </p:cNvPr>
          <p:cNvSpPr/>
          <p:nvPr/>
        </p:nvSpPr>
        <p:spPr>
          <a:xfrm>
            <a:off x="7649570" y="6399037"/>
            <a:ext cx="3145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>
                <a:latin typeface="Calibri Light" panose="020F0302020204030204" pitchFamily="34" charset="0"/>
              </a:rPr>
              <a:t>G. Bellini, </a:t>
            </a:r>
            <a:r>
              <a:rPr lang="de-CH" i="1">
                <a:latin typeface="Calibri Light" panose="020F0302020204030204" pitchFamily="34" charset="0"/>
              </a:rPr>
              <a:t>Götterfest,</a:t>
            </a:r>
            <a:r>
              <a:rPr lang="de-CH">
                <a:latin typeface="Calibri Light" panose="020F0302020204030204" pitchFamily="34" charset="0"/>
              </a:rPr>
              <a:t> 1514-1529</a:t>
            </a:r>
            <a:endParaRPr lang="de-CH" dirty="0">
              <a:latin typeface="Calibri Light" panose="020F03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D7A9187-EF11-9D6B-CAD6-6B1612558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34445" cy="6858000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7EE8E753-2653-C642-0274-3EEFBA499502}"/>
              </a:ext>
            </a:extLst>
          </p:cNvPr>
          <p:cNvSpPr txBox="1"/>
          <p:nvPr/>
        </p:nvSpPr>
        <p:spPr>
          <a:xfrm>
            <a:off x="7958667" y="535405"/>
            <a:ext cx="38262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Geschichte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nach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dem 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Gedicht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römischen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Dichters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Ovid «Fasti»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Götter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feiern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trinken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einer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Waldlichtung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werden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allmählich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müde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9C17498-4533-C79A-F00F-55589277CC4B}"/>
              </a:ext>
            </a:extLst>
          </p:cNvPr>
          <p:cNvSpPr/>
          <p:nvPr/>
        </p:nvSpPr>
        <p:spPr>
          <a:xfrm>
            <a:off x="5823284" y="3429000"/>
            <a:ext cx="1630279" cy="32004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4FB1DE0-7B45-9C4D-BED0-850FF31B7C96}"/>
              </a:ext>
            </a:extLst>
          </p:cNvPr>
          <p:cNvSpPr txBox="1"/>
          <p:nvPr/>
        </p:nvSpPr>
        <p:spPr>
          <a:xfrm>
            <a:off x="7958667" y="1876214"/>
            <a:ext cx="38472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Priapus, der Gott der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männlichen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Genitalien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möchte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die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Gunst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Stunde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nutzen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 die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dösende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Nymphe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Lotis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heranmachen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75B4B97-18E2-FB36-A64E-ACCA98B2DE1F}"/>
              </a:ext>
            </a:extLst>
          </p:cNvPr>
          <p:cNvSpPr txBox="1"/>
          <p:nvPr/>
        </p:nvSpPr>
        <p:spPr>
          <a:xfrm>
            <a:off x="7958667" y="2948314"/>
            <a:ext cx="3847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Gleichen Moment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fängt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aber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Esel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Silenius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schreien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1937909-9A8C-3E78-9FB2-CB0CDB34BAEF}"/>
              </a:ext>
            </a:extLst>
          </p:cNvPr>
          <p:cNvSpPr txBox="1"/>
          <p:nvPr/>
        </p:nvSpPr>
        <p:spPr>
          <a:xfrm>
            <a:off x="7937679" y="3610033"/>
            <a:ext cx="384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Lotis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wacht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auf und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stösst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den Priapus von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der in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Schande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von den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Göttern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verjagt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wird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6ECC483-99C6-E0D8-2847-233D7115D921}"/>
              </a:ext>
            </a:extLst>
          </p:cNvPr>
          <p:cNvSpPr/>
          <p:nvPr/>
        </p:nvSpPr>
        <p:spPr>
          <a:xfrm>
            <a:off x="596052" y="3533089"/>
            <a:ext cx="1733975" cy="182461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2749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E9B80-F159-EDDF-52ED-63C16FB87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1A18A81-9955-4F6D-D76C-3BDE39F9E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62" y="717147"/>
            <a:ext cx="5601306" cy="517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43F04E7-EDBB-E1D7-7CCA-E37FC6221080}"/>
              </a:ext>
            </a:extLst>
          </p:cNvPr>
          <p:cNvSpPr/>
          <p:nvPr/>
        </p:nvSpPr>
        <p:spPr>
          <a:xfrm>
            <a:off x="673161" y="5887792"/>
            <a:ext cx="5601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</a:rPr>
              <a:t>G. Bellini, </a:t>
            </a:r>
            <a:r>
              <a:rPr lang="de-CH" i="1" dirty="0">
                <a:latin typeface="Calibri Light" panose="020F0302020204030204" pitchFamily="34" charset="0"/>
              </a:rPr>
              <a:t>Götterfest,</a:t>
            </a:r>
            <a:r>
              <a:rPr lang="de-CH" dirty="0">
                <a:latin typeface="Calibri Light" panose="020F0302020204030204" pitchFamily="34" charset="0"/>
              </a:rPr>
              <a:t> 1514-1529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C272D6BE-C890-88DD-AB1C-01BE3CC43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0695" y="3037974"/>
            <a:ext cx="2147637" cy="104674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id="{E0E606A0-4E15-17C2-4618-7F0897DB18C0}"/>
              </a:ext>
            </a:extLst>
          </p:cNvPr>
          <p:cNvSpPr>
            <a:spLocks noChangeArrowheads="1"/>
          </p:cNvSpPr>
          <p:nvPr/>
        </p:nvSpPr>
        <p:spPr bwMode="auto">
          <a:xfrm rot="4651237">
            <a:off x="6149401" y="1729362"/>
            <a:ext cx="431800" cy="1655763"/>
          </a:xfrm>
          <a:prstGeom prst="downArrow">
            <a:avLst>
              <a:gd name="adj1" fmla="val 50000"/>
              <a:gd name="adj2" fmla="val 95864"/>
            </a:avLst>
          </a:prstGeom>
          <a:noFill/>
          <a:ln w="222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10" name="AutoShape 5">
            <a:extLst>
              <a:ext uri="{FF2B5EF4-FFF2-40B4-BE49-F238E27FC236}">
                <a16:creationId xmlns:a16="http://schemas.microsoft.com/office/drawing/2014/main" id="{E071AA2D-FB6C-62A7-36C6-0F05D96D8DEA}"/>
              </a:ext>
            </a:extLst>
          </p:cNvPr>
          <p:cNvSpPr>
            <a:spLocks noChangeArrowheads="1"/>
          </p:cNvSpPr>
          <p:nvPr/>
        </p:nvSpPr>
        <p:spPr bwMode="auto">
          <a:xfrm rot="20480285">
            <a:off x="1455348" y="823110"/>
            <a:ext cx="431800" cy="1655763"/>
          </a:xfrm>
          <a:prstGeom prst="downArrow">
            <a:avLst>
              <a:gd name="adj1" fmla="val 50000"/>
              <a:gd name="adj2" fmla="val 95864"/>
            </a:avLst>
          </a:prstGeom>
          <a:noFill/>
          <a:ln w="222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59996A3-895A-90A4-C1EE-471A8D9F3224}"/>
              </a:ext>
            </a:extLst>
          </p:cNvPr>
          <p:cNvSpPr txBox="1"/>
          <p:nvPr/>
        </p:nvSpPr>
        <p:spPr>
          <a:xfrm>
            <a:off x="7459579" y="532276"/>
            <a:ext cx="3321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Röntgenanalyse</a:t>
            </a:r>
            <a:endParaRPr lang="de-CH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8E99A52-FD7F-E163-10AB-41678D36FEBA}"/>
              </a:ext>
            </a:extLst>
          </p:cNvPr>
          <p:cNvSpPr txBox="1"/>
          <p:nvPr/>
        </p:nvSpPr>
        <p:spPr>
          <a:xfrm>
            <a:off x="7220277" y="5725094"/>
            <a:ext cx="454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effectLst/>
                <a:latin typeface="Myriad Pro"/>
                <a:ea typeface="Calibri" panose="020F0502020204030204" pitchFamily="34" charset="0"/>
                <a:cs typeface="Times New Roman" panose="02020603050405020304" pitchFamily="18" charset="0"/>
              </a:rPr>
              <a:t>Plesters</a:t>
            </a:r>
            <a:r>
              <a:rPr lang="en-US" sz="1200" dirty="0">
                <a:effectLst/>
                <a:latin typeface="Myriad Pro"/>
                <a:ea typeface="Calibri" panose="020F0502020204030204" pitchFamily="34" charset="0"/>
                <a:cs typeface="Times New Roman" panose="02020603050405020304" pitchFamily="18" charset="0"/>
              </a:rPr>
              <a:t>, J. </a:t>
            </a:r>
            <a:r>
              <a:rPr lang="en-US" sz="1200" i="1" dirty="0">
                <a:effectLst/>
                <a:latin typeface="Myriad Pro"/>
                <a:ea typeface="Calibri" panose="020F0502020204030204" pitchFamily="34" charset="0"/>
                <a:cs typeface="Times New Roman" panose="02020603050405020304" pitchFamily="18" charset="0"/>
              </a:rPr>
              <a:t>The Feast of the Gods: Conservation, Examination, and Interpretation</a:t>
            </a:r>
            <a:r>
              <a:rPr lang="en-US" sz="1200" dirty="0">
                <a:effectLst/>
                <a:latin typeface="Myriad Pro"/>
                <a:ea typeface="Calibri" panose="020F0502020204030204" pitchFamily="34" charset="0"/>
                <a:cs typeface="Times New Roman" panose="02020603050405020304" pitchFamily="18" charset="0"/>
              </a:rPr>
              <a:t>. Studies in the History of Art, 40, 1990.</a:t>
            </a:r>
            <a:endParaRPr lang="de-CH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154E01-564E-9286-64F5-2627C5D89D6F}"/>
              </a:ext>
            </a:extLst>
          </p:cNvPr>
          <p:cNvSpPr txBox="1"/>
          <p:nvPr/>
        </p:nvSpPr>
        <p:spPr>
          <a:xfrm>
            <a:off x="7459579" y="2526627"/>
            <a:ext cx="3789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Der Ausschnitt aus dem Gemälde wird mit Röntgenstrahlen durchleuchtet</a:t>
            </a:r>
            <a:endParaRPr lang="de-CH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95F4B2E-3236-EFAA-0854-FB64C00EFC8D}"/>
              </a:ext>
            </a:extLst>
          </p:cNvPr>
          <p:cNvSpPr txBox="1"/>
          <p:nvPr/>
        </p:nvSpPr>
        <p:spPr>
          <a:xfrm>
            <a:off x="7459579" y="1410212"/>
            <a:ext cx="3789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Die Bäume auf der rechten Seite des Gemäldes sehen ganz anders aus als die Bäume auf der linken Seite</a:t>
            </a:r>
            <a:endParaRPr lang="de-CH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4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Röntgenanalyse</a:t>
            </a:r>
            <a:endParaRPr lang="de-CH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981199" y="4718766"/>
            <a:ext cx="822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</a:rPr>
              <a:t>G. Bellini und Titian, </a:t>
            </a:r>
            <a:r>
              <a:rPr lang="de-CH" i="1" dirty="0">
                <a:latin typeface="Calibri Light" panose="020F0302020204030204" pitchFamily="34" charset="0"/>
              </a:rPr>
              <a:t>Götterfest</a:t>
            </a:r>
            <a:r>
              <a:rPr lang="de-CH" dirty="0">
                <a:latin typeface="Calibri Light" panose="020F0302020204030204" pitchFamily="34" charset="0"/>
              </a:rPr>
              <a:t> , 1514-1529</a:t>
            </a:r>
          </a:p>
        </p:txBody>
      </p:sp>
      <p:pic>
        <p:nvPicPr>
          <p:cNvPr id="8" name="Picture 3" descr="2_feast-detail-Visi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458194"/>
            <a:ext cx="404177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 descr="3_feast-detail-Xr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9026" y="2440732"/>
            <a:ext cx="4041775" cy="22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 rot="1489322">
            <a:off x="7566254" y="2003757"/>
            <a:ext cx="431800" cy="924510"/>
          </a:xfrm>
          <a:prstGeom prst="downArrow">
            <a:avLst>
              <a:gd name="adj1" fmla="val 50000"/>
              <a:gd name="adj2" fmla="val 95864"/>
            </a:avLst>
          </a:prstGeom>
          <a:noFill/>
          <a:ln w="222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6F4BD73-E0C6-D995-46D4-A28B43D1DCBB}"/>
              </a:ext>
            </a:extLst>
          </p:cNvPr>
          <p:cNvSpPr txBox="1"/>
          <p:nvPr/>
        </p:nvSpPr>
        <p:spPr>
          <a:xfrm>
            <a:off x="6509084" y="800100"/>
            <a:ext cx="3701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Die Bäume im linken Bildteil waren ursprünglich im gleichen Stil gemalt wie die Bäume rechts</a:t>
            </a:r>
            <a:endParaRPr lang="de-CH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1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Lösung des zweiten Falles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sz="4800" dirty="0">
                <a:solidFill>
                  <a:srgbClr val="0070C0"/>
                </a:solidFill>
              </a:rPr>
              <a:t>Die Bäume im Hintergrund des Gemäldes von Giovanni Bellini wurden vom Tizian übermalt.</a:t>
            </a:r>
          </a:p>
        </p:txBody>
      </p:sp>
    </p:spTree>
    <p:extLst>
      <p:ext uri="{BB962C8B-B14F-4D97-AF65-F5344CB8AC3E}">
        <p14:creationId xmlns:p14="http://schemas.microsoft.com/office/powerpoint/2010/main" val="194670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063623" y="1278572"/>
            <a:ext cx="4134455" cy="4525963"/>
          </a:xfrm>
        </p:spPr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sp>
        <p:nvSpPr>
          <p:cNvPr id="3" name="Rechteck 2"/>
          <p:cNvSpPr/>
          <p:nvPr/>
        </p:nvSpPr>
        <p:spPr>
          <a:xfrm>
            <a:off x="766645" y="5288514"/>
            <a:ext cx="4728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</a:rPr>
              <a:t>G. Bellini und Titian, </a:t>
            </a:r>
            <a:r>
              <a:rPr lang="de-CH" i="1" dirty="0">
                <a:latin typeface="Calibri Light" panose="020F0302020204030204" pitchFamily="34" charset="0"/>
              </a:rPr>
              <a:t>Götterfest</a:t>
            </a:r>
            <a:r>
              <a:rPr lang="de-CH" dirty="0">
                <a:latin typeface="Calibri Light" panose="020F0302020204030204" pitchFamily="34" charset="0"/>
              </a:rPr>
              <a:t> , 1514-1529</a:t>
            </a:r>
          </a:p>
        </p:txBody>
      </p:sp>
      <p:pic>
        <p:nvPicPr>
          <p:cNvPr id="11" name="Shape 144" descr="Bellini_Feast_of_the_Gods_nymph">
            <a:extLst>
              <a:ext uri="{FF2B5EF4-FFF2-40B4-BE49-F238E27FC236}">
                <a16:creationId xmlns:a16="http://schemas.microsoft.com/office/drawing/2014/main" id="{B9415A77-55DC-44A9-9C63-60DBE80A96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623" y="1284880"/>
            <a:ext cx="4134455" cy="399643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45">
            <a:extLst>
              <a:ext uri="{FF2B5EF4-FFF2-40B4-BE49-F238E27FC236}">
                <a16:creationId xmlns:a16="http://schemas.microsoft.com/office/drawing/2014/main" id="{148552A7-AAD1-480F-873F-112FF8E0F745}"/>
              </a:ext>
            </a:extLst>
          </p:cNvPr>
          <p:cNvSpPr/>
          <p:nvPr/>
        </p:nvSpPr>
        <p:spPr>
          <a:xfrm rot="9418839">
            <a:off x="3503404" y="2760499"/>
            <a:ext cx="2597239" cy="70264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C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4EA3377-25C3-E59B-4F70-527BACDA14EF}"/>
              </a:ext>
            </a:extLst>
          </p:cNvPr>
          <p:cNvSpPr txBox="1"/>
          <p:nvPr/>
        </p:nvSpPr>
        <p:spPr>
          <a:xfrm>
            <a:off x="6077950" y="1103506"/>
            <a:ext cx="4776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Röntgenanalyse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23FF9A4-0AA2-C44E-0F4F-ABFB491C6B0A}"/>
              </a:ext>
            </a:extLst>
          </p:cNvPr>
          <p:cNvSpPr txBox="1"/>
          <p:nvPr/>
        </p:nvSpPr>
        <p:spPr>
          <a:xfrm>
            <a:off x="6077950" y="2183731"/>
            <a:ext cx="4180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Nachträgliche Erotisierung des Bildes durch Bellini</a:t>
            </a:r>
            <a:endParaRPr lang="de-CH" sz="2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7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0000"/>
                </a:solidFill>
              </a:rPr>
              <a:t>Der dritte Fall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7192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9C324-67C1-996D-BF58-03DA61315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8866A9CF-07B5-B223-34C1-A74D9E75A2AE}"/>
              </a:ext>
            </a:extLst>
          </p:cNvPr>
          <p:cNvSpPr txBox="1"/>
          <p:nvPr/>
        </p:nvSpPr>
        <p:spPr>
          <a:xfrm>
            <a:off x="6077950" y="1103506"/>
            <a:ext cx="527585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Neutronenaktivierungsanalyse (NAA)</a:t>
            </a:r>
          </a:p>
          <a:p>
            <a:endParaRPr lang="de-DE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Das Gemälde wird für die Bestrahlung vorbereitet</a:t>
            </a:r>
            <a:endParaRPr lang="de-CH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Grafik 14" descr="Ein Bild, das Text, Schrift, Screenshot, Logo enthält.&#10;&#10;Automatisch generierte Beschreibung">
            <a:extLst>
              <a:ext uri="{FF2B5EF4-FFF2-40B4-BE49-F238E27FC236}">
                <a16:creationId xmlns:a16="http://schemas.microsoft.com/office/drawing/2014/main" id="{01524CE5-BF21-29F5-6873-C4CBEED42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21" y="4870408"/>
            <a:ext cx="3931708" cy="1039349"/>
          </a:xfrm>
          <a:prstGeom prst="rect">
            <a:avLst/>
          </a:prstGeom>
        </p:spPr>
      </p:pic>
      <p:pic>
        <p:nvPicPr>
          <p:cNvPr id="2" name="Picture 5" descr="4_gemaelde_unters">
            <a:extLst>
              <a:ext uri="{FF2B5EF4-FFF2-40B4-BE49-F238E27FC236}">
                <a16:creationId xmlns:a16="http://schemas.microsoft.com/office/drawing/2014/main" id="{AD71E7F5-AC65-A795-368B-CEB04309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27" y="1276686"/>
            <a:ext cx="4581212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649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D7BF7748-2393-4FA7-87CB-2A7369C3F7F3}"/>
              </a:ext>
            </a:extLst>
          </p:cNvPr>
          <p:cNvSpPr txBox="1"/>
          <p:nvPr/>
        </p:nvSpPr>
        <p:spPr>
          <a:xfrm>
            <a:off x="9450807" y="587405"/>
            <a:ext cx="2530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Neutronen-aktivierungs-analyse (NAA)</a:t>
            </a:r>
          </a:p>
        </p:txBody>
      </p:sp>
      <p:pic>
        <p:nvPicPr>
          <p:cNvPr id="2" name="Inhaltsplatzhalter 1">
            <a:extLst>
              <a:ext uri="{FF2B5EF4-FFF2-40B4-BE49-F238E27FC236}">
                <a16:creationId xmlns:a16="http://schemas.microsoft.com/office/drawing/2014/main" id="{F4DBEE5E-B3E6-50E1-2F0E-E3F879A52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07" y="738522"/>
            <a:ext cx="3796615" cy="5040000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19BCE4A-1B7F-D493-AB58-856030F81D3E}"/>
              </a:ext>
            </a:extLst>
          </p:cNvPr>
          <p:cNvSpPr/>
          <p:nvPr/>
        </p:nvSpPr>
        <p:spPr>
          <a:xfrm>
            <a:off x="903507" y="5778522"/>
            <a:ext cx="3796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</a:rPr>
              <a:t>Rembrandt van Rijn (?), </a:t>
            </a:r>
            <a:r>
              <a:rPr lang="de-CH" i="1" dirty="0">
                <a:latin typeface="Calibri Light" panose="020F0302020204030204" pitchFamily="34" charset="0"/>
              </a:rPr>
              <a:t>Mann mit dem Goldhelm, 1650-55</a:t>
            </a:r>
            <a:endParaRPr lang="de-CH" dirty="0">
              <a:latin typeface="Calibri Light" panose="020F0302020204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F003081-8D6E-C8C3-7E7C-2BC83279E050}"/>
              </a:ext>
            </a:extLst>
          </p:cNvPr>
          <p:cNvSpPr txBox="1"/>
          <p:nvPr/>
        </p:nvSpPr>
        <p:spPr>
          <a:xfrm>
            <a:off x="5173577" y="633572"/>
            <a:ext cx="40426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Bei diesem berühmten Gemälde von Rembrandt van Rijn haben die Experten kleine stilistische Unstimmigkeiten entdeckt.</a:t>
            </a:r>
          </a:p>
          <a:p>
            <a:endParaRPr lang="de-DE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Die Gestaltung und Farbgebung des Helms sind beispielsweise zu auffällig, was untypisch für Rembrandt erscheint.</a:t>
            </a:r>
            <a:endParaRPr lang="de-CH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Shape 145">
            <a:extLst>
              <a:ext uri="{FF2B5EF4-FFF2-40B4-BE49-F238E27FC236}">
                <a16:creationId xmlns:a16="http://schemas.microsoft.com/office/drawing/2014/main" id="{5F9F668A-EF50-A243-ED8C-C5F365D68B58}"/>
              </a:ext>
            </a:extLst>
          </p:cNvPr>
          <p:cNvSpPr/>
          <p:nvPr/>
        </p:nvSpPr>
        <p:spPr>
          <a:xfrm rot="9449588">
            <a:off x="2746426" y="1334583"/>
            <a:ext cx="1472666" cy="70264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C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429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D7BF7748-2393-4FA7-87CB-2A7369C3F7F3}"/>
              </a:ext>
            </a:extLst>
          </p:cNvPr>
          <p:cNvSpPr txBox="1"/>
          <p:nvPr/>
        </p:nvSpPr>
        <p:spPr>
          <a:xfrm>
            <a:off x="9450807" y="587405"/>
            <a:ext cx="2530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Neutronen-aktivierungs-analyse (NAA)</a:t>
            </a:r>
          </a:p>
        </p:txBody>
      </p:sp>
      <p:pic>
        <p:nvPicPr>
          <p:cNvPr id="2" name="Inhaltsplatzhalter 1">
            <a:extLst>
              <a:ext uri="{FF2B5EF4-FFF2-40B4-BE49-F238E27FC236}">
                <a16:creationId xmlns:a16="http://schemas.microsoft.com/office/drawing/2014/main" id="{F4DBEE5E-B3E6-50E1-2F0E-E3F879A52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07" y="738522"/>
            <a:ext cx="3796615" cy="5040000"/>
          </a:xfrm>
        </p:spPr>
      </p:pic>
      <p:pic>
        <p:nvPicPr>
          <p:cNvPr id="4" name="Picture 4" descr="5_goldhelm_radiog">
            <a:extLst>
              <a:ext uri="{FF2B5EF4-FFF2-40B4-BE49-F238E27FC236}">
                <a16:creationId xmlns:a16="http://schemas.microsoft.com/office/drawing/2014/main" id="{9B1C1738-28D2-EEEB-CFC6-B89C23816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5266" y="690394"/>
            <a:ext cx="3423948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hape 145">
            <a:extLst>
              <a:ext uri="{FF2B5EF4-FFF2-40B4-BE49-F238E27FC236}">
                <a16:creationId xmlns:a16="http://schemas.microsoft.com/office/drawing/2014/main" id="{F75AA15D-72CA-14CA-3AB2-24731BB97C07}"/>
              </a:ext>
            </a:extLst>
          </p:cNvPr>
          <p:cNvSpPr/>
          <p:nvPr/>
        </p:nvSpPr>
        <p:spPr>
          <a:xfrm rot="10951989">
            <a:off x="7787950" y="2475550"/>
            <a:ext cx="1472666" cy="70264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C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19BCE4A-1B7F-D493-AB58-856030F81D3E}"/>
              </a:ext>
            </a:extLst>
          </p:cNvPr>
          <p:cNvSpPr/>
          <p:nvPr/>
        </p:nvSpPr>
        <p:spPr>
          <a:xfrm>
            <a:off x="903507" y="5778522"/>
            <a:ext cx="3796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</a:rPr>
              <a:t>Rembrandt van Rijn (?), </a:t>
            </a:r>
            <a:r>
              <a:rPr lang="de-CH" i="1" dirty="0">
                <a:latin typeface="Calibri Light" panose="020F0302020204030204" pitchFamily="34" charset="0"/>
              </a:rPr>
              <a:t>Mann mit dem Goldhelm, 1650-55</a:t>
            </a:r>
            <a:endParaRPr lang="de-CH" dirty="0">
              <a:latin typeface="Calibri Light" panose="020F0302020204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F003081-8D6E-C8C3-7E7C-2BC83279E050}"/>
              </a:ext>
            </a:extLst>
          </p:cNvPr>
          <p:cNvSpPr txBox="1"/>
          <p:nvPr/>
        </p:nvSpPr>
        <p:spPr>
          <a:xfrm>
            <a:off x="9444789" y="2063416"/>
            <a:ext cx="2532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Im Gesicht des Soldaten sieht man zwei rechte Augen. Der Maler hat offensichtlich seine Komposition verändert und das Auge an einer anderen Stelle platziert </a:t>
            </a:r>
            <a:endParaRPr lang="de-CH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20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0000"/>
                </a:solidFill>
              </a:rPr>
              <a:t>Der erste Fall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7903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BB0F3-CF21-1CB5-193B-2DBE367D8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314AFA53-4AA7-42BC-EF7A-82998859838D}"/>
              </a:ext>
            </a:extLst>
          </p:cNvPr>
          <p:cNvSpPr txBox="1"/>
          <p:nvPr/>
        </p:nvSpPr>
        <p:spPr>
          <a:xfrm>
            <a:off x="5964010" y="592976"/>
            <a:ext cx="253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Klassische Röntgenaufnahme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91CF70C-BA8A-B5F3-1E6F-D9517BB3534A}"/>
              </a:ext>
            </a:extLst>
          </p:cNvPr>
          <p:cNvSpPr/>
          <p:nvPr/>
        </p:nvSpPr>
        <p:spPr>
          <a:xfrm>
            <a:off x="903510" y="5778522"/>
            <a:ext cx="3794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</a:rPr>
              <a:t>Rembrandt van Rijn (?), </a:t>
            </a:r>
            <a:r>
              <a:rPr lang="de-CH" i="1" dirty="0">
                <a:latin typeface="Calibri Light" panose="020F0302020204030204" pitchFamily="34" charset="0"/>
              </a:rPr>
              <a:t>Mann mit dem Goldhelm, 1650-55</a:t>
            </a:r>
            <a:endParaRPr lang="de-CH" dirty="0">
              <a:latin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28AF862-2AB0-592F-16AF-AD32C5147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0" y="738000"/>
            <a:ext cx="3794824" cy="5040000"/>
          </a:xfrm>
          <a:prstGeom prst="rect">
            <a:avLst/>
          </a:prstGeom>
        </p:spPr>
      </p:pic>
      <p:sp>
        <p:nvSpPr>
          <p:cNvPr id="5" name="Shape 145">
            <a:extLst>
              <a:ext uri="{FF2B5EF4-FFF2-40B4-BE49-F238E27FC236}">
                <a16:creationId xmlns:a16="http://schemas.microsoft.com/office/drawing/2014/main" id="{10959A2C-D8BF-0DA1-4ADF-1260E0C076A0}"/>
              </a:ext>
            </a:extLst>
          </p:cNvPr>
          <p:cNvSpPr/>
          <p:nvPr/>
        </p:nvSpPr>
        <p:spPr>
          <a:xfrm rot="9494853">
            <a:off x="2890830" y="2457092"/>
            <a:ext cx="1472666" cy="702643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C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7169C46-CA5C-5B2F-F0D3-87D01A9DE13D}"/>
              </a:ext>
            </a:extLst>
          </p:cNvPr>
          <p:cNvSpPr txBox="1"/>
          <p:nvPr/>
        </p:nvSpPr>
        <p:spPr>
          <a:xfrm>
            <a:off x="5964010" y="1663720"/>
            <a:ext cx="527585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Gesicht in der Röntgenaufnahme ist dunkel, somit sind darin keine Pigmente mit schweren Atomen wie Blei oder Quecksilber enthalten. Rembrandt pflegte aber für die Gesichter ein Gemisch aus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Bleiweiss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 anderen Pigmenten zu verwenden.</a:t>
            </a:r>
          </a:p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Claudia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Laurenze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-Landsberg, The Examination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Paintings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Rembrandt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Neutron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Autoradiography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and a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Neutron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Autoradiography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Scanning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Macro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-XRF, Restaurierung und Archäologie, Bd. 8 (2015), S. 99-114. </a:t>
            </a:r>
          </a:p>
        </p:txBody>
      </p:sp>
    </p:spTree>
    <p:extLst>
      <p:ext uri="{BB962C8B-B14F-4D97-AF65-F5344CB8AC3E}">
        <p14:creationId xmlns:p14="http://schemas.microsoft.com/office/powerpoint/2010/main" val="260257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Lösung des dritten Falles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sz="4800" dirty="0">
                <a:solidFill>
                  <a:srgbClr val="0070C0"/>
                </a:solidFill>
              </a:rPr>
              <a:t>Die stilistischen Unstimmigkeiten und die Art der Übermalungen deuten darauf hin, dass dieses Gemälde von einem der Gesellen Rembrandts gemalt wurde.</a:t>
            </a:r>
          </a:p>
        </p:txBody>
      </p:sp>
    </p:spTree>
    <p:extLst>
      <p:ext uri="{BB962C8B-B14F-4D97-AF65-F5344CB8AC3E}">
        <p14:creationId xmlns:p14="http://schemas.microsoft.com/office/powerpoint/2010/main" val="45729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0000"/>
                </a:solidFill>
              </a:rPr>
              <a:t>Der vierte Fall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9286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359568" y="5755862"/>
            <a:ext cx="7116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</a:rPr>
              <a:t>Raman-Spektren von drei blauen Pigmenten</a:t>
            </a:r>
            <a:endParaRPr lang="de-CH" i="1" dirty="0">
              <a:latin typeface="Calibri Light" panose="020F03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9050C19-4DE9-43A4-9896-EE8CE27B8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6" y="1642053"/>
            <a:ext cx="7529984" cy="403654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47199A4-7D1F-730D-F9F5-0506FD47002C}"/>
              </a:ext>
            </a:extLst>
          </p:cNvPr>
          <p:cNvSpPr txBox="1"/>
          <p:nvPr/>
        </p:nvSpPr>
        <p:spPr>
          <a:xfrm>
            <a:off x="1064265" y="714849"/>
            <a:ext cx="4776538" cy="586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Ramanspektroskopie</a:t>
            </a:r>
            <a:endParaRPr lang="de-CH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56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063768" y="5787130"/>
            <a:ext cx="3944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  <a:cs typeface="Calibri Light" panose="020F0302020204030204" pitchFamily="34" charset="0"/>
              </a:rPr>
              <a:t>Pierre-Auguste Renoir, </a:t>
            </a:r>
            <a:r>
              <a:rPr lang="de-CH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Madame </a:t>
            </a:r>
            <a:r>
              <a:rPr lang="de-CH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Clapisson</a:t>
            </a:r>
            <a:r>
              <a:rPr lang="de-CH" dirty="0">
                <a:latin typeface="Calibri Light" panose="020F0302020204030204" pitchFamily="34" charset="0"/>
                <a:cs typeface="Calibri Light" panose="020F0302020204030204" pitchFamily="34" charset="0"/>
              </a:rPr>
              <a:t>, 1883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12AB5D3-3A90-4485-97DA-7723B5356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69" y="902673"/>
            <a:ext cx="3944881" cy="487850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08F2FFA-6842-DB22-1C09-D3D985F3853D}"/>
              </a:ext>
            </a:extLst>
          </p:cNvPr>
          <p:cNvSpPr txBox="1"/>
          <p:nvPr/>
        </p:nvSpPr>
        <p:spPr>
          <a:xfrm>
            <a:off x="6164583" y="719084"/>
            <a:ext cx="4776538" cy="586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Ramanspektroskopie</a:t>
            </a:r>
            <a:endParaRPr lang="de-CH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9BCC63-EAE1-C09B-865A-F94485225727}"/>
              </a:ext>
            </a:extLst>
          </p:cNvPr>
          <p:cNvSpPr txBox="1"/>
          <p:nvPr/>
        </p:nvSpPr>
        <p:spPr>
          <a:xfrm>
            <a:off x="5702967" y="5426241"/>
            <a:ext cx="6045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Emma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Stoye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Raman reveals Renoir’s true </a:t>
            </a:r>
            <a:r>
              <a:rPr lang="en-US" sz="1200" i="1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colours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Chemistry World, 15. February 2014</a:t>
            </a:r>
            <a:b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Video: The Art Institute of Chicago, </a:t>
            </a:r>
            <a:r>
              <a:rPr lang="en-US" sz="12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Renoir’s True Colors: Science Solves a Mystery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CH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23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1021E38-57E0-4C68-B76D-F9874EDAD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0" y="1692000"/>
            <a:ext cx="5047109" cy="4582800"/>
          </a:xfrm>
          <a:prstGeom prst="rect">
            <a:avLst/>
          </a:prstGeom>
        </p:spPr>
      </p:pic>
      <p:sp>
        <p:nvSpPr>
          <p:cNvPr id="11" name="AutoShape 5">
            <a:extLst>
              <a:ext uri="{FF2B5EF4-FFF2-40B4-BE49-F238E27FC236}">
                <a16:creationId xmlns:a16="http://schemas.microsoft.com/office/drawing/2014/main" id="{907DD6B6-228C-468B-A42B-407D7CA936CC}"/>
              </a:ext>
            </a:extLst>
          </p:cNvPr>
          <p:cNvSpPr>
            <a:spLocks noChangeArrowheads="1"/>
          </p:cNvSpPr>
          <p:nvPr/>
        </p:nvSpPr>
        <p:spPr bwMode="auto">
          <a:xfrm rot="2842516">
            <a:off x="3183987" y="554906"/>
            <a:ext cx="431800" cy="3537254"/>
          </a:xfrm>
          <a:prstGeom prst="downArrow">
            <a:avLst>
              <a:gd name="adj1" fmla="val 50000"/>
              <a:gd name="adj2" fmla="val 95864"/>
            </a:avLst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290EBB0-0CA2-48B6-BB82-065A8774E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67" y="161398"/>
            <a:ext cx="1080000" cy="1080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5D0260A-F399-4E8E-8EB5-5BC660BF2D7C}"/>
              </a:ext>
            </a:extLst>
          </p:cNvPr>
          <p:cNvSpPr txBox="1"/>
          <p:nvPr/>
        </p:nvSpPr>
        <p:spPr>
          <a:xfrm>
            <a:off x="4873494" y="1211768"/>
            <a:ext cx="1270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Karminrot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707003F-13BC-1D9D-A9AD-9E9C429434F7}"/>
              </a:ext>
            </a:extLst>
          </p:cNvPr>
          <p:cNvSpPr/>
          <p:nvPr/>
        </p:nvSpPr>
        <p:spPr>
          <a:xfrm>
            <a:off x="6556431" y="5987018"/>
            <a:ext cx="4755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  <a:cs typeface="Calibri Light" panose="020F0302020204030204" pitchFamily="34" charset="0"/>
              </a:rPr>
              <a:t>Pierre-Auguste Renoir, </a:t>
            </a:r>
            <a:r>
              <a:rPr lang="de-CH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Madame </a:t>
            </a:r>
            <a:r>
              <a:rPr lang="de-CH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Clapisson</a:t>
            </a:r>
            <a:r>
              <a:rPr lang="de-CH" dirty="0">
                <a:latin typeface="Calibri Light" panose="020F0302020204030204" pitchFamily="34" charset="0"/>
                <a:cs typeface="Calibri Light" panose="020F0302020204030204" pitchFamily="34" charset="0"/>
              </a:rPr>
              <a:t>, 1883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049F2C5-1EAF-191E-4F2E-226DED4855A8}"/>
              </a:ext>
            </a:extLst>
          </p:cNvPr>
          <p:cNvSpPr txBox="1"/>
          <p:nvPr/>
        </p:nvSpPr>
        <p:spPr>
          <a:xfrm>
            <a:off x="6826940" y="1506597"/>
            <a:ext cx="4776538" cy="586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Ramanspektroskopie</a:t>
            </a:r>
            <a:endParaRPr lang="de-CH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8CEACAC-E74A-EBD8-0233-BF72E550BED9}"/>
              </a:ext>
            </a:extLst>
          </p:cNvPr>
          <p:cNvSpPr txBox="1"/>
          <p:nvPr/>
        </p:nvSpPr>
        <p:spPr>
          <a:xfrm>
            <a:off x="6820924" y="2749217"/>
            <a:ext cx="45729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Unter dem Rahmen wurde eine rote Malschicht entdeckt, welche als Karmin identifiziert werden könnte.</a:t>
            </a:r>
          </a:p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Das rote Pigment war hier vor Licht und anderen Umwelteinflüssen geschützt und bleib erhalten.</a:t>
            </a:r>
          </a:p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Man kann annehmen, dass dieses Pigment in ungeschützten Bildteilen ausgeblichen ist.</a:t>
            </a:r>
            <a:endParaRPr lang="de-CH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1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FF2FCA5-544C-4460-B142-67C3F4BD5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80" y="1690688"/>
            <a:ext cx="5034320" cy="458233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6EA72E4-5A12-4DDE-92E8-1DA648170F40}"/>
              </a:ext>
            </a:extLst>
          </p:cNvPr>
          <p:cNvSpPr txBox="1"/>
          <p:nvPr/>
        </p:nvSpPr>
        <p:spPr>
          <a:xfrm>
            <a:off x="6554915" y="1520579"/>
            <a:ext cx="4911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/>
              <a:t>Untersuchung der Zerfalls-produkte von Karminrot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A388B00-4D4C-FA2A-993B-9BF200B2EFB4}"/>
              </a:ext>
            </a:extLst>
          </p:cNvPr>
          <p:cNvSpPr/>
          <p:nvPr/>
        </p:nvSpPr>
        <p:spPr>
          <a:xfrm>
            <a:off x="6230062" y="5999050"/>
            <a:ext cx="4755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  <a:cs typeface="Calibri Light" panose="020F0302020204030204" pitchFamily="34" charset="0"/>
              </a:rPr>
              <a:t>Pierre-Auguste Renoir, </a:t>
            </a:r>
            <a:r>
              <a:rPr lang="de-CH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Madame </a:t>
            </a:r>
            <a:r>
              <a:rPr lang="de-CH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Clapisson</a:t>
            </a:r>
            <a:r>
              <a:rPr lang="de-CH" dirty="0">
                <a:latin typeface="Calibri Light" panose="020F0302020204030204" pitchFamily="34" charset="0"/>
                <a:cs typeface="Calibri Light" panose="020F0302020204030204" pitchFamily="34" charset="0"/>
              </a:rPr>
              <a:t>, 1883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4473C17-9087-0268-83A9-ABCC3B2DD6C9}"/>
              </a:ext>
            </a:extLst>
          </p:cNvPr>
          <p:cNvSpPr txBox="1"/>
          <p:nvPr/>
        </p:nvSpPr>
        <p:spPr>
          <a:xfrm>
            <a:off x="949116" y="836037"/>
            <a:ext cx="4776538" cy="586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Ramanspektroskopie</a:t>
            </a:r>
            <a:endParaRPr lang="de-CH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B37B1DE-2C0B-49AF-F484-7AA2BC058792}"/>
              </a:ext>
            </a:extLst>
          </p:cNvPr>
          <p:cNvSpPr txBox="1"/>
          <p:nvPr/>
        </p:nvSpPr>
        <p:spPr>
          <a:xfrm>
            <a:off x="6554915" y="2773279"/>
            <a:ext cx="4686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Die Konzentration der Zerfallsprodukte des Karmins wurde mittels Raman-Spektroskopie im ganzen Bild bestimmt und mit computergestützten Abbildungstechniken sichtbar gemacht.</a:t>
            </a:r>
            <a:endParaRPr lang="de-CH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4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0028E78-C87A-40E3-BC8C-72450D8F2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0" y="724560"/>
            <a:ext cx="3525785" cy="436022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D6844B1-DD9F-4F05-BD20-BE3EA6B7E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06" y="724560"/>
            <a:ext cx="3525785" cy="436022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85BCCDF-C5EF-470B-A30F-307A98217496}"/>
              </a:ext>
            </a:extLst>
          </p:cNvPr>
          <p:cNvSpPr txBox="1"/>
          <p:nvPr/>
        </p:nvSpPr>
        <p:spPr>
          <a:xfrm>
            <a:off x="5350986" y="5077451"/>
            <a:ext cx="3698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Aussehen des Gemäldes zur Zeit ihrer Entstehung</a:t>
            </a:r>
          </a:p>
          <a:p>
            <a:pPr algn="ctr"/>
            <a:r>
              <a:rPr lang="de-CH" dirty="0"/>
              <a:t>(«digitale Verjüngungskur»)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F439AED-9E4F-46EF-97F1-6D2B4789A05E}"/>
              </a:ext>
            </a:extLst>
          </p:cNvPr>
          <p:cNvSpPr txBox="1"/>
          <p:nvPr/>
        </p:nvSpPr>
        <p:spPr>
          <a:xfrm>
            <a:off x="1730464" y="5077451"/>
            <a:ext cx="369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Heutiger Zustand</a:t>
            </a:r>
          </a:p>
        </p:txBody>
      </p:sp>
    </p:spTree>
    <p:extLst>
      <p:ext uri="{BB962C8B-B14F-4D97-AF65-F5344CB8AC3E}">
        <p14:creationId xmlns:p14="http://schemas.microsoft.com/office/powerpoint/2010/main" val="402635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Lösung des vierten Falles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sz="4800" dirty="0">
                <a:solidFill>
                  <a:srgbClr val="0070C0"/>
                </a:solidFill>
              </a:rPr>
              <a:t>Digitale Rekonstruktion eines gealterten Gemäldes.</a:t>
            </a:r>
          </a:p>
        </p:txBody>
      </p:sp>
    </p:spTree>
    <p:extLst>
      <p:ext uri="{BB962C8B-B14F-4D97-AF65-F5344CB8AC3E}">
        <p14:creationId xmlns:p14="http://schemas.microsoft.com/office/powerpoint/2010/main" val="52235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0000"/>
                </a:solidFill>
              </a:rPr>
              <a:t>Der fünfte Fall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408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924560" y="432000"/>
            <a:ext cx="8229600" cy="1143000"/>
          </a:xfrm>
        </p:spPr>
        <p:txBody>
          <a:bodyPr anchor="ctr" anchorCtr="0"/>
          <a:lstStyle/>
          <a:p>
            <a:pPr eaLnBrk="1" hangingPunct="1"/>
            <a:r>
              <a:rPr lang="de-CH" sz="4800" dirty="0">
                <a:latin typeface="Calibri Light" panose="020F0302020204030204" pitchFamily="34" charset="0"/>
              </a:rPr>
              <a:t>Echt oder falsch?</a:t>
            </a:r>
            <a:endParaRPr lang="de-CH" sz="4800" i="1" dirty="0">
              <a:latin typeface="Calibri Light" panose="020F03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515098" y="1419584"/>
            <a:ext cx="52501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Können Sie durch Betrachten des hier abgebildeten Gemäldes entscheiden, ob es sich um eine Fälschung oder um ein echtes Gemälde des niederländischen Malers Vincent van Gogh handelt?</a:t>
            </a:r>
            <a:endParaRPr lang="de-CH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577181"/>
            <a:ext cx="5087987" cy="4044950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1948B00-CF22-E40F-E304-323CBD1C4F92}"/>
              </a:ext>
            </a:extLst>
          </p:cNvPr>
          <p:cNvSpPr txBox="1"/>
          <p:nvPr/>
        </p:nvSpPr>
        <p:spPr>
          <a:xfrm>
            <a:off x="1080000" y="5629274"/>
            <a:ext cx="5087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dirty="0">
                <a:latin typeface="Calibri Light" panose="020F0302020204030204" pitchFamily="34" charset="0"/>
              </a:rPr>
              <a:t>Vincent van Gogh(?), </a:t>
            </a:r>
            <a:r>
              <a:rPr lang="de-CH" sz="1800" i="1" dirty="0">
                <a:latin typeface="Calibri Light" panose="020F0302020204030204" pitchFamily="34" charset="0"/>
              </a:rPr>
              <a:t>Weizenfeld mit Zypressen</a:t>
            </a:r>
            <a:r>
              <a:rPr lang="de-CH" sz="1800" dirty="0">
                <a:latin typeface="Calibri Light" panose="020F0302020204030204" pitchFamily="34" charset="0"/>
              </a:rPr>
              <a:t>, 1889</a:t>
            </a:r>
          </a:p>
        </p:txBody>
      </p:sp>
    </p:spTree>
    <p:extLst>
      <p:ext uri="{BB962C8B-B14F-4D97-AF65-F5344CB8AC3E}">
        <p14:creationId xmlns:p14="http://schemas.microsoft.com/office/powerpoint/2010/main" val="3476979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9FAA0669-1B40-46BE-9E52-F11316588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" y="718692"/>
            <a:ext cx="3223304" cy="506947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882748" y="5842564"/>
            <a:ext cx="3223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</a:rPr>
              <a:t>P.A. Renoir, </a:t>
            </a:r>
            <a:r>
              <a:rPr lang="de-CH" i="1" dirty="0">
                <a:latin typeface="Calibri Light" panose="020F0302020204030204" pitchFamily="34" charset="0"/>
              </a:rPr>
              <a:t>Regenschirme,</a:t>
            </a:r>
            <a:br>
              <a:rPr lang="de-CH" dirty="0">
                <a:latin typeface="Calibri Light" panose="020F0302020204030204" pitchFamily="34" charset="0"/>
              </a:rPr>
            </a:br>
            <a:r>
              <a:rPr lang="de-CH" dirty="0">
                <a:latin typeface="Calibri Light" panose="020F0302020204030204" pitchFamily="34" charset="0"/>
              </a:rPr>
              <a:t>etwa 1880</a:t>
            </a:r>
          </a:p>
        </p:txBody>
      </p:sp>
      <p:cxnSp>
        <p:nvCxnSpPr>
          <p:cNvPr id="5" name="Gerader Verbinder 4"/>
          <p:cNvCxnSpPr/>
          <p:nvPr/>
        </p:nvCxnSpPr>
        <p:spPr>
          <a:xfrm>
            <a:off x="1542365" y="773088"/>
            <a:ext cx="1539200" cy="4915642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5"/>
          <p:cNvSpPr>
            <a:spLocks noChangeArrowheads="1"/>
          </p:cNvSpPr>
          <p:nvPr/>
        </p:nvSpPr>
        <p:spPr bwMode="auto">
          <a:xfrm rot="3799427">
            <a:off x="3815303" y="985228"/>
            <a:ext cx="536104" cy="2260872"/>
          </a:xfrm>
          <a:prstGeom prst="downArrow">
            <a:avLst>
              <a:gd name="adj1" fmla="val 50000"/>
              <a:gd name="adj2" fmla="val 95864"/>
            </a:avLst>
          </a:prstGeom>
          <a:noFill/>
          <a:ln w="222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 rot="18950726">
            <a:off x="448198" y="1639956"/>
            <a:ext cx="589604" cy="1427757"/>
          </a:xfrm>
          <a:prstGeom prst="downArrow">
            <a:avLst>
              <a:gd name="adj1" fmla="val 50000"/>
              <a:gd name="adj2" fmla="val 95864"/>
            </a:avLst>
          </a:prstGeom>
          <a:noFill/>
          <a:ln w="222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528640E-8729-1B6A-36B0-C02B7C32BE24}"/>
              </a:ext>
            </a:extLst>
          </p:cNvPr>
          <p:cNvSpPr txBox="1"/>
          <p:nvPr/>
        </p:nvSpPr>
        <p:spPr>
          <a:xfrm>
            <a:off x="5648827" y="537517"/>
            <a:ext cx="4864893" cy="586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Chemische Pigmentanalyse</a:t>
            </a:r>
            <a:endParaRPr lang="de-CH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79B5D4-FD82-393D-96EB-0FE170600374}"/>
              </a:ext>
            </a:extLst>
          </p:cNvPr>
          <p:cNvSpPr txBox="1"/>
          <p:nvPr/>
        </p:nvSpPr>
        <p:spPr>
          <a:xfrm>
            <a:off x="5648828" y="4920914"/>
            <a:ext cx="5869731" cy="1053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Roy, A., </a:t>
            </a:r>
            <a:r>
              <a:rPr lang="en-US" sz="12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Billinge</a:t>
            </a:r>
            <a:r>
              <a:rPr lang="en-US" sz="12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R. and Riopelle, C., </a:t>
            </a:r>
            <a:r>
              <a:rPr lang="en-US" sz="1200" i="1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hlinkClick r:id="rId4"/>
              </a:rPr>
              <a:t>Renoir’s “Umbrellas” Unfurled Again</a:t>
            </a:r>
            <a:r>
              <a:rPr lang="en-US" sz="12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National Gallery Technical Bulletin, 33, 2012, 73–81.</a:t>
            </a:r>
            <a:endParaRPr lang="de-CH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David Bomford, John Leighton, Jo Kirby, Ashok Roy, </a:t>
            </a:r>
            <a:r>
              <a:rPr lang="en-US" sz="1200" i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Impressionism: Art in the Making</a:t>
            </a:r>
            <a:r>
              <a:rPr lang="en-US" sz="12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(National Gallery London Publications), 1991, pp. 188-195.</a:t>
            </a:r>
            <a:endParaRPr lang="de-CH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8A8578-7654-C82F-4B0E-9FCCF8A9FBA1}"/>
              </a:ext>
            </a:extLst>
          </p:cNvPr>
          <p:cNvSpPr txBox="1"/>
          <p:nvPr/>
        </p:nvSpPr>
        <p:spPr>
          <a:xfrm>
            <a:off x="5648828" y="1636295"/>
            <a:ext cx="5714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Der Kleidungsstil der beiden Damen im Vordergrund weist wesentliche Unterschiede auf.</a:t>
            </a:r>
            <a:endParaRPr lang="de-CH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874ACD1-E892-239B-DCA1-B36CFAA5C9E9}"/>
              </a:ext>
            </a:extLst>
          </p:cNvPr>
          <p:cNvSpPr txBox="1"/>
          <p:nvPr/>
        </p:nvSpPr>
        <p:spPr>
          <a:xfrm>
            <a:off x="5648827" y="2520616"/>
            <a:ext cx="5727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In diesem Gemälde können zwei unterschiedliche Bildteile identifiziert werden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5706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oentgen_h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921881"/>
            <a:ext cx="3037599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5"/>
          <p:cNvSpPr>
            <a:spLocks noChangeArrowheads="1"/>
          </p:cNvSpPr>
          <p:nvPr/>
        </p:nvSpPr>
        <p:spPr bwMode="auto">
          <a:xfrm rot="17740805">
            <a:off x="6240141" y="692151"/>
            <a:ext cx="431800" cy="1655763"/>
          </a:xfrm>
          <a:prstGeom prst="downArrow">
            <a:avLst>
              <a:gd name="adj1" fmla="val 50000"/>
              <a:gd name="adj2" fmla="val 95864"/>
            </a:avLst>
          </a:prstGeom>
          <a:noFill/>
          <a:ln w="222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8" name="Rechteck 7"/>
          <p:cNvSpPr/>
          <p:nvPr/>
        </p:nvSpPr>
        <p:spPr>
          <a:xfrm>
            <a:off x="6997282" y="4521881"/>
            <a:ext cx="1949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</a:rPr>
              <a:t>Röntgenaufnahme</a:t>
            </a:r>
          </a:p>
        </p:txBody>
      </p:sp>
      <p:sp>
        <p:nvSpPr>
          <p:cNvPr id="10" name="Rechteck 9"/>
          <p:cNvSpPr/>
          <p:nvPr/>
        </p:nvSpPr>
        <p:spPr>
          <a:xfrm>
            <a:off x="5193944" y="860924"/>
            <a:ext cx="58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sz="3200" dirty="0"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13" name="Grafik 12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E2C3ED99-3717-4EBE-9D46-2765244DF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0" y="1476000"/>
            <a:ext cx="3222874" cy="50688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6C39157-7C4B-3BEB-F088-25113F69B721}"/>
              </a:ext>
            </a:extLst>
          </p:cNvPr>
          <p:cNvSpPr txBox="1"/>
          <p:nvPr/>
        </p:nvSpPr>
        <p:spPr>
          <a:xfrm>
            <a:off x="777375" y="577864"/>
            <a:ext cx="454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Röntgenanalyse</a:t>
            </a:r>
            <a:endParaRPr lang="de-CH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C94DF96-6269-E9DF-92D2-01DFE92AA353}"/>
              </a:ext>
            </a:extLst>
          </p:cNvPr>
          <p:cNvSpPr txBox="1"/>
          <p:nvPr/>
        </p:nvSpPr>
        <p:spPr>
          <a:xfrm>
            <a:off x="4969042" y="4987089"/>
            <a:ext cx="5955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Die Röntgenaufnahme ist nicht sehr aufschlussreich, man sieht lediglich eine kleine helle Stelle oben am Kopf der Dame links</a:t>
            </a:r>
            <a:endParaRPr lang="de-CH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0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01A8850-3B75-54ED-65A7-429EBD416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534445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DC9913A-F579-DA63-E198-BB0726B4B34D}"/>
              </a:ext>
            </a:extLst>
          </p:cNvPr>
          <p:cNvSpPr txBox="1"/>
          <p:nvPr/>
        </p:nvSpPr>
        <p:spPr>
          <a:xfrm>
            <a:off x="8217989" y="649998"/>
            <a:ext cx="2989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Chemische</a:t>
            </a:r>
          </a:p>
          <a:p>
            <a:pPr algn="ctr"/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Pigmentanalyse</a:t>
            </a:r>
            <a:endParaRPr lang="de-CH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523382" y="4314618"/>
            <a:ext cx="18723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sz="1800" b="1" dirty="0">
                <a:solidFill>
                  <a:schemeClr val="bg1"/>
                </a:solidFill>
                <a:latin typeface="Calibri Light" panose="020F0302020204030204" pitchFamily="34" charset="0"/>
              </a:rPr>
              <a:t>Phase 1: roter Hut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260111" y="51520"/>
            <a:ext cx="22815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sz="1800" b="1" dirty="0">
                <a:solidFill>
                  <a:schemeClr val="bg1"/>
                </a:solidFill>
                <a:latin typeface="Calibri Light" panose="020F0302020204030204" pitchFamily="34" charset="0"/>
              </a:rPr>
              <a:t>Phase 2: braune Haare</a:t>
            </a:r>
          </a:p>
        </p:txBody>
      </p:sp>
      <p:pic>
        <p:nvPicPr>
          <p:cNvPr id="8" name="Picture 4" descr="h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914" y="1499249"/>
            <a:ext cx="3795456" cy="246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5">
            <a:extLst>
              <a:ext uri="{FF2B5EF4-FFF2-40B4-BE49-F238E27FC236}">
                <a16:creationId xmlns:a16="http://schemas.microsoft.com/office/drawing/2014/main" id="{38540CC4-C125-4869-B8E8-1D5C7B6146D4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2310528">
            <a:off x="4341893" y="2193002"/>
            <a:ext cx="786898" cy="2069704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15" name="AutoShape 5"/>
          <p:cNvSpPr>
            <a:spLocks noChangeAspect="1" noChangeArrowheads="1"/>
          </p:cNvSpPr>
          <p:nvPr/>
        </p:nvSpPr>
        <p:spPr bwMode="auto">
          <a:xfrm rot="2057122">
            <a:off x="5918909" y="407254"/>
            <a:ext cx="511929" cy="1346478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78EAD5CA-406F-61A0-1385-A0334C38AAC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057122">
            <a:off x="1718606" y="392080"/>
            <a:ext cx="511929" cy="1346478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AD786A1E-D03A-158A-560A-31E28884D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05" y="364871"/>
            <a:ext cx="16536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sz="1800" b="1" dirty="0">
                <a:solidFill>
                  <a:schemeClr val="bg1"/>
                </a:solidFill>
                <a:latin typeface="Calibri Light" panose="020F0302020204030204" pitchFamily="34" charset="0"/>
              </a:rPr>
              <a:t>Probeentnahme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6703626-565C-B6AB-EA7B-C97EE5C78DDA}"/>
              </a:ext>
            </a:extLst>
          </p:cNvPr>
          <p:cNvSpPr txBox="1"/>
          <p:nvPr/>
        </p:nvSpPr>
        <p:spPr>
          <a:xfrm>
            <a:off x="7886700" y="2845472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Kleine Proben werden aus dem Gemälde entnommen, unter einem Mikroskop untersucht und chemisch analysiert</a:t>
            </a:r>
            <a:endParaRPr lang="de-CH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4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1" grpId="0" animBg="1"/>
      <p:bldP spid="15" grpId="0" animBg="1"/>
      <p:bldP spid="6" grpId="0" animBg="1"/>
      <p:bldP spid="13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62616-1B0F-51CE-0176-F8D09D3F6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Bild, Menschliches Gesicht, Kleidung, Kunst enthält.&#10;&#10;Automatisch generierte Beschreibung">
            <a:extLst>
              <a:ext uri="{FF2B5EF4-FFF2-40B4-BE49-F238E27FC236}">
                <a16:creationId xmlns:a16="http://schemas.microsoft.com/office/drawing/2014/main" id="{F2B2C91B-10AD-3FD7-512D-17ED35152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" y="0"/>
            <a:ext cx="7534445" cy="6858000"/>
          </a:xfrm>
          <a:prstGeom prst="rect">
            <a:avLst/>
          </a:prstGeom>
        </p:spPr>
      </p:pic>
      <p:sp>
        <p:nvSpPr>
          <p:cNvPr id="14" name="AutoShape 5">
            <a:extLst>
              <a:ext uri="{FF2B5EF4-FFF2-40B4-BE49-F238E27FC236}">
                <a16:creationId xmlns:a16="http://schemas.microsoft.com/office/drawing/2014/main" id="{1B39EA93-D454-E275-3B39-B31C3C4B330E}"/>
              </a:ext>
            </a:extLst>
          </p:cNvPr>
          <p:cNvSpPr>
            <a:spLocks noChangeArrowheads="1"/>
          </p:cNvSpPr>
          <p:nvPr/>
        </p:nvSpPr>
        <p:spPr bwMode="auto">
          <a:xfrm rot="20524658">
            <a:off x="379682" y="1221915"/>
            <a:ext cx="589768" cy="1655763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CEAF938-EE8F-BAA8-1A9C-A26FBE6F2A2A}"/>
              </a:ext>
            </a:extLst>
          </p:cNvPr>
          <p:cNvSpPr txBox="1"/>
          <p:nvPr/>
        </p:nvSpPr>
        <p:spPr>
          <a:xfrm>
            <a:off x="8217989" y="710154"/>
            <a:ext cx="2989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Chemische</a:t>
            </a:r>
          </a:p>
          <a:p>
            <a:pPr algn="ctr"/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Pigmentanalyse</a:t>
            </a:r>
            <a:endParaRPr lang="de-CH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5" descr="blue_total">
            <a:extLst>
              <a:ext uri="{FF2B5EF4-FFF2-40B4-BE49-F238E27FC236}">
                <a16:creationId xmlns:a16="http://schemas.microsoft.com/office/drawing/2014/main" id="{A505E834-C97D-A1BF-6129-D7A3AF8B9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0" y="4043963"/>
            <a:ext cx="4213282" cy="267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BC37B74B-3334-695F-9180-5E7C725D4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60" y="6112042"/>
            <a:ext cx="19691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sz="1800" b="1" dirty="0">
                <a:solidFill>
                  <a:schemeClr val="bg1"/>
                </a:solidFill>
                <a:latin typeface="Calibri Light" panose="020F0302020204030204" pitchFamily="34" charset="0"/>
              </a:rPr>
              <a:t>Phase 1: Kobaltblau</a:t>
            </a:r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50189F24-04F6-76A4-C1F6-73A293A1E30D}"/>
              </a:ext>
            </a:extLst>
          </p:cNvPr>
          <p:cNvSpPr>
            <a:spLocks noChangeAspect="1" noChangeArrowheads="1"/>
          </p:cNvSpPr>
          <p:nvPr/>
        </p:nvSpPr>
        <p:spPr bwMode="auto">
          <a:xfrm rot="6673252">
            <a:off x="4121861" y="4451325"/>
            <a:ext cx="786898" cy="2069704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C05E0FE6-C445-E1B5-DD6B-C96ADD74C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3533" y="2560140"/>
            <a:ext cx="19835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sz="1800" b="1" dirty="0">
                <a:solidFill>
                  <a:schemeClr val="bg1"/>
                </a:solidFill>
                <a:latin typeface="Calibri Light" panose="020F0302020204030204" pitchFamily="34" charset="0"/>
              </a:rPr>
              <a:t>Phase 2: Ultramarin</a:t>
            </a:r>
          </a:p>
        </p:txBody>
      </p:sp>
      <p:sp>
        <p:nvSpPr>
          <p:cNvPr id="15" name="AutoShape 5">
            <a:extLst>
              <a:ext uri="{FF2B5EF4-FFF2-40B4-BE49-F238E27FC236}">
                <a16:creationId xmlns:a16="http://schemas.microsoft.com/office/drawing/2014/main" id="{3549561A-97F1-A671-2962-6CAEC059CA3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057122">
            <a:off x="3742984" y="2877192"/>
            <a:ext cx="511929" cy="1346478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EFD5EA31-4861-CBE0-B2EF-42A533597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33" y="2928249"/>
            <a:ext cx="16536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sz="1800" b="1" dirty="0">
                <a:solidFill>
                  <a:schemeClr val="bg1"/>
                </a:solidFill>
                <a:latin typeface="Calibri Light" panose="020F0302020204030204" pitchFamily="34" charset="0"/>
              </a:rPr>
              <a:t>Probeentnahme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5F69977-207C-2B89-33ED-D89A14B15F38}"/>
              </a:ext>
            </a:extLst>
          </p:cNvPr>
          <p:cNvSpPr txBox="1"/>
          <p:nvPr/>
        </p:nvSpPr>
        <p:spPr>
          <a:xfrm>
            <a:off x="7882128" y="2048256"/>
            <a:ext cx="36210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Die Kleidung der Dame links im Bild war ursprünglich mit dem intensiv blau gefärbten Kobaltblau gemalt, ähnlich wie die Kleider der Dame rechts im Bild</a:t>
            </a:r>
            <a:endParaRPr lang="de-CH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94A4B78-2603-10A1-2049-6B90F593EBE4}"/>
              </a:ext>
            </a:extLst>
          </p:cNvPr>
          <p:cNvSpPr txBox="1"/>
          <p:nvPr/>
        </p:nvSpPr>
        <p:spPr>
          <a:xfrm>
            <a:off x="7882128" y="3870960"/>
            <a:ext cx="3401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In der zweiten Phase übermalte Renoir die Kleider der Dame links mit einem Gemisch aus Ultramarin und einem dunklen Pigment</a:t>
            </a:r>
            <a:endParaRPr lang="de-CH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0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  <p:bldP spid="11" grpId="0" animBg="1"/>
      <p:bldP spid="12" grpId="0"/>
      <p:bldP spid="15" grpId="0" animBg="1"/>
      <p:bldP spid="13" grpId="0"/>
      <p:bldP spid="2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Lösung des fünften Falles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2947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4800" dirty="0">
                <a:solidFill>
                  <a:srgbClr val="0070C0"/>
                </a:solidFill>
              </a:rPr>
              <a:t>Auguste Renoir malte das Gemälde in zwei Phasen in der Zeit zwischen 1880 und 1886. In der späteren zweiten Phase übermalte er die Kleider und den Hut der Dame links.</a:t>
            </a:r>
          </a:p>
        </p:txBody>
      </p:sp>
    </p:spTree>
    <p:extLst>
      <p:ext uri="{BB962C8B-B14F-4D97-AF65-F5344CB8AC3E}">
        <p14:creationId xmlns:p14="http://schemas.microsoft.com/office/powerpoint/2010/main" val="207047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53730EF7-0C4E-1E49-B5DF-AA7EEFA2E974}"/>
              </a:ext>
            </a:extLst>
          </p:cNvPr>
          <p:cNvSpPr txBox="1"/>
          <p:nvPr/>
        </p:nvSpPr>
        <p:spPr>
          <a:xfrm>
            <a:off x="8209279" y="914434"/>
            <a:ext cx="3454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Röntgenfluoreszenz (XRF)</a:t>
            </a:r>
            <a:endParaRPr lang="de-CH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72B880E-46C8-71A1-25E9-25DB7DE00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26" y="1053436"/>
            <a:ext cx="7105228" cy="4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08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AB1E8-2E67-7E45-A17B-B91D0FB52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CF9DF4E-DC91-7139-5E97-849EDE997043}"/>
              </a:ext>
            </a:extLst>
          </p:cNvPr>
          <p:cNvSpPr txBox="1"/>
          <p:nvPr/>
        </p:nvSpPr>
        <p:spPr>
          <a:xfrm>
            <a:off x="8160788" y="768961"/>
            <a:ext cx="345440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Röntgenfluoreszenz (XRF)</a:t>
            </a:r>
          </a:p>
          <a:p>
            <a:endParaRPr lang="de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3200" dirty="0"/>
              <a:t>Jedes Element sendet Röntgenstrahlen bei einer anderen Energie aus.</a:t>
            </a:r>
          </a:p>
          <a:p>
            <a:endParaRPr lang="de-CH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FD19062-3743-3500-6E5F-1FBB52650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" y="914434"/>
            <a:ext cx="6802581" cy="480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06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60646-FEB2-626E-5563-3EB0C81FE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D9696C1-CD6E-1559-D852-8A3798DCF5D0}"/>
              </a:ext>
            </a:extLst>
          </p:cNvPr>
          <p:cNvSpPr txBox="1"/>
          <p:nvPr/>
        </p:nvSpPr>
        <p:spPr>
          <a:xfrm>
            <a:off x="5865395" y="381034"/>
            <a:ext cx="5678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Röntgenfluoreszenz (XRF)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48EE6C9-65D1-0ACF-661C-B9601938F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31" y="535501"/>
            <a:ext cx="4060487" cy="493582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628E56C1-D5C4-5FDB-5F50-28973413487A}"/>
              </a:ext>
            </a:extLst>
          </p:cNvPr>
          <p:cNvSpPr/>
          <p:nvPr/>
        </p:nvSpPr>
        <p:spPr>
          <a:xfrm>
            <a:off x="1267515" y="5471326"/>
            <a:ext cx="4184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</a:rPr>
              <a:t>Edgar Degas, </a:t>
            </a:r>
            <a:r>
              <a:rPr lang="de-CH" i="1" dirty="0">
                <a:latin typeface="Calibri Light" panose="020F0302020204030204" pitchFamily="34" charset="0"/>
              </a:rPr>
              <a:t>Frauenporträt,</a:t>
            </a:r>
            <a:r>
              <a:rPr lang="de-CH" dirty="0">
                <a:latin typeface="Calibri Light" panose="020F0302020204030204" pitchFamily="34" charset="0"/>
              </a:rPr>
              <a:t> etwa 1876-80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708DCF94-2341-838A-5B63-F6CFC36597EB}"/>
              </a:ext>
            </a:extLst>
          </p:cNvPr>
          <p:cNvSpPr>
            <a:spLocks noChangeArrowheads="1"/>
          </p:cNvSpPr>
          <p:nvPr/>
        </p:nvSpPr>
        <p:spPr bwMode="auto">
          <a:xfrm rot="3919577">
            <a:off x="3525578" y="1778962"/>
            <a:ext cx="589768" cy="1655763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E72AA0F-43CF-1417-9074-80951BB92039}"/>
              </a:ext>
            </a:extLst>
          </p:cNvPr>
          <p:cNvSpPr txBox="1"/>
          <p:nvPr/>
        </p:nvSpPr>
        <p:spPr>
          <a:xfrm>
            <a:off x="5835316" y="1437774"/>
            <a:ext cx="57089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Bereits mit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blossem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Auge erkennt man durchschimmernde untere Schichten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Thurrowgood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, D., Paterson, D., de Jonge, M. </a:t>
            </a:r>
            <a:r>
              <a:rPr lang="de-CH" sz="1200" i="1" dirty="0"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 A Hidden Portrait </a:t>
            </a:r>
            <a:r>
              <a:rPr lang="de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 Edgar Degas. </a:t>
            </a:r>
            <a:r>
              <a:rPr lang="de-CH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Sci</a:t>
            </a:r>
            <a:r>
              <a:rPr lang="de-CH" sz="1200" i="1" dirty="0">
                <a:latin typeface="Calibri" panose="020F0502020204030204" pitchFamily="34" charset="0"/>
                <a:cs typeface="Calibri" panose="020F0502020204030204" pitchFamily="34" charset="0"/>
              </a:rPr>
              <a:t> Rep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de-CH" sz="12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, 29594 (2016). https://doi.org/10.1038/srep29594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69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1F627-7A8F-D489-5467-220A61EBC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3EF4DE09-FA85-CA74-1CA6-A3866797E536}"/>
              </a:ext>
            </a:extLst>
          </p:cNvPr>
          <p:cNvSpPr txBox="1"/>
          <p:nvPr/>
        </p:nvSpPr>
        <p:spPr>
          <a:xfrm>
            <a:off x="800100" y="537448"/>
            <a:ext cx="6623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Klassische Untersuchungsmethoden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332FBE2-41E4-9AA0-C039-37FBA72B7992}"/>
              </a:ext>
            </a:extLst>
          </p:cNvPr>
          <p:cNvSpPr/>
          <p:nvPr/>
        </p:nvSpPr>
        <p:spPr>
          <a:xfrm>
            <a:off x="920424" y="5876209"/>
            <a:ext cx="3976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</a:rPr>
              <a:t>Klassische Röntgenaufnahme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22843DA-C3BD-B1AC-E040-FD3C9FE7A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8" y="1272617"/>
            <a:ext cx="7537614" cy="460359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F12EEBD-EA82-8AE8-30BD-AD643B749BEA}"/>
              </a:ext>
            </a:extLst>
          </p:cNvPr>
          <p:cNvSpPr/>
          <p:nvPr/>
        </p:nvSpPr>
        <p:spPr>
          <a:xfrm>
            <a:off x="4896853" y="5876209"/>
            <a:ext cx="3555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</a:rPr>
              <a:t>Klassische Infrarotaufnahme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06A2DAF-4208-0B99-E7B2-5FBB9CBA599C}"/>
              </a:ext>
            </a:extLst>
          </p:cNvPr>
          <p:cNvSpPr txBox="1"/>
          <p:nvPr/>
        </p:nvSpPr>
        <p:spPr>
          <a:xfrm>
            <a:off x="8771021" y="1149018"/>
            <a:ext cx="31522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Untersuchung mit klassischen Methoden bestätigt die Vermutung, dass unter diesem Gemälde ein anderes Gemälde verborgen ist. Die Aufnahmen lassen jedoch keine Details des darunter liegenden Gemäldes erkennen.</a:t>
            </a:r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7490CC8C-EAEA-231F-500B-D4242FAAB6B9}"/>
              </a:ext>
            </a:extLst>
          </p:cNvPr>
          <p:cNvSpPr>
            <a:spLocks noChangeArrowheads="1"/>
          </p:cNvSpPr>
          <p:nvPr/>
        </p:nvSpPr>
        <p:spPr bwMode="auto">
          <a:xfrm rot="3919577">
            <a:off x="3387215" y="2671335"/>
            <a:ext cx="589768" cy="1655763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  <p:sp>
        <p:nvSpPr>
          <p:cNvPr id="3" name="AutoShape 5">
            <a:extLst>
              <a:ext uri="{FF2B5EF4-FFF2-40B4-BE49-F238E27FC236}">
                <a16:creationId xmlns:a16="http://schemas.microsoft.com/office/drawing/2014/main" id="{D17C9BBB-C31A-98AF-864F-F8F14565E50F}"/>
              </a:ext>
            </a:extLst>
          </p:cNvPr>
          <p:cNvSpPr>
            <a:spLocks noChangeArrowheads="1"/>
          </p:cNvSpPr>
          <p:nvPr/>
        </p:nvSpPr>
        <p:spPr bwMode="auto">
          <a:xfrm rot="1818876">
            <a:off x="6553524" y="2553024"/>
            <a:ext cx="589768" cy="1655763"/>
          </a:xfrm>
          <a:prstGeom prst="downArrow">
            <a:avLst>
              <a:gd name="adj1" fmla="val 50000"/>
              <a:gd name="adj2" fmla="val 95864"/>
            </a:avLst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sz="1800"/>
          </a:p>
        </p:txBody>
      </p:sp>
    </p:spTree>
    <p:extLst>
      <p:ext uri="{BB962C8B-B14F-4D97-AF65-F5344CB8AC3E}">
        <p14:creationId xmlns:p14="http://schemas.microsoft.com/office/powerpoint/2010/main" val="47672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B2D2B-4839-E50C-7501-1B789E373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CA48044-F97C-79D2-526A-62E5C48C0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7534445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7995B36-D28B-3437-6539-60F112AA68CE}"/>
              </a:ext>
            </a:extLst>
          </p:cNvPr>
          <p:cNvSpPr txBox="1"/>
          <p:nvPr/>
        </p:nvSpPr>
        <p:spPr>
          <a:xfrm>
            <a:off x="7706226" y="262219"/>
            <a:ext cx="442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Röntgenfluoreszenz (XRF)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A97B82F-2018-9604-3C08-2B843E7557DF}"/>
              </a:ext>
            </a:extLst>
          </p:cNvPr>
          <p:cNvSpPr txBox="1"/>
          <p:nvPr/>
        </p:nvSpPr>
        <p:spPr>
          <a:xfrm>
            <a:off x="7706225" y="1167066"/>
            <a:ext cx="42531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Gemälde wird in die Röntgenfluoreszenz-Apparatur eingeschoben. Die Röntgenquelle ist in diesem Fall ein Synchrotron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National Gallery of Victoria, Melbourne, Victoria, Australia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379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Lösung des ersten Falles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sz="4800" dirty="0">
                <a:solidFill>
                  <a:srgbClr val="0070C0"/>
                </a:solidFill>
              </a:rPr>
              <a:t>Es ist selten möglich, eine Fälschung durch blosses Betrachten der obersten Malschichten eines Gemäldes zu entlarven.</a:t>
            </a:r>
          </a:p>
        </p:txBody>
      </p:sp>
    </p:spTree>
    <p:extLst>
      <p:ext uri="{BB962C8B-B14F-4D97-AF65-F5344CB8AC3E}">
        <p14:creationId xmlns:p14="http://schemas.microsoft.com/office/powerpoint/2010/main" val="234963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9A063-7DFC-361D-9F05-5A0DFA942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EF5F68FB-6DBE-E439-507A-7BAAB1CDDBD0}"/>
              </a:ext>
            </a:extLst>
          </p:cNvPr>
          <p:cNvSpPr txBox="1"/>
          <p:nvPr/>
        </p:nvSpPr>
        <p:spPr>
          <a:xfrm>
            <a:off x="7706226" y="262219"/>
            <a:ext cx="442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Röntgenfluoreszenz (XRF)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A631DFF-F068-8099-518C-A84A4D2A311D}"/>
              </a:ext>
            </a:extLst>
          </p:cNvPr>
          <p:cNvSpPr txBox="1"/>
          <p:nvPr/>
        </p:nvSpPr>
        <p:spPr>
          <a:xfrm>
            <a:off x="7706225" y="1167066"/>
            <a:ext cx="42531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Gemälde wird mit einem intensiven Röntgenstrahl bestrahlt und dabei jeweils bei einer bestimmten Energie mit einem Detektor abgetastet.</a:t>
            </a:r>
          </a:p>
          <a:p>
            <a:endParaRPr lang="de-DE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Diese Energie entspricht der Röntgenfluoreszenz eines bestimmten Elementes.</a:t>
            </a:r>
          </a:p>
          <a:p>
            <a:endParaRPr lang="de-DE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erhält man eine Verteilung der Röntgenfluoreszenz dieses Elementes im ganzen Gemälde. Diese Verteilung wird als Röntgenfluoreszenz-Karte bezeichnet.</a:t>
            </a:r>
          </a:p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Dies wird für die Energien aller vorhandenen Elemente wiederholt.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AB2431E-A925-0DA1-B878-DF50DA791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7534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55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94F36-0678-B622-BFF2-773A984AF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2F077AB8-9584-ADF4-88D8-6B53680ACE84}"/>
              </a:ext>
            </a:extLst>
          </p:cNvPr>
          <p:cNvSpPr/>
          <p:nvPr/>
        </p:nvSpPr>
        <p:spPr>
          <a:xfrm>
            <a:off x="7902341" y="2249905"/>
            <a:ext cx="3840480" cy="35854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601D4DC-657D-0FB8-7F4B-B4F4A86456AE}"/>
              </a:ext>
            </a:extLst>
          </p:cNvPr>
          <p:cNvSpPr txBox="1"/>
          <p:nvPr/>
        </p:nvSpPr>
        <p:spPr>
          <a:xfrm>
            <a:off x="7706226" y="262219"/>
            <a:ext cx="442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Röntgenfluoreszenz (XRF)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E078420-47DF-531A-EFB0-AC0B64424CFE}"/>
              </a:ext>
            </a:extLst>
          </p:cNvPr>
          <p:cNvSpPr txBox="1"/>
          <p:nvPr/>
        </p:nvSpPr>
        <p:spPr>
          <a:xfrm>
            <a:off x="7706225" y="1167066"/>
            <a:ext cx="4253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einzelnen Elemente können bestimmten Pigmenten zugeordnet werden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E142450-FF57-596F-4C15-F0F100851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" y="315969"/>
            <a:ext cx="7525346" cy="579435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C16B6AA-0475-9351-4684-D0CDF83D3A7D}"/>
              </a:ext>
            </a:extLst>
          </p:cNvPr>
          <p:cNvSpPr txBox="1"/>
          <p:nvPr/>
        </p:nvSpPr>
        <p:spPr>
          <a:xfrm>
            <a:off x="7" y="6126719"/>
            <a:ext cx="4292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Röntgenfluoreszenz-Karten für einzelne Elemente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17C2E79-3279-8D1E-5E9A-66418EF86CD0}"/>
              </a:ext>
            </a:extLst>
          </p:cNvPr>
          <p:cNvSpPr txBox="1"/>
          <p:nvPr/>
        </p:nvSpPr>
        <p:spPr>
          <a:xfrm>
            <a:off x="4292867" y="6075657"/>
            <a:ext cx="3232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Detail der Röntgenfluoreszenz-Karte für das Element Zink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720EF8-1090-736F-FB53-F47729C27CEC}"/>
              </a:ext>
            </a:extLst>
          </p:cNvPr>
          <p:cNvSpPr txBox="1"/>
          <p:nvPr/>
        </p:nvSpPr>
        <p:spPr>
          <a:xfrm>
            <a:off x="7902341" y="2573920"/>
            <a:ext cx="251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Zn: </a:t>
            </a:r>
            <a:r>
              <a:rPr lang="en-US" dirty="0" err="1"/>
              <a:t>Zinkweiss</a:t>
            </a:r>
            <a:r>
              <a:rPr lang="en-US" dirty="0"/>
              <a:t> (</a:t>
            </a:r>
            <a:r>
              <a:rPr lang="en-US" dirty="0" err="1"/>
              <a:t>ZnO</a:t>
            </a:r>
            <a:r>
              <a:rPr lang="en-US" dirty="0"/>
              <a:t>)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Gesicht</a:t>
            </a:r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6115BCF-C41B-AB6C-7795-DDAB4AF0A570}"/>
              </a:ext>
            </a:extLst>
          </p:cNvPr>
          <p:cNvSpPr txBox="1"/>
          <p:nvPr/>
        </p:nvSpPr>
        <p:spPr>
          <a:xfrm>
            <a:off x="7902341" y="3433999"/>
            <a:ext cx="2512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Hg: </a:t>
            </a:r>
            <a:r>
              <a:rPr lang="en-US" dirty="0" err="1"/>
              <a:t>Zinnober</a:t>
            </a:r>
            <a:r>
              <a:rPr lang="en-US" dirty="0"/>
              <a:t> (</a:t>
            </a:r>
            <a:r>
              <a:rPr lang="en-US" dirty="0" err="1"/>
              <a:t>HgS</a:t>
            </a:r>
            <a:r>
              <a:rPr lang="en-US" dirty="0"/>
              <a:t>) auf den </a:t>
            </a:r>
            <a:r>
              <a:rPr lang="en-US" dirty="0" err="1"/>
              <a:t>Lippen</a:t>
            </a:r>
            <a:r>
              <a:rPr lang="en-US" dirty="0"/>
              <a:t> und </a:t>
            </a:r>
            <a:r>
              <a:rPr lang="en-US" dirty="0" err="1"/>
              <a:t>zum</a:t>
            </a:r>
            <a:r>
              <a:rPr lang="en-US" dirty="0"/>
              <a:t> </a:t>
            </a:r>
            <a:r>
              <a:rPr lang="en-US" dirty="0" err="1"/>
              <a:t>Tönen</a:t>
            </a:r>
            <a:r>
              <a:rPr lang="en-US" dirty="0"/>
              <a:t> der </a:t>
            </a:r>
            <a:r>
              <a:rPr lang="en-US" dirty="0" err="1"/>
              <a:t>linken</a:t>
            </a:r>
            <a:r>
              <a:rPr lang="en-US" dirty="0"/>
              <a:t> </a:t>
            </a:r>
            <a:r>
              <a:rPr lang="en-US" dirty="0" err="1"/>
              <a:t>Wange</a:t>
            </a:r>
            <a:endParaRPr lang="en-US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4E46BB0-5EC3-9535-9957-CF9FEC359332}"/>
              </a:ext>
            </a:extLst>
          </p:cNvPr>
          <p:cNvSpPr txBox="1"/>
          <p:nvPr/>
        </p:nvSpPr>
        <p:spPr>
          <a:xfrm>
            <a:off x="7902341" y="4571390"/>
            <a:ext cx="2512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Mn</a:t>
            </a:r>
            <a:r>
              <a:rPr lang="en-US" dirty="0"/>
              <a:t> und Fe: Umbra</a:t>
            </a:r>
          </a:p>
          <a:p>
            <a:r>
              <a:rPr lang="en-US" dirty="0"/>
              <a:t>(</a:t>
            </a:r>
            <a:r>
              <a:rPr lang="en-US" dirty="0" err="1"/>
              <a:t>Mangan</a:t>
            </a:r>
            <a:r>
              <a:rPr lang="en-US" dirty="0"/>
              <a:t>- und </a:t>
            </a:r>
            <a:r>
              <a:rPr lang="en-US" dirty="0" err="1"/>
              <a:t>Eisen</a:t>
            </a:r>
            <a:r>
              <a:rPr lang="en-US" dirty="0"/>
              <a:t>-oxide und Hydroxide) </a:t>
            </a:r>
            <a:r>
              <a:rPr lang="en-US" dirty="0" err="1"/>
              <a:t>für</a:t>
            </a:r>
            <a:r>
              <a:rPr lang="en-US" dirty="0"/>
              <a:t> die </a:t>
            </a:r>
            <a:r>
              <a:rPr lang="en-US" dirty="0" err="1"/>
              <a:t>braunen</a:t>
            </a:r>
            <a:r>
              <a:rPr lang="en-US" dirty="0"/>
              <a:t> </a:t>
            </a:r>
            <a:r>
              <a:rPr lang="en-US" dirty="0" err="1"/>
              <a:t>Haare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4CA1293-1884-A1F3-FFAC-20EC549C4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45" y="2537085"/>
            <a:ext cx="720000" cy="72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A06B20C-5A61-4DE1-B649-24E163AA65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46" y="3511600"/>
            <a:ext cx="720000" cy="72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05026EE-14F6-1717-30BD-757E912B9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45" y="4781475"/>
            <a:ext cx="720000" cy="720000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B2B2864B-4C49-F446-BCB6-32379CF94A25}"/>
              </a:ext>
            </a:extLst>
          </p:cNvPr>
          <p:cNvSpPr/>
          <p:nvPr/>
        </p:nvSpPr>
        <p:spPr>
          <a:xfrm>
            <a:off x="4668252" y="2090396"/>
            <a:ext cx="1907005" cy="103179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3597BD7-ABD3-3BC4-1390-D26FF6597C6F}"/>
              </a:ext>
            </a:extLst>
          </p:cNvPr>
          <p:cNvSpPr/>
          <p:nvPr/>
        </p:nvSpPr>
        <p:spPr>
          <a:xfrm>
            <a:off x="2388268" y="4459448"/>
            <a:ext cx="770020" cy="10317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E429148-828E-13B9-1480-908EA956F0AD}"/>
              </a:ext>
            </a:extLst>
          </p:cNvPr>
          <p:cNvSpPr/>
          <p:nvPr/>
        </p:nvSpPr>
        <p:spPr>
          <a:xfrm>
            <a:off x="2165684" y="423741"/>
            <a:ext cx="2057399" cy="1290760"/>
          </a:xfrm>
          <a:prstGeom prst="ellipse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7925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  <p:bldP spid="11" grpId="0"/>
      <p:bldP spid="12" grpId="0"/>
      <p:bldP spid="18" grpId="0" animBg="1"/>
      <p:bldP spid="21" grpId="0" animBg="1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528A3-0039-063D-4FB7-0510FF23B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6D6F2B5F-7D27-C36B-17EF-AEB4CE8C0685}"/>
              </a:ext>
            </a:extLst>
          </p:cNvPr>
          <p:cNvSpPr txBox="1"/>
          <p:nvPr/>
        </p:nvSpPr>
        <p:spPr>
          <a:xfrm>
            <a:off x="6701579" y="262219"/>
            <a:ext cx="442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Röntgenfluoreszenz (XRF)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EEA6AC8-39C9-4DF9-2677-5538EAFCD55A}"/>
              </a:ext>
            </a:extLst>
          </p:cNvPr>
          <p:cNvSpPr txBox="1"/>
          <p:nvPr/>
        </p:nvSpPr>
        <p:spPr>
          <a:xfrm>
            <a:off x="6701579" y="1159816"/>
            <a:ext cx="4253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 den gemessenen Röntgenfluoreszenz-Intensitäten und Farben der einzelnen Pigmente kann man mit Hilfe eines digitalen Abbildungsverfahrens ein bis dahin verstecktes Gemälde rekonstruieren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04EC87-A8E5-64DB-A0FE-A38E6E5DB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38" y="0"/>
            <a:ext cx="4950963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7A671E6-1912-351F-0187-60D697835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73680" y="2886261"/>
            <a:ext cx="3277401" cy="327740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F70308C-C662-11E6-3CCE-414102E3F6D9}"/>
              </a:ext>
            </a:extLst>
          </p:cNvPr>
          <p:cNvSpPr txBox="1"/>
          <p:nvPr/>
        </p:nvSpPr>
        <p:spPr>
          <a:xfrm>
            <a:off x="7281081" y="6136009"/>
            <a:ext cx="329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Klassische Röntgenaufnahme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6477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RR-untersuchung-cranach-hambur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2560" y="1289129"/>
            <a:ext cx="5368720" cy="39901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1062560" y="5287127"/>
            <a:ext cx="5368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</a:rPr>
              <a:t>Untersuchung des Werkes von Lucas Cranach mittels IR-Strahlen in der Kunsthalle Hamburg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8463737-CC6C-79FA-5866-CC3D668612A3}"/>
              </a:ext>
            </a:extLst>
          </p:cNvPr>
          <p:cNvSpPr txBox="1"/>
          <p:nvPr/>
        </p:nvSpPr>
        <p:spPr>
          <a:xfrm>
            <a:off x="6743700" y="1109524"/>
            <a:ext cx="4776538" cy="586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Infrarot-</a:t>
            </a:r>
            <a:r>
              <a:rPr lang="de-DE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Reflektografie</a:t>
            </a:r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(IRR)</a:t>
            </a:r>
            <a:endParaRPr lang="de-CH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hape 145">
            <a:extLst>
              <a:ext uri="{FF2B5EF4-FFF2-40B4-BE49-F238E27FC236}">
                <a16:creationId xmlns:a16="http://schemas.microsoft.com/office/drawing/2014/main" id="{06F44EDD-ECBC-9B13-1E74-65D12896E43C}"/>
              </a:ext>
            </a:extLst>
          </p:cNvPr>
          <p:cNvSpPr/>
          <p:nvPr/>
        </p:nvSpPr>
        <p:spPr>
          <a:xfrm rot="7006654">
            <a:off x="4632575" y="573221"/>
            <a:ext cx="1472666" cy="702643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FFC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45">
            <a:extLst>
              <a:ext uri="{FF2B5EF4-FFF2-40B4-BE49-F238E27FC236}">
                <a16:creationId xmlns:a16="http://schemas.microsoft.com/office/drawing/2014/main" id="{658DAF05-695D-E6C3-6FE0-A4CCBE39EB02}"/>
              </a:ext>
            </a:extLst>
          </p:cNvPr>
          <p:cNvSpPr/>
          <p:nvPr/>
        </p:nvSpPr>
        <p:spPr>
          <a:xfrm rot="3976640">
            <a:off x="1468727" y="1419117"/>
            <a:ext cx="1458973" cy="702643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FFC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145">
            <a:extLst>
              <a:ext uri="{FF2B5EF4-FFF2-40B4-BE49-F238E27FC236}">
                <a16:creationId xmlns:a16="http://schemas.microsoft.com/office/drawing/2014/main" id="{8C0C7DE1-E17B-2E9D-245D-BED322EA9F67}"/>
              </a:ext>
            </a:extLst>
          </p:cNvPr>
          <p:cNvSpPr/>
          <p:nvPr/>
        </p:nvSpPr>
        <p:spPr>
          <a:xfrm rot="9621506">
            <a:off x="5450175" y="3376940"/>
            <a:ext cx="1472666" cy="702643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FFC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20D6FDA-1C1B-7BA1-5B18-EE72D9E795D5}"/>
              </a:ext>
            </a:extLst>
          </p:cNvPr>
          <p:cNvSpPr txBox="1"/>
          <p:nvPr/>
        </p:nvSpPr>
        <p:spPr>
          <a:xfrm>
            <a:off x="6942222" y="3244334"/>
            <a:ext cx="89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IR-Bild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164122B-B4B5-D984-CBE5-858CD8898F86}"/>
              </a:ext>
            </a:extLst>
          </p:cNvPr>
          <p:cNvSpPr txBox="1"/>
          <p:nvPr/>
        </p:nvSpPr>
        <p:spPr>
          <a:xfrm>
            <a:off x="543990" y="593632"/>
            <a:ext cx="261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IR-empfindliche Kamera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114E3E6-D7D9-BB82-53EE-27E6DC7EF9F1}"/>
              </a:ext>
            </a:extLst>
          </p:cNvPr>
          <p:cNvSpPr txBox="1"/>
          <p:nvPr/>
        </p:nvSpPr>
        <p:spPr>
          <a:xfrm>
            <a:off x="5684920" y="536476"/>
            <a:ext cx="230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IR-Quelle (Glühbirne)</a:t>
            </a:r>
          </a:p>
        </p:txBody>
      </p:sp>
    </p:spTree>
    <p:extLst>
      <p:ext uri="{BB962C8B-B14F-4D97-AF65-F5344CB8AC3E}">
        <p14:creationId xmlns:p14="http://schemas.microsoft.com/office/powerpoint/2010/main" val="28539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064260" y="5736580"/>
            <a:ext cx="54512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CH" dirty="0">
                <a:latin typeface="Calibri Light" panose="020F0302020204030204" pitchFamily="34" charset="0"/>
              </a:rPr>
              <a:t>Pablo Picasso, </a:t>
            </a:r>
            <a:r>
              <a:rPr lang="de-CH" i="1" dirty="0">
                <a:latin typeface="Calibri Light" panose="020F0302020204030204" pitchFamily="34" charset="0"/>
              </a:rPr>
              <a:t>Das blaue Zimmer</a:t>
            </a:r>
            <a:r>
              <a:rPr lang="de-CH" dirty="0">
                <a:latin typeface="Calibri Light" panose="020F0302020204030204" pitchFamily="34" charset="0"/>
              </a:rPr>
              <a:t>, 1901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" y="1289128"/>
            <a:ext cx="5451277" cy="445935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E3B538E-8872-4B75-55CB-A3E8A884F46D}"/>
              </a:ext>
            </a:extLst>
          </p:cNvPr>
          <p:cNvSpPr txBox="1"/>
          <p:nvPr/>
        </p:nvSpPr>
        <p:spPr>
          <a:xfrm>
            <a:off x="6815891" y="1109520"/>
            <a:ext cx="4776538" cy="586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Infrarot-</a:t>
            </a:r>
            <a:r>
              <a:rPr lang="de-DE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Reflektografie</a:t>
            </a:r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(IRR)</a:t>
            </a:r>
            <a:endParaRPr lang="de-CH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DE8EB2D-2BC4-C409-4386-98EB807A8F2F}"/>
              </a:ext>
            </a:extLst>
          </p:cNvPr>
          <p:cNvSpPr txBox="1"/>
          <p:nvPr/>
        </p:nvSpPr>
        <p:spPr>
          <a:xfrm>
            <a:off x="6713621" y="5329992"/>
            <a:ext cx="4974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0" i="0" dirty="0">
                <a:solidFill>
                  <a:srgbClr val="333333"/>
                </a:solidFill>
                <a:effectLst/>
                <a:latin typeface="-apple-system"/>
              </a:rPr>
              <a:t>Favero, P.A., Mass, J., Delaney, J.K. </a:t>
            </a:r>
            <a:r>
              <a:rPr lang="de-CH" sz="1200" b="0" i="1" dirty="0">
                <a:solidFill>
                  <a:srgbClr val="333333"/>
                </a:solidFill>
                <a:effectLst/>
                <a:latin typeface="-apple-system"/>
              </a:rPr>
              <a:t>et al.</a:t>
            </a:r>
            <a:r>
              <a:rPr lang="de-CH" sz="12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de-CH" sz="1200" b="0" i="0" dirty="0" err="1">
                <a:solidFill>
                  <a:srgbClr val="333333"/>
                </a:solidFill>
                <a:effectLst/>
                <a:latin typeface="-apple-system"/>
              </a:rPr>
              <a:t>Reflectance</a:t>
            </a:r>
            <a:r>
              <a:rPr lang="de-CH" sz="1200" b="0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de-CH" sz="1200" b="0" i="0" dirty="0" err="1">
                <a:solidFill>
                  <a:srgbClr val="333333"/>
                </a:solidFill>
                <a:effectLst/>
                <a:latin typeface="-apple-system"/>
              </a:rPr>
              <a:t>imaging</a:t>
            </a:r>
            <a:r>
              <a:rPr lang="de-CH" sz="1200" b="0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de-CH" sz="1200" b="0" i="0" dirty="0" err="1">
                <a:solidFill>
                  <a:srgbClr val="333333"/>
                </a:solidFill>
                <a:effectLst/>
                <a:latin typeface="-apple-system"/>
              </a:rPr>
              <a:t>spectroscopy</a:t>
            </a:r>
            <a:r>
              <a:rPr lang="de-CH" sz="1200" b="0" i="0" dirty="0">
                <a:solidFill>
                  <a:srgbClr val="333333"/>
                </a:solidFill>
                <a:effectLst/>
                <a:latin typeface="-apple-system"/>
              </a:rPr>
              <a:t> and </a:t>
            </a:r>
            <a:r>
              <a:rPr lang="de-CH" sz="1200" b="0" i="0" dirty="0" err="1">
                <a:solidFill>
                  <a:srgbClr val="333333"/>
                </a:solidFill>
                <a:effectLst/>
                <a:latin typeface="-apple-system"/>
              </a:rPr>
              <a:t>synchrotron</a:t>
            </a:r>
            <a:r>
              <a:rPr lang="de-CH" sz="1200" b="0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de-CH" sz="1200" b="0" i="0" dirty="0" err="1">
                <a:solidFill>
                  <a:srgbClr val="333333"/>
                </a:solidFill>
                <a:effectLst/>
                <a:latin typeface="-apple-system"/>
              </a:rPr>
              <a:t>radiation</a:t>
            </a:r>
            <a:r>
              <a:rPr lang="de-CH" sz="1200" b="0" i="0" dirty="0">
                <a:solidFill>
                  <a:srgbClr val="333333"/>
                </a:solidFill>
                <a:effectLst/>
                <a:latin typeface="-apple-system"/>
              </a:rPr>
              <a:t> X-</a:t>
            </a:r>
            <a:r>
              <a:rPr lang="de-CH" sz="1200" b="0" i="0" dirty="0" err="1">
                <a:solidFill>
                  <a:srgbClr val="333333"/>
                </a:solidFill>
                <a:effectLst/>
                <a:latin typeface="-apple-system"/>
              </a:rPr>
              <a:t>ray</a:t>
            </a:r>
            <a:r>
              <a:rPr lang="de-CH" sz="1200" b="0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de-CH" sz="1200" b="0" i="0" dirty="0" err="1">
                <a:solidFill>
                  <a:srgbClr val="333333"/>
                </a:solidFill>
                <a:effectLst/>
                <a:latin typeface="-apple-system"/>
              </a:rPr>
              <a:t>fluorescence</a:t>
            </a:r>
            <a:r>
              <a:rPr lang="de-CH" sz="1200" b="0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de-CH" sz="1200" b="0" i="0" dirty="0" err="1">
                <a:solidFill>
                  <a:srgbClr val="333333"/>
                </a:solidFill>
                <a:effectLst/>
                <a:latin typeface="-apple-system"/>
              </a:rPr>
              <a:t>mapping</a:t>
            </a:r>
            <a:r>
              <a:rPr lang="de-CH" sz="1200" b="0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de-CH" sz="1200" b="0" i="0" dirty="0" err="1">
                <a:solidFill>
                  <a:srgbClr val="333333"/>
                </a:solidFill>
                <a:effectLst/>
                <a:latin typeface="-apple-system"/>
              </a:rPr>
              <a:t>used</a:t>
            </a:r>
            <a:r>
              <a:rPr lang="de-CH" sz="1200" b="0" i="0" dirty="0">
                <a:solidFill>
                  <a:srgbClr val="333333"/>
                </a:solidFill>
                <a:effectLst/>
                <a:latin typeface="-apple-system"/>
              </a:rPr>
              <a:t> in a </a:t>
            </a:r>
            <a:r>
              <a:rPr lang="de-CH" sz="1200" b="0" i="0" dirty="0" err="1">
                <a:solidFill>
                  <a:srgbClr val="333333"/>
                </a:solidFill>
                <a:effectLst/>
                <a:latin typeface="-apple-system"/>
              </a:rPr>
              <a:t>technical</a:t>
            </a:r>
            <a:r>
              <a:rPr lang="de-CH" sz="1200" b="0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de-CH" sz="1200" b="0" i="0" dirty="0" err="1">
                <a:solidFill>
                  <a:srgbClr val="333333"/>
                </a:solidFill>
                <a:effectLst/>
                <a:latin typeface="-apple-system"/>
              </a:rPr>
              <a:t>study</a:t>
            </a:r>
            <a:r>
              <a:rPr lang="de-CH" sz="1200" b="0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de-CH" sz="1200" b="0" i="0" dirty="0" err="1">
                <a:solidFill>
                  <a:srgbClr val="333333"/>
                </a:solidFill>
                <a:effectLst/>
                <a:latin typeface="-apple-system"/>
              </a:rPr>
              <a:t>of</a:t>
            </a:r>
            <a:r>
              <a:rPr lang="de-CH" sz="12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de-CH" sz="1200" b="0" i="1" dirty="0">
                <a:solidFill>
                  <a:srgbClr val="333333"/>
                </a:solidFill>
                <a:effectLst/>
                <a:latin typeface="-apple-system"/>
              </a:rPr>
              <a:t>The Blue Room</a:t>
            </a:r>
            <a:r>
              <a:rPr lang="de-CH" sz="12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de-CH" sz="1200" b="0" i="0" dirty="0" err="1">
                <a:solidFill>
                  <a:srgbClr val="333333"/>
                </a:solidFill>
                <a:effectLst/>
                <a:latin typeface="-apple-system"/>
              </a:rPr>
              <a:t>by</a:t>
            </a:r>
            <a:r>
              <a:rPr lang="de-CH" sz="1200" b="0" i="0" dirty="0">
                <a:solidFill>
                  <a:srgbClr val="333333"/>
                </a:solidFill>
                <a:effectLst/>
                <a:latin typeface="-apple-system"/>
              </a:rPr>
              <a:t> Pablo Picasso. </a:t>
            </a:r>
            <a:r>
              <a:rPr lang="de-CH" sz="1200" b="0" i="1" dirty="0" err="1">
                <a:solidFill>
                  <a:srgbClr val="333333"/>
                </a:solidFill>
                <a:effectLst/>
                <a:latin typeface="-apple-system"/>
              </a:rPr>
              <a:t>Herit</a:t>
            </a:r>
            <a:r>
              <a:rPr lang="de-CH" sz="1200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de-CH" sz="1200" b="0" i="1" dirty="0" err="1">
                <a:solidFill>
                  <a:srgbClr val="333333"/>
                </a:solidFill>
                <a:effectLst/>
                <a:latin typeface="-apple-system"/>
              </a:rPr>
              <a:t>Sci</a:t>
            </a:r>
            <a:r>
              <a:rPr lang="de-CH" sz="12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de-CH" sz="1200" b="1" i="0" dirty="0">
                <a:solidFill>
                  <a:srgbClr val="333333"/>
                </a:solidFill>
                <a:effectLst/>
                <a:latin typeface="-apple-system"/>
              </a:rPr>
              <a:t>5</a:t>
            </a:r>
            <a:r>
              <a:rPr lang="de-CH" sz="1200" b="0" i="0" dirty="0">
                <a:solidFill>
                  <a:srgbClr val="333333"/>
                </a:solidFill>
                <a:effectLst/>
                <a:latin typeface="-apple-system"/>
              </a:rPr>
              <a:t>, 13 (2017). https://doi.org/10.1186/s40494-017-0126-5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1798335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41" y="559868"/>
            <a:ext cx="4797849" cy="479784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558677" y="5204675"/>
            <a:ext cx="3916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</a:rPr>
              <a:t>Pablo Picasso, </a:t>
            </a:r>
            <a:r>
              <a:rPr lang="de-CH" i="1" dirty="0">
                <a:latin typeface="Calibri Light" panose="020F0302020204030204" pitchFamily="34" charset="0"/>
              </a:rPr>
              <a:t>Das blaue Zimmer</a:t>
            </a:r>
            <a:r>
              <a:rPr lang="de-CH" dirty="0">
                <a:latin typeface="Calibri Light" panose="020F0302020204030204" pitchFamily="34" charset="0"/>
              </a:rPr>
              <a:t>, 1901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B705798-4BC6-B9E2-BC52-740ED199C497}"/>
              </a:ext>
            </a:extLst>
          </p:cNvPr>
          <p:cNvSpPr txBox="1"/>
          <p:nvPr/>
        </p:nvSpPr>
        <p:spPr>
          <a:xfrm>
            <a:off x="6390772" y="850841"/>
            <a:ext cx="4776538" cy="586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Infrarot-</a:t>
            </a:r>
            <a:r>
              <a:rPr lang="de-DE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Reflektografie</a:t>
            </a:r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(IRR)</a:t>
            </a:r>
            <a:endParaRPr lang="de-CH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283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3" y="843960"/>
            <a:ext cx="3597277" cy="4650534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986589" y="5492134"/>
            <a:ext cx="37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dirty="0">
                <a:latin typeface="Calibri Light" panose="020F0302020204030204" pitchFamily="34" charset="0"/>
              </a:rPr>
              <a:t>Pablo Picasso, </a:t>
            </a:r>
            <a:r>
              <a:rPr lang="de-CH" i="1" dirty="0">
                <a:latin typeface="Calibri Light" panose="020F0302020204030204" pitchFamily="34" charset="0"/>
              </a:rPr>
              <a:t>Das blaue Zimmer</a:t>
            </a:r>
            <a:r>
              <a:rPr lang="de-CH" dirty="0">
                <a:latin typeface="Calibri Light" panose="020F0302020204030204" pitchFamily="34" charset="0"/>
              </a:rPr>
              <a:t>, 1901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F795373-39B4-CE6B-FC84-EC3B4320791D}"/>
              </a:ext>
            </a:extLst>
          </p:cNvPr>
          <p:cNvSpPr txBox="1"/>
          <p:nvPr/>
        </p:nvSpPr>
        <p:spPr>
          <a:xfrm>
            <a:off x="5398164" y="669499"/>
            <a:ext cx="5249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Infrarot-</a:t>
            </a:r>
            <a:r>
              <a:rPr lang="de-DE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Reflektografie</a:t>
            </a:r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(IRR)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3683714-3F7F-3292-DA6F-B4F368BCF2AB}"/>
              </a:ext>
            </a:extLst>
          </p:cNvPr>
          <p:cNvSpPr txBox="1"/>
          <p:nvPr/>
        </p:nvSpPr>
        <p:spPr>
          <a:xfrm>
            <a:off x="5396163" y="1600200"/>
            <a:ext cx="5245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Picasso übermalte sein ursprünglich gemaltes Porträt des elegant gekleideten Mannes, um das Gemälde «Das blaue Zimmer» zu schaffen.</a:t>
            </a:r>
            <a:endParaRPr lang="de-CH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809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0000"/>
                </a:solidFill>
              </a:rPr>
              <a:t>Der zweite Fall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3073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2559</Words>
  <Application>Microsoft Office PowerPoint</Application>
  <PresentationFormat>Breitbild</PresentationFormat>
  <Paragraphs>297</Paragraphs>
  <Slides>42</Slides>
  <Notes>31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50" baseType="lpstr">
      <vt:lpstr>-apple-system</vt:lpstr>
      <vt:lpstr>Aptos</vt:lpstr>
      <vt:lpstr>Aptos Display</vt:lpstr>
      <vt:lpstr>Arial</vt:lpstr>
      <vt:lpstr>Calibri</vt:lpstr>
      <vt:lpstr>Calibri Light</vt:lpstr>
      <vt:lpstr>Myriad Pro</vt:lpstr>
      <vt:lpstr>Office</vt:lpstr>
      <vt:lpstr>PowerPoint-Präsentation</vt:lpstr>
      <vt:lpstr>Der erste Fall</vt:lpstr>
      <vt:lpstr>Echt oder falsch?</vt:lpstr>
      <vt:lpstr>Lösung des ersten Falles</vt:lpstr>
      <vt:lpstr>PowerPoint-Präsentation</vt:lpstr>
      <vt:lpstr>PowerPoint-Präsentation</vt:lpstr>
      <vt:lpstr>PowerPoint-Präsentation</vt:lpstr>
      <vt:lpstr>PowerPoint-Präsentation</vt:lpstr>
      <vt:lpstr>Der zweite Fall</vt:lpstr>
      <vt:lpstr>PowerPoint-Präsentation</vt:lpstr>
      <vt:lpstr>PowerPoint-Präsentation</vt:lpstr>
      <vt:lpstr>PowerPoint-Präsentation</vt:lpstr>
      <vt:lpstr>Röntgenanalyse</vt:lpstr>
      <vt:lpstr>Lösung des zweiten Falles</vt:lpstr>
      <vt:lpstr>PowerPoint-Präsentation</vt:lpstr>
      <vt:lpstr>Der dritte Fall</vt:lpstr>
      <vt:lpstr>PowerPoint-Präsentation</vt:lpstr>
      <vt:lpstr>PowerPoint-Präsentation</vt:lpstr>
      <vt:lpstr>PowerPoint-Präsentation</vt:lpstr>
      <vt:lpstr>PowerPoint-Präsentation</vt:lpstr>
      <vt:lpstr>Lösung des dritten Falles</vt:lpstr>
      <vt:lpstr>Der vierte Fall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Lösung des vierten Falles</vt:lpstr>
      <vt:lpstr>Der fünfte Fall</vt:lpstr>
      <vt:lpstr>PowerPoint-Präsentation</vt:lpstr>
      <vt:lpstr>PowerPoint-Präsentation</vt:lpstr>
      <vt:lpstr>PowerPoint-Präsentation</vt:lpstr>
      <vt:lpstr>PowerPoint-Präsentation</vt:lpstr>
      <vt:lpstr>Lösung des fünften Falles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Juraj Lipscher</dc:creator>
  <cp:lastModifiedBy>Juraj Lipscher</cp:lastModifiedBy>
  <cp:revision>69</cp:revision>
  <dcterms:created xsi:type="dcterms:W3CDTF">2024-02-08T10:52:21Z</dcterms:created>
  <dcterms:modified xsi:type="dcterms:W3CDTF">2024-05-01T08:18:33Z</dcterms:modified>
</cp:coreProperties>
</file>