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381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Einführung Welt der Salze: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Kochsalz-Kristall</a:t>
            </a: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Ionengitter (auch als Modell vorhanden)</a:t>
            </a: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Gitter besteht aus Na+ und Cl-  Ionen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Test auf die Löslichkeit der Salze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Die Löslichkeit der Salze hängt auch von den Eigenschaften der vorhandenen Ionen ab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Ionenladung und Ionenradius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Einführung Welt der Salze: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Kochsalz-Kristall</a:t>
            </a: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Ionengitter (auch als Modell vorhanden)</a:t>
            </a: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Gitter besteht aus Na+ und Cl-  Ionen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Postenlauf: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Posten A:	Zucker oder Salz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Posten B:	Zwei Eisensalze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Posten C:	Chloridionen entdecken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Posten D:	Lösen von Salzen in Wasser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Am Ende noch die Aufgaben lösen!</a:t>
            </a: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Wichtig: einige Posten können auch mehrere Gruppen gleichzeitig arbeiten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Leitfähigkeitsprüfung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Auswertung des Experiments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einzeichnen der gelösten Stoffteilchen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Test auf die Löslichkeit der Salze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Font typeface="Arial"/>
              <a:buChar char="•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Die Löslichkeit der Salze hängt auch von den Eigenschaften der vorhandenen Ionen ab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Ionenladung und Ionenradius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Fällungsreaktion mit Silbernitrat: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Messen des Temperaturunterschieds beim Lösung von Salzen in Wasser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Repetition: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Exotherm vs. endotherm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Zwei Energien sind beteiligt:</a:t>
            </a: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Char char="-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Hydratationsenergie EH</a:t>
            </a:r>
            <a:endParaRPr sz="1200"/>
          </a:p>
          <a:p>
            <a:pPr marL="282521" indent="-282521" defTabSz="914400">
              <a:lnSpc>
                <a:spcPts val="1500"/>
              </a:lnSpc>
              <a:spcBef>
                <a:spcPts val="1900"/>
              </a:spcBef>
              <a:buSzPct val="100000"/>
              <a:buChar char="-"/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Gitterenergie EG</a:t>
            </a: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sz="1200"/>
          </a:p>
          <a:p>
            <a: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t>Tabelle ausfüllen!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ts val="15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Tabelle ausfüllen!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0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9" name="Textebene 1…"/>
          <p:cNvSpPr txBox="1"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Titeltext</a:t>
            </a:r>
          </a:p>
        </p:txBody>
      </p:sp>
      <p:sp>
        <p:nvSpPr>
          <p:cNvPr id="30" name="Textebene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Textebene 1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Textebene 1…"/>
          <p:cNvSpPr txBox="1"/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text"/>
          <p:cNvSpPr txBox="1"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Titeltext</a:t>
            </a:r>
          </a:p>
        </p:txBody>
      </p:sp>
      <p:sp>
        <p:nvSpPr>
          <p:cNvPr id="72" name="Textebene 1…"/>
          <p:cNvSpPr txBox="1"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el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Titeltext</a:t>
            </a:r>
          </a:p>
        </p:txBody>
      </p:sp>
      <p:sp>
        <p:nvSpPr>
          <p:cNvPr id="81" name="Textebene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8428176" y="6414760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7.tif"/><Relationship Id="rId6" Type="http://schemas.openxmlformats.org/officeDocument/2006/relationships/image" Target="../media/image8.tif"/><Relationship Id="rId7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Relationship Id="rId4" Type="http://schemas.openxmlformats.org/officeDocument/2006/relationships/image" Target="../media/image13.tif"/><Relationship Id="rId5" Type="http://schemas.openxmlformats.org/officeDocument/2006/relationships/image" Target="../media/image14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"/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5" Type="http://schemas.openxmlformats.org/officeDocument/2006/relationships/image" Target="../media/image18.tif"/><Relationship Id="rId6" Type="http://schemas.openxmlformats.org/officeDocument/2006/relationships/image" Target="../media/image19.tif"/><Relationship Id="rId7" Type="http://schemas.openxmlformats.org/officeDocument/2006/relationships/image" Target="../media/image20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tif"/><Relationship Id="rId3" Type="http://schemas.openxmlformats.org/officeDocument/2006/relationships/image" Target="../media/image22.tif"/><Relationship Id="rId4" Type="http://schemas.openxmlformats.org/officeDocument/2006/relationships/image" Target="../media/image23.tif"/><Relationship Id="rId5" Type="http://schemas.openxmlformats.org/officeDocument/2006/relationships/image" Target="../media/image2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Relationship Id="rId4" Type="http://schemas.openxmlformats.org/officeDocument/2006/relationships/image" Target="../media/image27.tif"/><Relationship Id="rId5" Type="http://schemas.openxmlformats.org/officeDocument/2006/relationships/image" Target="../media/image28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"/><Relationship Id="rId3" Type="http://schemas.openxmlformats.org/officeDocument/2006/relationships/image" Target="../media/image30.tif"/><Relationship Id="rId4" Type="http://schemas.openxmlformats.org/officeDocument/2006/relationships/image" Target="../media/image31.tif"/><Relationship Id="rId5" Type="http://schemas.openxmlformats.org/officeDocument/2006/relationships/image" Target="../media/image32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Relationship Id="rId4" Type="http://schemas.openxmlformats.org/officeDocument/2006/relationships/image" Target="../media/image1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Welt der Salze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10100"/>
              </a:lnSpc>
              <a:spcBef>
                <a:spcPts val="400"/>
              </a:spcBef>
              <a:defRPr b="1" sz="3500">
                <a:solidFill>
                  <a:srgbClr val="FFFFFF"/>
                </a:solidFill>
              </a:defRPr>
            </a:lvl1pPr>
          </a:lstStyle>
          <a:p>
            <a:pPr>
              <a:defRPr b="0" sz="1800"/>
            </a:pPr>
            <a:r>
              <a:rPr b="1" sz="3500"/>
              <a:t>Welt der Salze</a:t>
            </a:r>
          </a:p>
        </p:txBody>
      </p:sp>
      <p:sp>
        <p:nvSpPr>
          <p:cNvPr id="110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11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2" name="nacl_kristall_und_gitter.jpg" descr="nacl_kristall_und_gitter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2783" y="903128"/>
            <a:ext cx="4652831" cy="5434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185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86" name="Foliennummer"/>
          <p:cNvSpPr txBox="1"/>
          <p:nvPr>
            <p:ph type="sldNum" sz="quarter" idx="2"/>
          </p:nvPr>
        </p:nvSpPr>
        <p:spPr>
          <a:xfrm>
            <a:off x="8503557" y="6221729"/>
            <a:ext cx="183243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Posten A: Zucker oder Salz"/>
          <p:cNvSpPr txBox="1"/>
          <p:nvPr/>
        </p:nvSpPr>
        <p:spPr>
          <a:xfrm>
            <a:off x="263750" y="836712"/>
            <a:ext cx="413606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A</a:t>
            </a:r>
            <a:r>
              <a:rPr sz="3200"/>
              <a:t>: </a:t>
            </a:r>
            <a:r>
              <a:rPr sz="2800"/>
              <a:t>Zucker oder Salz</a:t>
            </a:r>
          </a:p>
        </p:txBody>
      </p:sp>
      <p:pic>
        <p:nvPicPr>
          <p:cNvPr id="188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738" y="1737992"/>
            <a:ext cx="8259235" cy="266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13.png" descr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935" y="2204864"/>
            <a:ext cx="8401481" cy="782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14.png" descr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739" y="3764022"/>
            <a:ext cx="7361298" cy="24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5.png" descr="image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3738" y="4144469"/>
            <a:ext cx="8214785" cy="1831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1" grpId="3"/>
      <p:bldP build="whole" bldLvl="1" animBg="1" rev="0" advAuto="0" spid="1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194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95" name="Foliennummer"/>
          <p:cNvSpPr txBox="1"/>
          <p:nvPr>
            <p:ph type="sldNum" sz="quarter" idx="2"/>
          </p:nvPr>
        </p:nvSpPr>
        <p:spPr>
          <a:xfrm>
            <a:off x="8428176" y="6221729"/>
            <a:ext cx="258625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Posten A: Zucker oder Salz"/>
          <p:cNvSpPr txBox="1"/>
          <p:nvPr/>
        </p:nvSpPr>
        <p:spPr>
          <a:xfrm>
            <a:off x="263750" y="836712"/>
            <a:ext cx="413606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A</a:t>
            </a:r>
            <a:r>
              <a:rPr sz="3200"/>
              <a:t>: </a:t>
            </a:r>
            <a:r>
              <a:rPr sz="2800"/>
              <a:t>Zucker oder Salz</a:t>
            </a:r>
          </a:p>
        </p:txBody>
      </p:sp>
      <p:pic>
        <p:nvPicPr>
          <p:cNvPr id="197" name="image7.pdf" descr="im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532" y="1920777"/>
            <a:ext cx="5612744" cy="30164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Gruppieren"/>
          <p:cNvGrpSpPr/>
          <p:nvPr/>
        </p:nvGrpSpPr>
        <p:grpSpPr>
          <a:xfrm>
            <a:off x="1358999" y="1920777"/>
            <a:ext cx="5736749" cy="4788047"/>
            <a:chOff x="0" y="0"/>
            <a:chExt cx="5736748" cy="4788046"/>
          </a:xfrm>
        </p:grpSpPr>
        <p:pic>
          <p:nvPicPr>
            <p:cNvPr id="198" name="Salz_Zucker_Geloest.jpg" descr="Salz_Zucker_Geloest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36749" cy="3162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NICHT leitfähig"/>
            <p:cNvSpPr/>
            <p:nvPr/>
          </p:nvSpPr>
          <p:spPr>
            <a:xfrm>
              <a:off x="117227" y="35180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chemeClr val="accent5">
                      <a:lumOff val="-29866"/>
                    </a:schemeClr>
                  </a:solidFill>
                </a:defRPr>
              </a:lvl1pPr>
            </a:lstStyle>
            <a:p>
              <a:pPr/>
              <a:r>
                <a:t>NICHT leitfähig</a:t>
              </a:r>
            </a:p>
          </p:txBody>
        </p:sp>
        <p:sp>
          <p:nvSpPr>
            <p:cNvPr id="200" name="leitfähig"/>
            <p:cNvSpPr/>
            <p:nvPr/>
          </p:nvSpPr>
          <p:spPr>
            <a:xfrm>
              <a:off x="3889127" y="35180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chemeClr val="accent5">
                      <a:lumOff val="-29866"/>
                    </a:schemeClr>
                  </a:solidFill>
                </a:defRPr>
              </a:lvl1pPr>
            </a:lstStyle>
            <a:p>
              <a:pPr/>
              <a:r>
                <a:t>leitfähig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04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05" name="Foliennummer"/>
          <p:cNvSpPr txBox="1"/>
          <p:nvPr>
            <p:ph type="sldNum" sz="quarter" idx="2"/>
          </p:nvPr>
        </p:nvSpPr>
        <p:spPr>
          <a:xfrm>
            <a:off x="8428176" y="6221729"/>
            <a:ext cx="258625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6" name="Posten A: Zucker oder Salz"/>
          <p:cNvSpPr txBox="1"/>
          <p:nvPr/>
        </p:nvSpPr>
        <p:spPr>
          <a:xfrm>
            <a:off x="263750" y="836712"/>
            <a:ext cx="413606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A</a:t>
            </a:r>
            <a:r>
              <a:rPr sz="3200"/>
              <a:t>: </a:t>
            </a:r>
            <a:r>
              <a:rPr sz="2800"/>
              <a:t>Zucker oder Salz</a:t>
            </a:r>
          </a:p>
        </p:txBody>
      </p:sp>
      <p:pic>
        <p:nvPicPr>
          <p:cNvPr id="20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1638300"/>
            <a:ext cx="8521704" cy="4296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1638300"/>
            <a:ext cx="8521704" cy="4296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700" y="1638300"/>
            <a:ext cx="8521704" cy="4296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2"/>
      <p:bldP build="whole" bldLvl="1" animBg="1" rev="0" advAuto="0" spid="20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12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13" name="Foliennummer"/>
          <p:cNvSpPr txBox="1"/>
          <p:nvPr>
            <p:ph type="sldNum" sz="quarter" idx="2"/>
          </p:nvPr>
        </p:nvSpPr>
        <p:spPr>
          <a:xfrm>
            <a:off x="8428176" y="6221729"/>
            <a:ext cx="258624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Posten B: Zwei Eisensalze"/>
          <p:cNvSpPr txBox="1"/>
          <p:nvPr/>
        </p:nvSpPr>
        <p:spPr>
          <a:xfrm>
            <a:off x="263749" y="836712"/>
            <a:ext cx="398565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B</a:t>
            </a:r>
            <a:r>
              <a:rPr sz="3200"/>
              <a:t>: </a:t>
            </a:r>
            <a:r>
              <a:rPr sz="2800"/>
              <a:t>Zwei Eisensalze</a:t>
            </a:r>
          </a:p>
        </p:txBody>
      </p:sp>
      <p:pic>
        <p:nvPicPr>
          <p:cNvPr id="215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433" y="2298700"/>
            <a:ext cx="6946908" cy="47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433" y="2298700"/>
            <a:ext cx="6946908" cy="47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33" y="2298700"/>
            <a:ext cx="6946908" cy="47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2433" y="2298700"/>
            <a:ext cx="6946908" cy="47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droppedImage.tiff" descr="dropped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433" y="2298700"/>
            <a:ext cx="6946908" cy="47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" descr="Bild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8443" y="4609970"/>
            <a:ext cx="6847114" cy="2179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4"/>
      <p:bldP build="whole" bldLvl="1" animBg="1" rev="0" advAuto="0" spid="217" grpId="2"/>
      <p:bldP build="whole" bldLvl="1" animBg="1" rev="0" advAuto="0" spid="216" grpId="1"/>
      <p:bldP build="whole" bldLvl="1" animBg="1" rev="0" advAuto="0" spid="21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23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24" name="Posten B: Zwei Eisensalze"/>
          <p:cNvSpPr txBox="1"/>
          <p:nvPr/>
        </p:nvSpPr>
        <p:spPr>
          <a:xfrm>
            <a:off x="263749" y="836712"/>
            <a:ext cx="398565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B</a:t>
            </a:r>
            <a:r>
              <a:rPr sz="3200"/>
              <a:t>: </a:t>
            </a:r>
            <a:r>
              <a:rPr sz="2800"/>
              <a:t>Zwei Eisensalze</a:t>
            </a:r>
          </a:p>
        </p:txBody>
      </p:sp>
      <p:pic>
        <p:nvPicPr>
          <p:cNvPr id="22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311724"/>
            <a:ext cx="7119430" cy="4606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5864" y="1713538"/>
            <a:ext cx="4584701" cy="130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elt der Salze: Posten B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Posten B</a:t>
            </a:r>
          </a:p>
        </p:txBody>
      </p:sp>
      <p:sp>
        <p:nvSpPr>
          <p:cNvPr id="229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30" name="Foliennummer"/>
          <p:cNvSpPr txBox="1"/>
          <p:nvPr>
            <p:ph type="sldNum" sz="quarter" idx="2"/>
          </p:nvPr>
        </p:nvSpPr>
        <p:spPr>
          <a:xfrm>
            <a:off x="8428176" y="6221729"/>
            <a:ext cx="258624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1" name="Ionenladung und Ionenradius"/>
          <p:cNvSpPr txBox="1"/>
          <p:nvPr/>
        </p:nvSpPr>
        <p:spPr>
          <a:xfrm>
            <a:off x="239135" y="888173"/>
            <a:ext cx="3736589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>
              <a:defRPr sz="1800"/>
            </a:pPr>
            <a:r>
              <a:rPr sz="2400"/>
              <a:t>Ionenladung und Ionenradius</a:t>
            </a:r>
          </a:p>
        </p:txBody>
      </p:sp>
      <p:pic>
        <p:nvPicPr>
          <p:cNvPr id="23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890" y="1625593"/>
            <a:ext cx="8211263" cy="4684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37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38" name="Posten B: Zwei Eisensalze"/>
          <p:cNvSpPr txBox="1"/>
          <p:nvPr/>
        </p:nvSpPr>
        <p:spPr>
          <a:xfrm>
            <a:off x="263749" y="836712"/>
            <a:ext cx="398565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B</a:t>
            </a:r>
            <a:r>
              <a:rPr sz="3200"/>
              <a:t>: </a:t>
            </a:r>
            <a:r>
              <a:rPr sz="2800"/>
              <a:t>Zwei Eisensalze</a:t>
            </a:r>
          </a:p>
        </p:txBody>
      </p:sp>
      <p:pic>
        <p:nvPicPr>
          <p:cNvPr id="23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1635324"/>
            <a:ext cx="7119430" cy="460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900" y="1635324"/>
            <a:ext cx="7119430" cy="460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88464" y="836712"/>
            <a:ext cx="2633130" cy="751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44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45" name="Posten C: Chloridionen entdecken"/>
          <p:cNvSpPr txBox="1"/>
          <p:nvPr/>
        </p:nvSpPr>
        <p:spPr>
          <a:xfrm>
            <a:off x="263750" y="836712"/>
            <a:ext cx="520730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C</a:t>
            </a:r>
            <a:r>
              <a:rPr sz="3200"/>
              <a:t>: </a:t>
            </a:r>
            <a:r>
              <a:rPr sz="2800"/>
              <a:t>Chloridionen entdecken</a:t>
            </a:r>
          </a:p>
        </p:txBody>
      </p:sp>
      <p:pic>
        <p:nvPicPr>
          <p:cNvPr id="246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346200"/>
            <a:ext cx="6949443" cy="5308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300" y="1346200"/>
            <a:ext cx="6949443" cy="5308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300" y="1346200"/>
            <a:ext cx="6949443" cy="5308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300" y="1346200"/>
            <a:ext cx="6949443" cy="5308603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hteck"/>
          <p:cNvSpPr/>
          <p:nvPr/>
        </p:nvSpPr>
        <p:spPr>
          <a:xfrm>
            <a:off x="304800" y="1485900"/>
            <a:ext cx="2997200" cy="292100"/>
          </a:xfrm>
          <a:prstGeom prst="rect">
            <a:avLst/>
          </a:prstGeom>
          <a:solidFill>
            <a:srgbClr val="FFFFFF"/>
          </a:solidFill>
          <a:ln w="25400" cap="rnd">
            <a:bevel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2"/>
      <p:bldP build="whole" bldLvl="1" animBg="1" rev="0" advAuto="0" spid="249" grpId="3"/>
      <p:bldP build="whole" bldLvl="1" animBg="1" rev="0" advAuto="0" spid="24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53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54" name="Foliennummer"/>
          <p:cNvSpPr txBox="1"/>
          <p:nvPr>
            <p:ph type="sldNum" sz="quarter" idx="2"/>
          </p:nvPr>
        </p:nvSpPr>
        <p:spPr>
          <a:xfrm>
            <a:off x="8503557" y="6221729"/>
            <a:ext cx="183243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5" name="Posten C: Chloridionen entdecken"/>
          <p:cNvSpPr txBox="1"/>
          <p:nvPr/>
        </p:nvSpPr>
        <p:spPr>
          <a:xfrm>
            <a:off x="263750" y="836712"/>
            <a:ext cx="520730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C</a:t>
            </a:r>
            <a:r>
              <a:rPr sz="3200"/>
              <a:t>: </a:t>
            </a:r>
            <a:r>
              <a:rPr sz="2800"/>
              <a:t>Chloridionen entdecken</a:t>
            </a:r>
          </a:p>
        </p:txBody>
      </p:sp>
      <p:pic>
        <p:nvPicPr>
          <p:cNvPr id="256" name="image26.png" descr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29" y="1538077"/>
            <a:ext cx="3858460" cy="293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27.png" descr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568" y="1916832"/>
            <a:ext cx="4800847" cy="64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28.png" descr="image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029" y="2954433"/>
            <a:ext cx="8694867" cy="284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29.png" descr="image2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3568" y="3364407"/>
            <a:ext cx="5520974" cy="311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30.png" descr="image3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9919" y="4071854"/>
            <a:ext cx="8685977" cy="108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31.png" descr="image3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3568" y="5298590"/>
            <a:ext cx="6676733" cy="346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  <p:bldP build="whole" bldLvl="1" animBg="1" rev="0" advAuto="0" spid="261" grpId="5"/>
      <p:bldP build="whole" bldLvl="1" animBg="1" rev="0" advAuto="0" spid="258" grpId="2"/>
      <p:bldP build="whole" bldLvl="1" animBg="1" rev="0" advAuto="0" spid="260" grpId="4"/>
      <p:bldP build="whole" bldLvl="1" animBg="1" rev="0" advAuto="0" spid="259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64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65" name="Foliennummer"/>
          <p:cNvSpPr txBox="1"/>
          <p:nvPr>
            <p:ph type="sldNum" sz="quarter" idx="2"/>
          </p:nvPr>
        </p:nvSpPr>
        <p:spPr>
          <a:xfrm>
            <a:off x="8428176" y="6221729"/>
            <a:ext cx="258624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6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26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435100"/>
            <a:ext cx="7556506" cy="537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900" y="1435100"/>
            <a:ext cx="7556506" cy="537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900" y="1435100"/>
            <a:ext cx="7556506" cy="537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900" y="1435100"/>
            <a:ext cx="7556506" cy="537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droppedImage.tiff" descr="dropped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9900" y="1435100"/>
            <a:ext cx="7556506" cy="537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9900" y="1435100"/>
            <a:ext cx="7556506" cy="5376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3"/>
      <p:bldP build="whole" bldLvl="1" animBg="1" rev="0" advAuto="0" spid="272" grpId="5"/>
      <p:bldP build="whole" bldLvl="1" animBg="1" rev="0" advAuto="0" spid="271" grpId="4"/>
      <p:bldP build="whole" bldLvl="1" animBg="1" rev="0" advAuto="0" spid="268" grpId="1"/>
      <p:bldP build="whole" bldLvl="1" animBg="1" rev="0" advAuto="0" spid="26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Welt der Salze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500">
                <a:solidFill>
                  <a:srgbClr val="FFFFFF"/>
                </a:solidFill>
              </a:defRPr>
            </a:lvl1pPr>
          </a:lstStyle>
          <a:p>
            <a:pPr>
              <a:defRPr b="0" sz="1800"/>
            </a:pPr>
            <a:r>
              <a:rPr b="1" sz="3500"/>
              <a:t>Welt der Salze</a:t>
            </a:r>
          </a:p>
        </p:txBody>
      </p:sp>
      <p:sp>
        <p:nvSpPr>
          <p:cNvPr id="117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18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• die wichtigsten Eigenschaften von Salzen (Ionenverbin-dungen) kennen.…"/>
          <p:cNvSpPr txBox="1"/>
          <p:nvPr/>
        </p:nvSpPr>
        <p:spPr>
          <a:xfrm>
            <a:off x="609525" y="2884651"/>
            <a:ext cx="7924950" cy="123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>
            <a:spAutoFit/>
          </a:bodyPr>
          <a:lstStyle/>
          <a:p>
            <a:pPr marL="228600" indent="-228600" defTabSz="449580">
              <a:lnSpc>
                <a:spcPts val="3900"/>
              </a:lnSpc>
              <a:spcBef>
                <a:spcPts val="1900"/>
              </a:spcBef>
              <a:tabLst>
                <a:tab pos="228600" algn="l"/>
              </a:tabLst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•	die wichtigsten Eigenschaften von Salzen (Ionenverbin-dungen) kennen.</a:t>
            </a:r>
          </a:p>
          <a:p>
            <a:pPr marL="226695" indent="-226695" algn="just" defTabSz="449580">
              <a:lnSpc>
                <a:spcPts val="1500"/>
              </a:lnSpc>
              <a:spcBef>
                <a:spcPts val="1900"/>
              </a:spcBef>
              <a:tabLst>
                <a:tab pos="228600" algn="l"/>
                <a:tab pos="6400800" algn="r"/>
              </a:tabLst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•	die typischen Eigenschaften von Salzen erklären können</a:t>
            </a:r>
          </a:p>
        </p:txBody>
      </p:sp>
      <p:sp>
        <p:nvSpPr>
          <p:cNvPr id="120" name="Ziele"/>
          <p:cNvSpPr txBox="1"/>
          <p:nvPr/>
        </p:nvSpPr>
        <p:spPr>
          <a:xfrm>
            <a:off x="927282" y="1634642"/>
            <a:ext cx="1193436" cy="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300"/>
            </a:lvl1pPr>
          </a:lstStyle>
          <a:p>
            <a:pPr/>
            <a:r>
              <a:t>Ziele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75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76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27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9100" y="2057400"/>
            <a:ext cx="9743381" cy="1803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2057400"/>
            <a:ext cx="9743381" cy="1803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81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82" name="Foliennummer"/>
          <p:cNvSpPr txBox="1"/>
          <p:nvPr>
            <p:ph type="sldNum" sz="quarter" idx="2"/>
          </p:nvPr>
        </p:nvSpPr>
        <p:spPr>
          <a:xfrm>
            <a:off x="8503557" y="6221729"/>
            <a:ext cx="183243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3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284" name="image32.png" descr="image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750" y="1556791"/>
            <a:ext cx="8055285" cy="400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87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288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638300"/>
            <a:ext cx="8382002" cy="4562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1638300"/>
            <a:ext cx="8382002" cy="4562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300" y="1638300"/>
            <a:ext cx="8382002" cy="4562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300" y="1638300"/>
            <a:ext cx="8382002" cy="4562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  <p:bldP build="whole" bldLvl="1" animBg="1" rev="0" advAuto="0" spid="291" grpId="3"/>
      <p:bldP build="whole" bldLvl="1" animBg="1" rev="0" advAuto="0" spid="28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294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295" name="Foliennummer"/>
          <p:cNvSpPr txBox="1"/>
          <p:nvPr>
            <p:ph type="sldNum" sz="quarter" idx="2"/>
          </p:nvPr>
        </p:nvSpPr>
        <p:spPr>
          <a:xfrm>
            <a:off x="8503557" y="6221729"/>
            <a:ext cx="183243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297" name="image33.png" descr="imag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809" y="1499461"/>
            <a:ext cx="8694867" cy="853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34.png" descr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070" y="2385297"/>
            <a:ext cx="8472607" cy="817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35.png" descr="image3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6070" y="3300526"/>
            <a:ext cx="3093881" cy="311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36.png" descr="image3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131" y="3714353"/>
            <a:ext cx="8525949" cy="542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37.png" descr="image3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9221" y="4489722"/>
            <a:ext cx="8703759" cy="782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38.png" descr="image3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3231" y="5392037"/>
            <a:ext cx="2498221" cy="30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39.png" descr="image39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6472" y="5409817"/>
            <a:ext cx="5307604" cy="266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5"/>
      <p:bldP build="whole" bldLvl="1" animBg="1" rev="0" advAuto="0" spid="300" grpId="3"/>
      <p:bldP build="whole" bldLvl="1" animBg="1" rev="0" advAuto="0" spid="298" grpId="1"/>
      <p:bldP build="whole" bldLvl="1" animBg="1" rev="0" advAuto="0" spid="303" grpId="6"/>
      <p:bldP build="whole" bldLvl="1" animBg="1" rev="0" advAuto="0" spid="299" grpId="2"/>
      <p:bldP build="whole" bldLvl="1" animBg="1" rev="0" advAuto="0" spid="301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306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30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400" y="1635324"/>
            <a:ext cx="8161200" cy="456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400" y="1635324"/>
            <a:ext cx="8161200" cy="456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400" y="1635324"/>
            <a:ext cx="8161200" cy="456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1400" y="1635324"/>
            <a:ext cx="8161200" cy="456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  <p:bldP build="whole" bldLvl="1" animBg="1" rev="0" advAuto="0" spid="310" grpId="3"/>
      <p:bldP build="whole" bldLvl="1" animBg="1" rev="0" advAuto="0" spid="309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313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314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38300"/>
            <a:ext cx="7861676" cy="4902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638300"/>
            <a:ext cx="7861676" cy="4902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tiff" descr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1638300"/>
            <a:ext cx="7861676" cy="4902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500" y="1638300"/>
            <a:ext cx="7861676" cy="4902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2"/>
      <p:bldP build="whole" bldLvl="1" animBg="1" rev="0" advAuto="0" spid="317" grpId="3"/>
      <p:bldP build="whole" bldLvl="1" animBg="1" rev="0" advAuto="0" spid="3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Welt der Salze: Lösungen der Aufgaben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Lösungen der Aufgaben</a:t>
            </a:r>
          </a:p>
        </p:txBody>
      </p:sp>
      <p:sp>
        <p:nvSpPr>
          <p:cNvPr id="320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321" name="Foliennummer"/>
          <p:cNvSpPr txBox="1"/>
          <p:nvPr>
            <p:ph type="sldNum" sz="quarter" idx="2"/>
          </p:nvPr>
        </p:nvSpPr>
        <p:spPr>
          <a:xfrm>
            <a:off x="8503557" y="6221729"/>
            <a:ext cx="183243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2" name="Posten D: Lösen von Salzen in Wasser"/>
          <p:cNvSpPr txBox="1"/>
          <p:nvPr/>
        </p:nvSpPr>
        <p:spPr>
          <a:xfrm>
            <a:off x="263749" y="836712"/>
            <a:ext cx="573803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 </a:t>
            </a:r>
            <a:r>
              <a:rPr sz="2800"/>
              <a:t>Lösen von Salzen in Wasser</a:t>
            </a:r>
          </a:p>
        </p:txBody>
      </p:sp>
      <p:pic>
        <p:nvPicPr>
          <p:cNvPr id="323" name="image40.png" descr="image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76" y="1441007"/>
            <a:ext cx="8712649" cy="108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41.png" descr="image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190" y="2582117"/>
            <a:ext cx="6436690" cy="6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42.png" descr="image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676" y="3335708"/>
            <a:ext cx="6232212" cy="320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43.png" descr="image4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686" y="3652606"/>
            <a:ext cx="3707321" cy="33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44.png" descr="image4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9010" y="4152570"/>
            <a:ext cx="8685978" cy="1004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45.png" descr="image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4456" y="5250446"/>
            <a:ext cx="3556183" cy="32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46.png" descr="image4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85070" y="5254890"/>
            <a:ext cx="3182785" cy="320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47.png" descr="image4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6356" y="5672647"/>
            <a:ext cx="6792309" cy="30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48.png" descr="image48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7035" y="6068174"/>
            <a:ext cx="6774531" cy="346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  <p:bldP build="whole" bldLvl="1" animBg="1" rev="0" advAuto="0" spid="327" grpId="4"/>
      <p:bldP build="whole" bldLvl="1" animBg="1" rev="0" advAuto="0" spid="331" grpId="8"/>
      <p:bldP build="whole" bldLvl="1" animBg="1" rev="0" advAuto="0" spid="326" grpId="3"/>
      <p:bldP build="whole" bldLvl="1" animBg="1" rev="0" advAuto="0" spid="330" grpId="7"/>
      <p:bldP build="whole" bldLvl="1" animBg="1" rev="0" advAuto="0" spid="329" grpId="6"/>
      <p:bldP build="whole" bldLvl="1" animBg="1" rev="0" advAuto="0" spid="325" grpId="2"/>
      <p:bldP build="whole" bldLvl="1" animBg="1" rev="0" advAuto="0" spid="328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elt der Salze  POSTENLAUF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</a:t>
            </a:r>
            <a:r>
              <a:rPr b="1" sz="3500"/>
              <a:t>		POSTENLAUF</a:t>
            </a:r>
          </a:p>
        </p:txBody>
      </p:sp>
      <p:sp>
        <p:nvSpPr>
          <p:cNvPr id="125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26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Posten A:  Zucker oder Salz…"/>
          <p:cNvSpPr txBox="1"/>
          <p:nvPr/>
        </p:nvSpPr>
        <p:spPr>
          <a:xfrm>
            <a:off x="179512" y="1052735"/>
            <a:ext cx="7776866" cy="508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sz="3200"/>
              <a:t>Posten </a:t>
            </a:r>
            <a:r>
              <a:rPr b="1" sz="3200"/>
              <a:t>A</a:t>
            </a:r>
            <a:r>
              <a:rPr sz="3200"/>
              <a:t>:		Zucker oder Salz</a:t>
            </a:r>
            <a:endParaRPr sz="3200"/>
          </a:p>
          <a:p>
            <a:pPr/>
            <a:r>
              <a:rPr sz="3200"/>
              <a:t>Posten </a:t>
            </a:r>
            <a:r>
              <a:rPr b="1" sz="3200"/>
              <a:t>B</a:t>
            </a:r>
            <a:r>
              <a:rPr sz="3200"/>
              <a:t>:		Zwei Eisensalze</a:t>
            </a:r>
            <a:endParaRPr sz="3200"/>
          </a:p>
          <a:p>
            <a:pPr/>
            <a:r>
              <a:rPr sz="3200"/>
              <a:t>Posten </a:t>
            </a:r>
            <a:r>
              <a:rPr b="1" sz="3200"/>
              <a:t>C</a:t>
            </a:r>
            <a:r>
              <a:rPr sz="3200"/>
              <a:t>: 		Chloridionen entdecken</a:t>
            </a:r>
            <a:endParaRPr sz="3200"/>
          </a:p>
          <a:p>
            <a:pPr/>
            <a:r>
              <a:rPr sz="3200"/>
              <a:t>Posten </a:t>
            </a:r>
            <a:r>
              <a:rPr b="1" sz="3200"/>
              <a:t>D</a:t>
            </a:r>
            <a:r>
              <a:rPr sz="3200"/>
              <a:t>:		Lösen von Salzen in Wasser</a:t>
            </a:r>
            <a:endParaRPr sz="3200"/>
          </a:p>
          <a:p>
            <a:pPr/>
            <a:endParaRPr sz="2400"/>
          </a:p>
          <a:p>
            <a:pPr/>
            <a:r>
              <a:rPr sz="3200"/>
              <a:t>Aufgaben lösen!</a:t>
            </a:r>
            <a:endParaRPr sz="3200"/>
          </a:p>
          <a:p>
            <a:pPr/>
            <a:endParaRPr sz="2400"/>
          </a:p>
          <a:p>
            <a:pPr marL="285750" indent="-285750">
              <a:buSzPct val="100000"/>
              <a:buChar char="à"/>
            </a:pPr>
            <a:r>
              <a:rPr sz="2800"/>
              <a:t>Posten müssen nicht nach der Reihenfolge gelöst   </a:t>
            </a:r>
            <a:endParaRPr sz="2800"/>
          </a:p>
          <a:p>
            <a:pPr/>
            <a:r>
              <a:rPr sz="2800"/>
              <a:t>    werden!</a:t>
            </a:r>
            <a:endParaRPr sz="2800"/>
          </a:p>
          <a:p>
            <a:pPr marL="285750" indent="-285750">
              <a:buSzPct val="100000"/>
              <a:buChar char="à"/>
            </a:pPr>
            <a:r>
              <a:rPr sz="2800"/>
              <a:t>Bei einigen Posten können auch gleichzeitig</a:t>
            </a:r>
            <a:endParaRPr sz="2800"/>
          </a:p>
          <a:p>
            <a:pPr/>
            <a:r>
              <a:rPr sz="2800"/>
              <a:t>    mehrere Gruppen arbeiten.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704" y="1612138"/>
            <a:ext cx="6712296" cy="137167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Welt der Salze: Posten A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Posten A</a:t>
            </a:r>
          </a:p>
        </p:txBody>
      </p:sp>
      <p:sp>
        <p:nvSpPr>
          <p:cNvPr id="133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34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Zucker oder Salz?"/>
          <p:cNvSpPr txBox="1"/>
          <p:nvPr/>
        </p:nvSpPr>
        <p:spPr>
          <a:xfrm>
            <a:off x="263749" y="836712"/>
            <a:ext cx="298743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>
              <a:defRPr sz="1800"/>
            </a:pPr>
            <a:r>
              <a:rPr sz="3200"/>
              <a:t>Zucker oder Salz?</a:t>
            </a:r>
          </a:p>
        </p:txBody>
      </p:sp>
      <p:pic>
        <p:nvPicPr>
          <p:cNvPr id="136" name="image5.png" descr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750" y="1627257"/>
            <a:ext cx="3324705" cy="1395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6.png" descr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3648" y="3717032"/>
            <a:ext cx="5347878" cy="1688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  <p:bldP build="whole" bldLvl="1" animBg="1" rev="0" advAuto="0" spid="137" grpId="3"/>
      <p:bldP build="whole" bldLvl="1" animBg="1" rev="0" advAuto="0" spid="13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elt der Salze: Posten A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Posten A</a:t>
            </a:r>
          </a:p>
        </p:txBody>
      </p:sp>
      <p:sp>
        <p:nvSpPr>
          <p:cNvPr id="142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43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Zucker oder Salz?"/>
          <p:cNvSpPr txBox="1"/>
          <p:nvPr/>
        </p:nvSpPr>
        <p:spPr>
          <a:xfrm>
            <a:off x="263749" y="980728"/>
            <a:ext cx="298743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>
              <a:defRPr sz="1800"/>
            </a:pPr>
            <a:r>
              <a:rPr sz="3200"/>
              <a:t>Zucker oder Salz?</a:t>
            </a:r>
          </a:p>
        </p:txBody>
      </p:sp>
      <p:pic>
        <p:nvPicPr>
          <p:cNvPr id="145" name="image7.pdf" descr="image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9632" y="2060848"/>
            <a:ext cx="5904656" cy="317332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Auswertung"/>
          <p:cNvSpPr txBox="1"/>
          <p:nvPr/>
        </p:nvSpPr>
        <p:spPr>
          <a:xfrm>
            <a:off x="3851919" y="1042282"/>
            <a:ext cx="16015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>
              <a:defRPr sz="1800"/>
            </a:pPr>
            <a:r>
              <a:rPr sz="2400"/>
              <a:t>Auswertung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elt der Salze: Posten B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Posten B</a:t>
            </a:r>
          </a:p>
        </p:txBody>
      </p:sp>
      <p:sp>
        <p:nvSpPr>
          <p:cNvPr id="151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52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Zwei Eisensalze"/>
          <p:cNvSpPr txBox="1"/>
          <p:nvPr/>
        </p:nvSpPr>
        <p:spPr>
          <a:xfrm>
            <a:off x="263750" y="836712"/>
            <a:ext cx="264830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>
              <a:defRPr sz="1800"/>
            </a:pPr>
            <a:r>
              <a:rPr sz="3200"/>
              <a:t>Zwei Eisensalze</a:t>
            </a:r>
          </a:p>
        </p:txBody>
      </p:sp>
      <p:sp>
        <p:nvSpPr>
          <p:cNvPr id="154" name=" Löslichkeit der Salze"/>
          <p:cNvSpPr txBox="1"/>
          <p:nvPr/>
        </p:nvSpPr>
        <p:spPr>
          <a:xfrm>
            <a:off x="3399947" y="944432"/>
            <a:ext cx="319068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400"/>
              <a:t>Löslichkeit der Salze</a:t>
            </a:r>
          </a:p>
        </p:txBody>
      </p:sp>
      <p:sp>
        <p:nvSpPr>
          <p:cNvPr id="155" name="Ionenladung…"/>
          <p:cNvSpPr txBox="1"/>
          <p:nvPr/>
        </p:nvSpPr>
        <p:spPr>
          <a:xfrm>
            <a:off x="273001" y="1988840"/>
            <a:ext cx="1722350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sz="2400"/>
              <a:t>Ionenladung </a:t>
            </a:r>
            <a:endParaRPr sz="2400"/>
          </a:p>
          <a:p>
            <a:pPr/>
            <a:r>
              <a:rPr sz="2400"/>
              <a:t>und</a:t>
            </a:r>
            <a:endParaRPr sz="2400"/>
          </a:p>
          <a:p>
            <a:pPr/>
            <a:r>
              <a:rPr sz="2400"/>
              <a:t>Ionenradius</a:t>
            </a:r>
          </a:p>
        </p:txBody>
      </p:sp>
      <p:pic>
        <p:nvPicPr>
          <p:cNvPr id="15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5890" y="2182432"/>
            <a:ext cx="6026028" cy="3437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elt der Salze: Posten C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Posten C</a:t>
            </a:r>
          </a:p>
        </p:txBody>
      </p:sp>
      <p:sp>
        <p:nvSpPr>
          <p:cNvPr id="161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62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Chloridionen entdecken"/>
          <p:cNvSpPr txBox="1"/>
          <p:nvPr/>
        </p:nvSpPr>
        <p:spPr>
          <a:xfrm>
            <a:off x="263749" y="836712"/>
            <a:ext cx="405900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>
              <a:defRPr sz="1800"/>
            </a:pPr>
            <a:r>
              <a:rPr sz="3200"/>
              <a:t>Chloridionen entdecken</a:t>
            </a:r>
          </a:p>
        </p:txBody>
      </p:sp>
      <p:pic>
        <p:nvPicPr>
          <p:cNvPr id="164" name="image9.jpg" descr="image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3767" y="4594945"/>
            <a:ext cx="3672409" cy="1745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10.gif" descr="image10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8320" y="1844824"/>
            <a:ext cx="5752754" cy="2057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elt der Salze: Posten D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Posten D</a:t>
            </a:r>
          </a:p>
        </p:txBody>
      </p:sp>
      <p:sp>
        <p:nvSpPr>
          <p:cNvPr id="170" name="GLF Praktikum"/>
          <p:cNvSpPr txBox="1"/>
          <p:nvPr/>
        </p:nvSpPr>
        <p:spPr>
          <a:xfrm>
            <a:off x="457200" y="6378892"/>
            <a:ext cx="21336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500">
                <a:solidFill>
                  <a:srgbClr val="888888"/>
                </a:solidFill>
              </a:defRPr>
            </a:lvl1pPr>
          </a:lstStyle>
          <a:p>
            <a:pPr>
              <a:defRPr sz="1200"/>
            </a:pPr>
            <a:r>
              <a:rPr sz="1500"/>
              <a:t>GLF Praktikum</a:t>
            </a:r>
          </a:p>
        </p:txBody>
      </p:sp>
      <p:sp>
        <p:nvSpPr>
          <p:cNvPr id="171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Lösen von Salzen in Wasser"/>
          <p:cNvSpPr txBox="1"/>
          <p:nvPr/>
        </p:nvSpPr>
        <p:spPr>
          <a:xfrm>
            <a:off x="653216" y="1209245"/>
            <a:ext cx="461859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>
              <a:defRPr sz="1800"/>
            </a:pPr>
            <a:r>
              <a:rPr sz="3200"/>
              <a:t>Lösen von Salzen in Wasser</a:t>
            </a:r>
          </a:p>
        </p:txBody>
      </p:sp>
      <p:sp>
        <p:nvSpPr>
          <p:cNvPr id="173" name="exothermer Lösungsvorgang…"/>
          <p:cNvSpPr txBox="1"/>
          <p:nvPr/>
        </p:nvSpPr>
        <p:spPr>
          <a:xfrm>
            <a:off x="653216" y="2071808"/>
            <a:ext cx="4720467" cy="3170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rPr sz="2800"/>
              <a:t>exothermer Lösungsvorgang</a:t>
            </a:r>
            <a:endParaRPr sz="2800"/>
          </a:p>
          <a:p>
            <a:pPr marL="285750" indent="-285750">
              <a:buSzPct val="100000"/>
              <a:buFont typeface="Arial"/>
              <a:buChar char="•"/>
            </a:pPr>
            <a:r>
              <a:rPr sz="2800"/>
              <a:t>endothermer Lösungsvorgang</a:t>
            </a:r>
            <a:endParaRPr sz="2800"/>
          </a:p>
          <a:p>
            <a:pPr/>
            <a:endParaRPr sz="2800"/>
          </a:p>
          <a:p>
            <a:pPr/>
            <a:endParaRPr sz="2800"/>
          </a:p>
          <a:p>
            <a:pPr/>
            <a:r>
              <a:rPr sz="2800"/>
              <a:t>Zwei Energien:</a:t>
            </a:r>
            <a:endParaRPr sz="2800"/>
          </a:p>
          <a:p>
            <a:pPr marL="285750" indent="-285750">
              <a:buSzPct val="100000"/>
              <a:buFont typeface="Arial"/>
              <a:buChar char="•"/>
            </a:pPr>
            <a:r>
              <a:rPr sz="2800"/>
              <a:t>Hydrationsenergie E</a:t>
            </a:r>
            <a:r>
              <a:rPr baseline="-25000" sz="2800"/>
              <a:t>H</a:t>
            </a:r>
            <a:endParaRPr baseline="-25000" sz="2800"/>
          </a:p>
          <a:p>
            <a:pPr marL="285750" indent="-285750">
              <a:buSzPct val="100000"/>
              <a:buFont typeface="Arial"/>
              <a:buChar char="•"/>
            </a:pPr>
            <a:r>
              <a:rPr sz="2800"/>
              <a:t>Gitterenergie E</a:t>
            </a:r>
            <a:r>
              <a:rPr baseline="-25000" sz="2800"/>
              <a:t>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Welt der Salze: Posten D"/>
          <p:cNvSpPr txBox="1"/>
          <p:nvPr/>
        </p:nvSpPr>
        <p:spPr>
          <a:xfrm>
            <a:off x="0" y="-1"/>
            <a:ext cx="9144000" cy="624842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b="1" sz="2800"/>
              <a:t>Welt der Salze:</a:t>
            </a:r>
            <a:r>
              <a:rPr b="1" sz="3500"/>
              <a:t>	Posten D</a:t>
            </a:r>
          </a:p>
        </p:txBody>
      </p:sp>
      <p:sp>
        <p:nvSpPr>
          <p:cNvPr id="178" name="Foliennummer"/>
          <p:cNvSpPr txBox="1"/>
          <p:nvPr>
            <p:ph type="sldNum" sz="quarter" idx="2"/>
          </p:nvPr>
        </p:nvSpPr>
        <p:spPr>
          <a:xfrm>
            <a:off x="8505418" y="6221729"/>
            <a:ext cx="181382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9" name="Lösen von Salzen in Wasser"/>
          <p:cNvSpPr txBox="1"/>
          <p:nvPr/>
        </p:nvSpPr>
        <p:spPr>
          <a:xfrm>
            <a:off x="263749" y="836712"/>
            <a:ext cx="461859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>
              <a:defRPr sz="1800"/>
            </a:pPr>
            <a:r>
              <a:rPr sz="3200"/>
              <a:t>Lösen von Salzen in Wasser</a:t>
            </a:r>
          </a:p>
        </p:txBody>
      </p:sp>
      <p:pic>
        <p:nvPicPr>
          <p:cNvPr id="18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533" y="1504950"/>
            <a:ext cx="6502401" cy="527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rnd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19999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rnd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19999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