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media/image2.jpeg" ContentType="image/jpeg"/>
  <Override PartName="/ppt/theme/theme2.xml" ContentType="application/vnd.openxmlformats-officedocument.theme+xml"/>
  <Override PartName="/ppt/notesSlides/notesSlide1.xml" ContentType="application/vnd.openxmlformats-officedocument.presentationml.notesSlide+xml"/>
  <Override PartName="/ppt/media/image3.jpeg" ContentType="image/jpeg"/>
  <Override PartName="/ppt/notesSlides/notesSlide2.xml" ContentType="application/vnd.openxmlformats-officedocument.presentationml.notesSlide+xml"/>
  <Override PartName="/ppt/media/image4.jpeg" ContentType="image/jpeg"/>
  <Override PartName="/ppt/media/image5.jpeg" ContentType="image/jpeg"/>
  <Override PartName="/ppt/media/image6.jpeg" ContentType="image/jpeg"/>
  <Override PartName="/ppt/media/image7.jpeg" ContentType="image/jpeg"/>
  <Override PartName="/ppt/notesSlides/notesSlide3.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4064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FFFFFF"/>
        </a:solidFill>
        <a:effectLst/>
        <a:uFillTx/>
        <a:latin typeface="+mn-lt"/>
        <a:ea typeface="+mn-ea"/>
        <a:cs typeface="+mn-cs"/>
        <a:sym typeface="Gill Sans"/>
      </a:defRPr>
    </a:lvl1pPr>
    <a:lvl2pPr marL="0" marR="0" indent="241300" algn="ctr" defTabSz="4064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FFFFFF"/>
        </a:solidFill>
        <a:effectLst/>
        <a:uFillTx/>
        <a:latin typeface="+mn-lt"/>
        <a:ea typeface="+mn-ea"/>
        <a:cs typeface="+mn-cs"/>
        <a:sym typeface="Gill Sans"/>
      </a:defRPr>
    </a:lvl2pPr>
    <a:lvl3pPr marL="0" marR="0" indent="482600" algn="ctr" defTabSz="4064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FFFFFF"/>
        </a:solidFill>
        <a:effectLst/>
        <a:uFillTx/>
        <a:latin typeface="+mn-lt"/>
        <a:ea typeface="+mn-ea"/>
        <a:cs typeface="+mn-cs"/>
        <a:sym typeface="Gill Sans"/>
      </a:defRPr>
    </a:lvl3pPr>
    <a:lvl4pPr marL="0" marR="0" indent="723900" algn="ctr" defTabSz="4064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FFFFFF"/>
        </a:solidFill>
        <a:effectLst/>
        <a:uFillTx/>
        <a:latin typeface="+mn-lt"/>
        <a:ea typeface="+mn-ea"/>
        <a:cs typeface="+mn-cs"/>
        <a:sym typeface="Gill Sans"/>
      </a:defRPr>
    </a:lvl4pPr>
    <a:lvl5pPr marL="0" marR="0" indent="965200" algn="ctr" defTabSz="4064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FFFFFF"/>
        </a:solidFill>
        <a:effectLst/>
        <a:uFillTx/>
        <a:latin typeface="+mn-lt"/>
        <a:ea typeface="+mn-ea"/>
        <a:cs typeface="+mn-cs"/>
        <a:sym typeface="Gill Sans"/>
      </a:defRPr>
    </a:lvl5pPr>
    <a:lvl6pPr marL="0" marR="0" indent="1206500" algn="ctr" defTabSz="4064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FFFFFF"/>
        </a:solidFill>
        <a:effectLst/>
        <a:uFillTx/>
        <a:latin typeface="+mn-lt"/>
        <a:ea typeface="+mn-ea"/>
        <a:cs typeface="+mn-cs"/>
        <a:sym typeface="Gill Sans"/>
      </a:defRPr>
    </a:lvl6pPr>
    <a:lvl7pPr marL="0" marR="0" indent="1447800" algn="ctr" defTabSz="4064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FFFFFF"/>
        </a:solidFill>
        <a:effectLst/>
        <a:uFillTx/>
        <a:latin typeface="+mn-lt"/>
        <a:ea typeface="+mn-ea"/>
        <a:cs typeface="+mn-cs"/>
        <a:sym typeface="Gill Sans"/>
      </a:defRPr>
    </a:lvl7pPr>
    <a:lvl8pPr marL="0" marR="0" indent="1689100" algn="ctr" defTabSz="4064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FFFFFF"/>
        </a:solidFill>
        <a:effectLst/>
        <a:uFillTx/>
        <a:latin typeface="+mn-lt"/>
        <a:ea typeface="+mn-ea"/>
        <a:cs typeface="+mn-cs"/>
        <a:sym typeface="Gill Sans"/>
      </a:defRPr>
    </a:lvl8pPr>
    <a:lvl9pPr marL="0" marR="0" indent="1930400" algn="ctr" defTabSz="4064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FFFFFF"/>
        </a:solidFill>
        <a:effectLst/>
        <a:uFillTx/>
        <a:latin typeface="+mn-lt"/>
        <a:ea typeface="+mn-ea"/>
        <a:cs typeface="+mn-c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b="def" i="def"/>
      <a:tcStyle>
        <a:tcBdr/>
        <a:fill>
          <a:solidFill>
            <a:srgbClr val="EFF1F3"/>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Col>
    <a:la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lastRow>
    <a:fir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Row>
  </a:tblStyle>
  <a:tblStyle styleId="{C7B018BB-80A7-4F77-B60F-C8B233D01FF8}" styleName="">
    <a:tblBg/>
    <a:wholeTbl>
      <a:tcTxStyle b="def" i="de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def" i="de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def" i="de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def" i="de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def" i="de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def" i="de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def" i="de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def"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def" i="de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0" name="Shape 20"/>
          <p:cNvSpPr/>
          <p:nvPr>
            <p:ph type="sldImg"/>
          </p:nvPr>
        </p:nvSpPr>
        <p:spPr>
          <a:xfrm>
            <a:off x="1143000" y="685800"/>
            <a:ext cx="4572000" cy="3429000"/>
          </a:xfrm>
          <a:prstGeom prst="rect">
            <a:avLst/>
          </a:prstGeom>
        </p:spPr>
        <p:txBody>
          <a:bodyPr/>
          <a:lstStyle/>
          <a:p>
            <a:pPr/>
          </a:p>
        </p:txBody>
      </p:sp>
      <p:sp>
        <p:nvSpPr>
          <p:cNvPr id="21" name="Shape 2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06400" latinLnBrk="0">
      <a:defRPr sz="1400">
        <a:latin typeface="Lucida Grande"/>
        <a:ea typeface="Lucida Grande"/>
        <a:cs typeface="Lucida Grande"/>
        <a:sym typeface="Lucida Grande"/>
      </a:defRPr>
    </a:lvl1pPr>
    <a:lvl2pPr defTabSz="406400" latinLnBrk="0">
      <a:defRPr sz="1400">
        <a:latin typeface="Lucida Grande"/>
        <a:ea typeface="Lucida Grande"/>
        <a:cs typeface="Lucida Grande"/>
        <a:sym typeface="Lucida Grande"/>
      </a:defRPr>
    </a:lvl2pPr>
    <a:lvl3pPr defTabSz="406400" latinLnBrk="0">
      <a:defRPr sz="1400">
        <a:latin typeface="Lucida Grande"/>
        <a:ea typeface="Lucida Grande"/>
        <a:cs typeface="Lucida Grande"/>
        <a:sym typeface="Lucida Grande"/>
      </a:defRPr>
    </a:lvl3pPr>
    <a:lvl4pPr defTabSz="406400" latinLnBrk="0">
      <a:defRPr sz="1400">
        <a:latin typeface="Lucida Grande"/>
        <a:ea typeface="Lucida Grande"/>
        <a:cs typeface="Lucida Grande"/>
        <a:sym typeface="Lucida Grande"/>
      </a:defRPr>
    </a:lvl4pPr>
    <a:lvl5pPr defTabSz="406400" latinLnBrk="0">
      <a:defRPr sz="1400">
        <a:latin typeface="Lucida Grande"/>
        <a:ea typeface="Lucida Grande"/>
        <a:cs typeface="Lucida Grande"/>
        <a:sym typeface="Lucida Grande"/>
      </a:defRPr>
    </a:lvl5pPr>
    <a:lvl6pPr defTabSz="406400" latinLnBrk="0">
      <a:defRPr sz="1400">
        <a:latin typeface="Lucida Grande"/>
        <a:ea typeface="Lucida Grande"/>
        <a:cs typeface="Lucida Grande"/>
        <a:sym typeface="Lucida Grande"/>
      </a:defRPr>
    </a:lvl6pPr>
    <a:lvl7pPr defTabSz="406400" latinLnBrk="0">
      <a:defRPr sz="1400">
        <a:latin typeface="Lucida Grande"/>
        <a:ea typeface="Lucida Grande"/>
        <a:cs typeface="Lucida Grande"/>
        <a:sym typeface="Lucida Grande"/>
      </a:defRPr>
    </a:lvl7pPr>
    <a:lvl8pPr defTabSz="406400" latinLnBrk="0">
      <a:defRPr sz="1400">
        <a:latin typeface="Lucida Grande"/>
        <a:ea typeface="Lucida Grande"/>
        <a:cs typeface="Lucida Grande"/>
        <a:sym typeface="Lucida Grande"/>
      </a:defRPr>
    </a:lvl8pPr>
    <a:lvl9pPr defTabSz="406400" latinLnBrk="0">
      <a:defRPr sz="1400">
        <a:latin typeface="Lucida Grande"/>
        <a:ea typeface="Lucida Grande"/>
        <a:cs typeface="Lucida Grande"/>
        <a:sym typeface="Lucida Grand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 name="Shape 27"/>
          <p:cNvSpPr/>
          <p:nvPr>
            <p:ph type="sldImg"/>
          </p:nvPr>
        </p:nvSpPr>
        <p:spPr>
          <a:prstGeom prst="rect">
            <a:avLst/>
          </a:prstGeom>
        </p:spPr>
        <p:txBody>
          <a:bodyPr/>
          <a:lstStyle/>
          <a:p>
            <a:pPr/>
          </a:p>
        </p:txBody>
      </p:sp>
      <p:sp>
        <p:nvSpPr>
          <p:cNvPr id="28" name="Shape 28"/>
          <p:cNvSpPr/>
          <p:nvPr>
            <p:ph type="body" sz="quarter" idx="1"/>
          </p:nvPr>
        </p:nvSpPr>
        <p:spPr>
          <a:prstGeom prst="rect">
            <a:avLst/>
          </a:prstGeom>
        </p:spPr>
        <p:txBody>
          <a:bodyPr/>
          <a:lstStyle/>
          <a:p>
            <a:pPr/>
            <a:r>
              <a:t>• Wasserbäder aufheizen</a:t>
            </a:r>
          </a:p>
          <a:p>
            <a:pPr/>
            <a:r>
              <a:t>• Nutschen zeigen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 name="Shape 54"/>
          <p:cNvSpPr/>
          <p:nvPr>
            <p:ph type="sldImg"/>
          </p:nvPr>
        </p:nvSpPr>
        <p:spPr>
          <a:prstGeom prst="rect">
            <a:avLst/>
          </a:prstGeom>
        </p:spPr>
        <p:txBody>
          <a:bodyPr/>
          <a:lstStyle/>
          <a:p>
            <a:pPr/>
          </a:p>
        </p:txBody>
      </p:sp>
      <p:sp>
        <p:nvSpPr>
          <p:cNvPr id="55" name="Shape 55"/>
          <p:cNvSpPr/>
          <p:nvPr>
            <p:ph type="body" sz="quarter" idx="1"/>
          </p:nvPr>
        </p:nvSpPr>
        <p:spPr>
          <a:prstGeom prst="rect">
            <a:avLst/>
          </a:prstGeom>
        </p:spPr>
        <p:txBody>
          <a:bodyPr/>
          <a:lstStyle/>
          <a:p>
            <a:pPr/>
            <a:r>
              <a:t>Robusta</a:t>
            </a:r>
          </a:p>
          <a:p>
            <a:pPr/>
          </a:p>
          <a:p>
            <a:pPr/>
            <a:r>
              <a:t>As the name suggests the Robusta coffee plant is robust in every way. It is tougher, higher yielding and has double the caffeine content of the Arabica plant. It is tolerant to being grown right down to sea level. Robusta coffee is generally considered to be of inferior quality to the higher grown Arabica coffee plant and it sells for about half the price of the higher quality Arabica. Robsuta coffee is typically used to make instant coffees and is often used by large commercial coffee roasters to blend with Arabica to achieve a lower priced product aimed at the less discerning coffee market.</a:t>
            </a:r>
          </a:p>
          <a:p>
            <a:pPr/>
            <a:r>
              <a:t>Arabica</a:t>
            </a:r>
          </a:p>
          <a:p>
            <a:pPr/>
          </a:p>
          <a:p>
            <a:pPr/>
            <a:r>
              <a:t>Arabica coffee is known as high grown coffee. It is grown at elevations between 1,000-3,000m (3,300-10,000ft) above sea level. There are around 20 varieties of the Arabica plant all with different characteristics. Australian Arabica coffee ranks amongst the highest quality in the world, a status only enjoyed by 10% of the worlds coffee production.</a:t>
            </a:r>
          </a:p>
          <a:p>
            <a:pPr/>
          </a:p>
          <a:p>
            <a:pPr/>
            <a:r>
              <a:t>Purely Blue coffee is an A-grade Arabica specialty coffee, picked between June and September each year when the coffee plant cherries have turned a beautiful rich red colour and are at their very best.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Shape 147"/>
          <p:cNvSpPr/>
          <p:nvPr>
            <p:ph type="sldImg"/>
          </p:nvPr>
        </p:nvSpPr>
        <p:spPr>
          <a:prstGeom prst="rect">
            <a:avLst/>
          </a:prstGeom>
        </p:spPr>
        <p:txBody>
          <a:bodyPr/>
          <a:lstStyle/>
          <a:p>
            <a:pPr/>
          </a:p>
        </p:txBody>
      </p:sp>
      <p:sp>
        <p:nvSpPr>
          <p:cNvPr id="148" name="Shape 148"/>
          <p:cNvSpPr/>
          <p:nvPr>
            <p:ph type="body" sz="quarter" idx="1"/>
          </p:nvPr>
        </p:nvSpPr>
        <p:spPr>
          <a:prstGeom prst="rect">
            <a:avLst/>
          </a:prstGeom>
        </p:spPr>
        <p:txBody>
          <a:bodyPr/>
          <a:lstStyle/>
          <a:p>
            <a:pPr/>
            <a:r>
              <a:t>Robusta</a:t>
            </a:r>
          </a:p>
          <a:p>
            <a:pPr/>
          </a:p>
          <a:p>
            <a:pPr/>
            <a:r>
              <a:t>As the name suggests the Robusta coffee plant is robust in every way. It is tougher, higher yielding and has double the caffeine content of the Arabica plant. It is tolerant to being grown right down to sea level. Robusta coffee is generally considered to be of inferior quality to the higher grown Arabica coffee plant and it sells for about half the price of the higher quality Arabica. Robsuta coffee is typically used to make instant coffees and is often used by large commercial coffee roasters to blend with Arabica to achieve a lower priced product aimed at the less discerning coffee market.</a:t>
            </a:r>
          </a:p>
          <a:p>
            <a:pPr/>
            <a:r>
              <a:t>Arabica</a:t>
            </a:r>
          </a:p>
          <a:p>
            <a:pPr/>
          </a:p>
          <a:p>
            <a:pPr/>
            <a:r>
              <a:t>Arabica coffee is known as high grown coffee. It is grown at elevations between 1,000-3,000m (3,300-10,000ft) above sea level. There are around 20 varieties of the Arabica plant all with different characteristics. Australian Arabica coffee ranks amongst the highest quality in the world, a status only enjoyed by 10% of the worlds coffee production.</a:t>
            </a:r>
          </a:p>
          <a:p>
            <a:pPr/>
          </a:p>
          <a:p>
            <a:pPr/>
            <a:r>
              <a:t>Purely Blue coffee is an A-grade Arabica specialty coffee, picked between June and September each year when the coffee plant cherries have turned a beautiful rich red colour and are at their very best.</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amp; Aufzählung Kopie">
    <p:spTree>
      <p:nvGrpSpPr>
        <p:cNvPr id="1" name=""/>
        <p:cNvGrpSpPr/>
        <p:nvPr/>
      </p:nvGrpSpPr>
      <p:grpSpPr>
        <a:xfrm>
          <a:off x="0" y="0"/>
          <a:ext cx="0" cy="0"/>
          <a:chOff x="0" y="0"/>
          <a:chExt cx="0" cy="0"/>
        </a:xfrm>
      </p:grpSpPr>
      <p:sp>
        <p:nvSpPr>
          <p:cNvPr id="12" name="Titeltext"/>
          <p:cNvSpPr txBox="1"/>
          <p:nvPr>
            <p:ph type="title"/>
          </p:nvPr>
        </p:nvSpPr>
        <p:spPr>
          <a:prstGeom prst="rect">
            <a:avLst/>
          </a:prstGeom>
        </p:spPr>
        <p:txBody>
          <a:bodyPr/>
          <a:lstStyle/>
          <a:p>
            <a:pPr/>
            <a:r>
              <a:t>Titeltext</a:t>
            </a:r>
          </a:p>
        </p:txBody>
      </p:sp>
      <p:sp>
        <p:nvSpPr>
          <p:cNvPr id="13" name="Textebene 1…"/>
          <p:cNvSpPr txBox="1"/>
          <p:nvPr>
            <p:ph type="body" idx="1"/>
          </p:nvPr>
        </p:nvSpPr>
        <p:spPr>
          <a:prstGeom prst="rect">
            <a:avLst/>
          </a:prstGeom>
        </p:spPr>
        <p:txBody>
          <a:bodyPr/>
          <a:lstStyle/>
          <a:p>
            <a:pPr/>
            <a:r>
              <a:t>Textebene 1</a:t>
            </a:r>
          </a:p>
          <a:p>
            <a:pPr lvl="1"/>
            <a:r>
              <a:t>Textebene 2</a:t>
            </a:r>
          </a:p>
          <a:p>
            <a:pPr lvl="2"/>
            <a:r>
              <a:t>Textebene 3</a:t>
            </a:r>
          </a:p>
          <a:p>
            <a:pPr lvl="3"/>
            <a:r>
              <a:t>Textebene 4</a:t>
            </a:r>
          </a:p>
          <a:p>
            <a:pPr lvl="4"/>
            <a:r>
              <a:t>Textebene 5</a:t>
            </a:r>
          </a:p>
        </p:txBody>
      </p:sp>
      <p:sp>
        <p:nvSpPr>
          <p:cNvPr id="14"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R. Deuber, KSB"/>
          <p:cNvSpPr/>
          <p:nvPr/>
        </p:nvSpPr>
        <p:spPr>
          <a:xfrm>
            <a:off x="7964771" y="6527800"/>
            <a:ext cx="1029514" cy="2540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sz="1200"/>
            </a:lvl1pPr>
          </a:lstStyle>
          <a:p>
            <a:pPr/>
            <a:r>
              <a:t>R. Deuber, KSB</a:t>
            </a:r>
          </a:p>
        </p:txBody>
      </p:sp>
      <p:sp>
        <p:nvSpPr>
          <p:cNvPr id="3" name="Titeltext"/>
          <p:cNvSpPr txBox="1"/>
          <p:nvPr>
            <p:ph type="title"/>
          </p:nvPr>
        </p:nvSpPr>
        <p:spPr>
          <a:xfrm>
            <a:off x="-12700" y="190500"/>
            <a:ext cx="9156700" cy="622300"/>
          </a:xfrm>
          <a:prstGeom prst="rect">
            <a:avLst/>
          </a:prstGeom>
          <a:solidFill>
            <a:srgbClr val="FFFB00"/>
          </a:solidFill>
          <a:ln w="12700">
            <a:miter lim="400000"/>
          </a:ln>
          <a:extLst>
            <a:ext uri="{C572A759-6A51-4108-AA02-DFA0A04FC94B}">
              <ma14:wrappingTextBoxFlag xmlns:ma14="http://schemas.microsoft.com/office/mac/drawingml/2011/main" val="1"/>
            </a:ext>
          </a:extLst>
        </p:spPr>
        <p:txBody>
          <a:bodyPr lIns="0" tIns="0" rIns="0" bIns="0" anchor="ctr"/>
          <a:lstStyle/>
          <a:p>
            <a:pPr/>
            <a:r>
              <a:t>Titeltext</a:t>
            </a:r>
          </a:p>
        </p:txBody>
      </p:sp>
      <p:sp>
        <p:nvSpPr>
          <p:cNvPr id="4" name="Textebene 1…"/>
          <p:cNvSpPr txBox="1"/>
          <p:nvPr>
            <p:ph type="body" idx="1"/>
          </p:nvPr>
        </p:nvSpPr>
        <p:spPr>
          <a:xfrm>
            <a:off x="889000" y="1943100"/>
            <a:ext cx="7353300" cy="40132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p>
            <a:pPr/>
            <a:r>
              <a:t>Textebene 1</a:t>
            </a:r>
          </a:p>
          <a:p>
            <a:pPr lvl="1"/>
            <a:r>
              <a:t>Textebene 2</a:t>
            </a:r>
          </a:p>
          <a:p>
            <a:pPr lvl="2"/>
            <a:r>
              <a:t>Textebene 3</a:t>
            </a:r>
          </a:p>
          <a:p>
            <a:pPr lvl="3"/>
            <a:r>
              <a:t>Textebene 4</a:t>
            </a:r>
          </a:p>
          <a:p>
            <a:pPr lvl="4"/>
            <a:r>
              <a:t>Textebene 5</a:t>
            </a:r>
          </a:p>
        </p:txBody>
      </p:sp>
      <p:sp>
        <p:nvSpPr>
          <p:cNvPr id="5" name="Foliennummer"/>
          <p:cNvSpPr txBox="1"/>
          <p:nvPr>
            <p:ph type="sldNum" sz="quarter" idx="2"/>
          </p:nvPr>
        </p:nvSpPr>
        <p:spPr>
          <a:xfrm>
            <a:off x="4445000" y="6545580"/>
            <a:ext cx="241300" cy="223520"/>
          </a:xfrm>
          <a:prstGeom prst="rect">
            <a:avLst/>
          </a:prstGeom>
          <a:ln w="12700">
            <a:miter lim="400000"/>
          </a:ln>
        </p:spPr>
        <p:txBody>
          <a:bodyPr wrap="none" lIns="38100" tIns="38100" rIns="38100" bIns="38100" anchor="b">
            <a:spAutoFit/>
          </a:bodyPr>
          <a:lstStyle>
            <a:lvl1pPr>
              <a:defRPr sz="12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Lst>
  <p:transition xmlns:p14="http://schemas.microsoft.com/office/powerpoint/2010/main" spd="med" advClick="1"/>
  <p:txStyles>
    <p:titleStyle>
      <a:lvl1pPr marL="0" marR="0" indent="0" algn="ctr" defTabSz="406400" rtl="0" latinLnBrk="0">
        <a:lnSpc>
          <a:spcPct val="100000"/>
        </a:lnSpc>
        <a:spcBef>
          <a:spcPts val="0"/>
        </a:spcBef>
        <a:spcAft>
          <a:spcPts val="0"/>
        </a:spcAft>
        <a:buClrTx/>
        <a:buSzTx/>
        <a:buFontTx/>
        <a:buNone/>
        <a:tabLst/>
        <a:defRPr b="0" baseline="0" cap="none" i="0" spc="0" strike="noStrike" sz="3000" u="none">
          <a:solidFill>
            <a:srgbClr val="000000"/>
          </a:solidFill>
          <a:uFillTx/>
          <a:latin typeface="+mn-lt"/>
          <a:ea typeface="+mn-ea"/>
          <a:cs typeface="+mn-cs"/>
          <a:sym typeface="Gill Sans"/>
        </a:defRPr>
      </a:lvl1pPr>
      <a:lvl2pPr marL="0" marR="0" indent="0" algn="ctr" defTabSz="406400" rtl="0" latinLnBrk="0">
        <a:lnSpc>
          <a:spcPct val="100000"/>
        </a:lnSpc>
        <a:spcBef>
          <a:spcPts val="0"/>
        </a:spcBef>
        <a:spcAft>
          <a:spcPts val="0"/>
        </a:spcAft>
        <a:buClrTx/>
        <a:buSzTx/>
        <a:buFontTx/>
        <a:buNone/>
        <a:tabLst/>
        <a:defRPr b="0" baseline="0" cap="none" i="0" spc="0" strike="noStrike" sz="3000" u="none">
          <a:solidFill>
            <a:srgbClr val="000000"/>
          </a:solidFill>
          <a:uFillTx/>
          <a:latin typeface="+mn-lt"/>
          <a:ea typeface="+mn-ea"/>
          <a:cs typeface="+mn-cs"/>
          <a:sym typeface="Gill Sans"/>
        </a:defRPr>
      </a:lvl2pPr>
      <a:lvl3pPr marL="0" marR="0" indent="0" algn="ctr" defTabSz="406400" rtl="0" latinLnBrk="0">
        <a:lnSpc>
          <a:spcPct val="100000"/>
        </a:lnSpc>
        <a:spcBef>
          <a:spcPts val="0"/>
        </a:spcBef>
        <a:spcAft>
          <a:spcPts val="0"/>
        </a:spcAft>
        <a:buClrTx/>
        <a:buSzTx/>
        <a:buFontTx/>
        <a:buNone/>
        <a:tabLst/>
        <a:defRPr b="0" baseline="0" cap="none" i="0" spc="0" strike="noStrike" sz="3000" u="none">
          <a:solidFill>
            <a:srgbClr val="000000"/>
          </a:solidFill>
          <a:uFillTx/>
          <a:latin typeface="+mn-lt"/>
          <a:ea typeface="+mn-ea"/>
          <a:cs typeface="+mn-cs"/>
          <a:sym typeface="Gill Sans"/>
        </a:defRPr>
      </a:lvl3pPr>
      <a:lvl4pPr marL="0" marR="0" indent="0" algn="ctr" defTabSz="406400" rtl="0" latinLnBrk="0">
        <a:lnSpc>
          <a:spcPct val="100000"/>
        </a:lnSpc>
        <a:spcBef>
          <a:spcPts val="0"/>
        </a:spcBef>
        <a:spcAft>
          <a:spcPts val="0"/>
        </a:spcAft>
        <a:buClrTx/>
        <a:buSzTx/>
        <a:buFontTx/>
        <a:buNone/>
        <a:tabLst/>
        <a:defRPr b="0" baseline="0" cap="none" i="0" spc="0" strike="noStrike" sz="3000" u="none">
          <a:solidFill>
            <a:srgbClr val="000000"/>
          </a:solidFill>
          <a:uFillTx/>
          <a:latin typeface="+mn-lt"/>
          <a:ea typeface="+mn-ea"/>
          <a:cs typeface="+mn-cs"/>
          <a:sym typeface="Gill Sans"/>
        </a:defRPr>
      </a:lvl4pPr>
      <a:lvl5pPr marL="0" marR="0" indent="0" algn="ctr" defTabSz="406400" rtl="0" latinLnBrk="0">
        <a:lnSpc>
          <a:spcPct val="100000"/>
        </a:lnSpc>
        <a:spcBef>
          <a:spcPts val="0"/>
        </a:spcBef>
        <a:spcAft>
          <a:spcPts val="0"/>
        </a:spcAft>
        <a:buClrTx/>
        <a:buSzTx/>
        <a:buFontTx/>
        <a:buNone/>
        <a:tabLst/>
        <a:defRPr b="0" baseline="0" cap="none" i="0" spc="0" strike="noStrike" sz="3000" u="none">
          <a:solidFill>
            <a:srgbClr val="000000"/>
          </a:solidFill>
          <a:uFillTx/>
          <a:latin typeface="+mn-lt"/>
          <a:ea typeface="+mn-ea"/>
          <a:cs typeface="+mn-cs"/>
          <a:sym typeface="Gill Sans"/>
        </a:defRPr>
      </a:lvl5pPr>
      <a:lvl6pPr marL="0" marR="0" indent="0" algn="ctr" defTabSz="406400" rtl="0" latinLnBrk="0">
        <a:lnSpc>
          <a:spcPct val="100000"/>
        </a:lnSpc>
        <a:spcBef>
          <a:spcPts val="0"/>
        </a:spcBef>
        <a:spcAft>
          <a:spcPts val="0"/>
        </a:spcAft>
        <a:buClrTx/>
        <a:buSzTx/>
        <a:buFontTx/>
        <a:buNone/>
        <a:tabLst/>
        <a:defRPr b="0" baseline="0" cap="none" i="0" spc="0" strike="noStrike" sz="3000" u="none">
          <a:solidFill>
            <a:srgbClr val="000000"/>
          </a:solidFill>
          <a:uFillTx/>
          <a:latin typeface="+mn-lt"/>
          <a:ea typeface="+mn-ea"/>
          <a:cs typeface="+mn-cs"/>
          <a:sym typeface="Gill Sans"/>
        </a:defRPr>
      </a:lvl6pPr>
      <a:lvl7pPr marL="0" marR="0" indent="0" algn="ctr" defTabSz="406400" rtl="0" latinLnBrk="0">
        <a:lnSpc>
          <a:spcPct val="100000"/>
        </a:lnSpc>
        <a:spcBef>
          <a:spcPts val="0"/>
        </a:spcBef>
        <a:spcAft>
          <a:spcPts val="0"/>
        </a:spcAft>
        <a:buClrTx/>
        <a:buSzTx/>
        <a:buFontTx/>
        <a:buNone/>
        <a:tabLst/>
        <a:defRPr b="0" baseline="0" cap="none" i="0" spc="0" strike="noStrike" sz="3000" u="none">
          <a:solidFill>
            <a:srgbClr val="000000"/>
          </a:solidFill>
          <a:uFillTx/>
          <a:latin typeface="+mn-lt"/>
          <a:ea typeface="+mn-ea"/>
          <a:cs typeface="+mn-cs"/>
          <a:sym typeface="Gill Sans"/>
        </a:defRPr>
      </a:lvl7pPr>
      <a:lvl8pPr marL="0" marR="0" indent="0" algn="ctr" defTabSz="406400" rtl="0" latinLnBrk="0">
        <a:lnSpc>
          <a:spcPct val="100000"/>
        </a:lnSpc>
        <a:spcBef>
          <a:spcPts val="0"/>
        </a:spcBef>
        <a:spcAft>
          <a:spcPts val="0"/>
        </a:spcAft>
        <a:buClrTx/>
        <a:buSzTx/>
        <a:buFontTx/>
        <a:buNone/>
        <a:tabLst/>
        <a:defRPr b="0" baseline="0" cap="none" i="0" spc="0" strike="noStrike" sz="3000" u="none">
          <a:solidFill>
            <a:srgbClr val="000000"/>
          </a:solidFill>
          <a:uFillTx/>
          <a:latin typeface="+mn-lt"/>
          <a:ea typeface="+mn-ea"/>
          <a:cs typeface="+mn-cs"/>
          <a:sym typeface="Gill Sans"/>
        </a:defRPr>
      </a:lvl8pPr>
      <a:lvl9pPr marL="0" marR="0" indent="0" algn="ctr" defTabSz="406400" rtl="0" latinLnBrk="0">
        <a:lnSpc>
          <a:spcPct val="100000"/>
        </a:lnSpc>
        <a:spcBef>
          <a:spcPts val="0"/>
        </a:spcBef>
        <a:spcAft>
          <a:spcPts val="0"/>
        </a:spcAft>
        <a:buClrTx/>
        <a:buSzTx/>
        <a:buFontTx/>
        <a:buNone/>
        <a:tabLst/>
        <a:defRPr b="0" baseline="0" cap="none" i="0" spc="0" strike="noStrike" sz="3000" u="none">
          <a:solidFill>
            <a:srgbClr val="000000"/>
          </a:solidFill>
          <a:uFillTx/>
          <a:latin typeface="+mn-lt"/>
          <a:ea typeface="+mn-ea"/>
          <a:cs typeface="+mn-cs"/>
          <a:sym typeface="Gill Sans"/>
        </a:defRPr>
      </a:lvl9pPr>
    </p:titleStyle>
    <p:bodyStyle>
      <a:lvl1pPr marL="635000" marR="0" indent="-406400" algn="l" defTabSz="406400" rtl="0" latinLnBrk="0">
        <a:lnSpc>
          <a:spcPct val="100000"/>
        </a:lnSpc>
        <a:spcBef>
          <a:spcPts val="1700"/>
        </a:spcBef>
        <a:spcAft>
          <a:spcPts val="0"/>
        </a:spcAft>
        <a:buClrTx/>
        <a:buSzPct val="171000"/>
        <a:buFontTx/>
        <a:buChar char="•"/>
        <a:tabLst/>
        <a:defRPr b="0" baseline="0" cap="none" i="0" spc="0" strike="noStrike" sz="2800" u="none">
          <a:solidFill>
            <a:srgbClr val="FFFFFF"/>
          </a:solidFill>
          <a:uFillTx/>
          <a:latin typeface="+mn-lt"/>
          <a:ea typeface="+mn-ea"/>
          <a:cs typeface="+mn-cs"/>
          <a:sym typeface="Gill Sans"/>
        </a:defRPr>
      </a:lvl1pPr>
      <a:lvl2pPr marL="939800" marR="0" indent="-406400" algn="l" defTabSz="406400" rtl="0" latinLnBrk="0">
        <a:lnSpc>
          <a:spcPct val="100000"/>
        </a:lnSpc>
        <a:spcBef>
          <a:spcPts val="1700"/>
        </a:spcBef>
        <a:spcAft>
          <a:spcPts val="0"/>
        </a:spcAft>
        <a:buClrTx/>
        <a:buSzPct val="171000"/>
        <a:buFontTx/>
        <a:buChar char="•"/>
        <a:tabLst/>
        <a:defRPr b="0" baseline="0" cap="none" i="0" spc="0" strike="noStrike" sz="2800" u="none">
          <a:solidFill>
            <a:srgbClr val="FFFFFF"/>
          </a:solidFill>
          <a:uFillTx/>
          <a:latin typeface="+mn-lt"/>
          <a:ea typeface="+mn-ea"/>
          <a:cs typeface="+mn-cs"/>
          <a:sym typeface="Gill Sans"/>
        </a:defRPr>
      </a:lvl2pPr>
      <a:lvl3pPr marL="1257300" marR="0" indent="-406400" algn="l" defTabSz="406400" rtl="0" latinLnBrk="0">
        <a:lnSpc>
          <a:spcPct val="100000"/>
        </a:lnSpc>
        <a:spcBef>
          <a:spcPts val="1700"/>
        </a:spcBef>
        <a:spcAft>
          <a:spcPts val="0"/>
        </a:spcAft>
        <a:buClrTx/>
        <a:buSzPct val="171000"/>
        <a:buFontTx/>
        <a:buChar char="•"/>
        <a:tabLst/>
        <a:defRPr b="0" baseline="0" cap="none" i="0" spc="0" strike="noStrike" sz="2800" u="none">
          <a:solidFill>
            <a:srgbClr val="FFFFFF"/>
          </a:solidFill>
          <a:uFillTx/>
          <a:latin typeface="+mn-lt"/>
          <a:ea typeface="+mn-ea"/>
          <a:cs typeface="+mn-cs"/>
          <a:sym typeface="Gill Sans"/>
        </a:defRPr>
      </a:lvl3pPr>
      <a:lvl4pPr marL="1562100" marR="0" indent="-406400" algn="l" defTabSz="406400" rtl="0" latinLnBrk="0">
        <a:lnSpc>
          <a:spcPct val="100000"/>
        </a:lnSpc>
        <a:spcBef>
          <a:spcPts val="1700"/>
        </a:spcBef>
        <a:spcAft>
          <a:spcPts val="0"/>
        </a:spcAft>
        <a:buClrTx/>
        <a:buSzPct val="171000"/>
        <a:buFontTx/>
        <a:buChar char="•"/>
        <a:tabLst/>
        <a:defRPr b="0" baseline="0" cap="none" i="0" spc="0" strike="noStrike" sz="2800" u="none">
          <a:solidFill>
            <a:srgbClr val="FFFFFF"/>
          </a:solidFill>
          <a:uFillTx/>
          <a:latin typeface="+mn-lt"/>
          <a:ea typeface="+mn-ea"/>
          <a:cs typeface="+mn-cs"/>
          <a:sym typeface="Gill Sans"/>
        </a:defRPr>
      </a:lvl4pPr>
      <a:lvl5pPr marL="1879600" marR="0" indent="-406400" algn="l" defTabSz="406400" rtl="0" latinLnBrk="0">
        <a:lnSpc>
          <a:spcPct val="100000"/>
        </a:lnSpc>
        <a:spcBef>
          <a:spcPts val="1700"/>
        </a:spcBef>
        <a:spcAft>
          <a:spcPts val="0"/>
        </a:spcAft>
        <a:buClrTx/>
        <a:buSzPct val="171000"/>
        <a:buFontTx/>
        <a:buChar char="•"/>
        <a:tabLst/>
        <a:defRPr b="0" baseline="0" cap="none" i="0" spc="0" strike="noStrike" sz="2800" u="none">
          <a:solidFill>
            <a:srgbClr val="FFFFFF"/>
          </a:solidFill>
          <a:uFillTx/>
          <a:latin typeface="+mn-lt"/>
          <a:ea typeface="+mn-ea"/>
          <a:cs typeface="+mn-cs"/>
          <a:sym typeface="Gill Sans"/>
        </a:defRPr>
      </a:lvl5pPr>
      <a:lvl6pPr marL="2197100" marR="0" indent="-406400" algn="l" defTabSz="406400" rtl="0" latinLnBrk="0">
        <a:lnSpc>
          <a:spcPct val="100000"/>
        </a:lnSpc>
        <a:spcBef>
          <a:spcPts val="1700"/>
        </a:spcBef>
        <a:spcAft>
          <a:spcPts val="0"/>
        </a:spcAft>
        <a:buClrTx/>
        <a:buSzPct val="171000"/>
        <a:buFontTx/>
        <a:buChar char="•"/>
        <a:tabLst/>
        <a:defRPr b="0" baseline="0" cap="none" i="0" spc="0" strike="noStrike" sz="2800" u="none">
          <a:solidFill>
            <a:srgbClr val="FFFFFF"/>
          </a:solidFill>
          <a:uFillTx/>
          <a:latin typeface="+mn-lt"/>
          <a:ea typeface="+mn-ea"/>
          <a:cs typeface="+mn-cs"/>
          <a:sym typeface="Gill Sans"/>
        </a:defRPr>
      </a:lvl6pPr>
      <a:lvl7pPr marL="2514600" marR="0" indent="-406400" algn="l" defTabSz="406400" rtl="0" latinLnBrk="0">
        <a:lnSpc>
          <a:spcPct val="100000"/>
        </a:lnSpc>
        <a:spcBef>
          <a:spcPts val="1700"/>
        </a:spcBef>
        <a:spcAft>
          <a:spcPts val="0"/>
        </a:spcAft>
        <a:buClrTx/>
        <a:buSzPct val="171000"/>
        <a:buFontTx/>
        <a:buChar char="•"/>
        <a:tabLst/>
        <a:defRPr b="0" baseline="0" cap="none" i="0" spc="0" strike="noStrike" sz="2800" u="none">
          <a:solidFill>
            <a:srgbClr val="FFFFFF"/>
          </a:solidFill>
          <a:uFillTx/>
          <a:latin typeface="+mn-lt"/>
          <a:ea typeface="+mn-ea"/>
          <a:cs typeface="+mn-cs"/>
          <a:sym typeface="Gill Sans"/>
        </a:defRPr>
      </a:lvl7pPr>
      <a:lvl8pPr marL="2832100" marR="0" indent="-406400" algn="l" defTabSz="406400" rtl="0" latinLnBrk="0">
        <a:lnSpc>
          <a:spcPct val="100000"/>
        </a:lnSpc>
        <a:spcBef>
          <a:spcPts val="1700"/>
        </a:spcBef>
        <a:spcAft>
          <a:spcPts val="0"/>
        </a:spcAft>
        <a:buClrTx/>
        <a:buSzPct val="171000"/>
        <a:buFontTx/>
        <a:buChar char="•"/>
        <a:tabLst/>
        <a:defRPr b="0" baseline="0" cap="none" i="0" spc="0" strike="noStrike" sz="2800" u="none">
          <a:solidFill>
            <a:srgbClr val="FFFFFF"/>
          </a:solidFill>
          <a:uFillTx/>
          <a:latin typeface="+mn-lt"/>
          <a:ea typeface="+mn-ea"/>
          <a:cs typeface="+mn-cs"/>
          <a:sym typeface="Gill Sans"/>
        </a:defRPr>
      </a:lvl8pPr>
      <a:lvl9pPr marL="3149600" marR="0" indent="-406400" algn="l" defTabSz="406400" rtl="0" latinLnBrk="0">
        <a:lnSpc>
          <a:spcPct val="100000"/>
        </a:lnSpc>
        <a:spcBef>
          <a:spcPts val="1700"/>
        </a:spcBef>
        <a:spcAft>
          <a:spcPts val="0"/>
        </a:spcAft>
        <a:buClrTx/>
        <a:buSzPct val="171000"/>
        <a:buFontTx/>
        <a:buChar char="•"/>
        <a:tabLst/>
        <a:defRPr b="0" baseline="0" cap="none" i="0" spc="0" strike="noStrike" sz="2800" u="none">
          <a:solidFill>
            <a:srgbClr val="FFFFFF"/>
          </a:solidFill>
          <a:uFillTx/>
          <a:latin typeface="+mn-lt"/>
          <a:ea typeface="+mn-ea"/>
          <a:cs typeface="+mn-cs"/>
          <a:sym typeface="Gill Sans"/>
        </a:defRPr>
      </a:lvl9pPr>
    </p:bodyStyle>
    <p:otherStyle>
      <a:lvl1pPr marL="0" marR="0" indent="0" algn="ctr" defTabSz="40640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a:defRPr>
      </a:lvl1pPr>
      <a:lvl2pPr marL="0" marR="0" indent="0" algn="ctr" defTabSz="40640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a:defRPr>
      </a:lvl2pPr>
      <a:lvl3pPr marL="0" marR="0" indent="0" algn="ctr" defTabSz="40640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a:defRPr>
      </a:lvl3pPr>
      <a:lvl4pPr marL="0" marR="0" indent="0" algn="ctr" defTabSz="40640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a:defRPr>
      </a:lvl4pPr>
      <a:lvl5pPr marL="0" marR="0" indent="0" algn="ctr" defTabSz="40640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a:defRPr>
      </a:lvl5pPr>
      <a:lvl6pPr marL="0" marR="0" indent="0" algn="ctr" defTabSz="40640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a:defRPr>
      </a:lvl6pPr>
      <a:lvl7pPr marL="0" marR="0" indent="0" algn="ctr" defTabSz="40640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a:defRPr>
      </a:lvl7pPr>
      <a:lvl8pPr marL="0" marR="0" indent="0" algn="ctr" defTabSz="40640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a:defRPr>
      </a:lvl8pPr>
      <a:lvl9pPr marL="0" marR="0" indent="0" algn="ctr" defTabSz="40640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eg"/><Relationship Id="rId4" Type="http://schemas.openxmlformats.org/officeDocument/2006/relationships/image" Target="../media/image1.tif"/><Relationship Id="rId5"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4.tif"/></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tif"/><Relationship Id="rId3" Type="http://schemas.openxmlformats.org/officeDocument/2006/relationships/image" Target="../media/image7.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tif"/></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tif"/></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tif"/><Relationship Id="rId3" Type="http://schemas.openxmlformats.org/officeDocument/2006/relationships/image" Target="../media/image8.tif"/><Relationship Id="rId4" Type="http://schemas.openxmlformats.org/officeDocument/2006/relationships/image" Target="../media/image9.tif"/></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tif"/><Relationship Id="rId3" Type="http://schemas.openxmlformats.org/officeDocument/2006/relationships/image" Target="../media/image10.tif"/><Relationship Id="rId4" Type="http://schemas.openxmlformats.org/officeDocument/2006/relationships/image" Target="../media/image11.tif"/></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2.tif"/></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tif"/></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5.jpeg"/><Relationship Id="rId4" Type="http://schemas.openxmlformats.org/officeDocument/2006/relationships/image" Target="../media/image6.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 name="Synthese von Aspirin/ Umkristallisation"/>
          <p:cNvSpPr txBox="1"/>
          <p:nvPr>
            <p:ph type="title"/>
          </p:nvPr>
        </p:nvSpPr>
        <p:spPr>
          <a:xfrm>
            <a:off x="-12700" y="190500"/>
            <a:ext cx="9156700" cy="1206500"/>
          </a:xfrm>
          <a:prstGeom prst="rect">
            <a:avLst/>
          </a:prstGeom>
        </p:spPr>
        <p:txBody>
          <a:bodyPr/>
          <a:lstStyle>
            <a:lvl1pPr>
              <a:defRPr sz="3600"/>
            </a:lvl1pPr>
          </a:lstStyle>
          <a:p>
            <a:pPr/>
            <a:r>
              <a:t>Synthese von Aspirin/ Umkristallisation</a:t>
            </a:r>
          </a:p>
        </p:txBody>
      </p:sp>
      <p:pic>
        <p:nvPicPr>
          <p:cNvPr id="24" name="aspirin2.jpg" descr="aspirin2.jpg"/>
          <p:cNvPicPr>
            <a:picLocks noChangeAspect="1"/>
          </p:cNvPicPr>
          <p:nvPr/>
        </p:nvPicPr>
        <p:blipFill>
          <a:blip r:embed="rId3">
            <a:extLst/>
          </a:blip>
          <a:stretch>
            <a:fillRect/>
          </a:stretch>
        </p:blipFill>
        <p:spPr>
          <a:xfrm>
            <a:off x="10477500" y="2590800"/>
            <a:ext cx="1486455" cy="2171700"/>
          </a:xfrm>
          <a:prstGeom prst="rect">
            <a:avLst/>
          </a:prstGeom>
          <a:ln w="12700">
            <a:miter lim="400000"/>
          </a:ln>
          <a:effectLst>
            <a:outerShdw sx="100000" sy="100000" kx="0" ky="0" algn="b" rotWithShape="0" blurRad="127000" dist="76200" dir="2700000">
              <a:srgbClr val="000000">
                <a:alpha val="75000"/>
              </a:srgbClr>
            </a:outerShdw>
          </a:effectLst>
        </p:spPr>
      </p:pic>
      <p:pic>
        <p:nvPicPr>
          <p:cNvPr id="25" name="droppedImage.tiff" descr="droppedImage.tiff"/>
          <p:cNvPicPr>
            <a:picLocks noChangeAspect="1"/>
          </p:cNvPicPr>
          <p:nvPr/>
        </p:nvPicPr>
        <p:blipFill>
          <a:blip r:embed="rId4">
            <a:extLst/>
          </a:blip>
          <a:stretch>
            <a:fillRect/>
          </a:stretch>
        </p:blipFill>
        <p:spPr>
          <a:xfrm>
            <a:off x="660400" y="2768600"/>
            <a:ext cx="3200400" cy="2400300"/>
          </a:xfrm>
          <a:prstGeom prst="rect">
            <a:avLst/>
          </a:prstGeom>
          <a:ln w="12700">
            <a:miter lim="400000"/>
          </a:ln>
          <a:effectLst>
            <a:outerShdw sx="100000" sy="100000" kx="0" ky="0" algn="b" rotWithShape="0" blurRad="127000" dist="76200" dir="2700000">
              <a:srgbClr val="000000">
                <a:alpha val="75000"/>
              </a:srgbClr>
            </a:outerShdw>
          </a:effectLst>
        </p:spPr>
      </p:pic>
      <p:pic>
        <p:nvPicPr>
          <p:cNvPr id="26" name="droppedImage.tiff" descr="droppedImage.tiff"/>
          <p:cNvPicPr>
            <a:picLocks noChangeAspect="1"/>
          </p:cNvPicPr>
          <p:nvPr/>
        </p:nvPicPr>
        <p:blipFill>
          <a:blip r:embed="rId5">
            <a:extLst/>
          </a:blip>
          <a:stretch>
            <a:fillRect/>
          </a:stretch>
        </p:blipFill>
        <p:spPr>
          <a:xfrm>
            <a:off x="4508500" y="2743200"/>
            <a:ext cx="4127500" cy="2400689"/>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1" name="droppedImage.tiff" descr="droppedImage.tiff"/>
          <p:cNvPicPr>
            <a:picLocks noChangeAspect="1"/>
          </p:cNvPicPr>
          <p:nvPr/>
        </p:nvPicPr>
        <p:blipFill>
          <a:blip r:embed="rId2">
            <a:extLst/>
          </a:blip>
          <a:stretch>
            <a:fillRect/>
          </a:stretch>
        </p:blipFill>
        <p:spPr>
          <a:xfrm>
            <a:off x="7010400" y="7620000"/>
            <a:ext cx="3644900" cy="1222561"/>
          </a:xfrm>
          <a:prstGeom prst="rect">
            <a:avLst/>
          </a:prstGeom>
          <a:ln w="12700">
            <a:miter lim="400000"/>
          </a:ln>
        </p:spPr>
      </p:pic>
      <p:sp>
        <p:nvSpPr>
          <p:cNvPr id="122" name="Umkristallisation - Ablauf"/>
          <p:cNvSpPr txBox="1"/>
          <p:nvPr>
            <p:ph type="title"/>
          </p:nvPr>
        </p:nvSpPr>
        <p:spPr>
          <a:xfrm>
            <a:off x="-12700" y="127000"/>
            <a:ext cx="9156700" cy="622300"/>
          </a:xfrm>
          <a:prstGeom prst="rect">
            <a:avLst/>
          </a:prstGeom>
        </p:spPr>
        <p:txBody>
          <a:bodyPr/>
          <a:lstStyle/>
          <a:p>
            <a:pPr/>
            <a:r>
              <a:t>Umkristallisation - Ablauf</a:t>
            </a:r>
          </a:p>
        </p:txBody>
      </p:sp>
      <p:pic>
        <p:nvPicPr>
          <p:cNvPr id="123" name="droppedImage.tiff" descr="droppedImage.tiff"/>
          <p:cNvPicPr>
            <a:picLocks noChangeAspect="1"/>
          </p:cNvPicPr>
          <p:nvPr/>
        </p:nvPicPr>
        <p:blipFill>
          <a:blip r:embed="rId3">
            <a:extLst/>
          </a:blip>
          <a:stretch>
            <a:fillRect/>
          </a:stretch>
        </p:blipFill>
        <p:spPr>
          <a:xfrm>
            <a:off x="590550" y="4305300"/>
            <a:ext cx="7710547" cy="2108200"/>
          </a:xfrm>
          <a:prstGeom prst="rect">
            <a:avLst/>
          </a:prstGeom>
          <a:ln w="12700">
            <a:miter lim="400000"/>
          </a:ln>
          <a:effectLst>
            <a:outerShdw sx="100000" sy="100000" kx="0" ky="0" algn="b" rotWithShape="0" blurRad="127000" dist="76200" dir="2700000">
              <a:srgbClr val="000000">
                <a:alpha val="75000"/>
              </a:srgbClr>
            </a:outerShdw>
          </a:effectLst>
        </p:spPr>
      </p:pic>
      <p:sp>
        <p:nvSpPr>
          <p:cNvPr id="124" name="Erwärmung →Vollständiges Lösen des Gemischs in einem Lösungsmittel…"/>
          <p:cNvSpPr/>
          <p:nvPr/>
        </p:nvSpPr>
        <p:spPr>
          <a:xfrm>
            <a:off x="1028700" y="944922"/>
            <a:ext cx="7086600" cy="3647356"/>
          </a:xfrm>
          <a:prstGeom prst="rect">
            <a:avLst/>
          </a:prstGeom>
          <a:ln w="12700">
            <a:miter lim="400000"/>
          </a:ln>
          <a:extLst>
            <a:ext uri="{C572A759-6A51-4108-AA02-DFA0A04FC94B}">
              <ma14:wrappingTextBoxFlag xmlns:ma14="http://schemas.microsoft.com/office/mac/drawingml/2011/main" val="1"/>
            </a:ext>
          </a:extLst>
        </p:spPr>
        <p:txBody>
          <a:bodyPr lIns="25400" tIns="25400" rIns="25400" bIns="25400" anchor="ctr">
            <a:spAutoFit/>
          </a:bodyPr>
          <a:lstStyle/>
          <a:p>
            <a:pPr marL="330200" indent="-330200" algn="l">
              <a:buSzPct val="100000"/>
              <a:buAutoNum type="arabicPeriod" startAt="1"/>
            </a:pPr>
            <a:r>
              <a:t> </a:t>
            </a:r>
            <a:r>
              <a:rPr>
                <a:solidFill>
                  <a:srgbClr val="00CD00"/>
                </a:solidFill>
              </a:rPr>
              <a:t>Erwärmung</a:t>
            </a:r>
            <a:r>
              <a:t> →</a:t>
            </a:r>
            <a:r>
              <a:rPr>
                <a:solidFill>
                  <a:srgbClr val="FFF900"/>
                </a:solidFill>
              </a:rPr>
              <a:t>Vollständiges</a:t>
            </a:r>
            <a:r>
              <a:t> Lösen des Gemischs in einem Lösungsmittel</a:t>
            </a:r>
          </a:p>
          <a:p>
            <a:pPr marL="330200" indent="-330200" algn="l">
              <a:spcBef>
                <a:spcPts val="1400"/>
              </a:spcBef>
              <a:buSzPct val="100000"/>
              <a:buAutoNum type="arabicPeriod" startAt="1"/>
            </a:pPr>
            <a:r>
              <a:rPr>
                <a:solidFill>
                  <a:srgbClr val="00CD00"/>
                </a:solidFill>
              </a:rPr>
              <a:t>Ev. Heissfiltration</a:t>
            </a:r>
            <a:r>
              <a:t> → Entfernen von </a:t>
            </a:r>
            <a:r>
              <a:rPr>
                <a:solidFill>
                  <a:srgbClr val="FFF900"/>
                </a:solidFill>
              </a:rPr>
              <a:t>schlecht</a:t>
            </a:r>
            <a:r>
              <a:t> löslichen Stoffen</a:t>
            </a:r>
          </a:p>
          <a:p>
            <a:pPr marL="330200" indent="-330200" algn="l">
              <a:spcBef>
                <a:spcPts val="1400"/>
              </a:spcBef>
              <a:buSzPct val="100000"/>
              <a:buAutoNum type="arabicPeriod" startAt="1"/>
            </a:pPr>
            <a:r>
              <a:rPr>
                <a:solidFill>
                  <a:srgbClr val="00CD00"/>
                </a:solidFill>
              </a:rPr>
              <a:t>Abkühlen</a:t>
            </a:r>
            <a:r>
              <a:t> → Entfernen von </a:t>
            </a:r>
            <a:r>
              <a:rPr>
                <a:solidFill>
                  <a:srgbClr val="FFF900"/>
                </a:solidFill>
              </a:rPr>
              <a:t>gut</a:t>
            </a:r>
            <a:r>
              <a:t> löslichen Stoffen</a:t>
            </a:r>
            <a:br/>
          </a:p>
        </p:txBody>
      </p:sp>
      <p:sp>
        <p:nvSpPr>
          <p:cNvPr id="125" name="T↑"/>
          <p:cNvSpPr/>
          <p:nvPr/>
        </p:nvSpPr>
        <p:spPr>
          <a:xfrm>
            <a:off x="2564035" y="4439575"/>
            <a:ext cx="770460" cy="67125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b="1" sz="3600">
                <a:solidFill>
                  <a:srgbClr val="FF2604"/>
                </a:solidFill>
              </a:defRPr>
            </a:lvl1pPr>
          </a:lstStyle>
          <a:p>
            <a:pPr/>
            <a:r>
              <a:t>T↑</a:t>
            </a:r>
          </a:p>
        </p:txBody>
      </p:sp>
      <p:sp>
        <p:nvSpPr>
          <p:cNvPr id="126" name="T↓"/>
          <p:cNvSpPr/>
          <p:nvPr/>
        </p:nvSpPr>
        <p:spPr>
          <a:xfrm>
            <a:off x="5853335" y="4439575"/>
            <a:ext cx="770460" cy="67125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b="1" sz="3600">
                <a:solidFill>
                  <a:srgbClr val="004EFF"/>
                </a:solidFill>
              </a:defRPr>
            </a:lvl1pPr>
          </a:lstStyle>
          <a:p>
            <a:pPr/>
            <a:r>
              <a:t>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24">
                                            <p:bg/>
                                          </p:spTgt>
                                        </p:tgtEl>
                                        <p:attrNameLst>
                                          <p:attrName>style.visibility</p:attrName>
                                        </p:attrNameLst>
                                      </p:cBhvr>
                                      <p:to>
                                        <p:strVal val="visible"/>
                                      </p:to>
                                    </p:set>
                                    <p:animEffect filter="fade" transition="in">
                                      <p:cBhvr>
                                        <p:cTn id="7" dur="1000"/>
                                        <p:tgtEl>
                                          <p:spTgt spid="124">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124">
                                            <p:txEl>
                                              <p:pRg st="0" end="0"/>
                                            </p:txEl>
                                          </p:spTgt>
                                        </p:tgtEl>
                                        <p:attrNameLst>
                                          <p:attrName>style.visibility</p:attrName>
                                        </p:attrNameLst>
                                      </p:cBhvr>
                                      <p:to>
                                        <p:strVal val="visible"/>
                                      </p:to>
                                    </p:set>
                                    <p:animEffect filter="fade" transition="in">
                                      <p:cBhvr>
                                        <p:cTn id="10" dur="1000"/>
                                        <p:tgtEl>
                                          <p:spTgt spid="12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124">
                                            <p:txEl>
                                              <p:pRg st="1" end="1"/>
                                            </p:txEl>
                                          </p:spTgt>
                                        </p:tgtEl>
                                        <p:attrNameLst>
                                          <p:attrName>style.visibility</p:attrName>
                                        </p:attrNameLst>
                                      </p:cBhvr>
                                      <p:to>
                                        <p:strVal val="visible"/>
                                      </p:to>
                                    </p:set>
                                    <p:animEffect filter="fade" transition="in">
                                      <p:cBhvr>
                                        <p:cTn id="15" dur="1000"/>
                                        <p:tgtEl>
                                          <p:spTgt spid="12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124">
                                            <p:txEl>
                                              <p:pRg st="2" end="2"/>
                                            </p:txEl>
                                          </p:spTgt>
                                        </p:tgtEl>
                                        <p:attrNameLst>
                                          <p:attrName>style.visibility</p:attrName>
                                        </p:attrNameLst>
                                      </p:cBhvr>
                                      <p:to>
                                        <p:strVal val="visible"/>
                                      </p:to>
                                    </p:set>
                                    <p:animEffect filter="fade" transition="in">
                                      <p:cBhvr>
                                        <p:cTn id="20" dur="1000"/>
                                        <p:tgtEl>
                                          <p:spTgt spid="124">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24"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Ausbeute"/>
          <p:cNvSpPr txBox="1"/>
          <p:nvPr>
            <p:ph type="title"/>
          </p:nvPr>
        </p:nvSpPr>
        <p:spPr>
          <a:prstGeom prst="rect">
            <a:avLst/>
          </a:prstGeom>
        </p:spPr>
        <p:txBody>
          <a:bodyPr/>
          <a:lstStyle/>
          <a:p>
            <a:pPr/>
            <a:r>
              <a:t>Ausbeute</a:t>
            </a:r>
          </a:p>
        </p:txBody>
      </p:sp>
      <p:pic>
        <p:nvPicPr>
          <p:cNvPr id="129" name="droppedImage.tiff" descr="droppedImage.tiff"/>
          <p:cNvPicPr>
            <a:picLocks noChangeAspect="1"/>
          </p:cNvPicPr>
          <p:nvPr/>
        </p:nvPicPr>
        <p:blipFill>
          <a:blip r:embed="rId2">
            <a:extLst/>
          </a:blip>
          <a:stretch>
            <a:fillRect/>
          </a:stretch>
        </p:blipFill>
        <p:spPr>
          <a:xfrm>
            <a:off x="544253" y="1016000"/>
            <a:ext cx="8055494" cy="3721100"/>
          </a:xfrm>
          <a:prstGeom prst="rect">
            <a:avLst/>
          </a:prstGeom>
          <a:ln w="12700">
            <a:miter lim="400000"/>
          </a:ln>
        </p:spPr>
      </p:pic>
      <p:sp>
        <p:nvSpPr>
          <p:cNvPr id="130" name="Rechteck"/>
          <p:cNvSpPr/>
          <p:nvPr/>
        </p:nvSpPr>
        <p:spPr>
          <a:xfrm>
            <a:off x="546100" y="4368800"/>
            <a:ext cx="8051800" cy="2229198"/>
          </a:xfrm>
          <a:prstGeom prst="rect">
            <a:avLst/>
          </a:prstGeom>
          <a:solidFill>
            <a:srgbClr val="FFFFFF"/>
          </a:solidFill>
          <a:ln w="25400">
            <a:miter lim="400000"/>
          </a:ln>
        </p:spPr>
        <p:txBody>
          <a:bodyPr lIns="38100" tIns="38100" rIns="38100" bIns="38100" anchor="ctr"/>
          <a:lstStyle/>
          <a:p>
            <a:pPr>
              <a:defRPr sz="2000">
                <a:effectLst>
                  <a:outerShdw sx="100000" sy="100000" kx="0" ky="0" algn="b" rotWithShape="0" blurRad="38100" dist="12700" dir="5400000">
                    <a:srgbClr val="000000">
                      <a:alpha val="50000"/>
                    </a:srgbClr>
                  </a:outerShdw>
                </a:effectLst>
              </a:defRPr>
            </a:pPr>
          </a:p>
        </p:txBody>
      </p:sp>
      <p:pic>
        <p:nvPicPr>
          <p:cNvPr id="131" name="Bild" descr="Bild"/>
          <p:cNvPicPr>
            <a:picLocks noChangeAspect="1"/>
          </p:cNvPicPr>
          <p:nvPr/>
        </p:nvPicPr>
        <p:blipFill>
          <a:blip r:embed="rId3">
            <a:extLst/>
          </a:blip>
          <a:stretch>
            <a:fillRect/>
          </a:stretch>
        </p:blipFill>
        <p:spPr>
          <a:xfrm>
            <a:off x="3708400" y="4013446"/>
            <a:ext cx="3601842" cy="2476007"/>
          </a:xfrm>
          <a:prstGeom prst="rect">
            <a:avLst/>
          </a:prstGeom>
          <a:ln w="12700">
            <a:miter lim="400000"/>
          </a:ln>
        </p:spPr>
      </p:pic>
      <p:sp>
        <p:nvSpPr>
          <p:cNvPr id="132" name="Exsikkator:"/>
          <p:cNvSpPr txBox="1"/>
          <p:nvPr/>
        </p:nvSpPr>
        <p:spPr>
          <a:xfrm>
            <a:off x="2515044" y="5922010"/>
            <a:ext cx="1116712" cy="33528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000000"/>
                </a:solidFill>
              </a:defRPr>
            </a:lvl1pPr>
          </a:lstStyle>
          <a:p>
            <a:pPr/>
            <a:r>
              <a:t>Exsikkator:</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Aufgaben"/>
          <p:cNvSpPr txBox="1"/>
          <p:nvPr>
            <p:ph type="title"/>
          </p:nvPr>
        </p:nvSpPr>
        <p:spPr>
          <a:prstGeom prst="rect">
            <a:avLst/>
          </a:prstGeom>
        </p:spPr>
        <p:txBody>
          <a:bodyPr/>
          <a:lstStyle/>
          <a:p>
            <a:pPr/>
            <a:r>
              <a:t>Aufgaben</a:t>
            </a:r>
          </a:p>
        </p:txBody>
      </p:sp>
      <p:sp>
        <p:nvSpPr>
          <p:cNvPr id="135" name="Zum Bearbeiten doppelklicken"/>
          <p:cNvSpPr txBox="1"/>
          <p:nvPr>
            <p:ph type="body" idx="1"/>
          </p:nvPr>
        </p:nvSpPr>
        <p:spPr>
          <a:xfrm>
            <a:off x="444500" y="1854200"/>
            <a:ext cx="7353300" cy="4013200"/>
          </a:xfrm>
          <a:prstGeom prst="rect">
            <a:avLst/>
          </a:prstGeom>
        </p:spPr>
        <p:txBody>
          <a:bodyPr/>
          <a:lstStyle/>
          <a:p>
            <a:pPr/>
          </a:p>
        </p:txBody>
      </p:sp>
      <p:pic>
        <p:nvPicPr>
          <p:cNvPr id="136" name="droppedImage.tiff" descr="droppedImage.tiff"/>
          <p:cNvPicPr>
            <a:picLocks noChangeAspect="1"/>
          </p:cNvPicPr>
          <p:nvPr/>
        </p:nvPicPr>
        <p:blipFill>
          <a:blip r:embed="rId2">
            <a:extLst/>
          </a:blip>
          <a:stretch>
            <a:fillRect/>
          </a:stretch>
        </p:blipFill>
        <p:spPr>
          <a:xfrm>
            <a:off x="317500" y="1333500"/>
            <a:ext cx="8511358" cy="4889504"/>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Aufgaben"/>
          <p:cNvSpPr txBox="1"/>
          <p:nvPr>
            <p:ph type="title"/>
          </p:nvPr>
        </p:nvSpPr>
        <p:spPr>
          <a:prstGeom prst="rect">
            <a:avLst/>
          </a:prstGeom>
        </p:spPr>
        <p:txBody>
          <a:bodyPr/>
          <a:lstStyle/>
          <a:p>
            <a:pPr/>
            <a:r>
              <a:t>Aufgaben</a:t>
            </a:r>
          </a:p>
        </p:txBody>
      </p:sp>
      <p:pic>
        <p:nvPicPr>
          <p:cNvPr id="139" name="Bild" descr="Bild"/>
          <p:cNvPicPr>
            <a:picLocks noChangeAspect="1"/>
          </p:cNvPicPr>
          <p:nvPr/>
        </p:nvPicPr>
        <p:blipFill>
          <a:blip r:embed="rId2">
            <a:extLst/>
          </a:blip>
          <a:stretch>
            <a:fillRect/>
          </a:stretch>
        </p:blipFill>
        <p:spPr>
          <a:xfrm>
            <a:off x="310612" y="1542811"/>
            <a:ext cx="8522776" cy="4432778"/>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141" name="Synthese von Acetylsalicylsäure - Ausbeute"/>
          <p:cNvSpPr txBox="1"/>
          <p:nvPr>
            <p:ph type="title"/>
          </p:nvPr>
        </p:nvSpPr>
        <p:spPr>
          <a:prstGeom prst="rect">
            <a:avLst/>
          </a:prstGeom>
        </p:spPr>
        <p:txBody>
          <a:bodyPr/>
          <a:lstStyle/>
          <a:p>
            <a:pPr/>
            <a:r>
              <a:t>Synthese von Acetylsalicylsäure - Ausbeute</a:t>
            </a:r>
          </a:p>
        </p:txBody>
      </p:sp>
      <p:pic>
        <p:nvPicPr>
          <p:cNvPr id="142" name="droppedImage.pdf" descr="droppedImage.pdf"/>
          <p:cNvPicPr>
            <a:picLocks noChangeAspect="1"/>
          </p:cNvPicPr>
          <p:nvPr/>
        </p:nvPicPr>
        <p:blipFill>
          <a:blip r:embed="rId3">
            <a:extLst/>
          </a:blip>
          <a:stretch>
            <a:fillRect/>
          </a:stretch>
        </p:blipFill>
        <p:spPr>
          <a:xfrm>
            <a:off x="279400" y="1993900"/>
            <a:ext cx="8576020" cy="2870200"/>
          </a:xfrm>
          <a:prstGeom prst="rect">
            <a:avLst/>
          </a:prstGeom>
          <a:ln w="12700">
            <a:miter lim="400000"/>
          </a:ln>
        </p:spPr>
      </p:pic>
      <p:sp>
        <p:nvSpPr>
          <p:cNvPr id="143" name="138.1 g/mol"/>
          <p:cNvSpPr/>
          <p:nvPr/>
        </p:nvSpPr>
        <p:spPr>
          <a:xfrm>
            <a:off x="419729" y="5194300"/>
            <a:ext cx="1604672" cy="4318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sz="2400">
                <a:solidFill>
                  <a:srgbClr val="FFAEA8"/>
                </a:solidFill>
              </a:defRPr>
            </a:lvl1pPr>
          </a:lstStyle>
          <a:p>
            <a:pPr/>
            <a:r>
              <a:t>138.1 g/mol</a:t>
            </a:r>
          </a:p>
        </p:txBody>
      </p:sp>
      <p:sp>
        <p:nvSpPr>
          <p:cNvPr id="144" name="102.1 g/mol"/>
          <p:cNvSpPr/>
          <p:nvPr/>
        </p:nvSpPr>
        <p:spPr>
          <a:xfrm>
            <a:off x="2616829" y="5194300"/>
            <a:ext cx="1604672" cy="4318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sz="2400"/>
            </a:lvl1pPr>
          </a:lstStyle>
          <a:p>
            <a:pPr/>
            <a:r>
              <a:t>102.1 g/mol</a:t>
            </a:r>
          </a:p>
        </p:txBody>
      </p:sp>
      <p:sp>
        <p:nvSpPr>
          <p:cNvPr id="145" name="180.2 g/mol"/>
          <p:cNvSpPr/>
          <p:nvPr/>
        </p:nvSpPr>
        <p:spPr>
          <a:xfrm>
            <a:off x="5144129" y="5194300"/>
            <a:ext cx="1604672" cy="4318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sz="2400">
                <a:solidFill>
                  <a:srgbClr val="FFAEA8"/>
                </a:solidFill>
              </a:defRPr>
            </a:lvl1pPr>
          </a:lstStyle>
          <a:p>
            <a:pPr/>
            <a:r>
              <a:t>180.2 g/mol</a:t>
            </a:r>
          </a:p>
        </p:txBody>
      </p:sp>
      <p:sp>
        <p:nvSpPr>
          <p:cNvPr id="146" name="60.1 g/mol"/>
          <p:cNvSpPr/>
          <p:nvPr/>
        </p:nvSpPr>
        <p:spPr>
          <a:xfrm>
            <a:off x="7252329" y="5194300"/>
            <a:ext cx="1452272" cy="4318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sz="2400"/>
            </a:lvl1pPr>
          </a:lstStyle>
          <a:p>
            <a:pPr/>
            <a:r>
              <a:t>60.1 g/mol</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Lösungen"/>
          <p:cNvSpPr txBox="1"/>
          <p:nvPr>
            <p:ph type="title"/>
          </p:nvPr>
        </p:nvSpPr>
        <p:spPr>
          <a:prstGeom prst="rect">
            <a:avLst/>
          </a:prstGeom>
        </p:spPr>
        <p:txBody>
          <a:bodyPr/>
          <a:lstStyle/>
          <a:p>
            <a:pPr/>
            <a:r>
              <a:t>Lösungen</a:t>
            </a:r>
          </a:p>
        </p:txBody>
      </p:sp>
      <p:pic>
        <p:nvPicPr>
          <p:cNvPr id="151" name="Bild" descr="Bild"/>
          <p:cNvPicPr>
            <a:picLocks noChangeAspect="1"/>
          </p:cNvPicPr>
          <p:nvPr/>
        </p:nvPicPr>
        <p:blipFill>
          <a:blip r:embed="rId2">
            <a:extLst/>
          </a:blip>
          <a:stretch>
            <a:fillRect/>
          </a:stretch>
        </p:blipFill>
        <p:spPr>
          <a:xfrm>
            <a:off x="310612" y="1453911"/>
            <a:ext cx="8522776" cy="4432778"/>
          </a:xfrm>
          <a:prstGeom prst="rect">
            <a:avLst/>
          </a:prstGeom>
          <a:ln w="12700">
            <a:miter lim="400000"/>
          </a:ln>
        </p:spPr>
      </p:pic>
      <p:pic>
        <p:nvPicPr>
          <p:cNvPr id="152" name="Bild" descr="Bild"/>
          <p:cNvPicPr>
            <a:picLocks noChangeAspect="1"/>
          </p:cNvPicPr>
          <p:nvPr/>
        </p:nvPicPr>
        <p:blipFill>
          <a:blip r:embed="rId3">
            <a:extLst/>
          </a:blip>
          <a:stretch>
            <a:fillRect/>
          </a:stretch>
        </p:blipFill>
        <p:spPr>
          <a:xfrm>
            <a:off x="310612" y="1453911"/>
            <a:ext cx="8522776" cy="4432778"/>
          </a:xfrm>
          <a:prstGeom prst="rect">
            <a:avLst/>
          </a:prstGeom>
          <a:ln w="12700">
            <a:miter lim="400000"/>
          </a:ln>
        </p:spPr>
      </p:pic>
      <p:pic>
        <p:nvPicPr>
          <p:cNvPr id="153" name="Bild" descr="Bild"/>
          <p:cNvPicPr>
            <a:picLocks noChangeAspect="1"/>
          </p:cNvPicPr>
          <p:nvPr/>
        </p:nvPicPr>
        <p:blipFill>
          <a:blip r:embed="rId4">
            <a:extLst/>
          </a:blip>
          <a:stretch>
            <a:fillRect/>
          </a:stretch>
        </p:blipFill>
        <p:spPr>
          <a:xfrm>
            <a:off x="310612" y="1453911"/>
            <a:ext cx="8522776" cy="4432778"/>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52"/>
                                        </p:tgtEl>
                                        <p:attrNameLst>
                                          <p:attrName>style.visibility</p:attrName>
                                        </p:attrNameLst>
                                      </p:cBhvr>
                                      <p:to>
                                        <p:strVal val="visible"/>
                                      </p:to>
                                    </p:set>
                                    <p:animEffect filter="fade" transition="in">
                                      <p:cBhvr>
                                        <p:cTn id="7" dur="100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153"/>
                                        </p:tgtEl>
                                        <p:attrNameLst>
                                          <p:attrName>style.visibility</p:attrName>
                                        </p:attrNameLst>
                                      </p:cBhvr>
                                      <p:to>
                                        <p:strVal val="visible"/>
                                      </p:to>
                                    </p:set>
                                    <p:animEffect filter="fade" transition="in">
                                      <p:cBhvr>
                                        <p:cTn id="12" dur="1000"/>
                                        <p:tgtEl>
                                          <p:spTgt spid="1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2" grpId="1"/>
      <p:bldP build="whole" bldLvl="1" animBg="1" rev="0" advAuto="0" spid="153" grpId="2"/>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Lösungen"/>
          <p:cNvSpPr txBox="1"/>
          <p:nvPr>
            <p:ph type="title"/>
          </p:nvPr>
        </p:nvSpPr>
        <p:spPr>
          <a:prstGeom prst="rect">
            <a:avLst/>
          </a:prstGeom>
        </p:spPr>
        <p:txBody>
          <a:bodyPr/>
          <a:lstStyle/>
          <a:p>
            <a:pPr/>
            <a:r>
              <a:t>Lösungen</a:t>
            </a:r>
          </a:p>
        </p:txBody>
      </p:sp>
      <p:sp>
        <p:nvSpPr>
          <p:cNvPr id="156" name="Zum Bearbeiten doppelklicken"/>
          <p:cNvSpPr txBox="1"/>
          <p:nvPr>
            <p:ph type="body" idx="1"/>
          </p:nvPr>
        </p:nvSpPr>
        <p:spPr>
          <a:xfrm>
            <a:off x="444500" y="1854200"/>
            <a:ext cx="7353300" cy="4013200"/>
          </a:xfrm>
          <a:prstGeom prst="rect">
            <a:avLst/>
          </a:prstGeom>
        </p:spPr>
        <p:txBody>
          <a:bodyPr/>
          <a:lstStyle/>
          <a:p>
            <a:pPr/>
          </a:p>
        </p:txBody>
      </p:sp>
      <p:pic>
        <p:nvPicPr>
          <p:cNvPr id="157" name="droppedImage.tiff" descr="droppedImage.tiff"/>
          <p:cNvPicPr>
            <a:picLocks noChangeAspect="1"/>
          </p:cNvPicPr>
          <p:nvPr/>
        </p:nvPicPr>
        <p:blipFill>
          <a:blip r:embed="rId2">
            <a:extLst/>
          </a:blip>
          <a:stretch>
            <a:fillRect/>
          </a:stretch>
        </p:blipFill>
        <p:spPr>
          <a:xfrm>
            <a:off x="317500" y="1333500"/>
            <a:ext cx="8511358" cy="4889504"/>
          </a:xfrm>
          <a:prstGeom prst="rect">
            <a:avLst/>
          </a:prstGeom>
          <a:ln w="12700">
            <a:miter lim="400000"/>
          </a:ln>
        </p:spPr>
      </p:pic>
      <p:pic>
        <p:nvPicPr>
          <p:cNvPr id="158" name="droppedImage.tiff" descr="droppedImage.tiff"/>
          <p:cNvPicPr>
            <a:picLocks noChangeAspect="1"/>
          </p:cNvPicPr>
          <p:nvPr/>
        </p:nvPicPr>
        <p:blipFill>
          <a:blip r:embed="rId3">
            <a:extLst/>
          </a:blip>
          <a:stretch>
            <a:fillRect/>
          </a:stretch>
        </p:blipFill>
        <p:spPr>
          <a:xfrm>
            <a:off x="317500" y="1333500"/>
            <a:ext cx="8511358" cy="4889504"/>
          </a:xfrm>
          <a:prstGeom prst="rect">
            <a:avLst/>
          </a:prstGeom>
          <a:ln w="12700">
            <a:miter lim="400000"/>
          </a:ln>
        </p:spPr>
      </p:pic>
      <p:pic>
        <p:nvPicPr>
          <p:cNvPr id="159" name="droppedImage.tiff" descr="droppedImage.tiff"/>
          <p:cNvPicPr>
            <a:picLocks noChangeAspect="1"/>
          </p:cNvPicPr>
          <p:nvPr/>
        </p:nvPicPr>
        <p:blipFill>
          <a:blip r:embed="rId4">
            <a:extLst/>
          </a:blip>
          <a:stretch>
            <a:fillRect/>
          </a:stretch>
        </p:blipFill>
        <p:spPr>
          <a:xfrm>
            <a:off x="317500" y="1333500"/>
            <a:ext cx="8511358" cy="4889504"/>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58"/>
                                        </p:tgtEl>
                                        <p:attrNameLst>
                                          <p:attrName>style.visibility</p:attrName>
                                        </p:attrNameLst>
                                      </p:cBhvr>
                                      <p:to>
                                        <p:strVal val="visible"/>
                                      </p:to>
                                    </p:set>
                                    <p:animEffect filter="fade" transition="in">
                                      <p:cBhvr>
                                        <p:cTn id="7" dur="1000"/>
                                        <p:tgtEl>
                                          <p:spTgt spid="15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159"/>
                                        </p:tgtEl>
                                        <p:attrNameLst>
                                          <p:attrName>style.visibility</p:attrName>
                                        </p:attrNameLst>
                                      </p:cBhvr>
                                      <p:to>
                                        <p:strVal val="visible"/>
                                      </p:to>
                                    </p:set>
                                    <p:animEffect filter="fade" transition="in">
                                      <p:cBhvr>
                                        <p:cTn id="12" dur="10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8" grpId="1"/>
      <p:bldP build="whole" bldLvl="1" animBg="1" rev="0" advAuto="0" spid="159" grpId="2"/>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161" name="Umkristallisation –  Weshalb?"/>
          <p:cNvSpPr/>
          <p:nvPr/>
        </p:nvSpPr>
        <p:spPr>
          <a:xfrm>
            <a:off x="0" y="0"/>
            <a:ext cx="9156700" cy="584200"/>
          </a:xfrm>
          <a:prstGeom prst="rect">
            <a:avLst/>
          </a:prstGeom>
          <a:gradFill>
            <a:gsLst>
              <a:gs pos="0">
                <a:srgbClr val="3B73A8"/>
              </a:gs>
              <a:gs pos="80000">
                <a:srgbClr val="4B90D1"/>
              </a:gs>
              <a:gs pos="100000">
                <a:srgbClr val="4890D4"/>
              </a:gs>
            </a:gsLst>
            <a:lin ang="16200000"/>
          </a:gradFill>
          <a:ln w="12700"/>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38100" tIns="38100" rIns="38100" bIns="38100">
            <a:spAutoFit/>
          </a:bodyPr>
          <a:lstStyle>
            <a:lvl1pPr>
              <a:buClr>
                <a:srgbClr val="FFFFFF"/>
              </a:buClr>
              <a:defRPr b="1" sz="3500">
                <a:uFill>
                  <a:solidFill>
                    <a:srgbClr val="FFFFFF"/>
                  </a:solidFill>
                </a:uFill>
              </a:defRPr>
            </a:lvl1pPr>
          </a:lstStyle>
          <a:p>
            <a:pPr>
              <a:defRPr b="0" sz="2800"/>
            </a:pPr>
            <a:r>
              <a:rPr b="1" sz="3500"/>
              <a:t>Umkristallisation –  Weshalb?</a:t>
            </a:r>
          </a:p>
        </p:txBody>
      </p:sp>
      <p:sp>
        <p:nvSpPr>
          <p:cNvPr id="162" name="• Eine der effektivsten Reinigungsmethoden für…"/>
          <p:cNvSpPr/>
          <p:nvPr/>
        </p:nvSpPr>
        <p:spPr>
          <a:xfrm>
            <a:off x="755575" y="1571600"/>
            <a:ext cx="7213601" cy="3022601"/>
          </a:xfrm>
          <a:prstGeom prst="rect">
            <a:avLst/>
          </a:prstGeom>
          <a:ln w="12700"/>
          <a:extLst>
            <a:ext uri="{C572A759-6A51-4108-AA02-DFA0A04FC94B}">
              <ma14:wrappingTextBoxFlag xmlns:ma14="http://schemas.microsoft.com/office/mac/drawingml/2011/main" val="1"/>
            </a:ext>
          </a:extLst>
        </p:spPr>
        <p:txBody>
          <a:bodyPr lIns="38100" tIns="38100" rIns="38100" bIns="38100">
            <a:spAutoFit/>
          </a:bodyPr>
          <a:lstStyle/>
          <a:p>
            <a:pPr algn="l" defTabSz="914400">
              <a:defRPr sz="1800">
                <a:uFill>
                  <a:solidFill>
                    <a:srgbClr val="FFFFFF"/>
                  </a:solidFill>
                </a:uFill>
                <a:latin typeface="Calibri"/>
                <a:ea typeface="Calibri"/>
                <a:cs typeface="Calibri"/>
                <a:sym typeface="Calibri"/>
              </a:defRPr>
            </a:pPr>
            <a:r>
              <a:rPr sz="2400"/>
              <a:t>• Eine der effektivsten Reinigungsmethoden für </a:t>
            </a:r>
            <a:endParaRPr sz="2400"/>
          </a:p>
          <a:p>
            <a:pPr algn="l" defTabSz="914400">
              <a:defRPr sz="1800">
                <a:uFill>
                  <a:solidFill>
                    <a:srgbClr val="FFFFFF"/>
                  </a:solidFill>
                </a:uFill>
                <a:latin typeface="Calibri"/>
                <a:ea typeface="Calibri"/>
                <a:cs typeface="Calibri"/>
                <a:sym typeface="Calibri"/>
              </a:defRPr>
            </a:pPr>
            <a:r>
              <a:rPr sz="2400"/>
              <a:t>   verschiedenste Festkörper</a:t>
            </a:r>
          </a:p>
          <a:p>
            <a:pPr marL="342900" indent="-342900" algn="l" defTabSz="914400">
              <a:buClr>
                <a:srgbClr val="000000"/>
              </a:buClr>
              <a:buSzPct val="100000"/>
              <a:buChar char=""/>
              <a:defRPr sz="2400">
                <a:uFill>
                  <a:solidFill>
                    <a:srgbClr val="FFFFFF"/>
                  </a:solidFill>
                </a:uFill>
                <a:latin typeface="Calibri"/>
                <a:ea typeface="Calibri"/>
                <a:cs typeface="Calibri"/>
                <a:sym typeface="Calibri"/>
              </a:defRPr>
            </a:pPr>
          </a:p>
          <a:p>
            <a:pPr algn="l" defTabSz="914400">
              <a:defRPr sz="1800">
                <a:uFill>
                  <a:solidFill>
                    <a:srgbClr val="FFFFFF"/>
                  </a:solidFill>
                </a:uFill>
                <a:latin typeface="Calibri"/>
                <a:ea typeface="Calibri"/>
                <a:cs typeface="Calibri"/>
                <a:sym typeface="Calibri"/>
              </a:defRPr>
            </a:pPr>
            <a:r>
              <a:rPr sz="2400"/>
              <a:t>• Kristalline Verbindungen sind leichter zu handhaben</a:t>
            </a:r>
          </a:p>
          <a:p>
            <a:pPr marL="342900" indent="-342900" algn="l" defTabSz="914400">
              <a:buClr>
                <a:srgbClr val="000000"/>
              </a:buClr>
              <a:buSzPct val="100000"/>
              <a:buChar char=""/>
              <a:defRPr sz="2400">
                <a:uFill>
                  <a:solidFill>
                    <a:srgbClr val="FFFFFF"/>
                  </a:solidFill>
                </a:uFill>
                <a:latin typeface="Calibri"/>
                <a:ea typeface="Calibri"/>
                <a:cs typeface="Calibri"/>
                <a:sym typeface="Calibri"/>
              </a:defRPr>
            </a:pPr>
          </a:p>
          <a:p>
            <a:pPr algn="l" defTabSz="914400">
              <a:defRPr sz="1800">
                <a:uFill>
                  <a:solidFill>
                    <a:srgbClr val="FFFFFF"/>
                  </a:solidFill>
                </a:uFill>
                <a:latin typeface="Calibri"/>
                <a:ea typeface="Calibri"/>
                <a:cs typeface="Calibri"/>
                <a:sym typeface="Calibri"/>
              </a:defRPr>
            </a:pPr>
            <a:r>
              <a:rPr sz="2400"/>
              <a:t>• Stabiler als Lösungen oder Öle</a:t>
            </a:r>
          </a:p>
          <a:p>
            <a:pPr marL="342900" indent="-342900" algn="l" defTabSz="914400">
              <a:buClr>
                <a:srgbClr val="000000"/>
              </a:buClr>
              <a:buSzPct val="100000"/>
              <a:buChar char=""/>
              <a:defRPr sz="2400">
                <a:uFill>
                  <a:solidFill>
                    <a:srgbClr val="FFFFFF"/>
                  </a:solidFill>
                </a:uFill>
                <a:latin typeface="Calibri"/>
                <a:ea typeface="Calibri"/>
                <a:cs typeface="Calibri"/>
                <a:sym typeface="Calibri"/>
              </a:defRPr>
            </a:pPr>
          </a:p>
          <a:p>
            <a:pPr algn="l" defTabSz="914400">
              <a:defRPr sz="1800">
                <a:uFill>
                  <a:solidFill>
                    <a:srgbClr val="FFFFFF"/>
                  </a:solidFill>
                </a:uFill>
                <a:latin typeface="Calibri"/>
                <a:ea typeface="Calibri"/>
                <a:cs typeface="Calibri"/>
                <a:sym typeface="Calibri"/>
              </a:defRPr>
            </a:pPr>
            <a:r>
              <a:rPr sz="2400"/>
              <a:t>• Leicht charakterisierbar</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164" name="Umkristallisation –  Weshalb?"/>
          <p:cNvSpPr/>
          <p:nvPr/>
        </p:nvSpPr>
        <p:spPr>
          <a:xfrm>
            <a:off x="0" y="0"/>
            <a:ext cx="9156700" cy="584200"/>
          </a:xfrm>
          <a:prstGeom prst="rect">
            <a:avLst/>
          </a:prstGeom>
          <a:gradFill>
            <a:gsLst>
              <a:gs pos="0">
                <a:srgbClr val="3B73A8"/>
              </a:gs>
              <a:gs pos="80000">
                <a:srgbClr val="4B90D1"/>
              </a:gs>
              <a:gs pos="100000">
                <a:srgbClr val="4890D4"/>
              </a:gs>
            </a:gsLst>
            <a:lin ang="16200000"/>
          </a:gradFill>
          <a:ln w="12700"/>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38100" tIns="38100" rIns="38100" bIns="38100">
            <a:spAutoFit/>
          </a:bodyPr>
          <a:lstStyle>
            <a:lvl1pPr>
              <a:buClr>
                <a:srgbClr val="FFFFFF"/>
              </a:buClr>
              <a:defRPr b="1" sz="3500">
                <a:uFill>
                  <a:solidFill>
                    <a:srgbClr val="FFFFFF"/>
                  </a:solidFill>
                </a:uFill>
              </a:defRPr>
            </a:lvl1pPr>
          </a:lstStyle>
          <a:p>
            <a:pPr>
              <a:defRPr b="0" sz="2800"/>
            </a:pPr>
            <a:r>
              <a:rPr b="1" sz="3500"/>
              <a:t>Umkristallisation –  Weshalb?</a:t>
            </a:r>
          </a:p>
        </p:txBody>
      </p:sp>
      <p:sp>
        <p:nvSpPr>
          <p:cNvPr id="165" name="• Eine der effektivsten Reinigungsmethoden für…"/>
          <p:cNvSpPr/>
          <p:nvPr/>
        </p:nvSpPr>
        <p:spPr>
          <a:xfrm>
            <a:off x="755575" y="1571600"/>
            <a:ext cx="7213601" cy="3022601"/>
          </a:xfrm>
          <a:prstGeom prst="rect">
            <a:avLst/>
          </a:prstGeom>
          <a:ln w="12700"/>
          <a:extLst>
            <a:ext uri="{C572A759-6A51-4108-AA02-DFA0A04FC94B}">
              <ma14:wrappingTextBoxFlag xmlns:ma14="http://schemas.microsoft.com/office/mac/drawingml/2011/main" val="1"/>
            </a:ext>
          </a:extLst>
        </p:spPr>
        <p:txBody>
          <a:bodyPr lIns="38100" tIns="38100" rIns="38100" bIns="38100">
            <a:spAutoFit/>
          </a:bodyPr>
          <a:lstStyle/>
          <a:p>
            <a:pPr algn="l" defTabSz="914400">
              <a:defRPr sz="1800">
                <a:uFill>
                  <a:solidFill>
                    <a:srgbClr val="FFFFFF"/>
                  </a:solidFill>
                </a:uFill>
                <a:latin typeface="Calibri"/>
                <a:ea typeface="Calibri"/>
                <a:cs typeface="Calibri"/>
                <a:sym typeface="Calibri"/>
              </a:defRPr>
            </a:pPr>
            <a:r>
              <a:rPr sz="2400"/>
              <a:t>• Eine der effektivsten Reinigungsmethoden für </a:t>
            </a:r>
            <a:endParaRPr sz="2400"/>
          </a:p>
          <a:p>
            <a:pPr algn="l" defTabSz="914400">
              <a:defRPr sz="1800">
                <a:uFill>
                  <a:solidFill>
                    <a:srgbClr val="FFFFFF"/>
                  </a:solidFill>
                </a:uFill>
                <a:latin typeface="Calibri"/>
                <a:ea typeface="Calibri"/>
                <a:cs typeface="Calibri"/>
                <a:sym typeface="Calibri"/>
              </a:defRPr>
            </a:pPr>
            <a:r>
              <a:rPr sz="2400"/>
              <a:t>   verschiedenste Festkörper</a:t>
            </a:r>
          </a:p>
          <a:p>
            <a:pPr marL="342900" indent="-342900" algn="l" defTabSz="914400">
              <a:buClr>
                <a:srgbClr val="000000"/>
              </a:buClr>
              <a:buSzPct val="100000"/>
              <a:buChar char=""/>
              <a:defRPr sz="2400">
                <a:uFill>
                  <a:solidFill>
                    <a:srgbClr val="FFFFFF"/>
                  </a:solidFill>
                </a:uFill>
                <a:latin typeface="Calibri"/>
                <a:ea typeface="Calibri"/>
                <a:cs typeface="Calibri"/>
                <a:sym typeface="Calibri"/>
              </a:defRPr>
            </a:pPr>
          </a:p>
          <a:p>
            <a:pPr algn="l" defTabSz="914400">
              <a:defRPr sz="1800">
                <a:uFill>
                  <a:solidFill>
                    <a:srgbClr val="FFFFFF"/>
                  </a:solidFill>
                </a:uFill>
                <a:latin typeface="Calibri"/>
                <a:ea typeface="Calibri"/>
                <a:cs typeface="Calibri"/>
                <a:sym typeface="Calibri"/>
              </a:defRPr>
            </a:pPr>
            <a:r>
              <a:rPr sz="2400"/>
              <a:t>• Kristalline Verbindungen sind leichter zu handhaben</a:t>
            </a:r>
          </a:p>
          <a:p>
            <a:pPr marL="342900" indent="-342900" algn="l" defTabSz="914400">
              <a:buClr>
                <a:srgbClr val="000000"/>
              </a:buClr>
              <a:buSzPct val="100000"/>
              <a:buChar char=""/>
              <a:defRPr sz="2400">
                <a:uFill>
                  <a:solidFill>
                    <a:srgbClr val="FFFFFF"/>
                  </a:solidFill>
                </a:uFill>
                <a:latin typeface="Calibri"/>
                <a:ea typeface="Calibri"/>
                <a:cs typeface="Calibri"/>
                <a:sym typeface="Calibri"/>
              </a:defRPr>
            </a:pPr>
          </a:p>
          <a:p>
            <a:pPr algn="l" defTabSz="914400">
              <a:defRPr sz="1800">
                <a:uFill>
                  <a:solidFill>
                    <a:srgbClr val="FFFFFF"/>
                  </a:solidFill>
                </a:uFill>
                <a:latin typeface="Calibri"/>
                <a:ea typeface="Calibri"/>
                <a:cs typeface="Calibri"/>
                <a:sym typeface="Calibri"/>
              </a:defRPr>
            </a:pPr>
            <a:r>
              <a:rPr sz="2400"/>
              <a:t>• Stabiler als Lösungen oder Öle</a:t>
            </a:r>
          </a:p>
          <a:p>
            <a:pPr marL="342900" indent="-342900" algn="l" defTabSz="914400">
              <a:buClr>
                <a:srgbClr val="000000"/>
              </a:buClr>
              <a:buSzPct val="100000"/>
              <a:buChar char=""/>
              <a:defRPr sz="2400">
                <a:uFill>
                  <a:solidFill>
                    <a:srgbClr val="FFFFFF"/>
                  </a:solidFill>
                </a:uFill>
                <a:latin typeface="Calibri"/>
                <a:ea typeface="Calibri"/>
                <a:cs typeface="Calibri"/>
                <a:sym typeface="Calibri"/>
              </a:defRPr>
            </a:pPr>
          </a:p>
          <a:p>
            <a:pPr algn="l" defTabSz="914400">
              <a:defRPr sz="1800">
                <a:uFill>
                  <a:solidFill>
                    <a:srgbClr val="FFFFFF"/>
                  </a:solidFill>
                </a:uFill>
                <a:latin typeface="Calibri"/>
                <a:ea typeface="Calibri"/>
                <a:cs typeface="Calibri"/>
                <a:sym typeface="Calibri"/>
              </a:defRPr>
            </a:pPr>
            <a:r>
              <a:rPr sz="2400"/>
              <a:t>• Leicht charakterisierbar</a:t>
            </a:r>
          </a:p>
        </p:txBody>
      </p:sp>
      <p:sp>
        <p:nvSpPr>
          <p:cNvPr id="166" name="Rechteck"/>
          <p:cNvSpPr/>
          <p:nvPr/>
        </p:nvSpPr>
        <p:spPr>
          <a:xfrm>
            <a:off x="755575" y="1537691"/>
            <a:ext cx="6277397" cy="921297"/>
          </a:xfrm>
          <a:prstGeom prst="rect">
            <a:avLst/>
          </a:prstGeom>
          <a:ln w="38100">
            <a:solidFill>
              <a:srgbClr val="49729C"/>
            </a:solidFill>
          </a:ln>
        </p:spPr>
        <p:txBody>
          <a:bodyPr lIns="38100" tIns="38100" rIns="38100" bIns="38100" anchor="ctr"/>
          <a:lstStyle/>
          <a:p>
            <a:pPr defTabSz="914400">
              <a:buClr>
                <a:srgbClr val="FFFFFF"/>
              </a:buClr>
              <a:defRPr sz="1800">
                <a:uFill>
                  <a:solidFill>
                    <a:srgbClr val="FFFFFF"/>
                  </a:solidFill>
                </a:uFill>
                <a:latin typeface="Calibri"/>
                <a:ea typeface="Calibri"/>
                <a:cs typeface="Calibri"/>
                <a:sym typeface="Calibri"/>
              </a:defRPr>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30" name="Zum Bearbeiten doppelklicken"/>
          <p:cNvSpPr txBox="1"/>
          <p:nvPr>
            <p:ph type="title"/>
          </p:nvPr>
        </p:nvSpPr>
        <p:spPr>
          <a:prstGeom prst="rect">
            <a:avLst/>
          </a:prstGeom>
        </p:spPr>
        <p:txBody>
          <a:bodyPr/>
          <a:lstStyle/>
          <a:p>
            <a:pPr/>
          </a:p>
        </p:txBody>
      </p:sp>
      <p:sp>
        <p:nvSpPr>
          <p:cNvPr id="31" name="&quot;Der gewöhnliche Mensch lebt heute sicherer als früher der Mächtigste. Was schert es ihn, wenn er nicht reicher ist als andere, wenn die Welt es ist und ihm Strassen, Eisenbahnen, Hotels, Telegraphen, Gesundheit und Aspirin zur Verfügung stellt.&quot;…"/>
          <p:cNvSpPr txBox="1"/>
          <p:nvPr>
            <p:ph type="body" idx="1"/>
          </p:nvPr>
        </p:nvSpPr>
        <p:spPr>
          <a:prstGeom prst="rect">
            <a:avLst/>
          </a:prstGeom>
        </p:spPr>
        <p:txBody>
          <a:bodyPr/>
          <a:lstStyle/>
          <a:p>
            <a:pPr marL="0" indent="0">
              <a:buSzTx/>
              <a:buNone/>
            </a:pPr>
            <a:r>
              <a:t>"Der gewöhnliche Mensch lebt heute sicherer als früher der Mächtigste. Was schert es ihn, wenn er nicht reicher ist als andere, wenn die Welt es ist und ihm Strassen, Eisenbahnen, Hotels, Telegraphen, Gesundheit und Aspirin zur Verfügung stellt." </a:t>
            </a:r>
          </a:p>
          <a:p>
            <a:pPr marL="0" indent="0">
              <a:buSzTx/>
              <a:buNone/>
              <a:defRPr i="1"/>
            </a:pPr>
            <a:r>
              <a:t>Ortega y Gasset, 1883-1955, span. Philosoph</a:t>
            </a:r>
          </a:p>
          <a:p>
            <a:pPr marL="0" indent="0">
              <a:buSzTx/>
              <a:buNone/>
            </a:pP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 name="Erfinder von Aspirin:  Felix Hoffmann?"/>
          <p:cNvSpPr txBox="1"/>
          <p:nvPr>
            <p:ph type="title"/>
          </p:nvPr>
        </p:nvSpPr>
        <p:spPr>
          <a:prstGeom prst="rect">
            <a:avLst/>
          </a:prstGeom>
        </p:spPr>
        <p:txBody>
          <a:bodyPr/>
          <a:lstStyle/>
          <a:p>
            <a:pPr/>
            <a:r>
              <a:t>Erfinder von Aspirin:  Felix Hoffmann?</a:t>
            </a:r>
          </a:p>
        </p:txBody>
      </p:sp>
      <p:pic>
        <p:nvPicPr>
          <p:cNvPr id="34" name="droppedImage.pdf" descr="droppedImage.pdf"/>
          <p:cNvPicPr>
            <a:picLocks noChangeAspect="1"/>
          </p:cNvPicPr>
          <p:nvPr/>
        </p:nvPicPr>
        <p:blipFill>
          <a:blip r:embed="rId2">
            <a:extLst/>
          </a:blip>
          <a:stretch>
            <a:fillRect/>
          </a:stretch>
        </p:blipFill>
        <p:spPr>
          <a:xfrm>
            <a:off x="1041400" y="1447800"/>
            <a:ext cx="3536208" cy="4572000"/>
          </a:xfrm>
          <a:prstGeom prst="rect">
            <a:avLst/>
          </a:prstGeom>
          <a:ln w="12700">
            <a:miter lim="400000"/>
          </a:ln>
        </p:spPr>
      </p:pic>
      <p:pic>
        <p:nvPicPr>
          <p:cNvPr id="35" name="droppedImage.tiff" descr="droppedImage.tiff"/>
          <p:cNvPicPr>
            <a:picLocks noChangeAspect="1"/>
          </p:cNvPicPr>
          <p:nvPr/>
        </p:nvPicPr>
        <p:blipFill>
          <a:blip r:embed="rId3">
            <a:extLst/>
          </a:blip>
          <a:stretch>
            <a:fillRect/>
          </a:stretch>
        </p:blipFill>
        <p:spPr>
          <a:xfrm>
            <a:off x="5702300" y="2413000"/>
            <a:ext cx="2019300" cy="2019300"/>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 name="Nein - Arthur Eichengrün"/>
          <p:cNvSpPr txBox="1"/>
          <p:nvPr>
            <p:ph type="title"/>
          </p:nvPr>
        </p:nvSpPr>
        <p:spPr>
          <a:prstGeom prst="rect">
            <a:avLst/>
          </a:prstGeom>
        </p:spPr>
        <p:txBody>
          <a:bodyPr/>
          <a:lstStyle/>
          <a:p>
            <a:pPr/>
            <a:r>
              <a:t>Nein - Arthur Eichengrün</a:t>
            </a:r>
          </a:p>
        </p:txBody>
      </p:sp>
      <p:pic>
        <p:nvPicPr>
          <p:cNvPr id="38" name="droppedImage.pdf" descr="droppedImage.pdf"/>
          <p:cNvPicPr>
            <a:picLocks noChangeAspect="1"/>
          </p:cNvPicPr>
          <p:nvPr/>
        </p:nvPicPr>
        <p:blipFill>
          <a:blip r:embed="rId2">
            <a:extLst/>
          </a:blip>
          <a:stretch>
            <a:fillRect/>
          </a:stretch>
        </p:blipFill>
        <p:spPr>
          <a:xfrm>
            <a:off x="2806700" y="1447800"/>
            <a:ext cx="3536208" cy="4572000"/>
          </a:xfrm>
          <a:prstGeom prst="rect">
            <a:avLst/>
          </a:prstGeom>
          <a:ln w="12700">
            <a:miter lim="400000"/>
          </a:ln>
        </p:spPr>
      </p:pic>
      <p:pic>
        <p:nvPicPr>
          <p:cNvPr id="39" name="droppedImage.tiff" descr="droppedImage.tiff"/>
          <p:cNvPicPr>
            <a:picLocks noChangeAspect="1"/>
          </p:cNvPicPr>
          <p:nvPr/>
        </p:nvPicPr>
        <p:blipFill>
          <a:blip r:embed="rId3">
            <a:extLst/>
          </a:blip>
          <a:stretch>
            <a:fillRect/>
          </a:stretch>
        </p:blipFill>
        <p:spPr>
          <a:xfrm>
            <a:off x="2286000" y="1447800"/>
            <a:ext cx="4953000" cy="4573824"/>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 name="Wirkung von Aspirin"/>
          <p:cNvSpPr txBox="1"/>
          <p:nvPr>
            <p:ph type="title"/>
          </p:nvPr>
        </p:nvSpPr>
        <p:spPr>
          <a:prstGeom prst="rect">
            <a:avLst/>
          </a:prstGeom>
        </p:spPr>
        <p:txBody>
          <a:bodyPr/>
          <a:lstStyle/>
          <a:p>
            <a:pPr/>
            <a:r>
              <a:t>Wirkung von Aspirin</a:t>
            </a:r>
          </a:p>
        </p:txBody>
      </p:sp>
      <p:sp>
        <p:nvSpPr>
          <p:cNvPr id="42" name="Zum Bearbeiten doppelklicken"/>
          <p:cNvSpPr txBox="1"/>
          <p:nvPr>
            <p:ph type="body" idx="1"/>
          </p:nvPr>
        </p:nvSpPr>
        <p:spPr>
          <a:prstGeom prst="rect">
            <a:avLst/>
          </a:prstGeom>
        </p:spPr>
        <p:txBody>
          <a:bodyPr/>
          <a:lstStyle/>
          <a:p>
            <a:pPr/>
          </a:p>
        </p:txBody>
      </p:sp>
      <p:pic>
        <p:nvPicPr>
          <p:cNvPr id="43" name="droppedImage.pdf" descr="droppedImage.pdf"/>
          <p:cNvPicPr>
            <a:picLocks noChangeAspect="1"/>
          </p:cNvPicPr>
          <p:nvPr/>
        </p:nvPicPr>
        <p:blipFill>
          <a:blip r:embed="rId2">
            <a:extLst/>
          </a:blip>
          <a:stretch>
            <a:fillRect/>
          </a:stretch>
        </p:blipFill>
        <p:spPr>
          <a:xfrm>
            <a:off x="889000" y="1168400"/>
            <a:ext cx="7112000" cy="5233779"/>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 name="Synthese von Acetylsalicylsäure - Ausbeute"/>
          <p:cNvSpPr txBox="1"/>
          <p:nvPr>
            <p:ph type="title"/>
          </p:nvPr>
        </p:nvSpPr>
        <p:spPr>
          <a:prstGeom prst="rect">
            <a:avLst/>
          </a:prstGeom>
        </p:spPr>
        <p:txBody>
          <a:bodyPr/>
          <a:lstStyle/>
          <a:p>
            <a:pPr/>
            <a:r>
              <a:t>Synthese von Acetylsalicylsäure - Ausbeute</a:t>
            </a:r>
          </a:p>
        </p:txBody>
      </p:sp>
      <p:pic>
        <p:nvPicPr>
          <p:cNvPr id="46" name="droppedImage.pdf" descr="droppedImage.pdf"/>
          <p:cNvPicPr>
            <a:picLocks noChangeAspect="1"/>
          </p:cNvPicPr>
          <p:nvPr/>
        </p:nvPicPr>
        <p:blipFill>
          <a:blip r:embed="rId2">
            <a:extLst/>
          </a:blip>
          <a:stretch>
            <a:fillRect/>
          </a:stretch>
        </p:blipFill>
        <p:spPr>
          <a:xfrm>
            <a:off x="279400" y="1993900"/>
            <a:ext cx="8576020" cy="2870200"/>
          </a:xfrm>
          <a:prstGeom prst="rect">
            <a:avLst/>
          </a:prstGeom>
          <a:ln w="12700">
            <a:miter lim="400000"/>
          </a:ln>
        </p:spPr>
      </p:pic>
      <p:sp>
        <p:nvSpPr>
          <p:cNvPr id="47" name="138.1 g/mol"/>
          <p:cNvSpPr/>
          <p:nvPr/>
        </p:nvSpPr>
        <p:spPr>
          <a:xfrm>
            <a:off x="419729" y="5194300"/>
            <a:ext cx="1604672" cy="4318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sz="2400">
                <a:solidFill>
                  <a:srgbClr val="FF99CB"/>
                </a:solidFill>
              </a:defRPr>
            </a:lvl1pPr>
          </a:lstStyle>
          <a:p>
            <a:pPr/>
            <a:r>
              <a:t>138.1 g/mol</a:t>
            </a:r>
          </a:p>
        </p:txBody>
      </p:sp>
      <p:sp>
        <p:nvSpPr>
          <p:cNvPr id="48" name="102.1 g/mol"/>
          <p:cNvSpPr/>
          <p:nvPr/>
        </p:nvSpPr>
        <p:spPr>
          <a:xfrm>
            <a:off x="3048629" y="7683500"/>
            <a:ext cx="1604672" cy="4318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sz="2400"/>
            </a:lvl1pPr>
          </a:lstStyle>
          <a:p>
            <a:pPr/>
            <a:r>
              <a:t>102.1 g/mol</a:t>
            </a:r>
          </a:p>
        </p:txBody>
      </p:sp>
      <p:sp>
        <p:nvSpPr>
          <p:cNvPr id="49" name="180.2 g/mol"/>
          <p:cNvSpPr/>
          <p:nvPr/>
        </p:nvSpPr>
        <p:spPr>
          <a:xfrm>
            <a:off x="5144129" y="5194300"/>
            <a:ext cx="1604672" cy="4318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sz="2400">
                <a:solidFill>
                  <a:srgbClr val="FF99CB"/>
                </a:solidFill>
              </a:defRPr>
            </a:lvl1pPr>
          </a:lstStyle>
          <a:p>
            <a:pPr/>
            <a:r>
              <a:t>180.2 g/mol</a:t>
            </a:r>
          </a:p>
        </p:txBody>
      </p:sp>
      <p:sp>
        <p:nvSpPr>
          <p:cNvPr id="50" name="60.1 g/mol"/>
          <p:cNvSpPr/>
          <p:nvPr/>
        </p:nvSpPr>
        <p:spPr>
          <a:xfrm>
            <a:off x="7061829" y="7480300"/>
            <a:ext cx="1452272" cy="4318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sz="2400"/>
            </a:lvl1pPr>
          </a:lstStyle>
          <a:p>
            <a:pPr/>
            <a:r>
              <a:t>60.1 g/mol</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47"/>
                                        </p:tgtEl>
                                        <p:attrNameLst>
                                          <p:attrName>style.visibility</p:attrName>
                                        </p:attrNameLst>
                                      </p:cBhvr>
                                      <p:to>
                                        <p:strVal val="visible"/>
                                      </p:to>
                                    </p:set>
                                    <p:animEffect filter="fade" transition="in">
                                      <p:cBhvr>
                                        <p:cTn id="7" dur="10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48"/>
                                        </p:tgtEl>
                                        <p:attrNameLst>
                                          <p:attrName>style.visibility</p:attrName>
                                        </p:attrNameLst>
                                      </p:cBhvr>
                                      <p:to>
                                        <p:strVal val="visible"/>
                                      </p:to>
                                    </p:set>
                                    <p:animEffect filter="fade" transition="in">
                                      <p:cBhvr>
                                        <p:cTn id="12" dur="10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49"/>
                                        </p:tgtEl>
                                        <p:attrNameLst>
                                          <p:attrName>style.visibility</p:attrName>
                                        </p:attrNameLst>
                                      </p:cBhvr>
                                      <p:to>
                                        <p:strVal val="visible"/>
                                      </p:to>
                                    </p:set>
                                    <p:animEffect filter="fade" transition="in">
                                      <p:cBhvr>
                                        <p:cTn id="17" dur="10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4" fill="hold">
                                  <p:stCondLst>
                                    <p:cond delay="0"/>
                                  </p:stCondLst>
                                  <p:iterate type="el" backwards="0">
                                    <p:tmAbs val="0"/>
                                  </p:iterate>
                                  <p:childTnLst>
                                    <p:set>
                                      <p:cBhvr>
                                        <p:cTn id="21" fill="hold"/>
                                        <p:tgtEl>
                                          <p:spTgt spid="50"/>
                                        </p:tgtEl>
                                        <p:attrNameLst>
                                          <p:attrName>style.visibility</p:attrName>
                                        </p:attrNameLst>
                                      </p:cBhvr>
                                      <p:to>
                                        <p:strVal val="visible"/>
                                      </p:to>
                                    </p:set>
                                    <p:animEffect filter="fade" transition="in">
                                      <p:cBhvr>
                                        <p:cTn id="22" dur="1000"/>
                                        <p:tgtEl>
                                          <p:spTgt spid="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8" grpId="2"/>
      <p:bldP build="whole" bldLvl="1" animBg="1" rev="0" advAuto="0" spid="49" grpId="3"/>
      <p:bldP build="whole" bldLvl="1" animBg="1" rev="0" advAuto="0" spid="50" grpId="4"/>
      <p:bldP build="whole" bldLvl="1" animBg="1" rev="0" advAuto="0" spid="47"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52" name="Synthese von Acetylsalicylsäure"/>
          <p:cNvSpPr txBox="1"/>
          <p:nvPr>
            <p:ph type="title"/>
          </p:nvPr>
        </p:nvSpPr>
        <p:spPr>
          <a:prstGeom prst="rect">
            <a:avLst/>
          </a:prstGeom>
        </p:spPr>
        <p:txBody>
          <a:bodyPr/>
          <a:lstStyle/>
          <a:p>
            <a:pPr/>
            <a:r>
              <a:t>Synthese von Acetylsalicylsäure</a:t>
            </a:r>
          </a:p>
        </p:txBody>
      </p:sp>
      <p:pic>
        <p:nvPicPr>
          <p:cNvPr id="53" name="droppedImage.pdf" descr="droppedImage.pdf"/>
          <p:cNvPicPr>
            <a:picLocks noChangeAspect="1"/>
          </p:cNvPicPr>
          <p:nvPr/>
        </p:nvPicPr>
        <p:blipFill>
          <a:blip r:embed="rId3">
            <a:extLst/>
          </a:blip>
          <a:stretch>
            <a:fillRect/>
          </a:stretch>
        </p:blipFill>
        <p:spPr>
          <a:xfrm>
            <a:off x="2933700" y="1219200"/>
            <a:ext cx="3721100" cy="5109326"/>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pic>
        <p:nvPicPr>
          <p:cNvPr id="57" name="image1.jpg" descr="image1.jpg"/>
          <p:cNvPicPr>
            <a:picLocks noChangeAspect="1"/>
          </p:cNvPicPr>
          <p:nvPr/>
        </p:nvPicPr>
        <p:blipFill>
          <a:blip r:embed="rId2">
            <a:extLst/>
          </a:blip>
          <a:stretch>
            <a:fillRect/>
          </a:stretch>
        </p:blipFill>
        <p:spPr>
          <a:xfrm>
            <a:off x="408113" y="1031405"/>
            <a:ext cx="3274036" cy="3240361"/>
          </a:xfrm>
          <a:prstGeom prst="rect">
            <a:avLst/>
          </a:prstGeom>
          <a:ln w="12700"/>
        </p:spPr>
      </p:pic>
      <p:pic>
        <p:nvPicPr>
          <p:cNvPr id="58" name="image2.jpg" descr="image2.jpg"/>
          <p:cNvPicPr>
            <a:picLocks noChangeAspect="1"/>
          </p:cNvPicPr>
          <p:nvPr/>
        </p:nvPicPr>
        <p:blipFill>
          <a:blip r:embed="rId3">
            <a:extLst/>
          </a:blip>
          <a:stretch>
            <a:fillRect/>
          </a:stretch>
        </p:blipFill>
        <p:spPr>
          <a:xfrm>
            <a:off x="2712368" y="3695700"/>
            <a:ext cx="3096344" cy="2508038"/>
          </a:xfrm>
          <a:prstGeom prst="rect">
            <a:avLst/>
          </a:prstGeom>
          <a:ln w="12700"/>
        </p:spPr>
      </p:pic>
      <p:sp>
        <p:nvSpPr>
          <p:cNvPr id="59" name="Eiskristalle"/>
          <p:cNvSpPr/>
          <p:nvPr/>
        </p:nvSpPr>
        <p:spPr>
          <a:xfrm>
            <a:off x="3000399" y="6232338"/>
            <a:ext cx="1524001" cy="431801"/>
          </a:xfrm>
          <a:prstGeom prst="rect">
            <a:avLst/>
          </a:prstGeom>
          <a:ln w="12700"/>
          <a:extLst>
            <a:ext uri="{C572A759-6A51-4108-AA02-DFA0A04FC94B}">
              <ma14:wrappingTextBoxFlag xmlns:ma14="http://schemas.microsoft.com/office/mac/drawingml/2011/main" val="1"/>
            </a:ext>
          </a:extLst>
        </p:spPr>
        <p:txBody>
          <a:bodyPr lIns="38100" tIns="38100" rIns="38100" bIns="38100">
            <a:spAutoFit/>
          </a:bodyPr>
          <a:lstStyle>
            <a:lvl1pPr>
              <a:buClr>
                <a:srgbClr val="000000"/>
              </a:buClr>
              <a:defRPr sz="2400"/>
            </a:lvl1pPr>
          </a:lstStyle>
          <a:p>
            <a:pPr>
              <a:defRPr sz="2800"/>
            </a:pPr>
            <a:r>
              <a:rPr sz="2400"/>
              <a:t>Eiskristalle</a:t>
            </a:r>
          </a:p>
        </p:txBody>
      </p:sp>
      <p:sp>
        <p:nvSpPr>
          <p:cNvPr id="60" name="Kupferchlorid"/>
          <p:cNvSpPr/>
          <p:nvPr/>
        </p:nvSpPr>
        <p:spPr>
          <a:xfrm>
            <a:off x="532962" y="4423424"/>
            <a:ext cx="1981201" cy="431801"/>
          </a:xfrm>
          <a:prstGeom prst="rect">
            <a:avLst/>
          </a:prstGeom>
          <a:ln w="12700"/>
          <a:extLst>
            <a:ext uri="{C572A759-6A51-4108-AA02-DFA0A04FC94B}">
              <ma14:wrappingTextBoxFlag xmlns:ma14="http://schemas.microsoft.com/office/mac/drawingml/2011/main" val="1"/>
            </a:ext>
          </a:extLst>
        </p:spPr>
        <p:txBody>
          <a:bodyPr lIns="38100" tIns="38100" rIns="38100" bIns="38100">
            <a:spAutoFit/>
          </a:bodyPr>
          <a:lstStyle>
            <a:lvl1pPr>
              <a:buClr>
                <a:srgbClr val="000000"/>
              </a:buClr>
              <a:defRPr sz="2400"/>
            </a:lvl1pPr>
          </a:lstStyle>
          <a:p>
            <a:pPr>
              <a:defRPr sz="2800"/>
            </a:pPr>
            <a:r>
              <a:rPr sz="2400"/>
              <a:t>Kupferchlorid</a:t>
            </a:r>
          </a:p>
        </p:txBody>
      </p:sp>
      <p:sp>
        <p:nvSpPr>
          <p:cNvPr id="61" name="Natriumchlorid"/>
          <p:cNvSpPr/>
          <p:nvPr/>
        </p:nvSpPr>
        <p:spPr>
          <a:xfrm>
            <a:off x="6084049" y="1679475"/>
            <a:ext cx="2133601" cy="431801"/>
          </a:xfrm>
          <a:prstGeom prst="rect">
            <a:avLst/>
          </a:prstGeom>
          <a:ln w="12700"/>
          <a:extLst>
            <a:ext uri="{C572A759-6A51-4108-AA02-DFA0A04FC94B}">
              <ma14:wrappingTextBoxFlag xmlns:ma14="http://schemas.microsoft.com/office/mac/drawingml/2011/main" val="1"/>
            </a:ext>
          </a:extLst>
        </p:spPr>
        <p:txBody>
          <a:bodyPr lIns="38100" tIns="38100" rIns="38100" bIns="38100">
            <a:spAutoFit/>
          </a:bodyPr>
          <a:lstStyle>
            <a:lvl1pPr>
              <a:buClr>
                <a:srgbClr val="000000"/>
              </a:buClr>
              <a:defRPr sz="2400"/>
            </a:lvl1pPr>
          </a:lstStyle>
          <a:p>
            <a:pPr>
              <a:defRPr sz="2800"/>
            </a:pPr>
            <a:r>
              <a:rPr sz="2400"/>
              <a:t>Natriumchlorid</a:t>
            </a:r>
          </a:p>
        </p:txBody>
      </p:sp>
      <p:pic>
        <p:nvPicPr>
          <p:cNvPr id="62" name="image3.jpg" descr="image3.jpg"/>
          <p:cNvPicPr>
            <a:picLocks noChangeAspect="1"/>
          </p:cNvPicPr>
          <p:nvPr/>
        </p:nvPicPr>
        <p:blipFill>
          <a:blip r:embed="rId4">
            <a:extLst/>
          </a:blip>
          <a:stretch>
            <a:fillRect/>
          </a:stretch>
        </p:blipFill>
        <p:spPr>
          <a:xfrm>
            <a:off x="5496374" y="2183532"/>
            <a:ext cx="3480691" cy="2610517"/>
          </a:xfrm>
          <a:prstGeom prst="rect">
            <a:avLst/>
          </a:prstGeom>
          <a:ln w="12700"/>
        </p:spPr>
      </p:pic>
      <p:sp>
        <p:nvSpPr>
          <p:cNvPr id="63" name="Reinigung durch Umkristallisation"/>
          <p:cNvSpPr txBox="1"/>
          <p:nvPr>
            <p:ph type="title"/>
          </p:nvPr>
        </p:nvSpPr>
        <p:spPr>
          <a:xfrm>
            <a:off x="0" y="-12700"/>
            <a:ext cx="9156700" cy="762000"/>
          </a:xfrm>
          <a:prstGeom prst="rect">
            <a:avLst/>
          </a:prstGeom>
        </p:spPr>
        <p:txBody>
          <a:bodyPr/>
          <a:lstStyle/>
          <a:p>
            <a:pPr/>
            <a:r>
              <a:t>Reinigung durch </a:t>
            </a:r>
            <a:r>
              <a:rPr b="1"/>
              <a:t>Umkristallisation</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65" name="Umkristallisation –  Ablauf"/>
          <p:cNvSpPr/>
          <p:nvPr/>
        </p:nvSpPr>
        <p:spPr>
          <a:xfrm>
            <a:off x="0" y="0"/>
            <a:ext cx="9156700" cy="584200"/>
          </a:xfrm>
          <a:prstGeom prst="rect">
            <a:avLst/>
          </a:prstGeom>
          <a:gradFill>
            <a:gsLst>
              <a:gs pos="0">
                <a:srgbClr val="3B73A8"/>
              </a:gs>
              <a:gs pos="80000">
                <a:srgbClr val="4B90D1"/>
              </a:gs>
              <a:gs pos="100000">
                <a:srgbClr val="4890D4"/>
              </a:gs>
            </a:gsLst>
            <a:lin ang="16200000"/>
          </a:gradFill>
          <a:ln w="12700"/>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38100" tIns="38100" rIns="38100" bIns="38100">
            <a:spAutoFit/>
          </a:bodyPr>
          <a:lstStyle>
            <a:lvl1pPr>
              <a:buClr>
                <a:srgbClr val="FFFFFF"/>
              </a:buClr>
              <a:defRPr b="1" sz="3500">
                <a:uFill>
                  <a:solidFill>
                    <a:srgbClr val="FFFFFF"/>
                  </a:solidFill>
                </a:uFill>
              </a:defRPr>
            </a:lvl1pPr>
          </a:lstStyle>
          <a:p>
            <a:pPr>
              <a:defRPr b="0" sz="2800"/>
            </a:pPr>
            <a:r>
              <a:rPr b="1" sz="3500"/>
              <a:t>Umkristallisation –  Ablauf</a:t>
            </a:r>
          </a:p>
        </p:txBody>
      </p:sp>
      <p:sp>
        <p:nvSpPr>
          <p:cNvPr id="66" name="Rechteck"/>
          <p:cNvSpPr/>
          <p:nvPr/>
        </p:nvSpPr>
        <p:spPr>
          <a:xfrm>
            <a:off x="323528" y="1340767"/>
            <a:ext cx="1827211" cy="1728193"/>
          </a:xfrm>
          <a:prstGeom prst="rect">
            <a:avLst/>
          </a:prstGeom>
          <a:solidFill>
            <a:srgbClr val="D0E1F4"/>
          </a:solidFill>
          <a:ln w="38100">
            <a:solidFill>
              <a:srgbClr val="929292"/>
            </a:solidFill>
          </a:ln>
        </p:spPr>
        <p:txBody>
          <a:bodyPr lIns="38100" tIns="38100" rIns="38100" bIns="38100" anchor="ctr"/>
          <a:lstStyle/>
          <a:p>
            <a:pPr>
              <a:buClr>
                <a:srgbClr val="FFFFFF"/>
              </a:buClr>
              <a:defRPr sz="2000">
                <a:effectLst>
                  <a:outerShdw sx="100000" sy="100000" kx="0" ky="0" algn="b" rotWithShape="0" blurRad="38100" dist="12700" dir="5400000">
                    <a:srgbClr val="000000">
                      <a:alpha val="50000"/>
                    </a:srgbClr>
                  </a:outerShdw>
                </a:effectLst>
                <a:uFill>
                  <a:solidFill>
                    <a:srgbClr val="FFFFFF"/>
                  </a:solidFill>
                </a:uFill>
              </a:defRPr>
            </a:pPr>
          </a:p>
        </p:txBody>
      </p:sp>
      <p:sp>
        <p:nvSpPr>
          <p:cNvPr id="67" name="Dreieck"/>
          <p:cNvSpPr/>
          <p:nvPr/>
        </p:nvSpPr>
        <p:spPr>
          <a:xfrm>
            <a:off x="722693" y="2072183"/>
            <a:ext cx="288034" cy="288034"/>
          </a:xfrm>
          <a:prstGeom prst="triangle">
            <a:avLst/>
          </a:prstGeom>
          <a:solidFill>
            <a:srgbClr val="89A14D"/>
          </a:solidFill>
          <a:ln w="25400"/>
        </p:spPr>
        <p:txBody>
          <a:bodyPr lIns="0" tIns="0" rIns="0" bIns="0"/>
          <a:lstStyle/>
          <a:p>
            <a:pPr algn="l" defTabSz="457200">
              <a:defRPr sz="1200">
                <a:solidFill>
                  <a:srgbClr val="000000"/>
                </a:solidFill>
                <a:latin typeface="Helvetica"/>
                <a:ea typeface="Helvetica"/>
                <a:cs typeface="Helvetica"/>
                <a:sym typeface="Helvetica"/>
              </a:defRPr>
            </a:pPr>
          </a:p>
        </p:txBody>
      </p:sp>
      <p:sp>
        <p:nvSpPr>
          <p:cNvPr id="68" name="Kreis"/>
          <p:cNvSpPr/>
          <p:nvPr/>
        </p:nvSpPr>
        <p:spPr>
          <a:xfrm>
            <a:off x="716946" y="2382291"/>
            <a:ext cx="216025" cy="216025"/>
          </a:xfrm>
          <a:prstGeom prst="ellipse">
            <a:avLst/>
          </a:prstGeom>
          <a:solidFill>
            <a:srgbClr val="EB8104"/>
          </a:solidFill>
          <a:ln w="25400"/>
        </p:spPr>
        <p:txBody>
          <a:bodyPr lIns="0" tIns="0" rIns="0" bIns="0"/>
          <a:lstStyle/>
          <a:p>
            <a:pPr algn="l" defTabSz="457200">
              <a:defRPr sz="1200">
                <a:solidFill>
                  <a:srgbClr val="000000"/>
                </a:solidFill>
                <a:latin typeface="Helvetica"/>
                <a:ea typeface="Helvetica"/>
                <a:cs typeface="Helvetica"/>
                <a:sym typeface="Helvetica"/>
              </a:defRPr>
            </a:pPr>
          </a:p>
        </p:txBody>
      </p:sp>
      <p:sp>
        <p:nvSpPr>
          <p:cNvPr id="69" name="Dreieck"/>
          <p:cNvSpPr/>
          <p:nvPr/>
        </p:nvSpPr>
        <p:spPr>
          <a:xfrm>
            <a:off x="755575" y="2636911"/>
            <a:ext cx="288034" cy="288033"/>
          </a:xfrm>
          <a:prstGeom prst="triangle">
            <a:avLst/>
          </a:prstGeom>
          <a:solidFill>
            <a:srgbClr val="89A14D"/>
          </a:solidFill>
          <a:ln w="25400"/>
        </p:spPr>
        <p:txBody>
          <a:bodyPr lIns="0" tIns="0" rIns="0" bIns="0"/>
          <a:lstStyle/>
          <a:p>
            <a:pPr algn="l" defTabSz="457200">
              <a:defRPr sz="1200">
                <a:solidFill>
                  <a:srgbClr val="000000"/>
                </a:solidFill>
                <a:latin typeface="Helvetica"/>
                <a:ea typeface="Helvetica"/>
                <a:cs typeface="Helvetica"/>
                <a:sym typeface="Helvetica"/>
              </a:defRPr>
            </a:pPr>
          </a:p>
        </p:txBody>
      </p:sp>
      <p:sp>
        <p:nvSpPr>
          <p:cNvPr id="70" name="Dreieck"/>
          <p:cNvSpPr/>
          <p:nvPr/>
        </p:nvSpPr>
        <p:spPr>
          <a:xfrm>
            <a:off x="922895" y="2346288"/>
            <a:ext cx="288034" cy="288033"/>
          </a:xfrm>
          <a:prstGeom prst="triangle">
            <a:avLst/>
          </a:prstGeom>
          <a:solidFill>
            <a:srgbClr val="89A14D"/>
          </a:solidFill>
          <a:ln w="25400"/>
        </p:spPr>
        <p:txBody>
          <a:bodyPr lIns="0" tIns="0" rIns="0" bIns="0"/>
          <a:lstStyle/>
          <a:p>
            <a:pPr algn="l" defTabSz="457200">
              <a:defRPr sz="1200">
                <a:solidFill>
                  <a:srgbClr val="000000"/>
                </a:solidFill>
                <a:latin typeface="Helvetica"/>
                <a:ea typeface="Helvetica"/>
                <a:cs typeface="Helvetica"/>
                <a:sym typeface="Helvetica"/>
              </a:defRPr>
            </a:pPr>
          </a:p>
        </p:txBody>
      </p:sp>
      <p:sp>
        <p:nvSpPr>
          <p:cNvPr id="71" name="Dreieck"/>
          <p:cNvSpPr/>
          <p:nvPr/>
        </p:nvSpPr>
        <p:spPr>
          <a:xfrm>
            <a:off x="1518816" y="2360216"/>
            <a:ext cx="288033" cy="288033"/>
          </a:xfrm>
          <a:prstGeom prst="triangle">
            <a:avLst/>
          </a:prstGeom>
          <a:solidFill>
            <a:srgbClr val="89A14D"/>
          </a:solidFill>
          <a:ln w="25400"/>
        </p:spPr>
        <p:txBody>
          <a:bodyPr lIns="0" tIns="0" rIns="0" bIns="0"/>
          <a:lstStyle/>
          <a:p>
            <a:pPr algn="l" defTabSz="457200">
              <a:defRPr sz="1200">
                <a:solidFill>
                  <a:srgbClr val="000000"/>
                </a:solidFill>
                <a:latin typeface="Helvetica"/>
                <a:ea typeface="Helvetica"/>
                <a:cs typeface="Helvetica"/>
                <a:sym typeface="Helvetica"/>
              </a:defRPr>
            </a:pPr>
          </a:p>
        </p:txBody>
      </p:sp>
      <p:sp>
        <p:nvSpPr>
          <p:cNvPr id="72" name="Kreis"/>
          <p:cNvSpPr/>
          <p:nvPr/>
        </p:nvSpPr>
        <p:spPr>
          <a:xfrm>
            <a:off x="1066912" y="2166267"/>
            <a:ext cx="216024" cy="216025"/>
          </a:xfrm>
          <a:prstGeom prst="ellipse">
            <a:avLst/>
          </a:prstGeom>
          <a:solidFill>
            <a:srgbClr val="EB8104"/>
          </a:solidFill>
          <a:ln w="25400"/>
        </p:spPr>
        <p:txBody>
          <a:bodyPr lIns="0" tIns="0" rIns="0" bIns="0"/>
          <a:lstStyle/>
          <a:p>
            <a:pPr algn="l" defTabSz="457200">
              <a:defRPr sz="1200">
                <a:solidFill>
                  <a:srgbClr val="000000"/>
                </a:solidFill>
                <a:latin typeface="Helvetica"/>
                <a:ea typeface="Helvetica"/>
                <a:cs typeface="Helvetica"/>
                <a:sym typeface="Helvetica"/>
              </a:defRPr>
            </a:pPr>
          </a:p>
        </p:txBody>
      </p:sp>
      <p:sp>
        <p:nvSpPr>
          <p:cNvPr id="73" name="Kreis"/>
          <p:cNvSpPr/>
          <p:nvPr/>
        </p:nvSpPr>
        <p:spPr>
          <a:xfrm>
            <a:off x="1298996" y="2387587"/>
            <a:ext cx="216024" cy="216025"/>
          </a:xfrm>
          <a:prstGeom prst="ellipse">
            <a:avLst/>
          </a:prstGeom>
          <a:solidFill>
            <a:srgbClr val="EB8104"/>
          </a:solidFill>
          <a:ln w="25400"/>
        </p:spPr>
        <p:txBody>
          <a:bodyPr lIns="0" tIns="0" rIns="0" bIns="0"/>
          <a:lstStyle/>
          <a:p>
            <a:pPr algn="l" defTabSz="457200">
              <a:defRPr sz="1200">
                <a:solidFill>
                  <a:srgbClr val="000000"/>
                </a:solidFill>
                <a:latin typeface="Helvetica"/>
                <a:ea typeface="Helvetica"/>
                <a:cs typeface="Helvetica"/>
                <a:sym typeface="Helvetica"/>
              </a:defRPr>
            </a:pPr>
          </a:p>
        </p:txBody>
      </p:sp>
      <p:sp>
        <p:nvSpPr>
          <p:cNvPr id="74" name="Kreis"/>
          <p:cNvSpPr/>
          <p:nvPr/>
        </p:nvSpPr>
        <p:spPr>
          <a:xfrm>
            <a:off x="1102916" y="2675011"/>
            <a:ext cx="216024" cy="216025"/>
          </a:xfrm>
          <a:prstGeom prst="ellipse">
            <a:avLst/>
          </a:prstGeom>
          <a:solidFill>
            <a:srgbClr val="EB8104"/>
          </a:solidFill>
          <a:ln w="25400"/>
        </p:spPr>
        <p:txBody>
          <a:bodyPr lIns="0" tIns="0" rIns="0" bIns="0"/>
          <a:lstStyle/>
          <a:p>
            <a:pPr algn="l" defTabSz="457200">
              <a:defRPr sz="1200">
                <a:solidFill>
                  <a:srgbClr val="000000"/>
                </a:solidFill>
                <a:latin typeface="Helvetica"/>
                <a:ea typeface="Helvetica"/>
                <a:cs typeface="Helvetica"/>
                <a:sym typeface="Helvetica"/>
              </a:defRPr>
            </a:pPr>
          </a:p>
        </p:txBody>
      </p:sp>
      <p:sp>
        <p:nvSpPr>
          <p:cNvPr id="75" name="Kreis"/>
          <p:cNvSpPr/>
          <p:nvPr/>
        </p:nvSpPr>
        <p:spPr>
          <a:xfrm>
            <a:off x="1405904" y="2685615"/>
            <a:ext cx="216024" cy="216025"/>
          </a:xfrm>
          <a:prstGeom prst="ellipse">
            <a:avLst/>
          </a:prstGeom>
          <a:solidFill>
            <a:srgbClr val="EB8104"/>
          </a:solidFill>
          <a:ln w="25400"/>
        </p:spPr>
        <p:txBody>
          <a:bodyPr lIns="0" tIns="0" rIns="0" bIns="0"/>
          <a:lstStyle/>
          <a:p>
            <a:pPr algn="l" defTabSz="457200">
              <a:defRPr sz="1200">
                <a:solidFill>
                  <a:srgbClr val="000000"/>
                </a:solidFill>
                <a:latin typeface="Helvetica"/>
                <a:ea typeface="Helvetica"/>
                <a:cs typeface="Helvetica"/>
                <a:sym typeface="Helvetica"/>
              </a:defRPr>
            </a:pPr>
          </a:p>
        </p:txBody>
      </p:sp>
      <p:sp>
        <p:nvSpPr>
          <p:cNvPr id="76" name="Dreieck"/>
          <p:cNvSpPr/>
          <p:nvPr/>
        </p:nvSpPr>
        <p:spPr>
          <a:xfrm>
            <a:off x="1501600" y="2058256"/>
            <a:ext cx="288033" cy="288033"/>
          </a:xfrm>
          <a:prstGeom prst="triangle">
            <a:avLst/>
          </a:prstGeom>
          <a:solidFill>
            <a:srgbClr val="89A14D"/>
          </a:solidFill>
          <a:ln w="25400"/>
        </p:spPr>
        <p:txBody>
          <a:bodyPr lIns="0" tIns="0" rIns="0" bIns="0"/>
          <a:lstStyle/>
          <a:p>
            <a:pPr algn="l" defTabSz="457200">
              <a:defRPr sz="1200">
                <a:solidFill>
                  <a:srgbClr val="000000"/>
                </a:solidFill>
                <a:latin typeface="Helvetica"/>
                <a:ea typeface="Helvetica"/>
                <a:cs typeface="Helvetica"/>
                <a:sym typeface="Helvetica"/>
              </a:defRPr>
            </a:pPr>
          </a:p>
        </p:txBody>
      </p:sp>
      <p:sp>
        <p:nvSpPr>
          <p:cNvPr id="77" name="Kreis"/>
          <p:cNvSpPr/>
          <p:nvPr/>
        </p:nvSpPr>
        <p:spPr>
          <a:xfrm>
            <a:off x="1318940" y="2042467"/>
            <a:ext cx="216025" cy="216025"/>
          </a:xfrm>
          <a:prstGeom prst="ellipse">
            <a:avLst/>
          </a:prstGeom>
          <a:solidFill>
            <a:srgbClr val="EB8104"/>
          </a:solidFill>
          <a:ln w="25400"/>
        </p:spPr>
        <p:txBody>
          <a:bodyPr lIns="0" tIns="0" rIns="0" bIns="0"/>
          <a:lstStyle/>
          <a:p>
            <a:pPr algn="l" defTabSz="457200">
              <a:defRPr sz="1200">
                <a:solidFill>
                  <a:srgbClr val="000000"/>
                </a:solidFill>
                <a:latin typeface="Helvetica"/>
                <a:ea typeface="Helvetica"/>
                <a:cs typeface="Helvetica"/>
                <a:sym typeface="Helvetica"/>
              </a:defRPr>
            </a:pPr>
          </a:p>
        </p:txBody>
      </p:sp>
      <p:sp>
        <p:nvSpPr>
          <p:cNvPr id="78" name="Dreieck"/>
          <p:cNvSpPr/>
          <p:nvPr/>
        </p:nvSpPr>
        <p:spPr>
          <a:xfrm>
            <a:off x="3546745" y="1468926"/>
            <a:ext cx="288033" cy="288033"/>
          </a:xfrm>
          <a:prstGeom prst="triangle">
            <a:avLst/>
          </a:prstGeom>
          <a:solidFill>
            <a:srgbClr val="89A14D"/>
          </a:solidFill>
          <a:ln w="25400"/>
        </p:spPr>
        <p:txBody>
          <a:bodyPr lIns="0" tIns="0" rIns="0" bIns="0"/>
          <a:lstStyle/>
          <a:p>
            <a:pPr algn="l" defTabSz="457200">
              <a:defRPr sz="1200">
                <a:solidFill>
                  <a:srgbClr val="000000"/>
                </a:solidFill>
                <a:latin typeface="Helvetica"/>
                <a:ea typeface="Helvetica"/>
                <a:cs typeface="Helvetica"/>
                <a:sym typeface="Helvetica"/>
              </a:defRPr>
            </a:pPr>
          </a:p>
        </p:txBody>
      </p:sp>
      <p:sp>
        <p:nvSpPr>
          <p:cNvPr id="79" name="Kreis"/>
          <p:cNvSpPr/>
          <p:nvPr/>
        </p:nvSpPr>
        <p:spPr>
          <a:xfrm>
            <a:off x="3582749" y="2040675"/>
            <a:ext cx="216025" cy="216025"/>
          </a:xfrm>
          <a:prstGeom prst="ellipse">
            <a:avLst/>
          </a:prstGeom>
          <a:solidFill>
            <a:srgbClr val="EB8104"/>
          </a:solidFill>
          <a:ln w="25400"/>
        </p:spPr>
        <p:txBody>
          <a:bodyPr lIns="0" tIns="0" rIns="0" bIns="0"/>
          <a:lstStyle/>
          <a:p>
            <a:pPr algn="l" defTabSz="457200">
              <a:defRPr sz="1200">
                <a:solidFill>
                  <a:srgbClr val="000000"/>
                </a:solidFill>
                <a:latin typeface="Helvetica"/>
                <a:ea typeface="Helvetica"/>
                <a:cs typeface="Helvetica"/>
                <a:sym typeface="Helvetica"/>
              </a:defRPr>
            </a:pPr>
          </a:p>
        </p:txBody>
      </p:sp>
      <p:sp>
        <p:nvSpPr>
          <p:cNvPr id="80" name="Verunreinigung"/>
          <p:cNvSpPr/>
          <p:nvPr/>
        </p:nvSpPr>
        <p:spPr>
          <a:xfrm>
            <a:off x="4169044" y="1941765"/>
            <a:ext cx="2451101" cy="431801"/>
          </a:xfrm>
          <a:prstGeom prst="rect">
            <a:avLst/>
          </a:prstGeom>
          <a:ln w="12700"/>
          <a:extLst>
            <a:ext uri="{C572A759-6A51-4108-AA02-DFA0A04FC94B}">
              <ma14:wrappingTextBoxFlag xmlns:ma14="http://schemas.microsoft.com/office/mac/drawingml/2011/main" val="1"/>
            </a:ext>
          </a:extLst>
        </p:spPr>
        <p:txBody>
          <a:bodyPr lIns="38100" tIns="38100" rIns="38100" bIns="38100">
            <a:spAutoFit/>
          </a:bodyPr>
          <a:lstStyle>
            <a:lvl1pPr>
              <a:buClr>
                <a:srgbClr val="000000"/>
              </a:buClr>
              <a:defRPr sz="2400"/>
            </a:lvl1pPr>
          </a:lstStyle>
          <a:p>
            <a:pPr>
              <a:defRPr sz="2800"/>
            </a:pPr>
            <a:r>
              <a:rPr sz="2400"/>
              <a:t>Verunreinigung</a:t>
            </a:r>
          </a:p>
        </p:txBody>
      </p:sp>
      <p:sp>
        <p:nvSpPr>
          <p:cNvPr id="81" name="Produkt"/>
          <p:cNvSpPr/>
          <p:nvPr/>
        </p:nvSpPr>
        <p:spPr>
          <a:xfrm>
            <a:off x="4330201" y="1425630"/>
            <a:ext cx="1206501" cy="431801"/>
          </a:xfrm>
          <a:prstGeom prst="rect">
            <a:avLst/>
          </a:prstGeom>
          <a:ln w="12700"/>
          <a:extLst>
            <a:ext uri="{C572A759-6A51-4108-AA02-DFA0A04FC94B}">
              <ma14:wrappingTextBoxFlag xmlns:ma14="http://schemas.microsoft.com/office/mac/drawingml/2011/main" val="1"/>
            </a:ext>
          </a:extLst>
        </p:spPr>
        <p:txBody>
          <a:bodyPr lIns="38100" tIns="38100" rIns="38100" bIns="38100">
            <a:spAutoFit/>
          </a:bodyPr>
          <a:lstStyle>
            <a:lvl1pPr>
              <a:buClr>
                <a:srgbClr val="000000"/>
              </a:buClr>
              <a:defRPr sz="2400"/>
            </a:lvl1pPr>
          </a:lstStyle>
          <a:p>
            <a:pPr>
              <a:defRPr sz="2800"/>
            </a:pPr>
            <a:r>
              <a:rPr sz="2400"/>
              <a:t>Produkt</a:t>
            </a:r>
          </a:p>
        </p:txBody>
      </p:sp>
      <p:sp>
        <p:nvSpPr>
          <p:cNvPr id="82" name="I"/>
          <p:cNvSpPr/>
          <p:nvPr/>
        </p:nvSpPr>
        <p:spPr>
          <a:xfrm>
            <a:off x="395535" y="764704"/>
            <a:ext cx="609601" cy="520701"/>
          </a:xfrm>
          <a:prstGeom prst="rect">
            <a:avLst/>
          </a:prstGeom>
          <a:ln w="12700"/>
          <a:extLst>
            <a:ext uri="{C572A759-6A51-4108-AA02-DFA0A04FC94B}">
              <ma14:wrappingTextBoxFlag xmlns:ma14="http://schemas.microsoft.com/office/mac/drawingml/2011/main" val="1"/>
            </a:ext>
          </a:extLst>
        </p:spPr>
        <p:txBody>
          <a:bodyPr lIns="38100" tIns="38100" rIns="38100" bIns="38100">
            <a:spAutoFit/>
          </a:bodyPr>
          <a:lstStyle>
            <a:lvl1pPr>
              <a:buClr>
                <a:srgbClr val="000000"/>
              </a:buClr>
              <a:defRPr sz="3000"/>
            </a:lvl1pPr>
          </a:lstStyle>
          <a:p>
            <a:pPr>
              <a:defRPr sz="2800"/>
            </a:pPr>
            <a:r>
              <a:rPr sz="3000"/>
              <a:t>I</a:t>
            </a:r>
          </a:p>
        </p:txBody>
      </p:sp>
      <p:sp>
        <p:nvSpPr>
          <p:cNvPr id="83" name="Rechteck"/>
          <p:cNvSpPr/>
          <p:nvPr/>
        </p:nvSpPr>
        <p:spPr>
          <a:xfrm>
            <a:off x="1173312" y="4293096"/>
            <a:ext cx="1827212" cy="1728193"/>
          </a:xfrm>
          <a:prstGeom prst="rect">
            <a:avLst/>
          </a:prstGeom>
          <a:solidFill>
            <a:srgbClr val="F5E3E2"/>
          </a:solidFill>
          <a:ln w="38100">
            <a:solidFill>
              <a:srgbClr val="929292"/>
            </a:solidFill>
          </a:ln>
        </p:spPr>
        <p:txBody>
          <a:bodyPr lIns="38100" tIns="38100" rIns="38100" bIns="38100" anchor="ctr"/>
          <a:lstStyle/>
          <a:p>
            <a:pPr>
              <a:buClr>
                <a:srgbClr val="FFFFFF"/>
              </a:buClr>
              <a:defRPr sz="2000">
                <a:effectLst>
                  <a:outerShdw sx="100000" sy="100000" kx="0" ky="0" algn="b" rotWithShape="0" blurRad="38100" dist="12700" dir="5400000">
                    <a:srgbClr val="000000">
                      <a:alpha val="50000"/>
                    </a:srgbClr>
                  </a:outerShdw>
                </a:effectLst>
                <a:uFill>
                  <a:solidFill>
                    <a:srgbClr val="FFFFFF"/>
                  </a:solidFill>
                </a:uFill>
              </a:defRPr>
            </a:pPr>
          </a:p>
        </p:txBody>
      </p:sp>
      <p:sp>
        <p:nvSpPr>
          <p:cNvPr id="84" name="Dreieck"/>
          <p:cNvSpPr/>
          <p:nvPr/>
        </p:nvSpPr>
        <p:spPr>
          <a:xfrm>
            <a:off x="1402399" y="4509120"/>
            <a:ext cx="288033" cy="288033"/>
          </a:xfrm>
          <a:prstGeom prst="triangle">
            <a:avLst/>
          </a:prstGeom>
          <a:solidFill>
            <a:srgbClr val="89A14D"/>
          </a:solidFill>
          <a:ln w="25400"/>
        </p:spPr>
        <p:txBody>
          <a:bodyPr lIns="0" tIns="0" rIns="0" bIns="0"/>
          <a:lstStyle/>
          <a:p>
            <a:pPr algn="l" defTabSz="457200">
              <a:defRPr sz="1200">
                <a:solidFill>
                  <a:srgbClr val="000000"/>
                </a:solidFill>
                <a:latin typeface="Helvetica"/>
                <a:ea typeface="Helvetica"/>
                <a:cs typeface="Helvetica"/>
                <a:sym typeface="Helvetica"/>
              </a:defRPr>
            </a:pPr>
          </a:p>
        </p:txBody>
      </p:sp>
      <p:sp>
        <p:nvSpPr>
          <p:cNvPr id="85" name="Kreis"/>
          <p:cNvSpPr/>
          <p:nvPr/>
        </p:nvSpPr>
        <p:spPr>
          <a:xfrm>
            <a:off x="2075912" y="5481227"/>
            <a:ext cx="216025" cy="216025"/>
          </a:xfrm>
          <a:prstGeom prst="ellipse">
            <a:avLst/>
          </a:prstGeom>
          <a:solidFill>
            <a:srgbClr val="EB8104"/>
          </a:solidFill>
          <a:ln w="25400"/>
        </p:spPr>
        <p:txBody>
          <a:bodyPr lIns="0" tIns="0" rIns="0" bIns="0"/>
          <a:lstStyle/>
          <a:p>
            <a:pPr algn="l" defTabSz="457200">
              <a:defRPr sz="1200">
                <a:solidFill>
                  <a:srgbClr val="000000"/>
                </a:solidFill>
                <a:latin typeface="Helvetica"/>
                <a:ea typeface="Helvetica"/>
                <a:cs typeface="Helvetica"/>
                <a:sym typeface="Helvetica"/>
              </a:defRPr>
            </a:pPr>
          </a:p>
        </p:txBody>
      </p:sp>
      <p:sp>
        <p:nvSpPr>
          <p:cNvPr id="86" name="Dreieck"/>
          <p:cNvSpPr/>
          <p:nvPr/>
        </p:nvSpPr>
        <p:spPr>
          <a:xfrm>
            <a:off x="1328819" y="5238812"/>
            <a:ext cx="288033" cy="288033"/>
          </a:xfrm>
          <a:prstGeom prst="triangle">
            <a:avLst/>
          </a:prstGeom>
          <a:solidFill>
            <a:srgbClr val="89A14D"/>
          </a:solidFill>
          <a:ln w="25400"/>
        </p:spPr>
        <p:txBody>
          <a:bodyPr lIns="0" tIns="0" rIns="0" bIns="0"/>
          <a:lstStyle/>
          <a:p>
            <a:pPr algn="l" defTabSz="457200">
              <a:defRPr sz="1200">
                <a:solidFill>
                  <a:srgbClr val="000000"/>
                </a:solidFill>
                <a:latin typeface="Helvetica"/>
                <a:ea typeface="Helvetica"/>
                <a:cs typeface="Helvetica"/>
                <a:sym typeface="Helvetica"/>
              </a:defRPr>
            </a:pPr>
          </a:p>
        </p:txBody>
      </p:sp>
      <p:sp>
        <p:nvSpPr>
          <p:cNvPr id="87" name="Dreieck"/>
          <p:cNvSpPr/>
          <p:nvPr/>
        </p:nvSpPr>
        <p:spPr>
          <a:xfrm>
            <a:off x="1895892" y="4614664"/>
            <a:ext cx="288033" cy="288033"/>
          </a:xfrm>
          <a:prstGeom prst="triangle">
            <a:avLst/>
          </a:prstGeom>
          <a:solidFill>
            <a:srgbClr val="89A14D"/>
          </a:solidFill>
          <a:ln w="25400"/>
        </p:spPr>
        <p:txBody>
          <a:bodyPr lIns="0" tIns="0" rIns="0" bIns="0"/>
          <a:lstStyle/>
          <a:p>
            <a:pPr algn="l" defTabSz="457200">
              <a:defRPr sz="1200">
                <a:solidFill>
                  <a:srgbClr val="000000"/>
                </a:solidFill>
                <a:latin typeface="Helvetica"/>
                <a:ea typeface="Helvetica"/>
                <a:cs typeface="Helvetica"/>
                <a:sym typeface="Helvetica"/>
              </a:defRPr>
            </a:pPr>
          </a:p>
        </p:txBody>
      </p:sp>
      <p:sp>
        <p:nvSpPr>
          <p:cNvPr id="88" name="Dreieck"/>
          <p:cNvSpPr/>
          <p:nvPr/>
        </p:nvSpPr>
        <p:spPr>
          <a:xfrm>
            <a:off x="2640503" y="5094795"/>
            <a:ext cx="288033" cy="288034"/>
          </a:xfrm>
          <a:prstGeom prst="triangle">
            <a:avLst/>
          </a:prstGeom>
          <a:solidFill>
            <a:srgbClr val="89A14D"/>
          </a:solidFill>
          <a:ln w="25400"/>
        </p:spPr>
        <p:txBody>
          <a:bodyPr lIns="0" tIns="0" rIns="0" bIns="0"/>
          <a:lstStyle/>
          <a:p>
            <a:pPr algn="l" defTabSz="457200">
              <a:defRPr sz="1200">
                <a:solidFill>
                  <a:srgbClr val="000000"/>
                </a:solidFill>
                <a:latin typeface="Helvetica"/>
                <a:ea typeface="Helvetica"/>
                <a:cs typeface="Helvetica"/>
                <a:sym typeface="Helvetica"/>
              </a:defRPr>
            </a:pPr>
          </a:p>
        </p:txBody>
      </p:sp>
      <p:sp>
        <p:nvSpPr>
          <p:cNvPr id="89" name="Kreis"/>
          <p:cNvSpPr/>
          <p:nvPr/>
        </p:nvSpPr>
        <p:spPr>
          <a:xfrm>
            <a:off x="1801064" y="5466431"/>
            <a:ext cx="216025" cy="216025"/>
          </a:xfrm>
          <a:prstGeom prst="ellipse">
            <a:avLst/>
          </a:prstGeom>
          <a:solidFill>
            <a:srgbClr val="EB8104"/>
          </a:solidFill>
          <a:ln w="25400"/>
        </p:spPr>
        <p:txBody>
          <a:bodyPr lIns="0" tIns="0" rIns="0" bIns="0"/>
          <a:lstStyle/>
          <a:p>
            <a:pPr algn="l" defTabSz="457200">
              <a:defRPr sz="1200">
                <a:solidFill>
                  <a:srgbClr val="000000"/>
                </a:solidFill>
                <a:latin typeface="Helvetica"/>
                <a:ea typeface="Helvetica"/>
                <a:cs typeface="Helvetica"/>
                <a:sym typeface="Helvetica"/>
              </a:defRPr>
            </a:pPr>
          </a:p>
        </p:txBody>
      </p:sp>
      <p:sp>
        <p:nvSpPr>
          <p:cNvPr id="90" name="Kreis"/>
          <p:cNvSpPr/>
          <p:nvPr/>
        </p:nvSpPr>
        <p:spPr>
          <a:xfrm>
            <a:off x="1949271" y="5695155"/>
            <a:ext cx="216025" cy="216025"/>
          </a:xfrm>
          <a:prstGeom prst="ellipse">
            <a:avLst/>
          </a:prstGeom>
          <a:solidFill>
            <a:srgbClr val="EB8104"/>
          </a:solidFill>
          <a:ln w="25400"/>
        </p:spPr>
        <p:txBody>
          <a:bodyPr lIns="0" tIns="0" rIns="0" bIns="0"/>
          <a:lstStyle/>
          <a:p>
            <a:pPr algn="l" defTabSz="457200">
              <a:defRPr sz="1200">
                <a:solidFill>
                  <a:srgbClr val="000000"/>
                </a:solidFill>
                <a:latin typeface="Helvetica"/>
                <a:ea typeface="Helvetica"/>
                <a:cs typeface="Helvetica"/>
                <a:sym typeface="Helvetica"/>
              </a:defRPr>
            </a:pPr>
          </a:p>
        </p:txBody>
      </p:sp>
      <p:sp>
        <p:nvSpPr>
          <p:cNvPr id="91" name="Kreis"/>
          <p:cNvSpPr/>
          <p:nvPr/>
        </p:nvSpPr>
        <p:spPr>
          <a:xfrm>
            <a:off x="2214160" y="5695155"/>
            <a:ext cx="216024" cy="216025"/>
          </a:xfrm>
          <a:prstGeom prst="ellipse">
            <a:avLst/>
          </a:prstGeom>
          <a:solidFill>
            <a:srgbClr val="EB8104"/>
          </a:solidFill>
          <a:ln w="25400"/>
        </p:spPr>
        <p:txBody>
          <a:bodyPr lIns="0" tIns="0" rIns="0" bIns="0"/>
          <a:lstStyle/>
          <a:p>
            <a:pPr algn="l" defTabSz="457200">
              <a:defRPr sz="1200">
                <a:solidFill>
                  <a:srgbClr val="000000"/>
                </a:solidFill>
                <a:latin typeface="Helvetica"/>
                <a:ea typeface="Helvetica"/>
                <a:cs typeface="Helvetica"/>
                <a:sym typeface="Helvetica"/>
              </a:defRPr>
            </a:pPr>
          </a:p>
        </p:txBody>
      </p:sp>
      <p:sp>
        <p:nvSpPr>
          <p:cNvPr id="92" name="Dreieck"/>
          <p:cNvSpPr/>
          <p:nvPr/>
        </p:nvSpPr>
        <p:spPr>
          <a:xfrm>
            <a:off x="2449904" y="4509120"/>
            <a:ext cx="288033" cy="288033"/>
          </a:xfrm>
          <a:prstGeom prst="triangle">
            <a:avLst/>
          </a:prstGeom>
          <a:solidFill>
            <a:srgbClr val="89A14D"/>
          </a:solidFill>
          <a:ln w="25400"/>
        </p:spPr>
        <p:txBody>
          <a:bodyPr lIns="0" tIns="0" rIns="0" bIns="0"/>
          <a:lstStyle/>
          <a:p>
            <a:pPr algn="l" defTabSz="457200">
              <a:defRPr sz="1200">
                <a:solidFill>
                  <a:srgbClr val="000000"/>
                </a:solidFill>
                <a:latin typeface="Helvetica"/>
                <a:ea typeface="Helvetica"/>
                <a:cs typeface="Helvetica"/>
                <a:sym typeface="Helvetica"/>
              </a:defRPr>
            </a:pPr>
          </a:p>
        </p:txBody>
      </p:sp>
      <p:sp>
        <p:nvSpPr>
          <p:cNvPr id="93" name="Kreis"/>
          <p:cNvSpPr/>
          <p:nvPr/>
        </p:nvSpPr>
        <p:spPr>
          <a:xfrm>
            <a:off x="2322135" y="5483323"/>
            <a:ext cx="216025" cy="216025"/>
          </a:xfrm>
          <a:prstGeom prst="ellipse">
            <a:avLst/>
          </a:prstGeom>
          <a:solidFill>
            <a:srgbClr val="EB8104"/>
          </a:solidFill>
          <a:ln w="25400"/>
        </p:spPr>
        <p:txBody>
          <a:bodyPr lIns="0" tIns="0" rIns="0" bIns="0"/>
          <a:lstStyle/>
          <a:p>
            <a:pPr algn="l" defTabSz="457200">
              <a:defRPr sz="1200">
                <a:solidFill>
                  <a:srgbClr val="000000"/>
                </a:solidFill>
                <a:latin typeface="Helvetica"/>
                <a:ea typeface="Helvetica"/>
                <a:cs typeface="Helvetica"/>
                <a:sym typeface="Helvetica"/>
              </a:defRPr>
            </a:pPr>
          </a:p>
        </p:txBody>
      </p:sp>
      <p:sp>
        <p:nvSpPr>
          <p:cNvPr id="94" name="II"/>
          <p:cNvSpPr/>
          <p:nvPr/>
        </p:nvSpPr>
        <p:spPr>
          <a:xfrm>
            <a:off x="1161488" y="3645024"/>
            <a:ext cx="609601" cy="520701"/>
          </a:xfrm>
          <a:prstGeom prst="rect">
            <a:avLst/>
          </a:prstGeom>
          <a:ln w="12700"/>
          <a:extLst>
            <a:ext uri="{C572A759-6A51-4108-AA02-DFA0A04FC94B}">
              <ma14:wrappingTextBoxFlag xmlns:ma14="http://schemas.microsoft.com/office/mac/drawingml/2011/main" val="1"/>
            </a:ext>
          </a:extLst>
        </p:spPr>
        <p:txBody>
          <a:bodyPr lIns="38100" tIns="38100" rIns="38100" bIns="38100">
            <a:spAutoFit/>
          </a:bodyPr>
          <a:lstStyle>
            <a:lvl1pPr>
              <a:buClr>
                <a:srgbClr val="000000"/>
              </a:buClr>
              <a:defRPr sz="3000"/>
            </a:lvl1pPr>
          </a:lstStyle>
          <a:p>
            <a:pPr>
              <a:defRPr sz="2800"/>
            </a:pPr>
            <a:r>
              <a:rPr sz="3000"/>
              <a:t>II</a:t>
            </a:r>
          </a:p>
        </p:txBody>
      </p:sp>
      <p:sp>
        <p:nvSpPr>
          <p:cNvPr id="95" name="Kreis"/>
          <p:cNvSpPr/>
          <p:nvPr/>
        </p:nvSpPr>
        <p:spPr>
          <a:xfrm>
            <a:off x="1678256" y="5699347"/>
            <a:ext cx="216025" cy="216025"/>
          </a:xfrm>
          <a:prstGeom prst="ellipse">
            <a:avLst/>
          </a:prstGeom>
          <a:solidFill>
            <a:srgbClr val="EB8104"/>
          </a:solidFill>
          <a:ln w="25400"/>
        </p:spPr>
        <p:txBody>
          <a:bodyPr lIns="0" tIns="0" rIns="0" bIns="0"/>
          <a:lstStyle/>
          <a:p>
            <a:pPr algn="l" defTabSz="457200">
              <a:defRPr sz="1200">
                <a:solidFill>
                  <a:srgbClr val="000000"/>
                </a:solidFill>
                <a:latin typeface="Helvetica"/>
                <a:ea typeface="Helvetica"/>
                <a:cs typeface="Helvetica"/>
                <a:sym typeface="Helvetica"/>
              </a:defRPr>
            </a:pPr>
          </a:p>
        </p:txBody>
      </p:sp>
      <p:sp>
        <p:nvSpPr>
          <p:cNvPr id="96" name="Pfeil"/>
          <p:cNvSpPr/>
          <p:nvPr/>
        </p:nvSpPr>
        <p:spPr>
          <a:xfrm rot="4080000">
            <a:off x="1371169" y="3470304"/>
            <a:ext cx="1008113" cy="481991"/>
          </a:xfrm>
          <a:prstGeom prst="rightArrow">
            <a:avLst>
              <a:gd name="adj1" fmla="val 50000"/>
              <a:gd name="adj2" fmla="val 50000"/>
            </a:avLst>
          </a:prstGeom>
          <a:solidFill>
            <a:srgbClr val="E32400"/>
          </a:solidFill>
          <a:ln w="25400">
            <a:solidFill>
              <a:srgbClr val="E32400"/>
            </a:solidFill>
          </a:ln>
        </p:spPr>
        <p:txBody>
          <a:bodyPr lIns="0" tIns="0" rIns="0" bIns="0"/>
          <a:lstStyle/>
          <a:p>
            <a:pPr algn="l" defTabSz="457200">
              <a:defRPr sz="1200">
                <a:latin typeface="Helvetica"/>
                <a:ea typeface="Helvetica"/>
                <a:cs typeface="Helvetica"/>
                <a:sym typeface="Helvetica"/>
              </a:defRPr>
            </a:pPr>
          </a:p>
        </p:txBody>
      </p:sp>
      <p:sp>
        <p:nvSpPr>
          <p:cNvPr id="97" name="Nur Produkt auflösen"/>
          <p:cNvSpPr/>
          <p:nvPr/>
        </p:nvSpPr>
        <p:spPr>
          <a:xfrm>
            <a:off x="2310283" y="3229525"/>
            <a:ext cx="1714501" cy="787401"/>
          </a:xfrm>
          <a:prstGeom prst="rect">
            <a:avLst/>
          </a:prstGeom>
          <a:ln w="12700"/>
          <a:extLst>
            <a:ext uri="{C572A759-6A51-4108-AA02-DFA0A04FC94B}">
              <ma14:wrappingTextBoxFlag xmlns:ma14="http://schemas.microsoft.com/office/mac/drawingml/2011/main" val="1"/>
            </a:ext>
          </a:extLst>
        </p:spPr>
        <p:txBody>
          <a:bodyPr lIns="38100" tIns="38100" rIns="38100" bIns="38100">
            <a:spAutoFit/>
          </a:bodyPr>
          <a:lstStyle>
            <a:lvl1pPr>
              <a:buClr>
                <a:srgbClr val="000000"/>
              </a:buClr>
              <a:defRPr sz="2400"/>
            </a:lvl1pPr>
          </a:lstStyle>
          <a:p>
            <a:pPr>
              <a:defRPr sz="2800"/>
            </a:pPr>
            <a:r>
              <a:rPr sz="2400"/>
              <a:t>Nur Produkt auflösen</a:t>
            </a:r>
          </a:p>
        </p:txBody>
      </p:sp>
      <p:sp>
        <p:nvSpPr>
          <p:cNvPr id="98" name="Rechteck"/>
          <p:cNvSpPr/>
          <p:nvPr/>
        </p:nvSpPr>
        <p:spPr>
          <a:xfrm>
            <a:off x="4314514" y="3861048"/>
            <a:ext cx="1827212" cy="1728193"/>
          </a:xfrm>
          <a:prstGeom prst="rect">
            <a:avLst/>
          </a:prstGeom>
          <a:solidFill>
            <a:srgbClr val="F5E3E2"/>
          </a:solidFill>
          <a:ln w="38100">
            <a:solidFill>
              <a:srgbClr val="929292"/>
            </a:solidFill>
          </a:ln>
        </p:spPr>
        <p:txBody>
          <a:bodyPr lIns="38100" tIns="38100" rIns="38100" bIns="38100" anchor="ctr"/>
          <a:lstStyle/>
          <a:p>
            <a:pPr>
              <a:buClr>
                <a:srgbClr val="FFFFFF"/>
              </a:buClr>
              <a:defRPr sz="2000">
                <a:effectLst>
                  <a:outerShdw sx="100000" sy="100000" kx="0" ky="0" algn="b" rotWithShape="0" blurRad="38100" dist="12700" dir="5400000">
                    <a:srgbClr val="000000">
                      <a:alpha val="50000"/>
                    </a:srgbClr>
                  </a:outerShdw>
                </a:effectLst>
                <a:uFill>
                  <a:solidFill>
                    <a:srgbClr val="FFFFFF"/>
                  </a:solidFill>
                </a:uFill>
              </a:defRPr>
            </a:pPr>
          </a:p>
        </p:txBody>
      </p:sp>
      <p:sp>
        <p:nvSpPr>
          <p:cNvPr id="99" name="Dreieck"/>
          <p:cNvSpPr/>
          <p:nvPr/>
        </p:nvSpPr>
        <p:spPr>
          <a:xfrm>
            <a:off x="4543602" y="4077072"/>
            <a:ext cx="288033" cy="288033"/>
          </a:xfrm>
          <a:prstGeom prst="triangle">
            <a:avLst/>
          </a:prstGeom>
          <a:solidFill>
            <a:srgbClr val="89A14D"/>
          </a:solidFill>
          <a:ln w="25400"/>
        </p:spPr>
        <p:txBody>
          <a:bodyPr lIns="0" tIns="0" rIns="0" bIns="0"/>
          <a:lstStyle/>
          <a:p>
            <a:pPr algn="l" defTabSz="457200">
              <a:defRPr sz="1200">
                <a:solidFill>
                  <a:srgbClr val="000000"/>
                </a:solidFill>
                <a:latin typeface="Helvetica"/>
                <a:ea typeface="Helvetica"/>
                <a:cs typeface="Helvetica"/>
                <a:sym typeface="Helvetica"/>
              </a:defRPr>
            </a:pPr>
          </a:p>
        </p:txBody>
      </p:sp>
      <p:sp>
        <p:nvSpPr>
          <p:cNvPr id="100" name="Dreieck"/>
          <p:cNvSpPr/>
          <p:nvPr/>
        </p:nvSpPr>
        <p:spPr>
          <a:xfrm>
            <a:off x="4470022" y="4806763"/>
            <a:ext cx="288033" cy="288033"/>
          </a:xfrm>
          <a:prstGeom prst="triangle">
            <a:avLst/>
          </a:prstGeom>
          <a:solidFill>
            <a:srgbClr val="89A14D"/>
          </a:solidFill>
          <a:ln w="25400"/>
        </p:spPr>
        <p:txBody>
          <a:bodyPr lIns="0" tIns="0" rIns="0" bIns="0"/>
          <a:lstStyle/>
          <a:p>
            <a:pPr algn="l" defTabSz="457200">
              <a:defRPr sz="1200">
                <a:solidFill>
                  <a:srgbClr val="000000"/>
                </a:solidFill>
                <a:latin typeface="Helvetica"/>
                <a:ea typeface="Helvetica"/>
                <a:cs typeface="Helvetica"/>
                <a:sym typeface="Helvetica"/>
              </a:defRPr>
            </a:pPr>
          </a:p>
        </p:txBody>
      </p:sp>
      <p:sp>
        <p:nvSpPr>
          <p:cNvPr id="101" name="Dreieck"/>
          <p:cNvSpPr/>
          <p:nvPr/>
        </p:nvSpPr>
        <p:spPr>
          <a:xfrm>
            <a:off x="5181110" y="4581128"/>
            <a:ext cx="288033" cy="288033"/>
          </a:xfrm>
          <a:prstGeom prst="triangle">
            <a:avLst/>
          </a:prstGeom>
          <a:solidFill>
            <a:srgbClr val="89A14D"/>
          </a:solidFill>
          <a:ln w="25400"/>
        </p:spPr>
        <p:txBody>
          <a:bodyPr lIns="0" tIns="0" rIns="0" bIns="0"/>
          <a:lstStyle/>
          <a:p>
            <a:pPr algn="l" defTabSz="457200">
              <a:defRPr sz="1200">
                <a:solidFill>
                  <a:srgbClr val="000000"/>
                </a:solidFill>
                <a:latin typeface="Helvetica"/>
                <a:ea typeface="Helvetica"/>
                <a:cs typeface="Helvetica"/>
                <a:sym typeface="Helvetica"/>
              </a:defRPr>
            </a:pPr>
          </a:p>
        </p:txBody>
      </p:sp>
      <p:sp>
        <p:nvSpPr>
          <p:cNvPr id="102" name="Dreieck"/>
          <p:cNvSpPr/>
          <p:nvPr/>
        </p:nvSpPr>
        <p:spPr>
          <a:xfrm>
            <a:off x="5447091" y="5112556"/>
            <a:ext cx="288033" cy="288033"/>
          </a:xfrm>
          <a:prstGeom prst="triangle">
            <a:avLst/>
          </a:prstGeom>
          <a:solidFill>
            <a:srgbClr val="89A14D"/>
          </a:solidFill>
          <a:ln w="25400"/>
        </p:spPr>
        <p:txBody>
          <a:bodyPr lIns="0" tIns="0" rIns="0" bIns="0"/>
          <a:lstStyle/>
          <a:p>
            <a:pPr algn="l" defTabSz="457200">
              <a:defRPr sz="1200">
                <a:solidFill>
                  <a:srgbClr val="000000"/>
                </a:solidFill>
                <a:latin typeface="Helvetica"/>
                <a:ea typeface="Helvetica"/>
                <a:cs typeface="Helvetica"/>
                <a:sym typeface="Helvetica"/>
              </a:defRPr>
            </a:pPr>
          </a:p>
        </p:txBody>
      </p:sp>
      <p:sp>
        <p:nvSpPr>
          <p:cNvPr id="103" name="Dreieck"/>
          <p:cNvSpPr/>
          <p:nvPr/>
        </p:nvSpPr>
        <p:spPr>
          <a:xfrm>
            <a:off x="5591107" y="4077072"/>
            <a:ext cx="288033" cy="288033"/>
          </a:xfrm>
          <a:prstGeom prst="triangle">
            <a:avLst/>
          </a:prstGeom>
          <a:solidFill>
            <a:srgbClr val="89A14D"/>
          </a:solidFill>
          <a:ln w="25400"/>
        </p:spPr>
        <p:txBody>
          <a:bodyPr lIns="0" tIns="0" rIns="0" bIns="0"/>
          <a:lstStyle/>
          <a:p>
            <a:pPr algn="l" defTabSz="457200">
              <a:defRPr sz="1200">
                <a:solidFill>
                  <a:srgbClr val="000000"/>
                </a:solidFill>
                <a:latin typeface="Helvetica"/>
                <a:ea typeface="Helvetica"/>
                <a:cs typeface="Helvetica"/>
                <a:sym typeface="Helvetica"/>
              </a:defRPr>
            </a:pPr>
          </a:p>
        </p:txBody>
      </p:sp>
      <p:sp>
        <p:nvSpPr>
          <p:cNvPr id="104" name="III"/>
          <p:cNvSpPr/>
          <p:nvPr/>
        </p:nvSpPr>
        <p:spPr>
          <a:xfrm>
            <a:off x="4302690" y="3212975"/>
            <a:ext cx="609601" cy="520701"/>
          </a:xfrm>
          <a:prstGeom prst="rect">
            <a:avLst/>
          </a:prstGeom>
          <a:ln w="12700"/>
          <a:extLst>
            <a:ext uri="{C572A759-6A51-4108-AA02-DFA0A04FC94B}">
              <ma14:wrappingTextBoxFlag xmlns:ma14="http://schemas.microsoft.com/office/mac/drawingml/2011/main" val="1"/>
            </a:ext>
          </a:extLst>
        </p:spPr>
        <p:txBody>
          <a:bodyPr lIns="38100" tIns="38100" rIns="38100" bIns="38100">
            <a:spAutoFit/>
          </a:bodyPr>
          <a:lstStyle>
            <a:lvl1pPr>
              <a:buClr>
                <a:srgbClr val="000000"/>
              </a:buClr>
              <a:defRPr sz="3000"/>
            </a:lvl1pPr>
          </a:lstStyle>
          <a:p>
            <a:pPr>
              <a:defRPr sz="2800"/>
            </a:pPr>
            <a:r>
              <a:rPr sz="3000"/>
              <a:t>III</a:t>
            </a:r>
          </a:p>
        </p:txBody>
      </p:sp>
      <p:sp>
        <p:nvSpPr>
          <p:cNvPr id="105" name="Pfeil"/>
          <p:cNvSpPr/>
          <p:nvPr/>
        </p:nvSpPr>
        <p:spPr>
          <a:xfrm rot="21120000">
            <a:off x="3185958" y="4970500"/>
            <a:ext cx="1008113" cy="481991"/>
          </a:xfrm>
          <a:prstGeom prst="rightArrow">
            <a:avLst>
              <a:gd name="adj1" fmla="val 50000"/>
              <a:gd name="adj2" fmla="val 50000"/>
            </a:avLst>
          </a:prstGeom>
          <a:solidFill>
            <a:srgbClr val="E32400"/>
          </a:solidFill>
          <a:ln w="25400">
            <a:solidFill>
              <a:srgbClr val="B51A00"/>
            </a:solidFill>
          </a:ln>
        </p:spPr>
        <p:txBody>
          <a:bodyPr lIns="0" tIns="0" rIns="0" bIns="0"/>
          <a:lstStyle/>
          <a:p>
            <a:pPr algn="l" defTabSz="457200">
              <a:defRPr sz="1200">
                <a:solidFill>
                  <a:srgbClr val="000000"/>
                </a:solidFill>
                <a:latin typeface="Helvetica"/>
                <a:ea typeface="Helvetica"/>
                <a:cs typeface="Helvetica"/>
                <a:sym typeface="Helvetica"/>
              </a:defRPr>
            </a:pPr>
          </a:p>
        </p:txBody>
      </p:sp>
      <p:sp>
        <p:nvSpPr>
          <p:cNvPr id="106" name="Verunreinigung filtrieren"/>
          <p:cNvSpPr/>
          <p:nvPr/>
        </p:nvSpPr>
        <p:spPr>
          <a:xfrm>
            <a:off x="3161007" y="5766355"/>
            <a:ext cx="2298701" cy="787401"/>
          </a:xfrm>
          <a:prstGeom prst="rect">
            <a:avLst/>
          </a:prstGeom>
          <a:ln w="12700"/>
          <a:extLst>
            <a:ext uri="{C572A759-6A51-4108-AA02-DFA0A04FC94B}">
              <ma14:wrappingTextBoxFlag xmlns:ma14="http://schemas.microsoft.com/office/mac/drawingml/2011/main" val="1"/>
            </a:ext>
          </a:extLst>
        </p:spPr>
        <p:txBody>
          <a:bodyPr lIns="38100" tIns="38100" rIns="38100" bIns="38100">
            <a:spAutoFit/>
          </a:bodyPr>
          <a:lstStyle>
            <a:lvl1pPr>
              <a:buClr>
                <a:srgbClr val="000000"/>
              </a:buClr>
              <a:defRPr sz="2400"/>
            </a:lvl1pPr>
          </a:lstStyle>
          <a:p>
            <a:pPr>
              <a:defRPr sz="2800"/>
            </a:pPr>
            <a:r>
              <a:rPr sz="2400"/>
              <a:t>Verunreinigung filtrieren</a:t>
            </a:r>
          </a:p>
        </p:txBody>
      </p:sp>
      <p:sp>
        <p:nvSpPr>
          <p:cNvPr id="107" name="Dreieck"/>
          <p:cNvSpPr/>
          <p:nvPr/>
        </p:nvSpPr>
        <p:spPr>
          <a:xfrm>
            <a:off x="979203" y="1849735"/>
            <a:ext cx="288033" cy="288033"/>
          </a:xfrm>
          <a:prstGeom prst="triangle">
            <a:avLst/>
          </a:prstGeom>
          <a:solidFill>
            <a:srgbClr val="89A14D"/>
          </a:solidFill>
          <a:ln w="25400"/>
        </p:spPr>
        <p:txBody>
          <a:bodyPr lIns="0" tIns="0" rIns="0" bIns="0"/>
          <a:lstStyle/>
          <a:p>
            <a:pPr algn="l" defTabSz="457200">
              <a:defRPr sz="1200">
                <a:solidFill>
                  <a:srgbClr val="000000"/>
                </a:solidFill>
                <a:latin typeface="Helvetica"/>
                <a:ea typeface="Helvetica"/>
                <a:cs typeface="Helvetica"/>
                <a:sym typeface="Helvetica"/>
              </a:defRPr>
            </a:pPr>
          </a:p>
        </p:txBody>
      </p:sp>
      <p:sp>
        <p:nvSpPr>
          <p:cNvPr id="108" name="Dreieck"/>
          <p:cNvSpPr/>
          <p:nvPr/>
        </p:nvSpPr>
        <p:spPr>
          <a:xfrm>
            <a:off x="2086864" y="4936021"/>
            <a:ext cx="288033" cy="288033"/>
          </a:xfrm>
          <a:prstGeom prst="triangle">
            <a:avLst/>
          </a:prstGeom>
          <a:solidFill>
            <a:srgbClr val="89A14D"/>
          </a:solidFill>
          <a:ln w="25400"/>
        </p:spPr>
        <p:txBody>
          <a:bodyPr lIns="0" tIns="0" rIns="0" bIns="0"/>
          <a:lstStyle/>
          <a:p>
            <a:pPr algn="l" defTabSz="457200">
              <a:defRPr sz="1200">
                <a:solidFill>
                  <a:srgbClr val="000000"/>
                </a:solidFill>
                <a:latin typeface="Helvetica"/>
                <a:ea typeface="Helvetica"/>
                <a:cs typeface="Helvetica"/>
                <a:sym typeface="Helvetica"/>
              </a:defRPr>
            </a:pPr>
          </a:p>
        </p:txBody>
      </p:sp>
      <p:sp>
        <p:nvSpPr>
          <p:cNvPr id="109" name="Dreieck"/>
          <p:cNvSpPr/>
          <p:nvPr/>
        </p:nvSpPr>
        <p:spPr>
          <a:xfrm>
            <a:off x="4938186" y="5088421"/>
            <a:ext cx="288033" cy="288033"/>
          </a:xfrm>
          <a:prstGeom prst="triangle">
            <a:avLst/>
          </a:prstGeom>
          <a:solidFill>
            <a:srgbClr val="89A14D"/>
          </a:solidFill>
          <a:ln w="25400"/>
        </p:spPr>
        <p:txBody>
          <a:bodyPr lIns="0" tIns="0" rIns="0" bIns="0"/>
          <a:lstStyle/>
          <a:p>
            <a:pPr algn="l" defTabSz="457200">
              <a:defRPr sz="1200">
                <a:solidFill>
                  <a:srgbClr val="000000"/>
                </a:solidFill>
                <a:latin typeface="Helvetica"/>
                <a:ea typeface="Helvetica"/>
                <a:cs typeface="Helvetica"/>
                <a:sym typeface="Helvetica"/>
              </a:defRPr>
            </a:pPr>
          </a:p>
        </p:txBody>
      </p:sp>
      <p:sp>
        <p:nvSpPr>
          <p:cNvPr id="110" name="Pfeil"/>
          <p:cNvSpPr/>
          <p:nvPr/>
        </p:nvSpPr>
        <p:spPr>
          <a:xfrm rot="19020000">
            <a:off x="6290778" y="3652608"/>
            <a:ext cx="1008113" cy="481991"/>
          </a:xfrm>
          <a:prstGeom prst="rightArrow">
            <a:avLst>
              <a:gd name="adj1" fmla="val 50000"/>
              <a:gd name="adj2" fmla="val 50000"/>
            </a:avLst>
          </a:prstGeom>
          <a:solidFill>
            <a:srgbClr val="E32400"/>
          </a:solidFill>
          <a:ln w="25400">
            <a:solidFill>
              <a:srgbClr val="9A244F"/>
            </a:solidFill>
          </a:ln>
        </p:spPr>
        <p:txBody>
          <a:bodyPr lIns="0" tIns="0" rIns="0" bIns="0"/>
          <a:lstStyle/>
          <a:p>
            <a:pPr algn="l" defTabSz="457200">
              <a:defRPr sz="1200">
                <a:solidFill>
                  <a:srgbClr val="000000"/>
                </a:solidFill>
                <a:latin typeface="Helvetica"/>
                <a:ea typeface="Helvetica"/>
                <a:cs typeface="Helvetica"/>
                <a:sym typeface="Helvetica"/>
              </a:defRPr>
            </a:pPr>
          </a:p>
        </p:txBody>
      </p:sp>
      <p:sp>
        <p:nvSpPr>
          <p:cNvPr id="111" name="Nur Produkt kristallisiert"/>
          <p:cNvSpPr/>
          <p:nvPr/>
        </p:nvSpPr>
        <p:spPr>
          <a:xfrm>
            <a:off x="6898479" y="4105025"/>
            <a:ext cx="1816101" cy="787401"/>
          </a:xfrm>
          <a:prstGeom prst="rect">
            <a:avLst/>
          </a:prstGeom>
          <a:ln w="12700"/>
          <a:extLst>
            <a:ext uri="{C572A759-6A51-4108-AA02-DFA0A04FC94B}">
              <ma14:wrappingTextBoxFlag xmlns:ma14="http://schemas.microsoft.com/office/mac/drawingml/2011/main" val="1"/>
            </a:ext>
          </a:extLst>
        </p:spPr>
        <p:txBody>
          <a:bodyPr lIns="38100" tIns="38100" rIns="38100" bIns="38100">
            <a:spAutoFit/>
          </a:bodyPr>
          <a:lstStyle>
            <a:lvl1pPr>
              <a:buClr>
                <a:srgbClr val="000000"/>
              </a:buClr>
              <a:defRPr sz="2400"/>
            </a:lvl1pPr>
          </a:lstStyle>
          <a:p>
            <a:pPr>
              <a:defRPr sz="2800"/>
            </a:pPr>
            <a:r>
              <a:rPr sz="2400"/>
              <a:t>Nur Produkt kristallisiert</a:t>
            </a:r>
          </a:p>
        </p:txBody>
      </p:sp>
      <p:sp>
        <p:nvSpPr>
          <p:cNvPr id="112" name="Rechteck"/>
          <p:cNvSpPr/>
          <p:nvPr/>
        </p:nvSpPr>
        <p:spPr>
          <a:xfrm>
            <a:off x="6930489" y="1587136"/>
            <a:ext cx="1827212" cy="1728193"/>
          </a:xfrm>
          <a:prstGeom prst="rect">
            <a:avLst/>
          </a:prstGeom>
          <a:solidFill>
            <a:srgbClr val="F5E3E2"/>
          </a:solidFill>
          <a:ln w="38100">
            <a:solidFill>
              <a:srgbClr val="929292"/>
            </a:solidFill>
          </a:ln>
        </p:spPr>
        <p:txBody>
          <a:bodyPr lIns="38100" tIns="38100" rIns="38100" bIns="38100" anchor="ctr"/>
          <a:lstStyle/>
          <a:p>
            <a:pPr>
              <a:buClr>
                <a:srgbClr val="FFFFFF"/>
              </a:buClr>
              <a:defRPr sz="2000">
                <a:effectLst>
                  <a:outerShdw sx="100000" sy="100000" kx="0" ky="0" algn="b" rotWithShape="0" blurRad="38100" dist="12700" dir="5400000">
                    <a:srgbClr val="000000">
                      <a:alpha val="50000"/>
                    </a:srgbClr>
                  </a:outerShdw>
                </a:effectLst>
                <a:uFill>
                  <a:solidFill>
                    <a:srgbClr val="FFFFFF"/>
                  </a:solidFill>
                </a:uFill>
              </a:defRPr>
            </a:pPr>
          </a:p>
        </p:txBody>
      </p:sp>
      <p:sp>
        <p:nvSpPr>
          <p:cNvPr id="113" name="Dreieck"/>
          <p:cNvSpPr/>
          <p:nvPr/>
        </p:nvSpPr>
        <p:spPr>
          <a:xfrm>
            <a:off x="8351098" y="2941492"/>
            <a:ext cx="288033" cy="288033"/>
          </a:xfrm>
          <a:prstGeom prst="triangle">
            <a:avLst/>
          </a:prstGeom>
          <a:solidFill>
            <a:srgbClr val="89A14D"/>
          </a:solidFill>
          <a:ln w="25400"/>
        </p:spPr>
        <p:txBody>
          <a:bodyPr lIns="0" tIns="0" rIns="0" bIns="0"/>
          <a:lstStyle/>
          <a:p>
            <a:pPr algn="l" defTabSz="457200">
              <a:defRPr sz="1200">
                <a:solidFill>
                  <a:srgbClr val="000000"/>
                </a:solidFill>
                <a:latin typeface="Helvetica"/>
                <a:ea typeface="Helvetica"/>
                <a:cs typeface="Helvetica"/>
                <a:sym typeface="Helvetica"/>
              </a:defRPr>
            </a:pPr>
          </a:p>
        </p:txBody>
      </p:sp>
      <p:sp>
        <p:nvSpPr>
          <p:cNvPr id="114" name="Dreieck"/>
          <p:cNvSpPr/>
          <p:nvPr/>
        </p:nvSpPr>
        <p:spPr>
          <a:xfrm>
            <a:off x="7509053" y="2571573"/>
            <a:ext cx="288033" cy="288033"/>
          </a:xfrm>
          <a:prstGeom prst="triangle">
            <a:avLst/>
          </a:prstGeom>
          <a:solidFill>
            <a:srgbClr val="89A14D"/>
          </a:solidFill>
          <a:ln w="25400"/>
        </p:spPr>
        <p:txBody>
          <a:bodyPr lIns="0" tIns="0" rIns="0" bIns="0"/>
          <a:lstStyle/>
          <a:p>
            <a:pPr algn="l" defTabSz="457200">
              <a:defRPr sz="1200">
                <a:solidFill>
                  <a:srgbClr val="000000"/>
                </a:solidFill>
                <a:latin typeface="Helvetica"/>
                <a:ea typeface="Helvetica"/>
                <a:cs typeface="Helvetica"/>
                <a:sym typeface="Helvetica"/>
              </a:defRPr>
            </a:pPr>
          </a:p>
        </p:txBody>
      </p:sp>
      <p:sp>
        <p:nvSpPr>
          <p:cNvPr id="115" name="Dreieck"/>
          <p:cNvSpPr/>
          <p:nvPr/>
        </p:nvSpPr>
        <p:spPr>
          <a:xfrm>
            <a:off x="7847771" y="2571573"/>
            <a:ext cx="288033" cy="288033"/>
          </a:xfrm>
          <a:prstGeom prst="triangle">
            <a:avLst/>
          </a:prstGeom>
          <a:solidFill>
            <a:srgbClr val="89A14D"/>
          </a:solidFill>
          <a:ln w="25400"/>
        </p:spPr>
        <p:txBody>
          <a:bodyPr lIns="0" tIns="0" rIns="0" bIns="0"/>
          <a:lstStyle/>
          <a:p>
            <a:pPr algn="l" defTabSz="457200">
              <a:defRPr sz="1200">
                <a:solidFill>
                  <a:srgbClr val="000000"/>
                </a:solidFill>
                <a:latin typeface="Helvetica"/>
                <a:ea typeface="Helvetica"/>
                <a:cs typeface="Helvetica"/>
                <a:sym typeface="Helvetica"/>
              </a:defRPr>
            </a:pPr>
          </a:p>
        </p:txBody>
      </p:sp>
      <p:sp>
        <p:nvSpPr>
          <p:cNvPr id="116" name="Dreieck"/>
          <p:cNvSpPr/>
          <p:nvPr/>
        </p:nvSpPr>
        <p:spPr>
          <a:xfrm>
            <a:off x="8063065" y="2838644"/>
            <a:ext cx="288034" cy="288033"/>
          </a:xfrm>
          <a:prstGeom prst="triangle">
            <a:avLst/>
          </a:prstGeom>
          <a:solidFill>
            <a:srgbClr val="89A14D"/>
          </a:solidFill>
          <a:ln w="25400"/>
        </p:spPr>
        <p:txBody>
          <a:bodyPr lIns="0" tIns="0" rIns="0" bIns="0"/>
          <a:lstStyle/>
          <a:p>
            <a:pPr algn="l" defTabSz="457200">
              <a:defRPr sz="1200">
                <a:solidFill>
                  <a:srgbClr val="000000"/>
                </a:solidFill>
                <a:latin typeface="Helvetica"/>
                <a:ea typeface="Helvetica"/>
                <a:cs typeface="Helvetica"/>
                <a:sym typeface="Helvetica"/>
              </a:defRPr>
            </a:pPr>
          </a:p>
        </p:txBody>
      </p:sp>
      <p:sp>
        <p:nvSpPr>
          <p:cNvPr id="117" name="Dreieck"/>
          <p:cNvSpPr/>
          <p:nvPr/>
        </p:nvSpPr>
        <p:spPr>
          <a:xfrm>
            <a:off x="8207081" y="2516783"/>
            <a:ext cx="288034" cy="288034"/>
          </a:xfrm>
          <a:prstGeom prst="triangle">
            <a:avLst/>
          </a:prstGeom>
          <a:solidFill>
            <a:srgbClr val="89A14D"/>
          </a:solidFill>
          <a:ln w="25400"/>
        </p:spPr>
        <p:txBody>
          <a:bodyPr lIns="0" tIns="0" rIns="0" bIns="0"/>
          <a:lstStyle/>
          <a:p>
            <a:pPr algn="l" defTabSz="457200">
              <a:defRPr sz="1200">
                <a:solidFill>
                  <a:srgbClr val="000000"/>
                </a:solidFill>
                <a:latin typeface="Helvetica"/>
                <a:ea typeface="Helvetica"/>
                <a:cs typeface="Helvetica"/>
                <a:sym typeface="Helvetica"/>
              </a:defRPr>
            </a:pPr>
          </a:p>
        </p:txBody>
      </p:sp>
      <p:sp>
        <p:nvSpPr>
          <p:cNvPr id="118" name="IV"/>
          <p:cNvSpPr/>
          <p:nvPr/>
        </p:nvSpPr>
        <p:spPr>
          <a:xfrm>
            <a:off x="6918665" y="939064"/>
            <a:ext cx="609601" cy="520701"/>
          </a:xfrm>
          <a:prstGeom prst="rect">
            <a:avLst/>
          </a:prstGeom>
          <a:ln w="12700"/>
          <a:extLst>
            <a:ext uri="{C572A759-6A51-4108-AA02-DFA0A04FC94B}">
              <ma14:wrappingTextBoxFlag xmlns:ma14="http://schemas.microsoft.com/office/mac/drawingml/2011/main" val="1"/>
            </a:ext>
          </a:extLst>
        </p:spPr>
        <p:txBody>
          <a:bodyPr lIns="38100" tIns="38100" rIns="38100" bIns="38100">
            <a:spAutoFit/>
          </a:bodyPr>
          <a:lstStyle>
            <a:lvl1pPr>
              <a:buClr>
                <a:srgbClr val="000000"/>
              </a:buClr>
              <a:defRPr sz="3000"/>
            </a:lvl1pPr>
          </a:lstStyle>
          <a:p>
            <a:pPr>
              <a:defRPr sz="2800"/>
            </a:pPr>
            <a:r>
              <a:rPr sz="3000"/>
              <a:t>IV</a:t>
            </a:r>
          </a:p>
        </p:txBody>
      </p:sp>
      <p:sp>
        <p:nvSpPr>
          <p:cNvPr id="119" name="Dreieck"/>
          <p:cNvSpPr/>
          <p:nvPr/>
        </p:nvSpPr>
        <p:spPr>
          <a:xfrm>
            <a:off x="7700154" y="2859604"/>
            <a:ext cx="288033" cy="288033"/>
          </a:xfrm>
          <a:prstGeom prst="triangle">
            <a:avLst/>
          </a:prstGeom>
          <a:solidFill>
            <a:srgbClr val="89A14D"/>
          </a:solidFill>
          <a:ln w="25400"/>
        </p:spPr>
        <p:txBody>
          <a:bodyPr lIns="0" tIns="0" rIns="0" bIns="0"/>
          <a:lstStyle/>
          <a:p>
            <a:pPr algn="l" defTabSz="457200">
              <a:defRPr sz="1200">
                <a:solidFill>
                  <a:srgbClr val="000000"/>
                </a:solidFill>
                <a:latin typeface="Helvetica"/>
                <a:ea typeface="Helvetica"/>
                <a:cs typeface="Helvetica"/>
                <a:sym typeface="Helvetica"/>
              </a:defRPr>
            </a:pP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2.jpeg"/></Relationships>

</file>

<file path=ppt/theme/_rels/theme2.xml.rels><?xml version="1.0" encoding="UTF-8"?>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xmlns:r="http://schemas.openxmlformats.org/officeDocument/2006/relationships" name="White">
  <a:themeElements>
    <a:clrScheme name="White">
      <a:dk1>
        <a:srgbClr val="FF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25400" cap="flat">
          <a:noFill/>
          <a:miter lim="400000"/>
        </a:ln>
        <a:effectLst/>
        <a:sp3d/>
      </a:spPr>
      <a:bodyPr rot="0" spcFirstLastPara="1" vertOverflow="overflow" horzOverflow="overflow" vert="horz" wrap="square" lIns="38100" tIns="38100" rIns="38100" bIns="38100" numCol="1" spcCol="38100" rtlCol="0" anchor="ctr" upright="0">
        <a:spAutoFit/>
      </a:bodyPr>
      <a:lstStyle>
        <a:defPPr marL="0" marR="0" indent="0" algn="ctr" defTabSz="406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064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FFFFFF"/>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25400" cap="flat">
          <a:noFill/>
          <a:miter lim="400000"/>
        </a:ln>
        <a:effectLst/>
        <a:sp3d/>
      </a:spPr>
      <a:bodyPr rot="0" spcFirstLastPara="1" vertOverflow="overflow" horzOverflow="overflow" vert="horz" wrap="square" lIns="38100" tIns="38100" rIns="38100" bIns="38100" numCol="1" spcCol="38100" rtlCol="0" anchor="ctr" upright="0">
        <a:spAutoFit/>
      </a:bodyPr>
      <a:lstStyle>
        <a:defPPr marL="0" marR="0" indent="0" algn="ctr" defTabSz="406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064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FFFFFF"/>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