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381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" name="Shape 1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12" name="Textebene 1…"/>
          <p:cNvSpPr txBox="1"/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90" name="Textebene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eltext"/>
          <p:cNvSpPr txBox="1"/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99" name="Textebene 1…"/>
          <p:cNvSpPr txBox="1"/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0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Aufzählung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eltext"/>
          <p:cNvSpPr txBox="1"/>
          <p:nvPr>
            <p:ph type="title"/>
          </p:nvPr>
        </p:nvSpPr>
        <p:spPr>
          <a:xfrm>
            <a:off x="892968" y="169356"/>
            <a:ext cx="7358064" cy="17329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642937">
              <a:defRPr sz="5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08" name="Textebene 1…"/>
          <p:cNvSpPr txBox="1"/>
          <p:nvPr>
            <p:ph type="body" idx="1"/>
          </p:nvPr>
        </p:nvSpPr>
        <p:spPr>
          <a:xfrm>
            <a:off x="892968" y="1518046"/>
            <a:ext cx="7358064" cy="4875611"/>
          </a:xfrm>
          <a:prstGeom prst="rect">
            <a:avLst/>
          </a:prstGeom>
        </p:spPr>
        <p:txBody>
          <a:bodyPr lIns="35718" tIns="35718" rIns="35718" bIns="35718" anchor="ctr">
            <a:noAutofit/>
          </a:bodyPr>
          <a:lstStyle>
            <a:lvl1pPr marL="647700" indent="-381000" defTabSz="642937">
              <a:spcBef>
                <a:spcPts val="1600"/>
              </a:spcBef>
              <a:buClr>
                <a:srgbClr val="FFFFFF"/>
              </a:buClr>
              <a:buSzPct val="171000"/>
              <a:buFont typeface="Gill Sans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1092200" indent="-381000" defTabSz="642937">
              <a:spcBef>
                <a:spcPts val="1600"/>
              </a:spcBef>
              <a:buClr>
                <a:srgbClr val="FFFFFF"/>
              </a:buClr>
              <a:buSzPct val="171000"/>
              <a:buFont typeface="Gill Sans"/>
              <a:buChar char="•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1536700" indent="-381000" defTabSz="642937">
              <a:spcBef>
                <a:spcPts val="1600"/>
              </a:spcBef>
              <a:buClr>
                <a:srgbClr val="FFFFFF"/>
              </a:buClr>
              <a:buSzPct val="171000"/>
              <a:buFont typeface="Gill Sans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981200" indent="-381000" defTabSz="642937">
              <a:spcBef>
                <a:spcPts val="1600"/>
              </a:spcBef>
              <a:buClr>
                <a:srgbClr val="FFFFFF"/>
              </a:buClr>
              <a:buSzPct val="171000"/>
              <a:buFont typeface="Gill Sans"/>
              <a:buChar char="•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2425700" indent="-381000" defTabSz="642937">
              <a:spcBef>
                <a:spcPts val="1600"/>
              </a:spcBef>
              <a:buClr>
                <a:srgbClr val="FFFFFF"/>
              </a:buClr>
              <a:buSzPct val="171000"/>
              <a:buFont typeface="Gill Sans"/>
              <a:buChar char="•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09" name="Foliennummer"/>
          <p:cNvSpPr txBox="1"/>
          <p:nvPr>
            <p:ph type="sldNum" sz="quarter" idx="2"/>
          </p:nvPr>
        </p:nvSpPr>
        <p:spPr>
          <a:xfrm>
            <a:off x="4482162" y="6527601"/>
            <a:ext cx="179676" cy="197091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21" name="Textebene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Titeltext</a:t>
            </a:r>
          </a:p>
        </p:txBody>
      </p:sp>
      <p:sp>
        <p:nvSpPr>
          <p:cNvPr id="30" name="Textebene 1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39" name="Textebene 1…"/>
          <p:cNvSpPr txBox="1"/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/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48" name="Textebene 1…"/>
          <p:cNvSpPr txBox="1"/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5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text"/>
          <p:cNvSpPr txBox="1"/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Titeltext</a:t>
            </a:r>
          </a:p>
        </p:txBody>
      </p:sp>
      <p:sp>
        <p:nvSpPr>
          <p:cNvPr id="72" name="Textebene 1…"/>
          <p:cNvSpPr txBox="1"/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el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Titeltext</a:t>
            </a:r>
          </a:p>
        </p:txBody>
      </p:sp>
      <p:sp>
        <p:nvSpPr>
          <p:cNvPr id="81" name="Textebene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/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3" name="Textebene 1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2pPr>
              <a:buChar char="–"/>
            </a:lvl2pPr>
            <a:lvl4pPr>
              <a:buChar char="–"/>
            </a:lvl4pPr>
            <a:lvl5pPr>
              <a:buChar char="»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8428176" y="6414760"/>
            <a:ext cx="258625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Relationship Id="rId3" Type="http://schemas.openxmlformats.org/officeDocument/2006/relationships/image" Target="../media/image2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ration von Essigsäure in Essig"/>
          <p:cNvSpPr txBox="1"/>
          <p:nvPr>
            <p:ph type="ctrTitle"/>
          </p:nvPr>
        </p:nvSpPr>
        <p:spPr>
          <a:xfrm>
            <a:off x="685800" y="8223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>
              <a:defRPr b="0"/>
            </a:pPr>
            <a:r>
              <a:rPr b="1"/>
              <a:t>Titration von Essigsäure in Essig</a:t>
            </a:r>
          </a:p>
        </p:txBody>
      </p:sp>
      <p:sp>
        <p:nvSpPr>
          <p:cNvPr id="119" name="Zum Bearbeiten doppelklicken"/>
          <p:cNvSpPr txBox="1"/>
          <p:nvPr>
            <p:ph type="subTitle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0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6052" y="2166266"/>
            <a:ext cx="2491895" cy="43125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Ein Indikator zeigt den Endpunkt der Reaktion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 defTabSz="621791">
              <a:defRPr sz="2652"/>
            </a:pPr>
            <a:br/>
            <a:r>
              <a:rPr sz="2176"/>
              <a:t>Ein </a:t>
            </a:r>
            <a:r>
              <a:rPr b="1" sz="2176"/>
              <a:t>Indikator</a:t>
            </a:r>
            <a:r>
              <a:rPr sz="2176"/>
              <a:t> zeigt den Endpunkt der Reaktion </a:t>
            </a:r>
            <a:br>
              <a:rPr sz="2176"/>
            </a:br>
          </a:p>
        </p:txBody>
      </p:sp>
      <p:sp>
        <p:nvSpPr>
          <p:cNvPr id="169" name="Phenolphthalein: ein Säure-Base-Indikator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t>Phenolphthalein: ein </a:t>
            </a:r>
            <a:r>
              <a:rPr b="1"/>
              <a:t>Säure-Base-Indikator</a:t>
            </a:r>
          </a:p>
        </p:txBody>
      </p:sp>
      <p:pic>
        <p:nvPicPr>
          <p:cNvPr id="170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7863" y="2708919"/>
            <a:ext cx="1693541" cy="2957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6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henolphthalein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>
              <a:defRPr b="0" sz="4400"/>
            </a:pPr>
            <a:r>
              <a:rPr b="1" sz="3200"/>
              <a:t>Phenolphthalein</a:t>
            </a:r>
          </a:p>
        </p:txBody>
      </p:sp>
      <p:grpSp>
        <p:nvGrpSpPr>
          <p:cNvPr id="175" name="Gruppieren"/>
          <p:cNvGrpSpPr/>
          <p:nvPr/>
        </p:nvGrpSpPr>
        <p:grpSpPr>
          <a:xfrm>
            <a:off x="4645025" y="1535113"/>
            <a:ext cx="4041775" cy="3992636"/>
            <a:chOff x="0" y="0"/>
            <a:chExt cx="4041775" cy="3992635"/>
          </a:xfrm>
        </p:grpSpPr>
        <p:sp>
          <p:nvSpPr>
            <p:cNvPr id="173" name="In basischer Lösung: pink"/>
            <p:cNvSpPr/>
            <p:nvPr/>
          </p:nvSpPr>
          <p:spPr>
            <a:xfrm>
              <a:off x="0" y="0"/>
              <a:ext cx="4041775" cy="639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noAutofit/>
            </a:bodyPr>
            <a:lstStyle>
              <a:lvl1pPr>
                <a:spcBef>
                  <a:spcPts val="500"/>
                </a:spcBef>
                <a:defRPr b="1" sz="2400"/>
              </a:lvl1pPr>
            </a:lstStyle>
            <a:p>
              <a:pPr/>
              <a:r>
                <a:t>In basischer Lösung: pink</a:t>
              </a:r>
            </a:p>
          </p:txBody>
        </p:sp>
        <p:pic>
          <p:nvPicPr>
            <p:cNvPr id="174" name="image5.png" descr="image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095" y="1245813"/>
              <a:ext cx="1872458" cy="2746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6" name="In saurer Lösung: farblos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/>
          <a:lstStyle/>
          <a:p>
            <a:pPr/>
            <a:r>
              <a:t>In saurer Lösung: farblos</a:t>
            </a:r>
          </a:p>
        </p:txBody>
      </p:sp>
      <p:pic>
        <p:nvPicPr>
          <p:cNvPr id="177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6937" y="2780927"/>
            <a:ext cx="2315595" cy="2795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3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3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2"/>
      <p:bldP build="whole" bldLvl="1" animBg="1" rev="0" advAuto="0" spid="175" grpId="3"/>
      <p:bldP build="whole" bldLvl="1" animBg="1" rev="0" advAuto="0" spid="17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Zum Bearbeiten doppelklicken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Hat die ganze Essigsäure mit NaOH reagiert, so ist die Lösung nicht mehr sauer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sz="2800"/>
              <a:t>Hat die ganze Essigsäure mit NaOH reagiert, so ist die Lösung nicht mehr sauer</a:t>
            </a:r>
            <a:endParaRPr sz="2800"/>
          </a:p>
          <a:p>
            <a:pPr marL="0" indent="0">
              <a:spcBef>
                <a:spcPts val="600"/>
              </a:spcBef>
              <a:buSzTx/>
              <a:buNone/>
            </a:pPr>
            <a:r>
              <a:rPr sz="2800"/>
              <a:t>    =&gt; Der Indikator ändert seine Farbe</a:t>
            </a:r>
            <a:br>
              <a:rPr sz="2800"/>
            </a:br>
            <a:endParaRPr sz="2800"/>
          </a:p>
          <a:p>
            <a:pPr marL="0" indent="0" algn="ctr">
              <a:buSzTx/>
              <a:buNone/>
            </a:pPr>
            <a:r>
              <a:rPr b="1"/>
              <a:t>Der Farbwechsel von farblos zu pink gibt den Endpunkt der Titration an!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Vorgehen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>
              <a:defRPr b="0"/>
            </a:pPr>
            <a:r>
              <a:rPr b="1"/>
              <a:t>Vorgehen</a:t>
            </a:r>
          </a:p>
        </p:txBody>
      </p:sp>
      <p:sp>
        <p:nvSpPr>
          <p:cNvPr id="183" name="Zum Bearbeiten doppelklicken"/>
          <p:cNvSpPr txBox="1"/>
          <p:nvPr>
            <p:ph type="subTitle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riermittel: NaOH -Lösung  («Natronlauge»)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>
              <a:defRPr b="0" sz="4400"/>
            </a:pPr>
            <a:r>
              <a:rPr b="1" sz="3200"/>
              <a:t>Titriermittel: NaOH -Lösung  («Natronlauge»)</a:t>
            </a:r>
          </a:p>
        </p:txBody>
      </p:sp>
      <p:sp>
        <p:nvSpPr>
          <p:cNvPr id="186" name="Ätzend!…"/>
          <p:cNvSpPr txBox="1"/>
          <p:nvPr>
            <p:ph type="body" sz="half" idx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</a:p>
          <a:p>
            <a:pPr/>
          </a:p>
          <a:p>
            <a:pPr marL="0" indent="0" algn="ctr">
              <a:buSzTx/>
              <a:buNone/>
            </a:pPr>
          </a:p>
          <a:p>
            <a:pPr marL="0" indent="0" algn="ctr">
              <a:buSzTx/>
              <a:buNone/>
            </a:pPr>
            <a:r>
              <a:t>Ätzend!</a:t>
            </a:r>
          </a:p>
          <a:p>
            <a:pPr marL="0" indent="0">
              <a:buSzTx/>
              <a:buNone/>
            </a:pPr>
            <a:r>
              <a:t>Schutzbrille obligatorisch!</a:t>
            </a:r>
          </a:p>
        </p:txBody>
      </p:sp>
      <p:pic>
        <p:nvPicPr>
          <p:cNvPr id="187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2060848"/>
            <a:ext cx="3682752" cy="3672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7.png" descr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68144" y="2348880"/>
            <a:ext cx="1581151" cy="1562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2"/>
      <p:bldP build="p" bldLvl="1" animBg="1" rev="0" advAuto="0" spid="186" grpId="3"/>
      <p:bldP build="whole" bldLvl="1" animBg="1" rev="0" advAuto="0" spid="18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Vorbereitung der Bürette mit Natronlauge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>
              <a:defRPr b="0" sz="4400"/>
            </a:pPr>
            <a:r>
              <a:rPr b="1" sz="3200"/>
              <a:t>Vorbereitung der Bürette mit Natronlauge</a:t>
            </a:r>
          </a:p>
        </p:txBody>
      </p:sp>
      <p:sp>
        <p:nvSpPr>
          <p:cNvPr id="191" name="Zum Bearbeiten doppelklicken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ürette senkrecht montieren…"/>
          <p:cNvSpPr/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Bürette senkrecht montieren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Natronlauge auffüllen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Natronlauge bis zur </a:t>
            </a:r>
            <a:br/>
            <a:r>
              <a:t>0-Marke ausfliessen lassen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Ausfliessende Natronlauge auffangen</a:t>
            </a:r>
          </a:p>
        </p:txBody>
      </p:sp>
      <p:pic>
        <p:nvPicPr>
          <p:cNvPr id="193" name="image8.png" descr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9591" y="1628799"/>
            <a:ext cx="3168353" cy="4392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Achtung!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>
              <a:defRPr b="0" sz="4400"/>
            </a:pPr>
            <a:r>
              <a:rPr b="1" sz="3200"/>
              <a:t>Achtung!</a:t>
            </a:r>
          </a:p>
        </p:txBody>
      </p:sp>
      <p:sp>
        <p:nvSpPr>
          <p:cNvPr id="196" name="Zum Bearbeiten doppelklicken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pitze muss frei von Luftblasen sein…"/>
          <p:cNvSpPr/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Spitze muss frei von Luftblasen sein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Zur Entfernung: Flüssigkeit schnell ausfliessen lassen</a:t>
            </a:r>
          </a:p>
        </p:txBody>
      </p:sp>
      <p:pic>
        <p:nvPicPr>
          <p:cNvPr id="198" name="image9.png" descr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99" y="1700808"/>
            <a:ext cx="2952329" cy="3854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Ablesen des Flüssigkeitsstandes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>
              <a:defRPr b="0" sz="4400"/>
            </a:pPr>
            <a:r>
              <a:rPr b="1" sz="3200"/>
              <a:t>Ablesen des Flüssigkeitsstandes</a:t>
            </a:r>
          </a:p>
        </p:txBody>
      </p:sp>
      <p:sp>
        <p:nvSpPr>
          <p:cNvPr id="201" name="Zum Bearbeiten doppelklicken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2" name="image10.png" descr="imag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1640" y="1556791"/>
            <a:ext cx="6480720" cy="4060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Vorbereitung der Essigprobe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>
              <a:defRPr b="0" sz="4400"/>
            </a:pPr>
            <a:r>
              <a:rPr b="1" sz="3200"/>
              <a:t>Vorbereitung der Essigprobe</a:t>
            </a:r>
          </a:p>
        </p:txBody>
      </p:sp>
      <p:sp>
        <p:nvSpPr>
          <p:cNvPr id="205" name="10,0 ml Essig in einen Erlenmeier pipettieren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10,0 ml Essig in einen Erlenmeier pipettieren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Vorgehen beim Pipettieren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>
              <a:defRPr b="0" sz="4400"/>
            </a:pPr>
            <a:r>
              <a:rPr b="1" sz="3200"/>
              <a:t>Vorgehen beim Pipettieren</a:t>
            </a:r>
          </a:p>
        </p:txBody>
      </p:sp>
      <p:sp>
        <p:nvSpPr>
          <p:cNvPr id="208" name="Flüssigkeit bis zur Marke aufsaugen"/>
          <p:cNvSpPr txBox="1"/>
          <p:nvPr>
            <p:ph type="body" sz="half" idx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  <a:r>
              <a:t>Flüssigkeit bis zur Marke aufsaugen</a:t>
            </a:r>
          </a:p>
        </p:txBody>
      </p:sp>
      <p:pic>
        <p:nvPicPr>
          <p:cNvPr id="209" name="image11.png" descr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5616" y="1700808"/>
            <a:ext cx="2880321" cy="4032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Zum Bearbeiten doppelklicken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" name="Zum Bearbeiten doppelklicken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</p:txBody>
      </p:sp>
      <p:sp>
        <p:nvSpPr>
          <p:cNvPr id="124" name="Essig ist eine wässrige Lösung…"/>
          <p:cNvSpPr/>
          <p:nvPr/>
        </p:nvSpPr>
        <p:spPr>
          <a:xfrm>
            <a:off x="4283967" y="1600200"/>
            <a:ext cx="4402833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>
              <a:spcBef>
                <a:spcPts val="600"/>
              </a:spcBef>
              <a:defRPr sz="2800"/>
            </a:pPr>
            <a:r>
              <a:t>Essig ist eine wässrige Lösung</a:t>
            </a:r>
            <a:br/>
          </a:p>
          <a:p>
            <a:pPr>
              <a:spcBef>
                <a:spcPts val="600"/>
              </a:spcBef>
              <a:defRPr sz="2800"/>
            </a:pPr>
            <a:r>
              <a:t>Es besteht aus: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Wasser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Essigsäure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Aromastoffe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Farbstoffe</a:t>
            </a:r>
          </a:p>
        </p:txBody>
      </p:sp>
      <p:pic>
        <p:nvPicPr>
          <p:cNvPr id="125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9632" y="1340766"/>
            <a:ext cx="2592289" cy="4486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Zum Bearbeiten doppelklicken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Zum Bearbeiten doppelklicken"/>
          <p:cNvSpPr txBox="1"/>
          <p:nvPr>
            <p:ph type="body" sz="half" idx="1"/>
          </p:nvPr>
        </p:nvSpPr>
        <p:spPr>
          <a:xfrm>
            <a:off x="457200" y="1600200"/>
            <a:ext cx="3466728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Flüsssigkeit ausfliessen lassen:…"/>
          <p:cNvSpPr/>
          <p:nvPr/>
        </p:nvSpPr>
        <p:spPr>
          <a:xfrm>
            <a:off x="4355975" y="1600200"/>
            <a:ext cx="4330825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>
              <a:spcBef>
                <a:spcPts val="600"/>
              </a:spcBef>
              <a:defRPr sz="2800"/>
            </a:pPr>
          </a:p>
          <a:p>
            <a:pPr>
              <a:spcBef>
                <a:spcPts val="600"/>
              </a:spcBef>
              <a:defRPr sz="2800"/>
            </a:pPr>
            <a:r>
              <a:rPr b="1"/>
              <a:t>Flüsssigkeit ausfliessen lassen:</a:t>
            </a:r>
            <a:endParaRPr b="1"/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Pipette senkrecht halten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Am Ende: Pipettenspitze an der Gefässwand abstreifen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Nicht ausblasen!</a:t>
            </a:r>
          </a:p>
        </p:txBody>
      </p:sp>
      <p:pic>
        <p:nvPicPr>
          <p:cNvPr id="214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rcRect l="0" t="14297" r="6109" b="0"/>
          <a:stretch>
            <a:fillRect/>
          </a:stretch>
        </p:blipFill>
        <p:spPr>
          <a:xfrm>
            <a:off x="899591" y="1700808"/>
            <a:ext cx="2707110" cy="394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Zugeben: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algn="l">
              <a:defRPr b="1" sz="3200"/>
            </a:lvl1pPr>
          </a:lstStyle>
          <a:p>
            <a:pPr>
              <a:defRPr b="0" sz="4400"/>
            </a:pPr>
            <a:r>
              <a:rPr b="1" sz="3200"/>
              <a:t>Zugeben:</a:t>
            </a:r>
          </a:p>
        </p:txBody>
      </p:sp>
      <p:sp>
        <p:nvSpPr>
          <p:cNvPr id="217" name="einen Magnetfisch…"/>
          <p:cNvSpPr txBox="1"/>
          <p:nvPr>
            <p:ph type="body" idx="1"/>
          </p:nvPr>
        </p:nvSpPr>
        <p:spPr>
          <a:xfrm>
            <a:off x="384083" y="1340767"/>
            <a:ext cx="8229601" cy="4741988"/>
          </a:xfrm>
          <a:prstGeom prst="rect">
            <a:avLst/>
          </a:prstGeom>
        </p:spPr>
        <p:txBody>
          <a:bodyPr/>
          <a:lstStyle/>
          <a:p>
            <a:pPr/>
            <a:r>
              <a:t>einen Magnetfisch  </a:t>
            </a:r>
          </a:p>
          <a:p>
            <a:pPr/>
            <a:r>
              <a:t>ca. 10 ml deionisiertes Wasser </a:t>
            </a:r>
          </a:p>
          <a:p>
            <a:pPr/>
            <a:r>
              <a:t> 3-4-Tropfen Phenolphthalein</a:t>
            </a:r>
          </a:p>
        </p:txBody>
      </p:sp>
      <p:pic>
        <p:nvPicPr>
          <p:cNvPr id="218" name="image13.png" descr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558" y="4040401"/>
            <a:ext cx="1152130" cy="480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14.png" descr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9809" y="3052440"/>
            <a:ext cx="2422553" cy="3073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15.png" descr="image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83767" y="3066266"/>
            <a:ext cx="2481965" cy="3045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2"/>
      <p:bldP build="whole" bldLvl="1" animBg="1" rev="0" advAuto="0" spid="219" grpId="4"/>
      <p:bldP build="p" bldLvl="1" animBg="1" rev="0" advAuto="0" spid="217" grpId="1"/>
      <p:bldP build="whole" bldLvl="1" animBg="1" rev="0" advAuto="0" spid="220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Zum Bearbeiten doppelklicken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Erlenmeyerkolben auf den Magnetrührer stellen…"/>
          <p:cNvSpPr txBox="1"/>
          <p:nvPr>
            <p:ph type="body" sz="half" idx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/>
            <a:r>
              <a:t>Erlenmeyerkolben auf den Magnetrührer stellen</a:t>
            </a:r>
          </a:p>
          <a:p>
            <a:pPr/>
            <a:r>
              <a:t> Rührer einschalten</a:t>
            </a:r>
          </a:p>
        </p:txBody>
      </p:sp>
      <p:pic>
        <p:nvPicPr>
          <p:cNvPr id="224" name="image16.jpg" descr="image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9264" y="1600200"/>
            <a:ext cx="3394472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Nun kann man mit der Titration beginnen!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>
              <a:defRPr b="0"/>
            </a:pPr>
            <a:r>
              <a:rPr b="1"/>
              <a:t>Nun kann man mit der Titration beginnen!</a:t>
            </a:r>
          </a:p>
        </p:txBody>
      </p:sp>
      <p:sp>
        <p:nvSpPr>
          <p:cNvPr id="227" name="Zum Bearbeiten doppelklicken"/>
          <p:cNvSpPr txBox="1"/>
          <p:nvPr>
            <p:ph type="subTitle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Zum Bearbeiten doppelklicken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Zum Bearbeiten doppelklicken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Unter Rühren Natronlauge zutropfen…"/>
          <p:cNvSpPr/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</a:p>
          <a:p>
            <a:pPr>
              <a:spcBef>
                <a:spcPts val="600"/>
              </a:spcBef>
              <a:defRPr sz="2800"/>
            </a:pPr>
            <a:r>
              <a:t>Unter Rühren Natronlauge zutropfen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</a:p>
          <a:p>
            <a:pPr>
              <a:spcBef>
                <a:spcPts val="600"/>
              </a:spcBef>
              <a:defRPr sz="2800"/>
            </a:pPr>
            <a:r>
              <a:t>Zuerst bleibt die Lösung farblos</a:t>
            </a:r>
          </a:p>
        </p:txBody>
      </p:sp>
      <p:pic>
        <p:nvPicPr>
          <p:cNvPr id="232" name="image17.png" descr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248" y="1614781"/>
            <a:ext cx="2589703" cy="4536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Zum Bearbeiten doppelklicken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" name="Zum Bearbeiten doppelklicken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Plötzlich erscheint die Farbe, sie verschwindet dann wieder…"/>
          <p:cNvSpPr/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>
              <a:spcBef>
                <a:spcPts val="600"/>
              </a:spcBef>
              <a:defRPr sz="2800"/>
            </a:pPr>
          </a:p>
          <a:p>
            <a:pPr>
              <a:spcBef>
                <a:spcPts val="600"/>
              </a:spcBef>
              <a:defRPr sz="2800"/>
            </a:pPr>
            <a:r>
              <a:t>Plötzlich erscheint die Farbe, sie verschwindet dann wieder </a:t>
            </a:r>
          </a:p>
          <a:p>
            <a:pPr>
              <a:spcBef>
                <a:spcPts val="600"/>
              </a:spcBef>
              <a:defRPr sz="2800"/>
            </a:pPr>
            <a:r>
              <a:t>Nun ist die Titration ist </a:t>
            </a:r>
            <a:r>
              <a:rPr b="1"/>
              <a:t>fast fertig</a:t>
            </a:r>
            <a:r>
              <a:t>: Natronlauge langsamer zutropfen!</a:t>
            </a:r>
          </a:p>
        </p:txBody>
      </p:sp>
      <p:pic>
        <p:nvPicPr>
          <p:cNvPr id="237" name="image18.png" descr="image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3608" y="1588083"/>
            <a:ext cx="2671110" cy="4536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Zum Bearbeiten doppelklicken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Zum Bearbeiten doppelklicken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Nun bleibt die Farbe bestehen…"/>
          <p:cNvSpPr/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</a:p>
          <a:p>
            <a:pPr>
              <a:spcBef>
                <a:spcPts val="600"/>
              </a:spcBef>
              <a:defRPr sz="2800"/>
            </a:pPr>
          </a:p>
          <a:p>
            <a:pPr>
              <a:spcBef>
                <a:spcPts val="600"/>
              </a:spcBef>
              <a:defRPr sz="2800"/>
            </a:pPr>
            <a:r>
              <a:t>Nun bleibt die Farbe bestehen</a:t>
            </a:r>
          </a:p>
          <a:p>
            <a:pPr>
              <a:spcBef>
                <a:spcPts val="600"/>
              </a:spcBef>
              <a:defRPr sz="2800"/>
            </a:pPr>
            <a:r>
              <a:rPr b="1"/>
              <a:t>Die Titration ist beendet!</a:t>
            </a:r>
          </a:p>
        </p:txBody>
      </p:sp>
      <p:pic>
        <p:nvPicPr>
          <p:cNvPr id="242" name="image19.png" descr="image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5749" y="1628799"/>
            <a:ext cx="2324051" cy="4320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Umschlagpunkt des Indika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pPr/>
            <a:r>
              <a:t>Umschlagpunkt des Indikators</a:t>
            </a:r>
          </a:p>
        </p:txBody>
      </p:sp>
      <p:sp>
        <p:nvSpPr>
          <p:cNvPr id="245" name="Zum Bearbeiten doppelklicken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Foliennummer"/>
          <p:cNvSpPr txBox="1"/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7" name="ScreenSnapz-1.mov" descr="ScreenSnapz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84925" y="1293452"/>
            <a:ext cx="8374150" cy="51186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342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11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Zum Bearbeiten doppelklicken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Natronlauge-Verbrauch ablesen und notieren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Natronlauge-Verbrauch ablesen und notieren</a:t>
            </a:r>
          </a:p>
          <a:p>
            <a:pPr/>
            <a:r>
              <a:t>Lösung in den Abguss leeren</a:t>
            </a:r>
          </a:p>
          <a:p>
            <a:pPr/>
            <a:r>
              <a:t>Erlenmeyerkolben spülen</a:t>
            </a:r>
          </a:p>
          <a:p>
            <a:pPr/>
          </a:p>
          <a:p>
            <a:pPr/>
            <a:r>
              <a:rPr b="1"/>
              <a:t>Ganze Sequenz noch 2x durchführen!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Auswertung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>
              <a:defRPr b="0" sz="4400"/>
            </a:pPr>
            <a:r>
              <a:rPr b="1" sz="3200"/>
              <a:t>Auswertung</a:t>
            </a:r>
          </a:p>
        </p:txBody>
      </p:sp>
      <p:pic>
        <p:nvPicPr>
          <p:cNvPr id="253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0300" y="1409700"/>
            <a:ext cx="7142104" cy="370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5200" y="5016500"/>
            <a:ext cx="4127500" cy="15624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Wieviel Essigäure enthält Speiseessig?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>
              <a:defRPr b="0"/>
            </a:pPr>
            <a:r>
              <a:rPr b="1"/>
              <a:t>Wieviel Essigäure enthält Speiseessig?</a:t>
            </a:r>
          </a:p>
        </p:txBody>
      </p:sp>
      <p:sp>
        <p:nvSpPr>
          <p:cNvPr id="128" name="Zum Bearbeiten doppelklicken"/>
          <p:cNvSpPr txBox="1"/>
          <p:nvPr>
            <p:ph type="subTitle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Beispiel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>
              <a:defRPr b="0" sz="4400"/>
            </a:pPr>
            <a:r>
              <a:rPr b="1" sz="3200"/>
              <a:t>Beispiel</a:t>
            </a:r>
          </a:p>
        </p:txBody>
      </p:sp>
      <p:pic>
        <p:nvPicPr>
          <p:cNvPr id="257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200" y="1511300"/>
            <a:ext cx="8499029" cy="467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Eigene Messungen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>
              <a:defRPr b="0" sz="4400"/>
            </a:pPr>
            <a:r>
              <a:rPr b="1" sz="3200"/>
              <a:t>Eigene Messungen</a:t>
            </a:r>
          </a:p>
        </p:txBody>
      </p:sp>
      <p:pic>
        <p:nvPicPr>
          <p:cNvPr id="260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331" y="1739900"/>
            <a:ext cx="8326638" cy="337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Eigene Messungen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>
              <a:defRPr b="0" sz="4400"/>
            </a:pPr>
            <a:r>
              <a:rPr b="1" sz="3200"/>
              <a:t>Eigene Messungen</a:t>
            </a:r>
          </a:p>
        </p:txBody>
      </p:sp>
      <p:pic>
        <p:nvPicPr>
          <p:cNvPr id="263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00" y="1422400"/>
            <a:ext cx="8158222" cy="488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Aufräumen"/>
          <p:cNvSpPr txBox="1"/>
          <p:nvPr>
            <p:ph type="title"/>
          </p:nvPr>
        </p:nvSpPr>
        <p:spPr>
          <a:xfrm>
            <a:off x="-14224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>
              <a:defRPr b="0" sz="4400"/>
            </a:pPr>
            <a:r>
              <a:rPr b="1" sz="3200"/>
              <a:t>Aufräumen</a:t>
            </a:r>
          </a:p>
        </p:txBody>
      </p:sp>
      <p:sp>
        <p:nvSpPr>
          <p:cNvPr id="266" name="Nach der letzten Titration:…"/>
          <p:cNvSpPr txBox="1"/>
          <p:nvPr>
            <p:ph type="body" idx="1"/>
          </p:nvPr>
        </p:nvSpPr>
        <p:spPr>
          <a:xfrm>
            <a:off x="9779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Nach der letzten Titration:</a:t>
            </a:r>
          </a:p>
          <a:p>
            <a:pPr/>
            <a:r>
              <a:t>übriggebliebene Natronlauge in das dazu vorgesehene Gefäss ausfliessen lassen</a:t>
            </a:r>
          </a:p>
          <a:p>
            <a:pPr/>
            <a:r>
              <a:t>Glaswaren mit Wasser spülen und in den Korb zum Waschen legen </a:t>
            </a:r>
          </a:p>
          <a:p>
            <a:pPr/>
            <a:r>
              <a:t>Bürette: • 3 mal mit Wasser spülen	</a:t>
            </a:r>
            <a:br/>
            <a:r>
              <a:t>                • 1 mal mit Aceton spülen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Essigsäure CH3COOH"/>
          <p:cNvSpPr txBox="1"/>
          <p:nvPr>
            <p:ph type="title"/>
          </p:nvPr>
        </p:nvSpPr>
        <p:spPr>
          <a:xfrm>
            <a:off x="355845" y="692695"/>
            <a:ext cx="8229601" cy="1143001"/>
          </a:xfrm>
          <a:prstGeom prst="rect">
            <a:avLst/>
          </a:prstGeom>
        </p:spPr>
        <p:txBody>
          <a:bodyPr/>
          <a:lstStyle/>
          <a:p>
            <a:pPr/>
            <a:r>
              <a:rPr b="1"/>
              <a:t>Essigsäure CH</a:t>
            </a:r>
            <a:r>
              <a:rPr b="1" sz="3200"/>
              <a:t>3</a:t>
            </a:r>
            <a:r>
              <a:rPr b="1"/>
              <a:t>COOH</a:t>
            </a:r>
          </a:p>
        </p:txBody>
      </p:sp>
      <p:sp>
        <p:nvSpPr>
          <p:cNvPr id="131" name="Zum Bearbeiten doppelklicken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2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rcRect l="1333" t="4517" r="0" b="5151"/>
          <a:stretch>
            <a:fillRect/>
          </a:stretch>
        </p:blipFill>
        <p:spPr>
          <a:xfrm>
            <a:off x="2832673" y="2348880"/>
            <a:ext cx="3253644" cy="1756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Netto"/>
          <p:cNvSpPr txBox="1"/>
          <p:nvPr>
            <p:ph type="title"/>
          </p:nvPr>
        </p:nvSpPr>
        <p:spPr>
          <a:xfrm>
            <a:off x="-8930" y="446484"/>
            <a:ext cx="9197579" cy="1071563"/>
          </a:xfrm>
          <a:prstGeom prst="rect">
            <a:avLst/>
          </a:prstGeom>
          <a:solidFill>
            <a:srgbClr val="FFFB00"/>
          </a:solidFill>
        </p:spPr>
        <p:txBody>
          <a:bodyPr/>
          <a:lstStyle>
            <a:lvl1pPr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Netto</a:t>
            </a:r>
          </a:p>
        </p:txBody>
      </p:sp>
      <p:sp>
        <p:nvSpPr>
          <p:cNvPr id="135" name="Acetat-Ion"/>
          <p:cNvSpPr txBox="1"/>
          <p:nvPr/>
        </p:nvSpPr>
        <p:spPr>
          <a:xfrm>
            <a:off x="6199217" y="1643062"/>
            <a:ext cx="1622292" cy="437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642937">
              <a:buClr>
                <a:srgbClr val="FFFFFF"/>
              </a:buClr>
              <a:buFont typeface="Gill Sans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Acetat-Ion</a:t>
            </a:r>
          </a:p>
        </p:txBody>
      </p:sp>
      <p:sp>
        <p:nvSpPr>
          <p:cNvPr id="136" name="Oxonium-Ion"/>
          <p:cNvSpPr txBox="1"/>
          <p:nvPr/>
        </p:nvSpPr>
        <p:spPr>
          <a:xfrm>
            <a:off x="5975792" y="6116835"/>
            <a:ext cx="2068026" cy="437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642937">
              <a:buClr>
                <a:srgbClr val="FFFFFF"/>
              </a:buClr>
              <a:buFont typeface="Gill Sans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Oxonium-Ion</a:t>
            </a:r>
          </a:p>
        </p:txBody>
      </p:sp>
      <p:sp>
        <p:nvSpPr>
          <p:cNvPr id="137" name="Essigsäure"/>
          <p:cNvSpPr txBox="1"/>
          <p:nvPr/>
        </p:nvSpPr>
        <p:spPr>
          <a:xfrm>
            <a:off x="1007066" y="1643062"/>
            <a:ext cx="1539884" cy="437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642937">
              <a:buClr>
                <a:srgbClr val="FFFFFF"/>
              </a:buClr>
              <a:buFont typeface="Gill Sans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Essigsäure</a:t>
            </a:r>
          </a:p>
        </p:txBody>
      </p:sp>
      <p:sp>
        <p:nvSpPr>
          <p:cNvPr id="138" name="Wasser"/>
          <p:cNvSpPr txBox="1"/>
          <p:nvPr/>
        </p:nvSpPr>
        <p:spPr>
          <a:xfrm>
            <a:off x="1199992" y="6116835"/>
            <a:ext cx="1154032" cy="437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642937">
              <a:buClr>
                <a:srgbClr val="FFFFFF"/>
              </a:buClr>
              <a:buFont typeface="Gill Sans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Wasser</a:t>
            </a:r>
          </a:p>
        </p:txBody>
      </p:sp>
      <p:sp>
        <p:nvSpPr>
          <p:cNvPr id="139" name="Pfeil"/>
          <p:cNvSpPr/>
          <p:nvPr/>
        </p:nvSpPr>
        <p:spPr>
          <a:xfrm>
            <a:off x="4027289" y="4170164"/>
            <a:ext cx="892969" cy="553641"/>
          </a:xfrm>
          <a:prstGeom prst="rightArrow">
            <a:avLst>
              <a:gd name="adj1" fmla="val 32259"/>
              <a:gd name="adj2" fmla="val 70430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75000"/>
              </a:srgbClr>
            </a:outerShdw>
          </a:effectLst>
        </p:spPr>
        <p:txBody>
          <a:bodyPr lIns="35718" tIns="35718" rIns="35718" bIns="35718" anchor="ctr"/>
          <a:lstStyle/>
          <a:p>
            <a:pPr marL="28574" marR="28574" defTabSz="642937">
              <a:defRPr sz="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pic>
        <p:nvPicPr>
          <p:cNvPr id="140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882" y="2437804"/>
            <a:ext cx="2043784" cy="1464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.pdf" descr="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6882" y="2437804"/>
            <a:ext cx="2044900" cy="1464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.pdf" descr="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5765" y="2562820"/>
            <a:ext cx="1764731" cy="1375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.pdf" descr="image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36531" y="4732734"/>
            <a:ext cx="1107282" cy="837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.pdf" descr="image.pd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3367" y="4982765"/>
            <a:ext cx="1107282" cy="578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.pdf" descr="image.pd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23367" y="5107781"/>
            <a:ext cx="1107282" cy="455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.pdf" descr="image.pdf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780000">
            <a:off x="2131361" y="3356604"/>
            <a:ext cx="680890" cy="1678783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neue Bindung"/>
          <p:cNvSpPr/>
          <p:nvPr/>
        </p:nvSpPr>
        <p:spPr>
          <a:xfrm>
            <a:off x="3313057" y="3268265"/>
            <a:ext cx="2322549" cy="705446"/>
          </a:xfrm>
          <a:prstGeom prst="rect">
            <a:avLst/>
          </a:prstGeom>
          <a:solidFill>
            <a:srgbClr val="FF85FF"/>
          </a:solidFill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88900" dist="889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5015" tIns="125015" rIns="125015" bIns="125015" anchor="ctr">
            <a:spAutoFit/>
          </a:bodyPr>
          <a:lstStyle>
            <a:lvl1pPr algn="ctr" defTabSz="642937">
              <a:buClr>
                <a:srgbClr val="FFFFFF"/>
              </a:buClr>
              <a:buFont typeface="Gill Sans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neue Bindung</a:t>
            </a:r>
          </a:p>
        </p:txBody>
      </p:sp>
      <p:sp>
        <p:nvSpPr>
          <p:cNvPr id="148" name="Kreis"/>
          <p:cNvSpPr/>
          <p:nvPr/>
        </p:nvSpPr>
        <p:spPr>
          <a:xfrm rot="19860000">
            <a:off x="2448040" y="2798531"/>
            <a:ext cx="580431" cy="580430"/>
          </a:xfrm>
          <a:prstGeom prst="ellipse">
            <a:avLst/>
          </a:prstGeom>
          <a:ln w="50800">
            <a:solidFill>
              <a:srgbClr val="8EFA00"/>
            </a:solidFill>
            <a:miter lim="400000"/>
          </a:ln>
          <a:effectLst>
            <a:outerShdw sx="100000" sy="100000" kx="0" ky="0" algn="b" rotWithShape="0" blurRad="88900" dist="88900" dir="2700000">
              <a:srgbClr val="000000">
                <a:alpha val="75000"/>
              </a:srgbClr>
            </a:outerShdw>
          </a:effectLst>
        </p:spPr>
        <p:txBody>
          <a:bodyPr lIns="35718" tIns="35718" rIns="35718" bIns="35718" anchor="ctr"/>
          <a:lstStyle/>
          <a:p>
            <a:pPr marL="28574" marR="28574" defTabSz="642937">
              <a:defRPr sz="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sp>
        <p:nvSpPr>
          <p:cNvPr id="149" name="Kreis"/>
          <p:cNvSpPr/>
          <p:nvPr/>
        </p:nvSpPr>
        <p:spPr>
          <a:xfrm rot="19860000">
            <a:off x="1474704" y="4852359"/>
            <a:ext cx="580431" cy="580430"/>
          </a:xfrm>
          <a:prstGeom prst="ellipse">
            <a:avLst/>
          </a:prstGeom>
          <a:ln w="50800">
            <a:solidFill>
              <a:srgbClr val="FF7E79"/>
            </a:solidFill>
            <a:miter lim="400000"/>
          </a:ln>
          <a:effectLst>
            <a:outerShdw sx="100000" sy="100000" kx="0" ky="0" algn="b" rotWithShape="0" blurRad="88900" dist="88900" dir="2700000">
              <a:srgbClr val="000000">
                <a:alpha val="75000"/>
              </a:srgbClr>
            </a:outerShdw>
          </a:effectLst>
        </p:spPr>
        <p:txBody>
          <a:bodyPr lIns="35718" tIns="35718" rIns="35718" bIns="35718" anchor="ctr"/>
          <a:lstStyle/>
          <a:p>
            <a:pPr marL="28574" marR="28574" defTabSz="642937">
              <a:defRPr sz="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sp>
        <p:nvSpPr>
          <p:cNvPr id="150" name="Säure"/>
          <p:cNvSpPr txBox="1"/>
          <p:nvPr/>
        </p:nvSpPr>
        <p:spPr>
          <a:xfrm>
            <a:off x="1262591" y="1643062"/>
            <a:ext cx="1083528" cy="437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642937">
              <a:buClr>
                <a:srgbClr val="8EFA00"/>
              </a:buClr>
              <a:buFont typeface="Gill Sans"/>
              <a:defRPr b="1" sz="2800">
                <a:solidFill>
                  <a:srgbClr val="8EFA00"/>
                </a:solidFill>
                <a:uFill>
                  <a:solidFill>
                    <a:srgbClr val="8EFA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Säure</a:t>
            </a:r>
          </a:p>
        </p:txBody>
      </p:sp>
      <p:sp>
        <p:nvSpPr>
          <p:cNvPr id="151" name="Base"/>
          <p:cNvSpPr txBox="1"/>
          <p:nvPr/>
        </p:nvSpPr>
        <p:spPr>
          <a:xfrm>
            <a:off x="1313575" y="6116835"/>
            <a:ext cx="909006" cy="437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642937">
              <a:buClr>
                <a:srgbClr val="FF7E79"/>
              </a:buClr>
              <a:buFont typeface="Gill Sans"/>
              <a:defRPr b="1" sz="2800">
                <a:solidFill>
                  <a:srgbClr val="FF7E79"/>
                </a:solidFill>
                <a:uFill>
                  <a:solidFill>
                    <a:srgbClr val="FF7E79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Base</a:t>
            </a:r>
          </a:p>
        </p:txBody>
      </p:sp>
      <p:sp>
        <p:nvSpPr>
          <p:cNvPr id="152" name="Säure-Base-Reaktion…"/>
          <p:cNvSpPr/>
          <p:nvPr/>
        </p:nvSpPr>
        <p:spPr>
          <a:xfrm>
            <a:off x="2754961" y="4861024"/>
            <a:ext cx="3437625" cy="1181101"/>
          </a:xfrm>
          <a:prstGeom prst="rect">
            <a:avLst/>
          </a:prstGeom>
          <a:solidFill>
            <a:srgbClr val="FFFFFF"/>
          </a:solidFill>
          <a:ln w="38100">
            <a:miter lim="400000"/>
          </a:ln>
          <a:effectLst>
            <a:outerShdw sx="100000" sy="100000" kx="0" ky="0" algn="b" rotWithShape="0" blurRad="88900" dist="889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51804" tIns="151804" rIns="151804" bIns="151804" anchor="ctr">
            <a:spAutoFit/>
          </a:bodyPr>
          <a:lstStyle/>
          <a:p>
            <a:pPr algn="ctr" defTabSz="642937">
              <a:buClr>
                <a:srgbClr val="8EFA00"/>
              </a:buClr>
              <a:buFont typeface="Gill Sans"/>
              <a:defRPr sz="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2800">
                <a:solidFill>
                  <a:srgbClr val="8EFA00"/>
                </a:solidFill>
                <a:uFill>
                  <a:solidFill>
                    <a:srgbClr val="8EFA00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Säure</a:t>
            </a:r>
            <a:r>
              <a: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-</a:t>
            </a:r>
            <a:r>
              <a:rPr sz="2800">
                <a:solidFill>
                  <a:srgbClr val="FF7E79"/>
                </a:solidFill>
                <a:uFill>
                  <a:solidFill>
                    <a:srgbClr val="FF7E79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Base</a:t>
            </a:r>
            <a:r>
              <a: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-Reaktion</a:t>
            </a:r>
            <a:endParaRPr sz="280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Gill Sans"/>
              <a:ea typeface="Gill Sans"/>
              <a:cs typeface="Gill Sans"/>
              <a:sym typeface="Gill Sans"/>
            </a:endParaRPr>
          </a:p>
          <a:p>
            <a:pPr algn="ctr" defTabSz="642937">
              <a:buClr>
                <a:srgbClr val="000000"/>
              </a:buClr>
              <a:buFont typeface="Gill Sans"/>
              <a:defRPr sz="28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t>Protolyse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4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xit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6" dur="500" fill="hold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Class="exit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0" dur="500" fill="hold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xit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5" dur="500" fill="hold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Class="exit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9" dur="500" fill="hold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xit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4" dur="500" fill="hold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Class="exit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8" dur="500" fill="hold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Class="exit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2" dur="500" fill="hold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Class="exit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6" dur="500" fill="hold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ntr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click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18"/>
      <p:bldP build="whole" bldLvl="1" animBg="1" rev="0" advAuto="0" spid="152" grpId="19"/>
      <p:bldP build="whole" bldLvl="1" animBg="1" rev="0" advAuto="0" spid="146" grpId="5"/>
      <p:bldP build="whole" bldLvl="1" animBg="1" rev="0" advAuto="0" spid="135" grpId="13"/>
      <p:bldP build="whole" bldLvl="1" animBg="1" rev="0" advAuto="0" spid="147" grpId="6"/>
      <p:bldP build="whole" bldLvl="1" animBg="1" rev="0" advAuto="0" spid="136" grpId="14"/>
      <p:bldP build="whole" bldLvl="1" animBg="1" rev="0" advAuto="0" spid="146" grpId="11"/>
      <p:bldP build="whole" bldLvl="1" animBg="1" rev="0" advAuto="0" spid="148" grpId="2"/>
      <p:bldP build="whole" bldLvl="1" animBg="1" rev="0" advAuto="0" spid="147" grpId="12"/>
      <p:bldP build="whole" bldLvl="1" animBg="1" rev="0" advAuto="0" spid="142" grpId="9"/>
      <p:bldP build="whole" bldLvl="1" animBg="1" rev="0" advAuto="0" spid="138" grpId="16"/>
      <p:bldP build="whole" bldLvl="1" animBg="1" rev="0" advAuto="0" spid="150" grpId="17"/>
      <p:bldP build="whole" bldLvl="1" animBg="1" rev="0" advAuto="0" spid="148" grpId="7"/>
      <p:bldP build="whole" bldLvl="1" animBg="1" rev="0" advAuto="0" spid="137" grpId="15"/>
      <p:bldP build="whole" bldLvl="1" animBg="1" rev="0" advAuto="0" spid="149" grpId="4"/>
      <p:bldP build="whole" bldLvl="1" animBg="1" rev="0" advAuto="0" spid="143" grpId="10"/>
      <p:bldP build="whole" bldLvl="1" animBg="1" rev="0" advAuto="0" spid="144" grpId="3"/>
      <p:bldP build="whole" bldLvl="1" animBg="1" rev="0" advAuto="0" spid="141" grpId="1"/>
      <p:bldP build="whole" bldLvl="1" animBg="1" rev="0" advAuto="0" spid="149" grpId="8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Was ist eine Säur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Was ist eine Säure?</a:t>
            </a:r>
          </a:p>
        </p:txBody>
      </p:sp>
      <p:sp>
        <p:nvSpPr>
          <p:cNvPr id="155" name="Eine Säure ist ein Teilchen, das H+-Ionen (Protonen) abgeben kann.…"/>
          <p:cNvSpPr txBox="1"/>
          <p:nvPr>
            <p:ph type="body" idx="1"/>
          </p:nvPr>
        </p:nvSpPr>
        <p:spPr>
          <a:xfrm>
            <a:off x="892968" y="1902331"/>
            <a:ext cx="7358064" cy="4107041"/>
          </a:xfrm>
          <a:prstGeom prst="rect">
            <a:avLst/>
          </a:prstGeom>
        </p:spPr>
        <p:txBody>
          <a:bodyPr/>
          <a:lstStyle/>
          <a:p>
            <a:pPr marL="729191" indent="-411691">
              <a:lnSpc>
                <a:spcPct val="120000"/>
              </a:lnSpc>
            </a:pPr>
            <a:r>
              <a:rPr sz="3200"/>
              <a:t>Eine </a:t>
            </a:r>
            <a:r>
              <a:rPr sz="3200">
                <a:solidFill>
                  <a:srgbClr val="8EFA00"/>
                </a:solidFill>
                <a:uFill>
                  <a:solidFill>
                    <a:srgbClr val="8EFA00"/>
                  </a:solidFill>
                </a:uFill>
              </a:rPr>
              <a:t>Säure</a:t>
            </a:r>
            <a:r>
              <a:rPr sz="3200"/>
              <a:t> ist ein Teilchen, das</a:t>
            </a:r>
            <a:br>
              <a:rPr sz="3200"/>
            </a:br>
            <a:r>
              <a:rPr sz="3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</a:t>
            </a:r>
            <a:r>
              <a:rPr baseline="31999" sz="3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+</a:t>
            </a:r>
            <a:r>
              <a:rPr sz="3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-Ionen (Protonen) </a:t>
            </a:r>
            <a:r>
              <a:rPr sz="3200">
                <a:solidFill>
                  <a:srgbClr val="8EFA00"/>
                </a:solidFill>
                <a:uFill>
                  <a:solidFill>
                    <a:srgbClr val="8EFA00"/>
                  </a:solidFill>
                </a:uFill>
              </a:rPr>
              <a:t>abgeben</a:t>
            </a:r>
            <a:r>
              <a:rPr sz="3200"/>
              <a:t> kann.</a:t>
            </a:r>
            <a:br>
              <a:rPr sz="3200"/>
            </a:br>
            <a:endParaRPr sz="3200"/>
          </a:p>
          <a:p>
            <a:pPr marL="729191" indent="-411691">
              <a:lnSpc>
                <a:spcPct val="120000"/>
              </a:lnSpc>
            </a:pPr>
            <a:r>
              <a:rPr sz="3200"/>
              <a:t>Eine </a:t>
            </a:r>
            <a:r>
              <a:rPr sz="3200">
                <a:solidFill>
                  <a:srgbClr val="8EFA00"/>
                </a:solidFill>
                <a:uFill>
                  <a:solidFill>
                    <a:srgbClr val="8EFA00"/>
                  </a:solidFill>
                </a:uFill>
              </a:rPr>
              <a:t>Säure</a:t>
            </a:r>
            <a:r>
              <a:rPr sz="3200"/>
              <a:t> ist ein </a:t>
            </a:r>
            <a:r>
              <a:rPr sz="3200">
                <a:solidFill>
                  <a:srgbClr val="8EFA00"/>
                </a:solidFill>
                <a:uFill>
                  <a:solidFill>
                    <a:srgbClr val="8EFA00"/>
                  </a:solidFill>
                </a:uFill>
              </a:rPr>
              <a:t>H</a:t>
            </a:r>
            <a:r>
              <a:rPr baseline="31999" sz="3200">
                <a:solidFill>
                  <a:srgbClr val="8EFA00"/>
                </a:solidFill>
                <a:uFill>
                  <a:solidFill>
                    <a:srgbClr val="8EFA00"/>
                  </a:solidFill>
                </a:uFill>
              </a:rPr>
              <a:t>+</a:t>
            </a:r>
            <a:r>
              <a:rPr sz="3200">
                <a:solidFill>
                  <a:srgbClr val="8EFA00"/>
                </a:solidFill>
                <a:uFill>
                  <a:solidFill>
                    <a:srgbClr val="8EFA00"/>
                  </a:solidFill>
                </a:uFill>
              </a:rPr>
              <a:t>-Spender</a:t>
            </a:r>
            <a:r>
              <a:rPr sz="3200"/>
              <a:t>.</a:t>
            </a:r>
          </a:p>
        </p:txBody>
      </p:sp>
      <p:pic>
        <p:nvPicPr>
          <p:cNvPr id="156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9835" y="4366617"/>
            <a:ext cx="1696642" cy="1785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800" dir="2700000">
              <a:srgbClr val="797979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99">
        <p:pull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Was ist eine Bas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Was ist eine Base?</a:t>
            </a:r>
          </a:p>
        </p:txBody>
      </p:sp>
      <p:sp>
        <p:nvSpPr>
          <p:cNvPr id="159" name="Eine BASE ist ein Teilchen, das H+-Ionen (Protonen) aufnehmen kann.…"/>
          <p:cNvSpPr txBox="1"/>
          <p:nvPr>
            <p:ph type="body" idx="1"/>
          </p:nvPr>
        </p:nvSpPr>
        <p:spPr>
          <a:xfrm>
            <a:off x="892968" y="1902331"/>
            <a:ext cx="7608095" cy="4107041"/>
          </a:xfrm>
          <a:prstGeom prst="rect">
            <a:avLst/>
          </a:prstGeom>
        </p:spPr>
        <p:txBody>
          <a:bodyPr/>
          <a:lstStyle/>
          <a:p>
            <a:pPr marL="729191" indent="-411691">
              <a:lnSpc>
                <a:spcPct val="120000"/>
              </a:lnSpc>
            </a:pPr>
            <a:r>
              <a:rPr sz="3200"/>
              <a:t>Eine </a:t>
            </a:r>
            <a:r>
              <a:rPr sz="3200">
                <a:solidFill>
                  <a:srgbClr val="FF7E79"/>
                </a:solidFill>
                <a:uFill>
                  <a:solidFill>
                    <a:srgbClr val="FF7E79"/>
                  </a:solidFill>
                </a:uFill>
              </a:rPr>
              <a:t>BASE</a:t>
            </a:r>
            <a:r>
              <a:rPr sz="3200"/>
              <a:t> ist ein Teilchen, das</a:t>
            </a:r>
            <a:br>
              <a:rPr sz="3200"/>
            </a:br>
            <a:r>
              <a:rPr sz="3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</a:t>
            </a:r>
            <a:r>
              <a:rPr baseline="31999" sz="3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+</a:t>
            </a:r>
            <a:r>
              <a:rPr sz="32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-Ionen (Protonen) </a:t>
            </a:r>
            <a:r>
              <a:rPr sz="3200">
                <a:solidFill>
                  <a:srgbClr val="FF7E79"/>
                </a:solidFill>
                <a:uFill>
                  <a:solidFill>
                    <a:srgbClr val="FF7E79"/>
                  </a:solidFill>
                </a:uFill>
              </a:rPr>
              <a:t>aufnehmen</a:t>
            </a:r>
            <a:r>
              <a:rPr sz="3200"/>
              <a:t> kann.</a:t>
            </a:r>
            <a:br>
              <a:rPr sz="3200"/>
            </a:br>
            <a:endParaRPr sz="3200"/>
          </a:p>
          <a:p>
            <a:pPr marL="729191" indent="-411691">
              <a:lnSpc>
                <a:spcPct val="120000"/>
              </a:lnSpc>
            </a:pPr>
            <a:r>
              <a:rPr sz="3200"/>
              <a:t>Eine </a:t>
            </a:r>
            <a:r>
              <a:rPr sz="3200">
                <a:solidFill>
                  <a:srgbClr val="FF7E79"/>
                </a:solidFill>
                <a:uFill>
                  <a:solidFill>
                    <a:srgbClr val="FF7E79"/>
                  </a:solidFill>
                </a:uFill>
              </a:rPr>
              <a:t>BASE</a:t>
            </a:r>
            <a:r>
              <a:rPr sz="3200"/>
              <a:t> ist ein </a:t>
            </a:r>
            <a:r>
              <a:rPr sz="3200">
                <a:solidFill>
                  <a:srgbClr val="FF7E79"/>
                </a:solidFill>
                <a:uFill>
                  <a:solidFill>
                    <a:srgbClr val="FF7E79"/>
                  </a:solidFill>
                </a:uFill>
              </a:rPr>
              <a:t>H</a:t>
            </a:r>
            <a:r>
              <a:rPr baseline="31999" sz="3200">
                <a:solidFill>
                  <a:srgbClr val="FF7E79"/>
                </a:solidFill>
                <a:uFill>
                  <a:solidFill>
                    <a:srgbClr val="FF7E79"/>
                  </a:solidFill>
                </a:uFill>
              </a:rPr>
              <a:t>+</a:t>
            </a:r>
            <a:r>
              <a:rPr sz="3200">
                <a:solidFill>
                  <a:srgbClr val="FF7E79"/>
                </a:solidFill>
                <a:uFill>
                  <a:solidFill>
                    <a:srgbClr val="FF7E79"/>
                  </a:solidFill>
                </a:uFill>
              </a:rPr>
              <a:t>-Empfänger</a:t>
            </a:r>
            <a:r>
              <a:rPr sz="3200"/>
              <a:t>.</a:t>
            </a:r>
          </a:p>
        </p:txBody>
      </p:sp>
      <p:pic>
        <p:nvPicPr>
          <p:cNvPr id="160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29500" y="5063132"/>
            <a:ext cx="1696641" cy="1430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99">
        <p:pull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rinzip der Titration: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>
              <a:defRPr b="0"/>
            </a:pPr>
            <a:r>
              <a:rPr b="1"/>
              <a:t>Prinzip der Titration:</a:t>
            </a:r>
          </a:p>
        </p:txBody>
      </p:sp>
      <p:sp>
        <p:nvSpPr>
          <p:cNvPr id="163" name="Eine Probe Speiseessig wird genau abgemessen…"/>
          <p:cNvSpPr txBox="1"/>
          <p:nvPr>
            <p:ph type="body" idx="1"/>
          </p:nvPr>
        </p:nvSpPr>
        <p:spPr>
          <a:xfrm>
            <a:off x="457200" y="1484783"/>
            <a:ext cx="8229600" cy="4641380"/>
          </a:xfrm>
          <a:prstGeom prst="rect">
            <a:avLst/>
          </a:prstGeom>
        </p:spPr>
        <p:txBody>
          <a:bodyPr/>
          <a:lstStyle/>
          <a:p>
            <a:pPr marL="289321" indent="-289321">
              <a:lnSpc>
                <a:spcPct val="80000"/>
              </a:lnSpc>
              <a:spcBef>
                <a:spcPts val="0"/>
              </a:spcBef>
              <a:defRPr sz="2700"/>
            </a:pPr>
            <a:r>
              <a:t>Eine Probe Speiseessig wird genau abgemessen</a:t>
            </a:r>
            <a:br/>
          </a:p>
          <a:p>
            <a:pPr marL="289321" indent="-289321">
              <a:lnSpc>
                <a:spcPct val="80000"/>
              </a:lnSpc>
              <a:spcBef>
                <a:spcPts val="0"/>
              </a:spcBef>
              <a:defRPr sz="2700"/>
            </a:pPr>
            <a:r>
              <a:t>Eine Lösung von NaOH (Natronlauge) wird tropfenweise zugegeben.</a:t>
            </a:r>
            <a:br/>
          </a:p>
          <a:p>
            <a:pPr marL="289321" indent="-289321">
              <a:lnSpc>
                <a:spcPct val="80000"/>
              </a:lnSpc>
              <a:spcBef>
                <a:spcPts val="0"/>
              </a:spcBef>
              <a:defRPr sz="2700"/>
            </a:pPr>
            <a:r>
              <a:t>Essigsäure reagiert mit NaOH:</a:t>
            </a:r>
          </a:p>
          <a:p>
            <a:pPr marL="289321" indent="-289321">
              <a:lnSpc>
                <a:spcPct val="80000"/>
              </a:lnSpc>
              <a:spcBef>
                <a:spcPts val="0"/>
              </a:spcBef>
              <a:defRPr sz="2700"/>
            </a:pPr>
          </a:p>
          <a:p>
            <a:pPr marL="289321" indent="-289321">
              <a:lnSpc>
                <a:spcPct val="80000"/>
              </a:lnSpc>
              <a:spcBef>
                <a:spcPts val="0"/>
              </a:spcBef>
              <a:defRPr sz="2700"/>
            </a:pPr>
            <a:r>
              <a:t>CH</a:t>
            </a:r>
            <a:r>
              <a:rPr sz="2000"/>
              <a:t>3</a:t>
            </a:r>
            <a:r>
              <a:t>COO</a:t>
            </a:r>
            <a:r>
              <a:rPr>
                <a:solidFill>
                  <a:srgbClr val="FF2F00"/>
                </a:solidFill>
              </a:rPr>
              <a:t>H</a:t>
            </a:r>
            <a:r>
              <a:t>  +  Na</a:t>
            </a:r>
            <a:r>
              <a:rPr>
                <a:solidFill>
                  <a:srgbClr val="0096FF"/>
                </a:solidFill>
              </a:rPr>
              <a:t>OH</a:t>
            </a:r>
            <a:r>
              <a:t>    →	    NaCH</a:t>
            </a:r>
            <a:r>
              <a:rPr sz="2000"/>
              <a:t>3</a:t>
            </a:r>
            <a:r>
              <a:t>COO   +  </a:t>
            </a:r>
            <a:r>
              <a:rPr>
                <a:solidFill>
                  <a:srgbClr val="009200"/>
                </a:solidFill>
              </a:rPr>
              <a:t>H</a:t>
            </a:r>
            <a:r>
              <a:rPr sz="2000">
                <a:solidFill>
                  <a:srgbClr val="009200"/>
                </a:solidFill>
              </a:rPr>
              <a:t>2</a:t>
            </a:r>
            <a:r>
              <a:rPr>
                <a:solidFill>
                  <a:srgbClr val="009200"/>
                </a:solidFill>
              </a:rPr>
              <a:t>O</a:t>
            </a:r>
          </a:p>
          <a:p>
            <a:pPr marL="289321" indent="-289321">
              <a:lnSpc>
                <a:spcPct val="80000"/>
              </a:lnSpc>
              <a:spcBef>
                <a:spcPts val="0"/>
              </a:spcBef>
              <a:defRPr sz="2700"/>
            </a:pPr>
          </a:p>
          <a:p>
            <a:pPr marL="289321" indent="-289321">
              <a:lnSpc>
                <a:spcPct val="80000"/>
              </a:lnSpc>
              <a:spcBef>
                <a:spcPts val="0"/>
              </a:spcBef>
              <a:defRPr sz="2700"/>
            </a:pPr>
            <a:r>
              <a:t>Für 1 mol Essigsäure braucht es 1 mol NaOH</a:t>
            </a:r>
          </a:p>
          <a:p>
            <a:pPr marL="289321" indent="-289321">
              <a:lnSpc>
                <a:spcPct val="80000"/>
              </a:lnSpc>
              <a:spcBef>
                <a:spcPts val="0"/>
              </a:spcBef>
              <a:defRPr sz="2700"/>
            </a:pPr>
          </a:p>
          <a:p>
            <a:pPr marL="289321" indent="-289321">
              <a:lnSpc>
                <a:spcPct val="80000"/>
              </a:lnSpc>
              <a:spcBef>
                <a:spcPts val="0"/>
              </a:spcBef>
              <a:defRPr sz="2700"/>
            </a:pPr>
            <a:r>
              <a:t>Die benötigte Stoffmenge n(NaOH) ergibt die Stoffmenge n(Essigsäure) in der Probe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99">
        <p:pull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1000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1000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1000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1000"/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1000"/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8" dur="1000"/>
                                        <p:tgtEl>
                                          <p:spTgt spid="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6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Wie merkt man, dass die ganze Essigsäure reagiert hat?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>
              <a:defRPr b="0"/>
            </a:pPr>
            <a:r>
              <a:rPr b="1"/>
              <a:t>Wie merkt man, dass die ganze Essigsäure reagiert hat?</a:t>
            </a:r>
          </a:p>
        </p:txBody>
      </p:sp>
      <p:sp>
        <p:nvSpPr>
          <p:cNvPr id="166" name="Zum Bearbeiten doppelklicken"/>
          <p:cNvSpPr txBox="1"/>
          <p:nvPr>
            <p:ph type="subTitle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rnd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rnd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rnd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rnd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