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notesSlides/notesSlide1.xml" ContentType="application/vnd.openxmlformats-officedocument.presentationml.notesSlide+xml"/>
  <Override PartName="/ppt/media/image4.jpeg" ContentType="image/jpeg"/>
  <Override PartName="/ppt/media/image5.jpeg" ContentType="image/jpeg"/>
  <Override PartName="/ppt/media/image6.jpeg" ContentType="image/jpeg"/>
  <Override PartName="/ppt/notesSlides/notesSlide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FFFFFF"/>
      </a:buClr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>
          <a:solidFill>
            <a:srgbClr val="FFFFFF"/>
          </a:solidFill>
        </a:uFill>
        <a:latin typeface="+mn-lt"/>
        <a:ea typeface="+mn-ea"/>
        <a:cs typeface="+mn-cs"/>
        <a:sym typeface="Century Gothic"/>
      </a:defRPr>
    </a:lvl1pPr>
    <a:lvl2pPr marL="0" marR="0" indent="3429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FFFFFF"/>
      </a:buClr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>
          <a:solidFill>
            <a:srgbClr val="FFFFFF"/>
          </a:solidFill>
        </a:uFill>
        <a:latin typeface="+mn-lt"/>
        <a:ea typeface="+mn-ea"/>
        <a:cs typeface="+mn-cs"/>
        <a:sym typeface="Century Gothic"/>
      </a:defRPr>
    </a:lvl2pPr>
    <a:lvl3pPr marL="0" marR="0" indent="685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FFFFFF"/>
      </a:buClr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>
          <a:solidFill>
            <a:srgbClr val="FFFFFF"/>
          </a:solidFill>
        </a:uFill>
        <a:latin typeface="+mn-lt"/>
        <a:ea typeface="+mn-ea"/>
        <a:cs typeface="+mn-cs"/>
        <a:sym typeface="Century Gothic"/>
      </a:defRPr>
    </a:lvl3pPr>
    <a:lvl4pPr marL="0" marR="0" indent="10287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FFFFFF"/>
      </a:buClr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>
          <a:solidFill>
            <a:srgbClr val="FFFFFF"/>
          </a:solidFill>
        </a:uFill>
        <a:latin typeface="+mn-lt"/>
        <a:ea typeface="+mn-ea"/>
        <a:cs typeface="+mn-cs"/>
        <a:sym typeface="Century Gothic"/>
      </a:defRPr>
    </a:lvl4pPr>
    <a:lvl5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FFFFFF"/>
      </a:buClr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>
          <a:solidFill>
            <a:srgbClr val="FFFFFF"/>
          </a:solidFill>
        </a:uFill>
        <a:latin typeface="+mn-lt"/>
        <a:ea typeface="+mn-ea"/>
        <a:cs typeface="+mn-cs"/>
        <a:sym typeface="Century Gothic"/>
      </a:defRPr>
    </a:lvl5pPr>
    <a:lvl6pPr marL="0" marR="0" indent="17145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FFFFFF"/>
      </a:buClr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>
          <a:solidFill>
            <a:srgbClr val="FFFFFF"/>
          </a:solidFill>
        </a:uFill>
        <a:latin typeface="+mn-lt"/>
        <a:ea typeface="+mn-ea"/>
        <a:cs typeface="+mn-cs"/>
        <a:sym typeface="Century Gothic"/>
      </a:defRPr>
    </a:lvl6pPr>
    <a:lvl7pPr marL="0" marR="0" indent="2057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FFFFFF"/>
      </a:buClr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>
          <a:solidFill>
            <a:srgbClr val="FFFFFF"/>
          </a:solidFill>
        </a:uFill>
        <a:latin typeface="+mn-lt"/>
        <a:ea typeface="+mn-ea"/>
        <a:cs typeface="+mn-cs"/>
        <a:sym typeface="Century Gothic"/>
      </a:defRPr>
    </a:lvl7pPr>
    <a:lvl8pPr marL="0" marR="0" indent="24003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FFFFFF"/>
      </a:buClr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>
          <a:solidFill>
            <a:srgbClr val="FFFFFF"/>
          </a:solidFill>
        </a:uFill>
        <a:latin typeface="+mn-lt"/>
        <a:ea typeface="+mn-ea"/>
        <a:cs typeface="+mn-cs"/>
        <a:sym typeface="Century Gothic"/>
      </a:defRPr>
    </a:lvl8pPr>
    <a:lvl9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FFFFFF"/>
      </a:buClr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>
          <a:solidFill>
            <a:srgbClr val="FFFFFF"/>
          </a:solidFill>
        </a:uFill>
        <a:latin typeface="+mn-lt"/>
        <a:ea typeface="+mn-ea"/>
        <a:cs typeface="+mn-cs"/>
        <a:sym typeface="Century 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1DA"/>
          </a:solidFill>
        </a:fill>
      </a:tcStyle>
    </a:wholeTbl>
    <a:band2H>
      <a:tcTxStyle b="def" i="def"/>
      <a:tcStyle>
        <a:tcBdr/>
        <a:fill>
          <a:solidFill>
            <a:srgbClr val="FEF1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F632C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F632C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F632C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7" name="Shape 8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defTabSz="457200" latinLnBrk="0">
      <a:defRPr sz="1200">
        <a:solidFill>
          <a:srgbClr val="FFFFFF"/>
        </a:solidFill>
        <a:uFill>
          <a:solidFill>
            <a:srgbClr val="FFFFFF"/>
          </a:solidFill>
        </a:uFill>
        <a:latin typeface="+mn-lt"/>
        <a:ea typeface="+mn-ea"/>
        <a:cs typeface="+mn-cs"/>
        <a:sym typeface="Century Gothic"/>
      </a:defRPr>
    </a:lvl1pPr>
    <a:lvl2pPr indent="228600" defTabSz="457200" latinLnBrk="0">
      <a:defRPr sz="1200">
        <a:solidFill>
          <a:srgbClr val="FFFFFF"/>
        </a:solidFill>
        <a:uFill>
          <a:solidFill>
            <a:srgbClr val="FFFFFF"/>
          </a:solidFill>
        </a:uFill>
        <a:latin typeface="+mn-lt"/>
        <a:ea typeface="+mn-ea"/>
        <a:cs typeface="+mn-cs"/>
        <a:sym typeface="Century Gothic"/>
      </a:defRPr>
    </a:lvl2pPr>
    <a:lvl3pPr indent="457200" defTabSz="457200" latinLnBrk="0">
      <a:defRPr sz="1200">
        <a:solidFill>
          <a:srgbClr val="FFFFFF"/>
        </a:solidFill>
        <a:uFill>
          <a:solidFill>
            <a:srgbClr val="FFFFFF"/>
          </a:solidFill>
        </a:uFill>
        <a:latin typeface="+mn-lt"/>
        <a:ea typeface="+mn-ea"/>
        <a:cs typeface="+mn-cs"/>
        <a:sym typeface="Century Gothic"/>
      </a:defRPr>
    </a:lvl3pPr>
    <a:lvl4pPr indent="685800" defTabSz="457200" latinLnBrk="0">
      <a:defRPr sz="1200">
        <a:solidFill>
          <a:srgbClr val="FFFFFF"/>
        </a:solidFill>
        <a:uFill>
          <a:solidFill>
            <a:srgbClr val="FFFFFF"/>
          </a:solidFill>
        </a:uFill>
        <a:latin typeface="+mn-lt"/>
        <a:ea typeface="+mn-ea"/>
        <a:cs typeface="+mn-cs"/>
        <a:sym typeface="Century Gothic"/>
      </a:defRPr>
    </a:lvl4pPr>
    <a:lvl5pPr indent="914400" defTabSz="457200" latinLnBrk="0">
      <a:defRPr sz="1200">
        <a:solidFill>
          <a:srgbClr val="FFFFFF"/>
        </a:solidFill>
        <a:uFill>
          <a:solidFill>
            <a:srgbClr val="FFFFFF"/>
          </a:solidFill>
        </a:uFill>
        <a:latin typeface="+mn-lt"/>
        <a:ea typeface="+mn-ea"/>
        <a:cs typeface="+mn-cs"/>
        <a:sym typeface="Century Gothic"/>
      </a:defRPr>
    </a:lvl5pPr>
    <a:lvl6pPr indent="1143000" defTabSz="457200" latinLnBrk="0">
      <a:defRPr sz="1200">
        <a:solidFill>
          <a:srgbClr val="FFFFFF"/>
        </a:solidFill>
        <a:uFill>
          <a:solidFill>
            <a:srgbClr val="FFFFFF"/>
          </a:solidFill>
        </a:uFill>
        <a:latin typeface="+mn-lt"/>
        <a:ea typeface="+mn-ea"/>
        <a:cs typeface="+mn-cs"/>
        <a:sym typeface="Century Gothic"/>
      </a:defRPr>
    </a:lvl6pPr>
    <a:lvl7pPr indent="1371600" defTabSz="457200" latinLnBrk="0">
      <a:defRPr sz="1200">
        <a:solidFill>
          <a:srgbClr val="FFFFFF"/>
        </a:solidFill>
        <a:uFill>
          <a:solidFill>
            <a:srgbClr val="FFFFFF"/>
          </a:solidFill>
        </a:uFill>
        <a:latin typeface="+mn-lt"/>
        <a:ea typeface="+mn-ea"/>
        <a:cs typeface="+mn-cs"/>
        <a:sym typeface="Century Gothic"/>
      </a:defRPr>
    </a:lvl7pPr>
    <a:lvl8pPr indent="1600200" defTabSz="457200" latinLnBrk="0">
      <a:defRPr sz="1200">
        <a:solidFill>
          <a:srgbClr val="FFFFFF"/>
        </a:solidFill>
        <a:uFill>
          <a:solidFill>
            <a:srgbClr val="FFFFFF"/>
          </a:solidFill>
        </a:uFill>
        <a:latin typeface="+mn-lt"/>
        <a:ea typeface="+mn-ea"/>
        <a:cs typeface="+mn-cs"/>
        <a:sym typeface="Century Gothic"/>
      </a:defRPr>
    </a:lvl8pPr>
    <a:lvl9pPr indent="1828800" defTabSz="457200" latinLnBrk="0">
      <a:defRPr sz="1200">
        <a:solidFill>
          <a:srgbClr val="FFFFFF"/>
        </a:solidFill>
        <a:uFill>
          <a:solidFill>
            <a:srgbClr val="FFFFFF"/>
          </a:solidFill>
        </a:uFill>
        <a:latin typeface="+mn-lt"/>
        <a:ea typeface="+mn-ea"/>
        <a:cs typeface="+mn-cs"/>
        <a:sym typeface="Century Gothic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hape 18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lr>
                <a:srgbClr val="FFFFFF"/>
              </a:buClr>
            </a:pPr>
            <a:r>
              <a:t>Schwefelsäure-Attacke:</a:t>
            </a:r>
            <a:r>
              <a:t> </a:t>
            </a:r>
            <a:r>
              <a:t>Ein Mann hatte Bahrami 2004 Schwefelsäure ins Gesicht geschüttet, weil sie seine Heiratsanträge abgelehnt hatte. Sie ist seitdem blind.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9" name="Shape 3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lr>
                <a:srgbClr val="FFFFFF"/>
              </a:buClr>
            </a:pPr>
            <a:r>
              <a:rPr u="sng"/>
              <a:t>Literatur</a:t>
            </a:r>
            <a:r>
              <a:t>:</a:t>
            </a:r>
            <a:r>
              <a:t> Schwefelsäure mit Magnesium, </a:t>
            </a:r>
            <a:r>
              <a:t>Prof. Dr. Peter Bützer, Pädagogische Hochschule St.Gallen,</a:t>
            </a:r>
            <a:r>
              <a:t> März 2007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Default -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  <a:ln w="12700"/>
        </p:spPr>
      </p:pic>
      <p:pic>
        <p:nvPicPr>
          <p:cNvPr id="21" name="image3.png" descr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0" y="2892346"/>
            <a:ext cx="1522412" cy="2365454"/>
          </a:xfrm>
          <a:prstGeom prst="rect">
            <a:avLst/>
          </a:prstGeom>
          <a:ln w="12700"/>
        </p:spPr>
      </p:pic>
      <p:sp>
        <p:nvSpPr>
          <p:cNvPr id="22" name="Kreis"/>
          <p:cNvSpPr/>
          <p:nvPr/>
        </p:nvSpPr>
        <p:spPr>
          <a:xfrm>
            <a:off x="8609011" y="1676400"/>
            <a:ext cx="2819401" cy="2819401"/>
          </a:xfrm>
          <a:prstGeom prst="ellipse">
            <a:avLst/>
          </a:prstGeom>
          <a:gradFill>
            <a:gsLst>
              <a:gs pos="0">
                <a:srgbClr val="AAAA9D">
                  <a:alpha val="7000"/>
                </a:srgbClr>
              </a:gs>
              <a:gs pos="36000">
                <a:srgbClr val="AAAA9D">
                  <a:alpha val="6000"/>
                </a:srgbClr>
              </a:gs>
              <a:gs pos="69000">
                <a:srgbClr val="AAAA9D">
                  <a:alpha val="0"/>
                </a:srgbClr>
              </a:gs>
            </a:gsLst>
            <a:path>
              <a:fillToRect l="50000" t="50000" r="50000" b="50000"/>
            </a:path>
          </a:gradFill>
        </p:spPr>
        <p:txBody>
          <a:bodyPr lIns="0" tIns="0" rIns="0" bIns="0"/>
          <a:lstStyle/>
          <a:p>
            <a:pPr>
              <a:buClrTx/>
            </a:pPr>
          </a:p>
        </p:txBody>
      </p:sp>
      <p:pic>
        <p:nvPicPr>
          <p:cNvPr id="23" name="image4.png" descr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/>
        </p:spPr>
      </p:pic>
      <p:pic>
        <p:nvPicPr>
          <p:cNvPr id="24" name="image5.png" descr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/>
        </p:spPr>
      </p:pic>
      <p:sp>
        <p:nvSpPr>
          <p:cNvPr id="25" name="Rechteck"/>
          <p:cNvSpPr/>
          <p:nvPr/>
        </p:nvSpPr>
        <p:spPr>
          <a:xfrm>
            <a:off x="10437811" y="0"/>
            <a:ext cx="698501" cy="1143000"/>
          </a:xfrm>
          <a:prstGeom prst="rect">
            <a:avLst/>
          </a:prstGeom>
          <a:solidFill>
            <a:srgbClr val="EF632C"/>
          </a:solidFill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38100" tIns="38100" rIns="38100" bIns="38100"/>
          <a:lstStyle/>
          <a:p>
            <a:pPr/>
          </a:p>
        </p:txBody>
      </p:sp>
      <p:pic>
        <p:nvPicPr>
          <p:cNvPr id="26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27" name="Chemiepraktikum"/>
          <p:cNvSpPr txBox="1"/>
          <p:nvPr/>
        </p:nvSpPr>
        <p:spPr>
          <a:xfrm>
            <a:off x="551115" y="494905"/>
            <a:ext cx="3606801" cy="355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/>
            <a:r>
              <a:t>Chemiepraktikum</a:t>
            </a:r>
          </a:p>
        </p:txBody>
      </p:sp>
      <p:pic>
        <p:nvPicPr>
          <p:cNvPr id="28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29" name="Titeltext"/>
          <p:cNvSpPr txBox="1"/>
          <p:nvPr>
            <p:ph type="title"/>
          </p:nvPr>
        </p:nvSpPr>
        <p:spPr>
          <a:xfrm>
            <a:off x="1154955" y="1447800"/>
            <a:ext cx="8825659" cy="3329581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pPr/>
            <a:r>
              <a:t>Titeltext</a:t>
            </a:r>
          </a:p>
        </p:txBody>
      </p:sp>
      <p:sp>
        <p:nvSpPr>
          <p:cNvPr id="30" name="Textebene 1…"/>
          <p:cNvSpPr txBox="1"/>
          <p:nvPr>
            <p:ph type="body" sz="quarter" idx="1"/>
          </p:nvPr>
        </p:nvSpPr>
        <p:spPr>
          <a:xfrm>
            <a:off x="1154955" y="4777380"/>
            <a:ext cx="8825659" cy="86142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cap="all">
                <a:solidFill>
                  <a:srgbClr val="C8C8C0"/>
                </a:solidFill>
                <a:uFill>
                  <a:solidFill>
                    <a:srgbClr val="C8C8C0"/>
                  </a:solidFill>
                </a:uFill>
              </a:defRPr>
            </a:lvl1pPr>
            <a:lvl2pPr marL="457200" indent="0" algn="ctr">
              <a:buSzTx/>
              <a:buNone/>
            </a:lvl2pPr>
            <a:lvl3pPr marL="914400" indent="0" algn="ctr">
              <a:buSzTx/>
              <a:buNone/>
            </a:lvl3pPr>
            <a:lvl4pPr marL="1371600" indent="0" algn="ctr">
              <a:buSzTx/>
              <a:buNone/>
            </a:lvl4pPr>
            <a:lvl5pPr marL="1828800" indent="0" algn="ctr">
              <a:buSzTx/>
              <a:buNone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9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0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-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  <a:ln w="12700"/>
        </p:spPr>
      </p:pic>
      <p:pic>
        <p:nvPicPr>
          <p:cNvPr id="48" name="image3.png" descr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0" y="2892346"/>
            <a:ext cx="1522412" cy="2365454"/>
          </a:xfrm>
          <a:prstGeom prst="rect">
            <a:avLst/>
          </a:prstGeom>
          <a:ln w="12700"/>
        </p:spPr>
      </p:pic>
      <p:sp>
        <p:nvSpPr>
          <p:cNvPr id="49" name="Kreis"/>
          <p:cNvSpPr/>
          <p:nvPr/>
        </p:nvSpPr>
        <p:spPr>
          <a:xfrm>
            <a:off x="8609011" y="1676400"/>
            <a:ext cx="2819401" cy="2819401"/>
          </a:xfrm>
          <a:prstGeom prst="ellipse">
            <a:avLst/>
          </a:prstGeom>
          <a:gradFill>
            <a:gsLst>
              <a:gs pos="0">
                <a:srgbClr val="AAAA9D">
                  <a:alpha val="7000"/>
                </a:srgbClr>
              </a:gs>
              <a:gs pos="36000">
                <a:srgbClr val="AAAA9D">
                  <a:alpha val="6000"/>
                </a:srgbClr>
              </a:gs>
              <a:gs pos="69000">
                <a:srgbClr val="AAAA9D">
                  <a:alpha val="0"/>
                </a:srgbClr>
              </a:gs>
            </a:gsLst>
            <a:path>
              <a:fillToRect l="50000" t="50000" r="50000" b="50000"/>
            </a:path>
          </a:gradFill>
        </p:spPr>
        <p:txBody>
          <a:bodyPr lIns="0" tIns="0" rIns="0" bIns="0"/>
          <a:lstStyle/>
          <a:p>
            <a:pPr>
              <a:buClrTx/>
            </a:pPr>
          </a:p>
        </p:txBody>
      </p:sp>
      <p:pic>
        <p:nvPicPr>
          <p:cNvPr id="50" name="image4.png" descr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/>
        </p:spPr>
      </p:pic>
      <p:pic>
        <p:nvPicPr>
          <p:cNvPr id="51" name="image5.png" descr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/>
        </p:spPr>
      </p:pic>
      <p:sp>
        <p:nvSpPr>
          <p:cNvPr id="52" name="Rechteck"/>
          <p:cNvSpPr/>
          <p:nvPr/>
        </p:nvSpPr>
        <p:spPr>
          <a:xfrm>
            <a:off x="10437811" y="0"/>
            <a:ext cx="698501" cy="1143000"/>
          </a:xfrm>
          <a:prstGeom prst="rect">
            <a:avLst/>
          </a:prstGeom>
          <a:solidFill>
            <a:srgbClr val="EF632C"/>
          </a:solidFill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38100" tIns="38100" rIns="38100" bIns="38100"/>
          <a:lstStyle/>
          <a:p>
            <a:pPr/>
          </a:p>
        </p:txBody>
      </p:sp>
      <p:pic>
        <p:nvPicPr>
          <p:cNvPr id="53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54" name="Chemiepraktikum"/>
          <p:cNvSpPr txBox="1"/>
          <p:nvPr/>
        </p:nvSpPr>
        <p:spPr>
          <a:xfrm>
            <a:off x="551115" y="494905"/>
            <a:ext cx="3606801" cy="355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/>
            <a:r>
              <a:t>Chemiepraktikum</a:t>
            </a:r>
          </a:p>
        </p:txBody>
      </p:sp>
      <p:pic>
        <p:nvPicPr>
          <p:cNvPr id="55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56" name="Textmasterformat bearbeiten"/>
          <p:cNvSpPr txBox="1"/>
          <p:nvPr>
            <p:ph type="body" sz="half" idx="21"/>
          </p:nvPr>
        </p:nvSpPr>
        <p:spPr>
          <a:xfrm>
            <a:off x="5654492" y="2056091"/>
            <a:ext cx="4396342" cy="4200247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Char char=""/>
              <a:defRPr sz="1800"/>
            </a:lvl1pPr>
          </a:lstStyle>
          <a:p>
            <a:pPr/>
            <a:r>
              <a:t>Textmasterformat bearbeiten</a:t>
            </a:r>
          </a:p>
        </p:txBody>
      </p:sp>
      <p:sp>
        <p:nvSpPr>
          <p:cNvPr id="57" name="Titeltext"/>
          <p:cNvSpPr txBox="1"/>
          <p:nvPr>
            <p:ph type="title"/>
          </p:nvPr>
        </p:nvSpPr>
        <p:spPr>
          <a:xfrm>
            <a:off x="646110" y="452718"/>
            <a:ext cx="9404724" cy="1607857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8" name="Textebene 1…"/>
          <p:cNvSpPr txBox="1"/>
          <p:nvPr>
            <p:ph type="body" sz="half" idx="1"/>
          </p:nvPr>
        </p:nvSpPr>
        <p:spPr>
          <a:xfrm>
            <a:off x="1103311" y="2060574"/>
            <a:ext cx="4396340" cy="4195764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9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-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  <a:ln w="12700"/>
        </p:spPr>
      </p:pic>
      <p:pic>
        <p:nvPicPr>
          <p:cNvPr id="67" name="image3.png" descr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0" y="2892346"/>
            <a:ext cx="1522412" cy="2365454"/>
          </a:xfrm>
          <a:prstGeom prst="rect">
            <a:avLst/>
          </a:prstGeom>
          <a:ln w="12700"/>
        </p:spPr>
      </p:pic>
      <p:sp>
        <p:nvSpPr>
          <p:cNvPr id="68" name="Kreis"/>
          <p:cNvSpPr/>
          <p:nvPr/>
        </p:nvSpPr>
        <p:spPr>
          <a:xfrm>
            <a:off x="8609011" y="1676400"/>
            <a:ext cx="2819401" cy="2819401"/>
          </a:xfrm>
          <a:prstGeom prst="ellipse">
            <a:avLst/>
          </a:prstGeom>
          <a:gradFill>
            <a:gsLst>
              <a:gs pos="0">
                <a:srgbClr val="AAAA9D">
                  <a:alpha val="7000"/>
                </a:srgbClr>
              </a:gs>
              <a:gs pos="36000">
                <a:srgbClr val="AAAA9D">
                  <a:alpha val="6000"/>
                </a:srgbClr>
              </a:gs>
              <a:gs pos="69000">
                <a:srgbClr val="AAAA9D">
                  <a:alpha val="0"/>
                </a:srgbClr>
              </a:gs>
            </a:gsLst>
            <a:path>
              <a:fillToRect l="50000" t="50000" r="50000" b="50000"/>
            </a:path>
          </a:gradFill>
        </p:spPr>
        <p:txBody>
          <a:bodyPr lIns="0" tIns="0" rIns="0" bIns="0"/>
          <a:lstStyle/>
          <a:p>
            <a:pPr>
              <a:buClrTx/>
            </a:pPr>
          </a:p>
        </p:txBody>
      </p:sp>
      <p:pic>
        <p:nvPicPr>
          <p:cNvPr id="69" name="image4.png" descr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/>
        </p:spPr>
      </p:pic>
      <p:pic>
        <p:nvPicPr>
          <p:cNvPr id="70" name="image5.png" descr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/>
        </p:spPr>
      </p:pic>
      <p:sp>
        <p:nvSpPr>
          <p:cNvPr id="71" name="Rechteck"/>
          <p:cNvSpPr/>
          <p:nvPr/>
        </p:nvSpPr>
        <p:spPr>
          <a:xfrm>
            <a:off x="10437811" y="0"/>
            <a:ext cx="698501" cy="1143000"/>
          </a:xfrm>
          <a:prstGeom prst="rect">
            <a:avLst/>
          </a:prstGeom>
          <a:solidFill>
            <a:srgbClr val="EF632C"/>
          </a:solidFill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38100" tIns="38100" rIns="38100" bIns="38100"/>
          <a:lstStyle/>
          <a:p>
            <a:pPr/>
          </a:p>
        </p:txBody>
      </p:sp>
      <p:pic>
        <p:nvPicPr>
          <p:cNvPr id="72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73" name="Chemiepraktikum"/>
          <p:cNvSpPr txBox="1"/>
          <p:nvPr/>
        </p:nvSpPr>
        <p:spPr>
          <a:xfrm>
            <a:off x="551115" y="494905"/>
            <a:ext cx="3606801" cy="355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/>
            <a:r>
              <a:t>Chemiepraktikum</a:t>
            </a:r>
          </a:p>
        </p:txBody>
      </p:sp>
      <p:pic>
        <p:nvPicPr>
          <p:cNvPr id="74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75" name="Textmasterformat bearbeiten"/>
          <p:cNvSpPr txBox="1"/>
          <p:nvPr>
            <p:ph type="body" sz="quarter" idx="21"/>
          </p:nvPr>
        </p:nvSpPr>
        <p:spPr>
          <a:xfrm>
            <a:off x="1103311" y="2514599"/>
            <a:ext cx="4396340" cy="3741739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Char char=""/>
              <a:defRPr sz="1800"/>
            </a:lvl1pPr>
          </a:lstStyle>
          <a:p>
            <a:pPr/>
            <a:r>
              <a:t>Textmasterformat bearbeiten</a:t>
            </a:r>
          </a:p>
        </p:txBody>
      </p:sp>
      <p:sp>
        <p:nvSpPr>
          <p:cNvPr id="76" name="Textmasterformat bearbeiten"/>
          <p:cNvSpPr txBox="1"/>
          <p:nvPr>
            <p:ph type="body" sz="quarter" idx="22"/>
          </p:nvPr>
        </p:nvSpPr>
        <p:spPr>
          <a:xfrm>
            <a:off x="5654495" y="1905000"/>
            <a:ext cx="4396340" cy="57626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>
                <a:solidFill>
                  <a:srgbClr val="C8C8C0"/>
                </a:solidFill>
                <a:uFill>
                  <a:solidFill>
                    <a:srgbClr val="C8C8C0"/>
                  </a:solidFill>
                </a:uFill>
              </a:defRPr>
            </a:lvl1pPr>
          </a:lstStyle>
          <a:p>
            <a:pPr/>
            <a:r>
              <a:t>Textmasterformat bearbeiten</a:t>
            </a:r>
          </a:p>
        </p:txBody>
      </p:sp>
      <p:sp>
        <p:nvSpPr>
          <p:cNvPr id="77" name="Textmasterformat bearbeiten"/>
          <p:cNvSpPr txBox="1"/>
          <p:nvPr>
            <p:ph type="body" sz="quarter" idx="23"/>
          </p:nvPr>
        </p:nvSpPr>
        <p:spPr>
          <a:xfrm>
            <a:off x="5654495" y="2514599"/>
            <a:ext cx="4396340" cy="3741739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Char char=""/>
              <a:defRPr sz="1800"/>
            </a:lvl1pPr>
          </a:lstStyle>
          <a:p>
            <a:pPr/>
            <a:r>
              <a:t>Textmasterformat bearbeiten</a:t>
            </a:r>
          </a:p>
        </p:txBody>
      </p:sp>
      <p:sp>
        <p:nvSpPr>
          <p:cNvPr id="78" name="Titeltext"/>
          <p:cNvSpPr txBox="1"/>
          <p:nvPr>
            <p:ph type="title"/>
          </p:nvPr>
        </p:nvSpPr>
        <p:spPr>
          <a:xfrm>
            <a:off x="646110" y="452718"/>
            <a:ext cx="9404724" cy="1426406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79" name="Textebene 1…"/>
          <p:cNvSpPr txBox="1"/>
          <p:nvPr>
            <p:ph type="body" sz="quarter" idx="1"/>
          </p:nvPr>
        </p:nvSpPr>
        <p:spPr>
          <a:xfrm>
            <a:off x="1103312" y="1879124"/>
            <a:ext cx="4396339" cy="602139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>
                <a:solidFill>
                  <a:srgbClr val="C8C8C0"/>
                </a:solidFill>
                <a:uFill>
                  <a:solidFill>
                    <a:srgbClr val="C8C8C0"/>
                  </a:solidFill>
                </a:uFill>
              </a:defRPr>
            </a:lvl1pPr>
            <a:lvl2pPr marL="457200" indent="0">
              <a:buSzTx/>
              <a:buNone/>
              <a:defRPr b="1" sz="2000"/>
            </a:lvl2pPr>
            <a:lvl3pPr marL="914400" indent="0">
              <a:buSzTx/>
              <a:buNone/>
              <a:defRPr b="1" sz="1800"/>
            </a:lvl3pPr>
            <a:lvl4pPr marL="1371600" indent="0">
              <a:buSzTx/>
              <a:buNone/>
              <a:defRPr b="1" sz="1600"/>
            </a:lvl4pPr>
            <a:lvl5pPr marL="1828800" indent="0">
              <a:buSzTx/>
              <a:buNone/>
              <a:defRPr b="1" sz="16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0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63625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  <a:ln w="12700"/>
        </p:spPr>
      </p:pic>
      <p:pic>
        <p:nvPicPr>
          <p:cNvPr id="3" name="image3.png" descr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0" y="2892346"/>
            <a:ext cx="1522412" cy="2365454"/>
          </a:xfrm>
          <a:prstGeom prst="rect">
            <a:avLst/>
          </a:prstGeom>
          <a:ln w="12700"/>
        </p:spPr>
      </p:pic>
      <p:sp>
        <p:nvSpPr>
          <p:cNvPr id="4" name="Kreis"/>
          <p:cNvSpPr/>
          <p:nvPr/>
        </p:nvSpPr>
        <p:spPr>
          <a:xfrm>
            <a:off x="8609011" y="1676400"/>
            <a:ext cx="2819401" cy="2819401"/>
          </a:xfrm>
          <a:prstGeom prst="ellipse">
            <a:avLst/>
          </a:prstGeom>
          <a:gradFill>
            <a:gsLst>
              <a:gs pos="0">
                <a:srgbClr val="AAAA9D">
                  <a:alpha val="7000"/>
                </a:srgbClr>
              </a:gs>
              <a:gs pos="36000">
                <a:srgbClr val="AAAA9D">
                  <a:alpha val="6000"/>
                </a:srgbClr>
              </a:gs>
              <a:gs pos="69000">
                <a:srgbClr val="AAAA9D">
                  <a:alpha val="0"/>
                </a:srgbClr>
              </a:gs>
            </a:gsLst>
            <a:path>
              <a:fillToRect l="50000" t="50000" r="50000" b="50000"/>
            </a:path>
          </a:gradFill>
        </p:spPr>
        <p:txBody>
          <a:bodyPr lIns="0" tIns="0" rIns="0" bIns="0"/>
          <a:lstStyle/>
          <a:p>
            <a:pPr>
              <a:buClrTx/>
            </a:pPr>
          </a:p>
        </p:txBody>
      </p:sp>
      <p:pic>
        <p:nvPicPr>
          <p:cNvPr id="5" name="image4.png" descr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/>
        </p:spPr>
      </p:pic>
      <p:pic>
        <p:nvPicPr>
          <p:cNvPr id="6" name="image5.png" descr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/>
        </p:spPr>
      </p:pic>
      <p:sp>
        <p:nvSpPr>
          <p:cNvPr id="7" name="Rechteck"/>
          <p:cNvSpPr/>
          <p:nvPr/>
        </p:nvSpPr>
        <p:spPr>
          <a:xfrm>
            <a:off x="10437811" y="0"/>
            <a:ext cx="698501" cy="1143000"/>
          </a:xfrm>
          <a:prstGeom prst="rect">
            <a:avLst/>
          </a:prstGeom>
          <a:solidFill>
            <a:srgbClr val="EF632C"/>
          </a:solidFill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38100" tIns="38100" rIns="38100" bIns="38100"/>
          <a:lstStyle/>
          <a:p>
            <a:pPr/>
          </a:p>
        </p:txBody>
      </p:sp>
      <p:pic>
        <p:nvPicPr>
          <p:cNvPr id="8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9" name="Chemiepraktikum"/>
          <p:cNvSpPr txBox="1"/>
          <p:nvPr/>
        </p:nvSpPr>
        <p:spPr>
          <a:xfrm>
            <a:off x="551115" y="494905"/>
            <a:ext cx="3606801" cy="355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/>
            <a:r>
              <a:t>Chemiepraktikum</a:t>
            </a:r>
          </a:p>
        </p:txBody>
      </p:sp>
      <p:pic>
        <p:nvPicPr>
          <p:cNvPr id="10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11" name="Titeltext"/>
          <p:cNvSpPr txBox="1"/>
          <p:nvPr>
            <p:ph type="title"/>
          </p:nvPr>
        </p:nvSpPr>
        <p:spPr>
          <a:xfrm>
            <a:off x="646110" y="452718"/>
            <a:ext cx="9404724" cy="16002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/>
            <a:r>
              <a:t>Titeltext</a:t>
            </a:r>
          </a:p>
        </p:txBody>
      </p:sp>
      <p:sp>
        <p:nvSpPr>
          <p:cNvPr id="12" name="Textebene 1…"/>
          <p:cNvSpPr txBox="1"/>
          <p:nvPr>
            <p:ph type="body" idx="1"/>
          </p:nvPr>
        </p:nvSpPr>
        <p:spPr>
          <a:xfrm>
            <a:off x="1103312" y="2052917"/>
            <a:ext cx="8946541" cy="4195482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>
            <a:lvl2pPr marL="714375" indent="-257175">
              <a:defRPr sz="1800"/>
            </a:lvl2pPr>
            <a:lvl3pPr marL="1097280" indent="-182880">
              <a:defRPr sz="1600"/>
            </a:lvl3pPr>
            <a:lvl4pPr marL="1531619" indent="-160019">
              <a:defRPr sz="1400"/>
            </a:lvl4pPr>
            <a:lvl5pPr marL="1988820" indent="-160020">
              <a:defRPr sz="14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/>
          <p:nvPr>
            <p:ph type="sldNum" sz="quarter" idx="2"/>
          </p:nvPr>
        </p:nvSpPr>
        <p:spPr>
          <a:xfrm>
            <a:off x="10530116" y="555416"/>
            <a:ext cx="483047" cy="508001"/>
          </a:xfrm>
          <a:prstGeom prst="rect">
            <a:avLst/>
          </a:prstGeom>
          <a:ln w="12700"/>
        </p:spPr>
        <p:txBody>
          <a:bodyPr wrap="none" lIns="38100" tIns="38100" rIns="38100" bIns="38100" anchor="b">
            <a:spAutoFit/>
          </a:bodyPr>
          <a:lstStyle>
            <a:lvl1pPr algn="ctr">
              <a:buClrTx/>
              <a:defRPr sz="2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</p:sldLayoutIdLst>
  <p:transition xmlns:p14="http://schemas.microsoft.com/office/powerpoint/2010/main" spd="med" advClick="1"/>
  <p:txStyles>
    <p:titleStyle>
      <a:lvl1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F1F0E7"/>
          </a:solidFill>
          <a:uFill>
            <a:solidFill>
              <a:srgbClr val="F1F0E7"/>
            </a:solidFill>
          </a:uFill>
          <a:latin typeface="+mn-lt"/>
          <a:ea typeface="+mn-ea"/>
          <a:cs typeface="+mn-cs"/>
          <a:sym typeface="Century Gothic"/>
        </a:defRPr>
      </a:lvl1pPr>
      <a:lvl2pPr marL="0" marR="0" indent="2286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F1F0E7"/>
          </a:solidFill>
          <a:uFill>
            <a:solidFill>
              <a:srgbClr val="F1F0E7"/>
            </a:solidFill>
          </a:uFill>
          <a:latin typeface="+mn-lt"/>
          <a:ea typeface="+mn-ea"/>
          <a:cs typeface="+mn-cs"/>
          <a:sym typeface="Century Gothic"/>
        </a:defRPr>
      </a:lvl2pPr>
      <a:lvl3pPr marL="0" marR="0" indent="4572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F1F0E7"/>
          </a:solidFill>
          <a:uFill>
            <a:solidFill>
              <a:srgbClr val="F1F0E7"/>
            </a:solidFill>
          </a:uFill>
          <a:latin typeface="+mn-lt"/>
          <a:ea typeface="+mn-ea"/>
          <a:cs typeface="+mn-cs"/>
          <a:sym typeface="Century Gothic"/>
        </a:defRPr>
      </a:lvl3pPr>
      <a:lvl4pPr marL="0" marR="0" indent="6858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F1F0E7"/>
          </a:solidFill>
          <a:uFill>
            <a:solidFill>
              <a:srgbClr val="F1F0E7"/>
            </a:solidFill>
          </a:uFill>
          <a:latin typeface="+mn-lt"/>
          <a:ea typeface="+mn-ea"/>
          <a:cs typeface="+mn-cs"/>
          <a:sym typeface="Century Gothic"/>
        </a:defRPr>
      </a:lvl4pPr>
      <a:lvl5pPr marL="0" marR="0" indent="9144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F1F0E7"/>
          </a:solidFill>
          <a:uFill>
            <a:solidFill>
              <a:srgbClr val="F1F0E7"/>
            </a:solidFill>
          </a:uFill>
          <a:latin typeface="+mn-lt"/>
          <a:ea typeface="+mn-ea"/>
          <a:cs typeface="+mn-cs"/>
          <a:sym typeface="Century Gothic"/>
        </a:defRPr>
      </a:lvl5pPr>
      <a:lvl6pPr marL="0" marR="0" indent="11430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F1F0E7"/>
          </a:solidFill>
          <a:uFill>
            <a:solidFill>
              <a:srgbClr val="F1F0E7"/>
            </a:solidFill>
          </a:uFill>
          <a:latin typeface="+mn-lt"/>
          <a:ea typeface="+mn-ea"/>
          <a:cs typeface="+mn-cs"/>
          <a:sym typeface="Century Gothic"/>
        </a:defRPr>
      </a:lvl6pPr>
      <a:lvl7pPr marL="0" marR="0" indent="13716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F1F0E7"/>
          </a:solidFill>
          <a:uFill>
            <a:solidFill>
              <a:srgbClr val="F1F0E7"/>
            </a:solidFill>
          </a:uFill>
          <a:latin typeface="+mn-lt"/>
          <a:ea typeface="+mn-ea"/>
          <a:cs typeface="+mn-cs"/>
          <a:sym typeface="Century Gothic"/>
        </a:defRPr>
      </a:lvl7pPr>
      <a:lvl8pPr marL="0" marR="0" indent="16002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F1F0E7"/>
          </a:solidFill>
          <a:uFill>
            <a:solidFill>
              <a:srgbClr val="F1F0E7"/>
            </a:solidFill>
          </a:uFill>
          <a:latin typeface="+mn-lt"/>
          <a:ea typeface="+mn-ea"/>
          <a:cs typeface="+mn-cs"/>
          <a:sym typeface="Century Gothic"/>
        </a:defRPr>
      </a:lvl8pPr>
      <a:lvl9pPr marL="0" marR="0" indent="18288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F1F0E7"/>
          </a:solidFill>
          <a:uFill>
            <a:solidFill>
              <a:srgbClr val="F1F0E7"/>
            </a:solidFill>
          </a:uFill>
          <a:latin typeface="+mn-lt"/>
          <a:ea typeface="+mn-ea"/>
          <a:cs typeface="+mn-cs"/>
          <a:sym typeface="Century Gothic"/>
        </a:defRPr>
      </a:lvl9pPr>
    </p:titleStyle>
    <p:bodyStyle>
      <a:lvl1pPr marL="514350" marR="0" indent="-514350" algn="l" defTabSz="457200" latinLnBrk="0">
        <a:lnSpc>
          <a:spcPct val="100000"/>
        </a:lnSpc>
        <a:spcBef>
          <a:spcPts val="1000"/>
        </a:spcBef>
        <a:spcAft>
          <a:spcPts val="0"/>
        </a:spcAft>
        <a:buClr>
          <a:srgbClr val="C8C8C0"/>
        </a:buClr>
        <a:buSzPct val="80000"/>
        <a:buFont typeface="Wingdings"/>
        <a:buAutoNum type="arabicPeriod" startAt="1"/>
        <a:tabLst/>
        <a:defRPr b="0" baseline="0" cap="none" i="0" spc="0" strike="noStrike" sz="2000" u="none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entury Gothic"/>
        </a:defRPr>
      </a:lvl1pPr>
      <a:lvl2pPr marL="742950" marR="0" indent="-285750" algn="l" defTabSz="457200" latinLnBrk="0">
        <a:lnSpc>
          <a:spcPct val="100000"/>
        </a:lnSpc>
        <a:spcBef>
          <a:spcPts val="1000"/>
        </a:spcBef>
        <a:spcAft>
          <a:spcPts val="0"/>
        </a:spcAft>
        <a:buClr>
          <a:srgbClr val="C8C8C0"/>
        </a:buClr>
        <a:buSzPct val="80000"/>
        <a:buFontTx/>
        <a:buChar char=""/>
        <a:tabLst/>
        <a:defRPr b="0" baseline="0" cap="none" i="0" spc="0" strike="noStrike" sz="2000" u="none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entury Gothic"/>
        </a:defRPr>
      </a:lvl2pPr>
      <a:lvl3pPr marL="1143000" marR="0" indent="-228600" algn="l" defTabSz="457200" latinLnBrk="0">
        <a:lnSpc>
          <a:spcPct val="100000"/>
        </a:lnSpc>
        <a:spcBef>
          <a:spcPts val="1000"/>
        </a:spcBef>
        <a:spcAft>
          <a:spcPts val="0"/>
        </a:spcAft>
        <a:buClr>
          <a:srgbClr val="C8C8C0"/>
        </a:buClr>
        <a:buSzPct val="80000"/>
        <a:buFontTx/>
        <a:buChar char=""/>
        <a:tabLst/>
        <a:defRPr b="0" baseline="0" cap="none" i="0" spc="0" strike="noStrike" sz="2000" u="none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entury Gothic"/>
        </a:defRPr>
      </a:lvl3pPr>
      <a:lvl4pPr marL="1600200" marR="0" indent="-228600" algn="l" defTabSz="457200" latinLnBrk="0">
        <a:lnSpc>
          <a:spcPct val="100000"/>
        </a:lnSpc>
        <a:spcBef>
          <a:spcPts val="1000"/>
        </a:spcBef>
        <a:spcAft>
          <a:spcPts val="0"/>
        </a:spcAft>
        <a:buClr>
          <a:srgbClr val="C8C8C0"/>
        </a:buClr>
        <a:buSzPct val="80000"/>
        <a:buFontTx/>
        <a:buChar char=""/>
        <a:tabLst/>
        <a:defRPr b="0" baseline="0" cap="none" i="0" spc="0" strike="noStrike" sz="2000" u="none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entury Gothic"/>
        </a:defRPr>
      </a:lvl4pPr>
      <a:lvl5pPr marL="2057400" marR="0" indent="-228600" algn="l" defTabSz="457200" latinLnBrk="0">
        <a:lnSpc>
          <a:spcPct val="100000"/>
        </a:lnSpc>
        <a:spcBef>
          <a:spcPts val="1000"/>
        </a:spcBef>
        <a:spcAft>
          <a:spcPts val="0"/>
        </a:spcAft>
        <a:buClr>
          <a:srgbClr val="C8C8C0"/>
        </a:buClr>
        <a:buSzPct val="80000"/>
        <a:buFontTx/>
        <a:buChar char=""/>
        <a:tabLst/>
        <a:defRPr b="0" baseline="0" cap="none" i="0" spc="0" strike="noStrike" sz="2000" u="none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entury Gothic"/>
        </a:defRPr>
      </a:lvl5pPr>
      <a:lvl6pPr marL="3022600" marR="0" indent="-571500" algn="l" defTabSz="457200" latinLnBrk="0">
        <a:lnSpc>
          <a:spcPct val="100000"/>
        </a:lnSpc>
        <a:spcBef>
          <a:spcPts val="1000"/>
        </a:spcBef>
        <a:spcAft>
          <a:spcPts val="0"/>
        </a:spcAft>
        <a:buClr>
          <a:srgbClr val="C8C8C0"/>
        </a:buClr>
        <a:buSzPct val="171000"/>
        <a:buFontTx/>
        <a:buChar char="•"/>
        <a:tabLst/>
        <a:defRPr b="0" baseline="0" cap="none" i="0" spc="0" strike="noStrike" sz="2000" u="none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entury Gothic"/>
        </a:defRPr>
      </a:lvl6pPr>
      <a:lvl7pPr marL="3378200" marR="0" indent="-571500" algn="l" defTabSz="457200" latinLnBrk="0">
        <a:lnSpc>
          <a:spcPct val="100000"/>
        </a:lnSpc>
        <a:spcBef>
          <a:spcPts val="1000"/>
        </a:spcBef>
        <a:spcAft>
          <a:spcPts val="0"/>
        </a:spcAft>
        <a:buClr>
          <a:srgbClr val="C8C8C0"/>
        </a:buClr>
        <a:buSzPct val="171000"/>
        <a:buFontTx/>
        <a:buChar char="•"/>
        <a:tabLst/>
        <a:defRPr b="0" baseline="0" cap="none" i="0" spc="0" strike="noStrike" sz="2000" u="none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entury Gothic"/>
        </a:defRPr>
      </a:lvl7pPr>
      <a:lvl8pPr marL="3733800" marR="0" indent="-571500" algn="l" defTabSz="457200" latinLnBrk="0">
        <a:lnSpc>
          <a:spcPct val="100000"/>
        </a:lnSpc>
        <a:spcBef>
          <a:spcPts val="1000"/>
        </a:spcBef>
        <a:spcAft>
          <a:spcPts val="0"/>
        </a:spcAft>
        <a:buClr>
          <a:srgbClr val="C8C8C0"/>
        </a:buClr>
        <a:buSzPct val="171000"/>
        <a:buFontTx/>
        <a:buChar char="•"/>
        <a:tabLst/>
        <a:defRPr b="0" baseline="0" cap="none" i="0" spc="0" strike="noStrike" sz="2000" u="none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entury Gothic"/>
        </a:defRPr>
      </a:lvl8pPr>
      <a:lvl9pPr marL="4089400" marR="0" indent="-571500" algn="l" defTabSz="457200" latinLnBrk="0">
        <a:lnSpc>
          <a:spcPct val="100000"/>
        </a:lnSpc>
        <a:spcBef>
          <a:spcPts val="1000"/>
        </a:spcBef>
        <a:spcAft>
          <a:spcPts val="0"/>
        </a:spcAft>
        <a:buClr>
          <a:srgbClr val="C8C8C0"/>
        </a:buClr>
        <a:buSzPct val="171000"/>
        <a:buFontTx/>
        <a:buChar char="•"/>
        <a:tabLst/>
        <a:defRPr b="0" baseline="0" cap="none" i="0" spc="0" strike="noStrike" sz="2000" u="none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entury Gothic"/>
        </a:defRPr>
      </a:lvl1pPr>
      <a:lvl2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entury Gothic"/>
        </a:defRPr>
      </a:lvl2pPr>
      <a:lvl3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entury Gothic"/>
        </a:defRPr>
      </a:lvl3pPr>
      <a:lvl4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entury Gothic"/>
        </a:defRPr>
      </a:lvl4pPr>
      <a:lvl5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entury Gothic"/>
        </a:defRPr>
      </a:lvl5pPr>
      <a:lvl6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entury Gothic"/>
        </a:defRPr>
      </a:lvl6pPr>
      <a:lvl7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entury Gothic"/>
        </a:defRPr>
      </a:lvl7pPr>
      <a:lvl8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entury Gothic"/>
        </a:defRPr>
      </a:lvl8pPr>
      <a:lvl9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.jpeg"/><Relationship Id="rId8" Type="http://schemas.openxmlformats.org/officeDocument/2006/relationships/image" Target="../media/image8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1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.g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.jpeg"/><Relationship Id="rId8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4.jpeg"/><Relationship Id="rId9" Type="http://schemas.openxmlformats.org/officeDocument/2006/relationships/image" Target="../media/image2.gif"/><Relationship Id="rId10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  <a:ln w="12700"/>
        </p:spPr>
      </p:pic>
      <p:pic>
        <p:nvPicPr>
          <p:cNvPr id="90" name="image3.png" descr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0" y="2892346"/>
            <a:ext cx="1522412" cy="2365454"/>
          </a:xfrm>
          <a:prstGeom prst="rect">
            <a:avLst/>
          </a:prstGeom>
          <a:ln w="12700"/>
        </p:spPr>
      </p:pic>
      <p:sp>
        <p:nvSpPr>
          <p:cNvPr id="91" name="Kreis"/>
          <p:cNvSpPr/>
          <p:nvPr/>
        </p:nvSpPr>
        <p:spPr>
          <a:xfrm>
            <a:off x="8609011" y="1676400"/>
            <a:ext cx="2819401" cy="2819401"/>
          </a:xfrm>
          <a:prstGeom prst="ellipse">
            <a:avLst/>
          </a:prstGeom>
          <a:gradFill>
            <a:gsLst>
              <a:gs pos="0">
                <a:srgbClr val="AAAA9D">
                  <a:alpha val="7000"/>
                </a:srgbClr>
              </a:gs>
              <a:gs pos="36000">
                <a:srgbClr val="AAAA9D">
                  <a:alpha val="6000"/>
                </a:srgbClr>
              </a:gs>
              <a:gs pos="69000">
                <a:srgbClr val="AAAA9D">
                  <a:alpha val="0"/>
                </a:srgbClr>
              </a:gs>
            </a:gsLst>
            <a:path>
              <a:fillToRect l="50000" t="50000" r="50000" b="50000"/>
            </a:path>
          </a:gradFill>
        </p:spPr>
        <p:txBody>
          <a:bodyPr lIns="0" tIns="0" rIns="0" bIns="0"/>
          <a:lstStyle/>
          <a:p>
            <a:pPr>
              <a:buClrTx/>
            </a:pPr>
          </a:p>
        </p:txBody>
      </p:sp>
      <p:pic>
        <p:nvPicPr>
          <p:cNvPr id="92" name="image4.png" descr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/>
        </p:spPr>
      </p:pic>
      <p:pic>
        <p:nvPicPr>
          <p:cNvPr id="93" name="image5.png" descr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/>
        </p:spPr>
      </p:pic>
      <p:sp>
        <p:nvSpPr>
          <p:cNvPr id="94" name="Rechteck"/>
          <p:cNvSpPr/>
          <p:nvPr/>
        </p:nvSpPr>
        <p:spPr>
          <a:xfrm>
            <a:off x="10437811" y="0"/>
            <a:ext cx="698501" cy="1143000"/>
          </a:xfrm>
          <a:prstGeom prst="rect">
            <a:avLst/>
          </a:prstGeom>
          <a:solidFill>
            <a:srgbClr val="EF632C"/>
          </a:solidFill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38100" tIns="38100" rIns="38100" bIns="38100"/>
          <a:lstStyle/>
          <a:p>
            <a:pPr/>
          </a:p>
        </p:txBody>
      </p:sp>
      <p:pic>
        <p:nvPicPr>
          <p:cNvPr id="95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96" name="Chemiepraktikum"/>
          <p:cNvSpPr txBox="1"/>
          <p:nvPr/>
        </p:nvSpPr>
        <p:spPr>
          <a:xfrm>
            <a:off x="551115" y="494905"/>
            <a:ext cx="3606801" cy="355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/>
            <a:r>
              <a:t>Chemiepraktikum</a:t>
            </a:r>
          </a:p>
        </p:txBody>
      </p:sp>
      <p:pic>
        <p:nvPicPr>
          <p:cNvPr id="97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98" name="Reaktionsgeschwindigkeit"/>
          <p:cNvSpPr txBox="1"/>
          <p:nvPr>
            <p:ph type="ctrTitle"/>
          </p:nvPr>
        </p:nvSpPr>
        <p:spPr>
          <a:xfrm>
            <a:off x="1154955" y="0"/>
            <a:ext cx="8825659" cy="3679636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>
              <a:defRPr sz="7200"/>
            </a:pPr>
            <a:r>
              <a:rPr sz="5400"/>
              <a:t>Reaktionsgeschwindigkeit</a:t>
            </a:r>
          </a:p>
        </p:txBody>
      </p:sp>
      <p:sp>
        <p:nvSpPr>
          <p:cNvPr id="99" name="Zum Bearbeiten doppelklicken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  <a:ln w="12700"/>
        </p:spPr>
      </p:pic>
      <p:pic>
        <p:nvPicPr>
          <p:cNvPr id="213" name="image3.png" descr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0" y="2892346"/>
            <a:ext cx="1522412" cy="2365454"/>
          </a:xfrm>
          <a:prstGeom prst="rect">
            <a:avLst/>
          </a:prstGeom>
          <a:ln w="12700"/>
        </p:spPr>
      </p:pic>
      <p:sp>
        <p:nvSpPr>
          <p:cNvPr id="214" name="Kreis"/>
          <p:cNvSpPr/>
          <p:nvPr/>
        </p:nvSpPr>
        <p:spPr>
          <a:xfrm>
            <a:off x="8609011" y="1676400"/>
            <a:ext cx="2819401" cy="2819401"/>
          </a:xfrm>
          <a:prstGeom prst="ellipse">
            <a:avLst/>
          </a:prstGeom>
          <a:gradFill>
            <a:gsLst>
              <a:gs pos="0">
                <a:srgbClr val="AAAA9D">
                  <a:alpha val="7000"/>
                </a:srgbClr>
              </a:gs>
              <a:gs pos="36000">
                <a:srgbClr val="AAAA9D">
                  <a:alpha val="6000"/>
                </a:srgbClr>
              </a:gs>
              <a:gs pos="69000">
                <a:srgbClr val="AAAA9D">
                  <a:alpha val="0"/>
                </a:srgbClr>
              </a:gs>
            </a:gsLst>
            <a:path>
              <a:fillToRect l="50000" t="50000" r="50000" b="50000"/>
            </a:path>
          </a:gradFill>
        </p:spPr>
        <p:txBody>
          <a:bodyPr lIns="0" tIns="0" rIns="0" bIns="0"/>
          <a:lstStyle/>
          <a:p>
            <a:pPr>
              <a:buClrTx/>
            </a:pPr>
          </a:p>
        </p:txBody>
      </p:sp>
      <p:pic>
        <p:nvPicPr>
          <p:cNvPr id="215" name="image4.png" descr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/>
        </p:spPr>
      </p:pic>
      <p:pic>
        <p:nvPicPr>
          <p:cNvPr id="216" name="image5.png" descr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/>
        </p:spPr>
      </p:pic>
      <p:sp>
        <p:nvSpPr>
          <p:cNvPr id="217" name="Rechteck"/>
          <p:cNvSpPr/>
          <p:nvPr/>
        </p:nvSpPr>
        <p:spPr>
          <a:xfrm>
            <a:off x="10437811" y="0"/>
            <a:ext cx="698501" cy="1143000"/>
          </a:xfrm>
          <a:prstGeom prst="rect">
            <a:avLst/>
          </a:prstGeom>
          <a:solidFill>
            <a:srgbClr val="EF632C"/>
          </a:solidFill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38100" tIns="38100" rIns="38100" bIns="38100"/>
          <a:lstStyle/>
          <a:p>
            <a:pPr/>
          </a:p>
        </p:txBody>
      </p:sp>
      <p:pic>
        <p:nvPicPr>
          <p:cNvPr id="218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219" name="Chemiepraktikum"/>
          <p:cNvSpPr txBox="1"/>
          <p:nvPr/>
        </p:nvSpPr>
        <p:spPr>
          <a:xfrm>
            <a:off x="551115" y="494905"/>
            <a:ext cx="3606801" cy="355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/>
            <a:r>
              <a:t>Chemiepraktikum</a:t>
            </a:r>
          </a:p>
        </p:txBody>
      </p:sp>
      <p:pic>
        <p:nvPicPr>
          <p:cNvPr id="220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221" name="Versuch"/>
          <p:cNvSpPr txBox="1"/>
          <p:nvPr>
            <p:ph type="title"/>
          </p:nvPr>
        </p:nvSpPr>
        <p:spPr>
          <a:xfrm>
            <a:off x="646110" y="452718"/>
            <a:ext cx="9404724" cy="159655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Versuch</a:t>
            </a:r>
          </a:p>
        </p:txBody>
      </p:sp>
      <p:pic>
        <p:nvPicPr>
          <p:cNvPr id="222" name="image18.jpg" descr="image18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89329" y="2049267"/>
            <a:ext cx="5722904" cy="3216796"/>
          </a:xfrm>
          <a:prstGeom prst="rect">
            <a:avLst/>
          </a:prstGeom>
          <a:ln w="12700"/>
        </p:spPr>
      </p:pic>
      <p:sp>
        <p:nvSpPr>
          <p:cNvPr id="223" name="Für höhere Genauigkeit ist es wichtig, den Messzylinder nach jedem Durchlauf wieder bis oben hin mit Wasser zu füllen."/>
          <p:cNvSpPr txBox="1"/>
          <p:nvPr>
            <p:ph type="body" sz="half" idx="1"/>
          </p:nvPr>
        </p:nvSpPr>
        <p:spPr>
          <a:xfrm>
            <a:off x="7020583" y="2049267"/>
            <a:ext cx="4396342" cy="4200247"/>
          </a:xfrm>
          <a:prstGeom prst="rect">
            <a:avLst/>
          </a:prstGeom>
        </p:spPr>
        <p:txBody>
          <a:bodyPr/>
          <a:lstStyle>
            <a:lvl1pPr marL="0" indent="0" algn="just">
              <a:buSzTx/>
              <a:buNone/>
              <a:defRPr sz="2400"/>
            </a:lvl1pPr>
          </a:lstStyle>
          <a:p>
            <a:pPr>
              <a:defRPr sz="1800"/>
            </a:pPr>
            <a:r>
              <a:rPr sz="2400"/>
              <a:t>Für höhere Genauigkeit ist es wichtig, den Messzylinder nach jedem Durchlauf wieder bis oben hin mit Wasser zu füllen.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  <a:ln w="12700"/>
        </p:spPr>
      </p:pic>
      <p:pic>
        <p:nvPicPr>
          <p:cNvPr id="226" name="image3.png" descr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0" y="2892346"/>
            <a:ext cx="1522412" cy="2365454"/>
          </a:xfrm>
          <a:prstGeom prst="rect">
            <a:avLst/>
          </a:prstGeom>
          <a:ln w="12700"/>
        </p:spPr>
      </p:pic>
      <p:sp>
        <p:nvSpPr>
          <p:cNvPr id="227" name="Kreis"/>
          <p:cNvSpPr/>
          <p:nvPr/>
        </p:nvSpPr>
        <p:spPr>
          <a:xfrm>
            <a:off x="8609011" y="1676400"/>
            <a:ext cx="2819401" cy="2819401"/>
          </a:xfrm>
          <a:prstGeom prst="ellipse">
            <a:avLst/>
          </a:prstGeom>
          <a:gradFill>
            <a:gsLst>
              <a:gs pos="0">
                <a:srgbClr val="AAAA9D">
                  <a:alpha val="7000"/>
                </a:srgbClr>
              </a:gs>
              <a:gs pos="36000">
                <a:srgbClr val="AAAA9D">
                  <a:alpha val="6000"/>
                </a:srgbClr>
              </a:gs>
              <a:gs pos="69000">
                <a:srgbClr val="AAAA9D">
                  <a:alpha val="0"/>
                </a:srgbClr>
              </a:gs>
            </a:gsLst>
            <a:path>
              <a:fillToRect l="50000" t="50000" r="50000" b="50000"/>
            </a:path>
          </a:gradFill>
        </p:spPr>
        <p:txBody>
          <a:bodyPr lIns="0" tIns="0" rIns="0" bIns="0"/>
          <a:lstStyle/>
          <a:p>
            <a:pPr>
              <a:buClrTx/>
            </a:pPr>
          </a:p>
        </p:txBody>
      </p:sp>
      <p:pic>
        <p:nvPicPr>
          <p:cNvPr id="228" name="image4.png" descr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/>
        </p:spPr>
      </p:pic>
      <p:pic>
        <p:nvPicPr>
          <p:cNvPr id="229" name="image5.png" descr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/>
        </p:spPr>
      </p:pic>
      <p:sp>
        <p:nvSpPr>
          <p:cNvPr id="230" name="Rechteck"/>
          <p:cNvSpPr/>
          <p:nvPr/>
        </p:nvSpPr>
        <p:spPr>
          <a:xfrm>
            <a:off x="10437811" y="0"/>
            <a:ext cx="698501" cy="1143000"/>
          </a:xfrm>
          <a:prstGeom prst="rect">
            <a:avLst/>
          </a:prstGeom>
          <a:solidFill>
            <a:srgbClr val="EF632C"/>
          </a:solidFill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38100" tIns="38100" rIns="38100" bIns="38100"/>
          <a:lstStyle/>
          <a:p>
            <a:pPr/>
          </a:p>
        </p:txBody>
      </p:sp>
      <p:pic>
        <p:nvPicPr>
          <p:cNvPr id="231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232" name="Chemiepraktikum"/>
          <p:cNvSpPr txBox="1"/>
          <p:nvPr/>
        </p:nvSpPr>
        <p:spPr>
          <a:xfrm>
            <a:off x="551115" y="494905"/>
            <a:ext cx="3606801" cy="355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/>
            <a:r>
              <a:t>Chemiepraktikum</a:t>
            </a:r>
          </a:p>
        </p:txBody>
      </p:sp>
      <p:pic>
        <p:nvPicPr>
          <p:cNvPr id="233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234" name="Lösunge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Lösungen</a:t>
            </a:r>
          </a:p>
        </p:txBody>
      </p:sp>
      <p:sp>
        <p:nvSpPr>
          <p:cNvPr id="235" name="Zum Bearbeiten doppelklicken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  <a:ln w="12700"/>
        </p:spPr>
      </p:pic>
      <p:pic>
        <p:nvPicPr>
          <p:cNvPr id="238" name="image3.png" descr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0" y="2892346"/>
            <a:ext cx="1522412" cy="2365454"/>
          </a:xfrm>
          <a:prstGeom prst="rect">
            <a:avLst/>
          </a:prstGeom>
          <a:ln w="12700"/>
        </p:spPr>
      </p:pic>
      <p:sp>
        <p:nvSpPr>
          <p:cNvPr id="239" name="Kreis"/>
          <p:cNvSpPr/>
          <p:nvPr/>
        </p:nvSpPr>
        <p:spPr>
          <a:xfrm>
            <a:off x="8609011" y="1676400"/>
            <a:ext cx="2819401" cy="2819401"/>
          </a:xfrm>
          <a:prstGeom prst="ellipse">
            <a:avLst/>
          </a:prstGeom>
          <a:gradFill>
            <a:gsLst>
              <a:gs pos="0">
                <a:srgbClr val="AAAA9D">
                  <a:alpha val="7000"/>
                </a:srgbClr>
              </a:gs>
              <a:gs pos="36000">
                <a:srgbClr val="AAAA9D">
                  <a:alpha val="6000"/>
                </a:srgbClr>
              </a:gs>
              <a:gs pos="69000">
                <a:srgbClr val="AAAA9D">
                  <a:alpha val="0"/>
                </a:srgbClr>
              </a:gs>
            </a:gsLst>
            <a:path>
              <a:fillToRect l="50000" t="50000" r="50000" b="50000"/>
            </a:path>
          </a:gradFill>
        </p:spPr>
        <p:txBody>
          <a:bodyPr lIns="0" tIns="0" rIns="0" bIns="0"/>
          <a:lstStyle/>
          <a:p>
            <a:pPr>
              <a:buClrTx/>
            </a:pPr>
          </a:p>
        </p:txBody>
      </p:sp>
      <p:pic>
        <p:nvPicPr>
          <p:cNvPr id="240" name="image4.png" descr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/>
        </p:spPr>
      </p:pic>
      <p:pic>
        <p:nvPicPr>
          <p:cNvPr id="241" name="image5.png" descr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/>
        </p:spPr>
      </p:pic>
      <p:sp>
        <p:nvSpPr>
          <p:cNvPr id="242" name="Rechteck"/>
          <p:cNvSpPr/>
          <p:nvPr/>
        </p:nvSpPr>
        <p:spPr>
          <a:xfrm>
            <a:off x="10437811" y="0"/>
            <a:ext cx="698501" cy="1143000"/>
          </a:xfrm>
          <a:prstGeom prst="rect">
            <a:avLst/>
          </a:prstGeom>
          <a:solidFill>
            <a:srgbClr val="EF632C"/>
          </a:solidFill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38100" tIns="38100" rIns="38100" bIns="38100"/>
          <a:lstStyle/>
          <a:p>
            <a:pPr/>
          </a:p>
        </p:txBody>
      </p:sp>
      <p:pic>
        <p:nvPicPr>
          <p:cNvPr id="243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244" name="Chemiepraktikum"/>
          <p:cNvSpPr txBox="1"/>
          <p:nvPr/>
        </p:nvSpPr>
        <p:spPr>
          <a:xfrm>
            <a:off x="551115" y="494905"/>
            <a:ext cx="3606801" cy="355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/>
            <a:r>
              <a:t>Chemiepraktikum</a:t>
            </a:r>
          </a:p>
        </p:txBody>
      </p:sp>
      <p:pic>
        <p:nvPicPr>
          <p:cNvPr id="245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246" name="Abhängigkeit der Reaktionsgeschwindigkeit  von der H2S04-Konzentration"/>
          <p:cNvSpPr txBox="1"/>
          <p:nvPr>
            <p:ph type="title"/>
          </p:nvPr>
        </p:nvSpPr>
        <p:spPr>
          <a:xfrm>
            <a:off x="1706402" y="1023610"/>
            <a:ext cx="8302361" cy="1400531"/>
          </a:xfrm>
          <a:prstGeom prst="rect">
            <a:avLst/>
          </a:prstGeom>
        </p:spPr>
        <p:txBody>
          <a:bodyPr/>
          <a:lstStyle/>
          <a:p>
            <a:pPr algn="ctr"/>
            <a:r>
              <a:rPr sz="2800"/>
              <a:t>Abhängigkeit der Reaktionsgeschwindigkeit </a:t>
            </a:r>
            <a:br>
              <a:rPr sz="2800"/>
            </a:br>
            <a:r>
              <a:rPr sz="2800"/>
              <a:t>von der H</a:t>
            </a:r>
            <a:r>
              <a:rPr baseline="-25000" sz="2800"/>
              <a:t>2</a:t>
            </a:r>
            <a:r>
              <a:rPr sz="2800"/>
              <a:t>S0</a:t>
            </a:r>
            <a:r>
              <a:rPr baseline="-25000" sz="2800"/>
              <a:t>4</a:t>
            </a:r>
            <a:r>
              <a:rPr sz="2800"/>
              <a:t>-Konzentration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  <a:ln w="12700"/>
        </p:spPr>
      </p:pic>
      <p:pic>
        <p:nvPicPr>
          <p:cNvPr id="249" name="image3.png" descr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0" y="2892346"/>
            <a:ext cx="1522412" cy="2365454"/>
          </a:xfrm>
          <a:prstGeom prst="rect">
            <a:avLst/>
          </a:prstGeom>
          <a:ln w="12700"/>
        </p:spPr>
      </p:pic>
      <p:sp>
        <p:nvSpPr>
          <p:cNvPr id="250" name="Kreis"/>
          <p:cNvSpPr/>
          <p:nvPr/>
        </p:nvSpPr>
        <p:spPr>
          <a:xfrm>
            <a:off x="8609011" y="1676400"/>
            <a:ext cx="2819401" cy="2819401"/>
          </a:xfrm>
          <a:prstGeom prst="ellipse">
            <a:avLst/>
          </a:prstGeom>
          <a:gradFill>
            <a:gsLst>
              <a:gs pos="0">
                <a:srgbClr val="AAAA9D">
                  <a:alpha val="7000"/>
                </a:srgbClr>
              </a:gs>
              <a:gs pos="36000">
                <a:srgbClr val="AAAA9D">
                  <a:alpha val="6000"/>
                </a:srgbClr>
              </a:gs>
              <a:gs pos="69000">
                <a:srgbClr val="AAAA9D">
                  <a:alpha val="0"/>
                </a:srgbClr>
              </a:gs>
            </a:gsLst>
            <a:path>
              <a:fillToRect l="50000" t="50000" r="50000" b="50000"/>
            </a:path>
          </a:gradFill>
        </p:spPr>
        <p:txBody>
          <a:bodyPr lIns="0" tIns="0" rIns="0" bIns="0"/>
          <a:lstStyle/>
          <a:p>
            <a:pPr>
              <a:buClrTx/>
            </a:pPr>
          </a:p>
        </p:txBody>
      </p:sp>
      <p:pic>
        <p:nvPicPr>
          <p:cNvPr id="251" name="image4.png" descr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/>
        </p:spPr>
      </p:pic>
      <p:pic>
        <p:nvPicPr>
          <p:cNvPr id="252" name="image5.png" descr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/>
        </p:spPr>
      </p:pic>
      <p:sp>
        <p:nvSpPr>
          <p:cNvPr id="253" name="Rechteck"/>
          <p:cNvSpPr/>
          <p:nvPr/>
        </p:nvSpPr>
        <p:spPr>
          <a:xfrm>
            <a:off x="10437811" y="0"/>
            <a:ext cx="698501" cy="1143000"/>
          </a:xfrm>
          <a:prstGeom prst="rect">
            <a:avLst/>
          </a:prstGeom>
          <a:solidFill>
            <a:srgbClr val="EF632C"/>
          </a:solidFill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38100" tIns="38100" rIns="38100" bIns="38100"/>
          <a:lstStyle/>
          <a:p>
            <a:pPr/>
          </a:p>
        </p:txBody>
      </p:sp>
      <p:pic>
        <p:nvPicPr>
          <p:cNvPr id="254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255" name="Chemiepraktikum"/>
          <p:cNvSpPr txBox="1"/>
          <p:nvPr/>
        </p:nvSpPr>
        <p:spPr>
          <a:xfrm>
            <a:off x="551115" y="494905"/>
            <a:ext cx="3606801" cy="355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/>
            <a:r>
              <a:t>Chemiepraktikum</a:t>
            </a:r>
          </a:p>
        </p:txBody>
      </p:sp>
      <p:pic>
        <p:nvPicPr>
          <p:cNvPr id="256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257" name="Aufgabe 1: Verlauf der RG"/>
          <p:cNvSpPr txBox="1"/>
          <p:nvPr>
            <p:ph type="title"/>
          </p:nvPr>
        </p:nvSpPr>
        <p:spPr>
          <a:xfrm>
            <a:off x="2673498" y="977008"/>
            <a:ext cx="9404724" cy="140053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>
              <a:defRPr sz="4200"/>
            </a:pPr>
            <a:r>
              <a:rPr sz="3600"/>
              <a:t>Aufgabe 1: Verlauf der RG</a:t>
            </a:r>
          </a:p>
        </p:txBody>
      </p:sp>
      <p:sp>
        <p:nvSpPr>
          <p:cNvPr id="258" name="Verlauf der Reaktionsgeschwindigkeit in Abhängigkeit von der H2SO4-Konzentration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98763" indent="-498763">
              <a:buSzPct val="100000"/>
              <a:buFontTx/>
              <a:buChar char="•"/>
            </a:pPr>
            <a:r>
              <a:rPr sz="2400"/>
              <a:t>Verlauf der Reaktionsgeschwindigkeit in Abhängigkeit von der H</a:t>
            </a:r>
            <a:r>
              <a:rPr baseline="-25000" sz="2400"/>
              <a:t>2</a:t>
            </a:r>
            <a:r>
              <a:rPr sz="2400"/>
              <a:t>SO</a:t>
            </a:r>
            <a:r>
              <a:rPr baseline="-25000" sz="2400"/>
              <a:t>4</a:t>
            </a:r>
            <a:r>
              <a:rPr sz="2400"/>
              <a:t>-Konzentration.</a:t>
            </a:r>
          </a:p>
          <a:p>
            <a:pPr lvl="1" marL="742950" indent="-285750">
              <a:buChar char="•"/>
            </a:pPr>
            <a:r>
              <a:rPr i="1" sz="2000"/>
              <a:t>s. Diagramm </a:t>
            </a:r>
          </a:p>
          <a:p>
            <a:pPr marL="498763" indent="-498763">
              <a:buSzPct val="100000"/>
              <a:buFontTx/>
              <a:buChar char="•"/>
            </a:pPr>
            <a:r>
              <a:rPr sz="2400"/>
              <a:t>Erwartung</a:t>
            </a:r>
            <a:r>
              <a:rPr sz="2800"/>
              <a:t>:  </a:t>
            </a:r>
          </a:p>
          <a:p>
            <a:pPr lvl="1" marL="742950" indent="-285750">
              <a:buChar char="•"/>
            </a:pPr>
            <a:r>
              <a:rPr i="1" sz="2000"/>
              <a:t>Konstante Zunahme der RG </a:t>
            </a:r>
            <a:r>
              <a:rPr sz="2000">
                <a:latin typeface="Wingdings"/>
                <a:ea typeface="Wingdings"/>
                <a:cs typeface="Wingdings"/>
                <a:sym typeface="Wingdings"/>
              </a:rPr>
              <a:t></a:t>
            </a:r>
            <a:r>
              <a:rPr i="1" sz="2000"/>
              <a:t>Stosstheorie: höhere Anzahl von erfolgreichen Zusammenstössen</a:t>
            </a:r>
          </a:p>
          <a:p>
            <a:pPr marL="498763" indent="-498763">
              <a:buSzPct val="100000"/>
              <a:buFontTx/>
              <a:buChar char="•"/>
            </a:pPr>
            <a:r>
              <a:rPr sz="2400"/>
              <a:t>Bei welcher H</a:t>
            </a:r>
            <a:r>
              <a:rPr baseline="-25000" sz="2400"/>
              <a:t>2</a:t>
            </a:r>
            <a:r>
              <a:rPr sz="2400"/>
              <a:t>SO</a:t>
            </a:r>
            <a:r>
              <a:rPr baseline="-25000" sz="2400"/>
              <a:t>4</a:t>
            </a:r>
            <a:r>
              <a:rPr sz="2400"/>
              <a:t>-Konzentration (mol/L) ist die RG am höchsten? </a:t>
            </a:r>
          </a:p>
          <a:p>
            <a:pPr lvl="1" marL="742950" indent="-285750">
              <a:buChar char="•"/>
            </a:pPr>
            <a:r>
              <a:rPr i="1" sz="2000"/>
              <a:t>zwischen 4 – 5 mol/L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5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  <a:ln w="12700"/>
        </p:spPr>
      </p:pic>
      <p:pic>
        <p:nvPicPr>
          <p:cNvPr id="261" name="image3.png" descr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0" y="2892346"/>
            <a:ext cx="1522412" cy="2365454"/>
          </a:xfrm>
          <a:prstGeom prst="rect">
            <a:avLst/>
          </a:prstGeom>
          <a:ln w="12700"/>
        </p:spPr>
      </p:pic>
      <p:sp>
        <p:nvSpPr>
          <p:cNvPr id="262" name="Kreis"/>
          <p:cNvSpPr/>
          <p:nvPr/>
        </p:nvSpPr>
        <p:spPr>
          <a:xfrm>
            <a:off x="8609011" y="1676400"/>
            <a:ext cx="2819401" cy="2819401"/>
          </a:xfrm>
          <a:prstGeom prst="ellipse">
            <a:avLst/>
          </a:prstGeom>
          <a:gradFill>
            <a:gsLst>
              <a:gs pos="0">
                <a:srgbClr val="AAAA9D">
                  <a:alpha val="7000"/>
                </a:srgbClr>
              </a:gs>
              <a:gs pos="36000">
                <a:srgbClr val="AAAA9D">
                  <a:alpha val="6000"/>
                </a:srgbClr>
              </a:gs>
              <a:gs pos="69000">
                <a:srgbClr val="AAAA9D">
                  <a:alpha val="0"/>
                </a:srgbClr>
              </a:gs>
            </a:gsLst>
            <a:path>
              <a:fillToRect l="50000" t="50000" r="50000" b="50000"/>
            </a:path>
          </a:gradFill>
        </p:spPr>
        <p:txBody>
          <a:bodyPr lIns="0" tIns="0" rIns="0" bIns="0"/>
          <a:lstStyle/>
          <a:p>
            <a:pPr>
              <a:buClrTx/>
            </a:pPr>
          </a:p>
        </p:txBody>
      </p:sp>
      <p:pic>
        <p:nvPicPr>
          <p:cNvPr id="263" name="image4.png" descr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/>
        </p:spPr>
      </p:pic>
      <p:pic>
        <p:nvPicPr>
          <p:cNvPr id="264" name="image5.png" descr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/>
        </p:spPr>
      </p:pic>
      <p:sp>
        <p:nvSpPr>
          <p:cNvPr id="265" name="Rechteck"/>
          <p:cNvSpPr/>
          <p:nvPr/>
        </p:nvSpPr>
        <p:spPr>
          <a:xfrm>
            <a:off x="10437811" y="0"/>
            <a:ext cx="698501" cy="1143000"/>
          </a:xfrm>
          <a:prstGeom prst="rect">
            <a:avLst/>
          </a:prstGeom>
          <a:solidFill>
            <a:srgbClr val="EF632C"/>
          </a:solidFill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38100" tIns="38100" rIns="38100" bIns="38100"/>
          <a:lstStyle/>
          <a:p>
            <a:pPr/>
          </a:p>
        </p:txBody>
      </p:sp>
      <p:pic>
        <p:nvPicPr>
          <p:cNvPr id="266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267" name="Chemiepraktikum"/>
          <p:cNvSpPr txBox="1"/>
          <p:nvPr/>
        </p:nvSpPr>
        <p:spPr>
          <a:xfrm>
            <a:off x="551115" y="494905"/>
            <a:ext cx="3606801" cy="355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/>
            <a:r>
              <a:t>Chemiepraktikum</a:t>
            </a:r>
          </a:p>
        </p:txBody>
      </p:sp>
      <p:pic>
        <p:nvPicPr>
          <p:cNvPr id="268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269" name="Aufgabe 2: Einfluss der Temperatur"/>
          <p:cNvSpPr txBox="1"/>
          <p:nvPr>
            <p:ph type="title"/>
          </p:nvPr>
        </p:nvSpPr>
        <p:spPr>
          <a:xfrm>
            <a:off x="1716497" y="1004658"/>
            <a:ext cx="9474859" cy="132477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>
              <a:defRPr sz="4200"/>
            </a:pPr>
            <a:r>
              <a:rPr sz="3600"/>
              <a:t>Aufgabe 2: Einfluss der Temperatur</a:t>
            </a:r>
          </a:p>
        </p:txBody>
      </p:sp>
      <p:sp>
        <p:nvSpPr>
          <p:cNvPr id="270" name="Beobachtung bei der Reaktion der Mg-Stäbchen mit H2SO4 (0.5 mol/L) bei 20, 30 und 40 °C:…"/>
          <p:cNvSpPr txBox="1"/>
          <p:nvPr>
            <p:ph type="body" idx="1"/>
          </p:nvPr>
        </p:nvSpPr>
        <p:spPr>
          <a:xfrm>
            <a:off x="1114964" y="2329434"/>
            <a:ext cx="9123936" cy="4195482"/>
          </a:xfrm>
          <a:prstGeom prst="rect">
            <a:avLst/>
          </a:prstGeom>
        </p:spPr>
        <p:txBody>
          <a:bodyPr/>
          <a:lstStyle/>
          <a:p>
            <a:pPr marL="498763" indent="-498763">
              <a:buSzPct val="100000"/>
              <a:buFontTx/>
              <a:buChar char="•"/>
            </a:pPr>
            <a:r>
              <a:rPr sz="2400"/>
              <a:t>Beobachtung bei der Reaktion der Mg-Stäbchen mit H</a:t>
            </a:r>
            <a:r>
              <a:rPr baseline="-25000" sz="2400"/>
              <a:t>2</a:t>
            </a:r>
            <a:r>
              <a:rPr sz="2400"/>
              <a:t>SO</a:t>
            </a:r>
            <a:r>
              <a:rPr baseline="-25000" sz="2400"/>
              <a:t>4</a:t>
            </a:r>
            <a:r>
              <a:rPr sz="2400"/>
              <a:t> (0.5 mol/L) bei 20, 30 und 40 °C: </a:t>
            </a:r>
          </a:p>
          <a:p>
            <a:pPr lvl="1" marL="742950" indent="-285750">
              <a:buChar char="•"/>
            </a:pPr>
            <a:r>
              <a:rPr i="1" sz="2000"/>
              <a:t>Deutliche Steigerung der RG</a:t>
            </a:r>
          </a:p>
          <a:p>
            <a:pPr marL="498763" indent="-498763">
              <a:buSzPct val="100000"/>
              <a:buFontTx/>
              <a:buChar char="•"/>
            </a:pPr>
            <a:r>
              <a:rPr sz="2400"/>
              <a:t>Können Sie eine Regelmässigkeit feststellen? </a:t>
            </a:r>
          </a:p>
          <a:p>
            <a:pPr lvl="1" marL="742950" indent="-285750">
              <a:buChar char="•"/>
            </a:pPr>
            <a:r>
              <a:rPr i="1" sz="2000"/>
              <a:t>Temperaturerhöhung um 10 °C bewirkt in etwa eine Verdoppelung der RG (RGT-Regel)</a:t>
            </a:r>
          </a:p>
          <a:p>
            <a:pPr marL="498763" indent="-498763">
              <a:buSzPct val="100000"/>
              <a:buFontTx/>
              <a:buChar char="•"/>
            </a:pPr>
            <a:r>
              <a:rPr sz="2400"/>
              <a:t>Begründung: </a:t>
            </a:r>
          </a:p>
          <a:p>
            <a:pPr lvl="1" marL="742950" indent="-285750">
              <a:buChar char="•"/>
            </a:pPr>
            <a:r>
              <a:rPr i="1" sz="2000"/>
              <a:t>Stosstheorie: höhere Temp. </a:t>
            </a:r>
            <a:r>
              <a:rPr sz="2000">
                <a:latin typeface="Wingdings"/>
                <a:ea typeface="Wingdings"/>
                <a:cs typeface="Wingdings"/>
                <a:sym typeface="Wingdings"/>
              </a:rPr>
              <a:t></a:t>
            </a:r>
            <a:r>
              <a:rPr i="1" sz="2000"/>
              <a:t>energiereichere Teilchen </a:t>
            </a:r>
            <a:r>
              <a:rPr sz="2000">
                <a:latin typeface="Wingdings"/>
                <a:ea typeface="Wingdings"/>
                <a:cs typeface="Wingdings"/>
                <a:sym typeface="Wingdings"/>
              </a:rPr>
              <a:t></a:t>
            </a:r>
            <a:r>
              <a:rPr i="1" sz="2000"/>
              <a:t>mehr erfolgreiche Zusammenstösse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7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  <a:ln w="12700"/>
        </p:spPr>
      </p:pic>
      <p:pic>
        <p:nvPicPr>
          <p:cNvPr id="273" name="image3.png" descr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0" y="2892346"/>
            <a:ext cx="1522412" cy="2365454"/>
          </a:xfrm>
          <a:prstGeom prst="rect">
            <a:avLst/>
          </a:prstGeom>
          <a:ln w="12700"/>
        </p:spPr>
      </p:pic>
      <p:sp>
        <p:nvSpPr>
          <p:cNvPr id="274" name="Kreis"/>
          <p:cNvSpPr/>
          <p:nvPr/>
        </p:nvSpPr>
        <p:spPr>
          <a:xfrm>
            <a:off x="8609011" y="1676400"/>
            <a:ext cx="2819401" cy="2819401"/>
          </a:xfrm>
          <a:prstGeom prst="ellipse">
            <a:avLst/>
          </a:prstGeom>
          <a:gradFill>
            <a:gsLst>
              <a:gs pos="0">
                <a:srgbClr val="AAAA9D">
                  <a:alpha val="7000"/>
                </a:srgbClr>
              </a:gs>
              <a:gs pos="36000">
                <a:srgbClr val="AAAA9D">
                  <a:alpha val="6000"/>
                </a:srgbClr>
              </a:gs>
              <a:gs pos="69000">
                <a:srgbClr val="AAAA9D">
                  <a:alpha val="0"/>
                </a:srgbClr>
              </a:gs>
            </a:gsLst>
            <a:path>
              <a:fillToRect l="50000" t="50000" r="50000" b="50000"/>
            </a:path>
          </a:gradFill>
        </p:spPr>
        <p:txBody>
          <a:bodyPr lIns="0" tIns="0" rIns="0" bIns="0"/>
          <a:lstStyle/>
          <a:p>
            <a:pPr>
              <a:buClrTx/>
            </a:pPr>
          </a:p>
        </p:txBody>
      </p:sp>
      <p:pic>
        <p:nvPicPr>
          <p:cNvPr id="275" name="image4.png" descr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/>
        </p:spPr>
      </p:pic>
      <p:pic>
        <p:nvPicPr>
          <p:cNvPr id="276" name="image5.png" descr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/>
        </p:spPr>
      </p:pic>
      <p:sp>
        <p:nvSpPr>
          <p:cNvPr id="277" name="Rechteck"/>
          <p:cNvSpPr/>
          <p:nvPr/>
        </p:nvSpPr>
        <p:spPr>
          <a:xfrm>
            <a:off x="10437811" y="0"/>
            <a:ext cx="698501" cy="1143000"/>
          </a:xfrm>
          <a:prstGeom prst="rect">
            <a:avLst/>
          </a:prstGeom>
          <a:solidFill>
            <a:srgbClr val="EF632C"/>
          </a:solidFill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38100" tIns="38100" rIns="38100" bIns="38100"/>
          <a:lstStyle/>
          <a:p>
            <a:pPr/>
          </a:p>
        </p:txBody>
      </p:sp>
      <p:pic>
        <p:nvPicPr>
          <p:cNvPr id="278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279" name="Chemiepraktikum"/>
          <p:cNvSpPr txBox="1"/>
          <p:nvPr/>
        </p:nvSpPr>
        <p:spPr>
          <a:xfrm>
            <a:off x="551115" y="494905"/>
            <a:ext cx="3606801" cy="355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/>
            <a:r>
              <a:t>Chemiepraktikum</a:t>
            </a:r>
          </a:p>
        </p:txBody>
      </p:sp>
      <p:pic>
        <p:nvPicPr>
          <p:cNvPr id="280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281" name="Aufgabe 3: Mg-Pulver"/>
          <p:cNvSpPr txBox="1"/>
          <p:nvPr>
            <p:ph type="title"/>
          </p:nvPr>
        </p:nvSpPr>
        <p:spPr>
          <a:xfrm>
            <a:off x="2312298" y="1000309"/>
            <a:ext cx="9404723" cy="140053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>
              <a:defRPr sz="4200"/>
            </a:pPr>
            <a:r>
              <a:rPr sz="3600"/>
              <a:t>Aufgabe 3: Mg-Pulver</a:t>
            </a:r>
          </a:p>
        </p:txBody>
      </p:sp>
      <p:sp>
        <p:nvSpPr>
          <p:cNvPr id="282" name="Welche Beobachtung machen Sie beim Einsatz von Mg-Pulver anstatt des Mg-Stäbchens?…"/>
          <p:cNvSpPr txBox="1"/>
          <p:nvPr>
            <p:ph type="body" idx="1"/>
          </p:nvPr>
        </p:nvSpPr>
        <p:spPr>
          <a:xfrm>
            <a:off x="1103312" y="2227682"/>
            <a:ext cx="8946541" cy="4195482"/>
          </a:xfrm>
          <a:prstGeom prst="rect">
            <a:avLst/>
          </a:prstGeom>
        </p:spPr>
        <p:txBody>
          <a:bodyPr/>
          <a:lstStyle/>
          <a:p>
            <a:pPr marL="498763" indent="-498763">
              <a:buSzPct val="100000"/>
              <a:buFontTx/>
              <a:buChar char="•"/>
            </a:pPr>
            <a:r>
              <a:rPr sz="2400"/>
              <a:t>Welche Beobachtung machen Sie beim Einsatz von Mg-Pulver anstatt des Mg-Stäbchens?</a:t>
            </a:r>
            <a:r>
              <a:rPr sz="2800"/>
              <a:t> </a:t>
            </a:r>
          </a:p>
          <a:p>
            <a:pPr lvl="1" marL="742950" indent="-285750">
              <a:buChar char="•"/>
            </a:pPr>
            <a:r>
              <a:rPr i="1" sz="2000"/>
              <a:t>deutliche Erhöhung der RG (mehr als das Doppelte)</a:t>
            </a:r>
          </a:p>
          <a:p>
            <a:pPr marL="498763" indent="-498763">
              <a:buSzPct val="100000"/>
              <a:buFontTx/>
              <a:buChar char="•"/>
            </a:pPr>
            <a:r>
              <a:rPr sz="2400"/>
              <a:t>Begründung: </a:t>
            </a:r>
          </a:p>
          <a:p>
            <a:pPr marL="685800" indent="-285750">
              <a:buFontTx/>
              <a:buChar char="•"/>
              <a:defRPr sz="1800"/>
            </a:pPr>
            <a:r>
              <a:rPr i="1" sz="2000"/>
              <a:t>Magnesium-Pulver hat eine grössere Oberfläche bzw. einen höheren Zerteilungsgrad </a:t>
            </a:r>
            <a:r>
              <a:rPr sz="2000">
                <a:latin typeface="Wingdings"/>
                <a:ea typeface="Wingdings"/>
                <a:cs typeface="Wingdings"/>
                <a:sym typeface="Wingdings"/>
              </a:rPr>
              <a:t></a:t>
            </a:r>
            <a:r>
              <a:rPr i="1" sz="2000"/>
              <a:t>mehr erfolgreiche Zusammenstösse möglich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8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  <a:ln w="12700"/>
        </p:spPr>
      </p:pic>
      <p:pic>
        <p:nvPicPr>
          <p:cNvPr id="285" name="image3.png" descr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0" y="2892346"/>
            <a:ext cx="1522412" cy="2365454"/>
          </a:xfrm>
          <a:prstGeom prst="rect">
            <a:avLst/>
          </a:prstGeom>
          <a:ln w="12700"/>
        </p:spPr>
      </p:pic>
      <p:sp>
        <p:nvSpPr>
          <p:cNvPr id="286" name="Kreis"/>
          <p:cNvSpPr/>
          <p:nvPr/>
        </p:nvSpPr>
        <p:spPr>
          <a:xfrm>
            <a:off x="8609011" y="1676400"/>
            <a:ext cx="2819401" cy="2819401"/>
          </a:xfrm>
          <a:prstGeom prst="ellipse">
            <a:avLst/>
          </a:prstGeom>
          <a:gradFill>
            <a:gsLst>
              <a:gs pos="0">
                <a:srgbClr val="AAAA9D">
                  <a:alpha val="7000"/>
                </a:srgbClr>
              </a:gs>
              <a:gs pos="36000">
                <a:srgbClr val="AAAA9D">
                  <a:alpha val="6000"/>
                </a:srgbClr>
              </a:gs>
              <a:gs pos="69000">
                <a:srgbClr val="AAAA9D">
                  <a:alpha val="0"/>
                </a:srgbClr>
              </a:gs>
            </a:gsLst>
            <a:path>
              <a:fillToRect l="50000" t="50000" r="50000" b="50000"/>
            </a:path>
          </a:gradFill>
        </p:spPr>
        <p:txBody>
          <a:bodyPr lIns="0" tIns="0" rIns="0" bIns="0"/>
          <a:lstStyle/>
          <a:p>
            <a:pPr>
              <a:buClrTx/>
            </a:pPr>
          </a:p>
        </p:txBody>
      </p:sp>
      <p:pic>
        <p:nvPicPr>
          <p:cNvPr id="287" name="image4.png" descr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/>
        </p:spPr>
      </p:pic>
      <p:pic>
        <p:nvPicPr>
          <p:cNvPr id="288" name="image5.png" descr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/>
        </p:spPr>
      </p:pic>
      <p:sp>
        <p:nvSpPr>
          <p:cNvPr id="289" name="Rechteck"/>
          <p:cNvSpPr/>
          <p:nvPr/>
        </p:nvSpPr>
        <p:spPr>
          <a:xfrm>
            <a:off x="10437811" y="0"/>
            <a:ext cx="698501" cy="1143000"/>
          </a:xfrm>
          <a:prstGeom prst="rect">
            <a:avLst/>
          </a:prstGeom>
          <a:solidFill>
            <a:srgbClr val="EF632C"/>
          </a:solidFill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38100" tIns="38100" rIns="38100" bIns="38100"/>
          <a:lstStyle/>
          <a:p>
            <a:pPr/>
          </a:p>
        </p:txBody>
      </p:sp>
      <p:pic>
        <p:nvPicPr>
          <p:cNvPr id="290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291" name="Chemiepraktikum"/>
          <p:cNvSpPr txBox="1"/>
          <p:nvPr/>
        </p:nvSpPr>
        <p:spPr>
          <a:xfrm>
            <a:off x="551115" y="494905"/>
            <a:ext cx="3606801" cy="355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/>
            <a:r>
              <a:t>Chemiepraktikum</a:t>
            </a:r>
          </a:p>
        </p:txBody>
      </p:sp>
      <p:pic>
        <p:nvPicPr>
          <p:cNvPr id="292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293" name="4 Einflussfaktoren auf die RG"/>
          <p:cNvSpPr txBox="1"/>
          <p:nvPr>
            <p:ph type="title"/>
          </p:nvPr>
        </p:nvSpPr>
        <p:spPr>
          <a:xfrm>
            <a:off x="2603588" y="1046914"/>
            <a:ext cx="7475093" cy="109685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>
              <a:defRPr sz="4200"/>
            </a:pPr>
            <a:r>
              <a:rPr sz="4000"/>
              <a:t>4 Einflussfaktoren auf die RG</a:t>
            </a:r>
          </a:p>
        </p:txBody>
      </p:sp>
      <p:sp>
        <p:nvSpPr>
          <p:cNvPr id="294" name="Konzentration: Die RG nimmt mit der Konzentration der Edukte zu (Erhöhung der Schwefelsäurekonzentration)…"/>
          <p:cNvSpPr txBox="1"/>
          <p:nvPr>
            <p:ph type="body" idx="1"/>
          </p:nvPr>
        </p:nvSpPr>
        <p:spPr>
          <a:xfrm>
            <a:off x="632904" y="2140018"/>
            <a:ext cx="10972801" cy="4525964"/>
          </a:xfrm>
          <a:prstGeom prst="rect">
            <a:avLst/>
          </a:prstGeom>
        </p:spPr>
        <p:txBody>
          <a:bodyPr/>
          <a:lstStyle/>
          <a:p>
            <a:pPr marL="498763" indent="-498763">
              <a:buSzPct val="100000"/>
              <a:buFontTx/>
              <a:buChar char="•"/>
            </a:pPr>
            <a:r>
              <a:rPr b="1" sz="2400"/>
              <a:t>Konzentration</a:t>
            </a:r>
            <a:r>
              <a:rPr sz="2400"/>
              <a:t>: Die RG nimmt mit der Konzentration der Edukte zu </a:t>
            </a:r>
            <a:r>
              <a:rPr sz="2400">
                <a:solidFill>
                  <a:srgbClr val="FF7C00"/>
                </a:solidFill>
                <a:uFill>
                  <a:solidFill>
                    <a:srgbClr val="FF7C00"/>
                  </a:solidFill>
                </a:uFill>
              </a:rPr>
              <a:t>(Erhöhung der Schwefelsäurekonzentration)</a:t>
            </a:r>
          </a:p>
          <a:p>
            <a:pPr marL="498763" indent="-498763">
              <a:buSzPct val="100000"/>
              <a:buFontTx/>
              <a:buChar char="•"/>
            </a:pPr>
            <a:r>
              <a:rPr b="1" sz="2400"/>
              <a:t>Temperatur</a:t>
            </a:r>
            <a:r>
              <a:rPr sz="2400"/>
              <a:t>: Bei vielen Reaktionen bewirkt eine Temperaturerhöhung um 10 °C etwa eine Verdoppelung der RG </a:t>
            </a:r>
            <a:r>
              <a:rPr sz="2400">
                <a:solidFill>
                  <a:srgbClr val="FF7C00"/>
                </a:solidFill>
                <a:uFill>
                  <a:solidFill>
                    <a:srgbClr val="FF7C00"/>
                  </a:solidFill>
                </a:uFill>
              </a:rPr>
              <a:t>(RGT-Regel)</a:t>
            </a:r>
          </a:p>
          <a:p>
            <a:pPr marL="498763" indent="-498763">
              <a:buSzPct val="100000"/>
              <a:buFontTx/>
              <a:buChar char="•"/>
            </a:pPr>
            <a:r>
              <a:rPr b="1" sz="2400"/>
              <a:t>Oberfläche</a:t>
            </a:r>
            <a:r>
              <a:rPr sz="2400"/>
              <a:t>: Die RG nimmt mit dem Zerteilungsgrad zu </a:t>
            </a:r>
            <a:r>
              <a:rPr sz="2400">
                <a:solidFill>
                  <a:srgbClr val="FF7C00"/>
                </a:solidFill>
                <a:uFill>
                  <a:solidFill>
                    <a:srgbClr val="FF7C00"/>
                  </a:solidFill>
                </a:uFill>
              </a:rPr>
              <a:t>(Mg-Pulver statt Mg-Stäbchen)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9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  <a:ln w="12700"/>
        </p:spPr>
      </p:pic>
      <p:pic>
        <p:nvPicPr>
          <p:cNvPr id="297" name="image3.png" descr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0" y="2892346"/>
            <a:ext cx="1522412" cy="2365454"/>
          </a:xfrm>
          <a:prstGeom prst="rect">
            <a:avLst/>
          </a:prstGeom>
          <a:ln w="12700"/>
        </p:spPr>
      </p:pic>
      <p:sp>
        <p:nvSpPr>
          <p:cNvPr id="298" name="Kreis"/>
          <p:cNvSpPr/>
          <p:nvPr/>
        </p:nvSpPr>
        <p:spPr>
          <a:xfrm>
            <a:off x="8609011" y="1676400"/>
            <a:ext cx="2819401" cy="2819401"/>
          </a:xfrm>
          <a:prstGeom prst="ellipse">
            <a:avLst/>
          </a:prstGeom>
          <a:gradFill>
            <a:gsLst>
              <a:gs pos="0">
                <a:srgbClr val="AAAA9D">
                  <a:alpha val="7000"/>
                </a:srgbClr>
              </a:gs>
              <a:gs pos="36000">
                <a:srgbClr val="AAAA9D">
                  <a:alpha val="6000"/>
                </a:srgbClr>
              </a:gs>
              <a:gs pos="69000">
                <a:srgbClr val="AAAA9D">
                  <a:alpha val="0"/>
                </a:srgbClr>
              </a:gs>
            </a:gsLst>
            <a:path>
              <a:fillToRect l="50000" t="50000" r="50000" b="50000"/>
            </a:path>
          </a:gradFill>
        </p:spPr>
        <p:txBody>
          <a:bodyPr lIns="0" tIns="0" rIns="0" bIns="0"/>
          <a:lstStyle/>
          <a:p>
            <a:pPr>
              <a:buClrTx/>
            </a:pPr>
          </a:p>
        </p:txBody>
      </p:sp>
      <p:pic>
        <p:nvPicPr>
          <p:cNvPr id="299" name="image4.png" descr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/>
        </p:spPr>
      </p:pic>
      <p:pic>
        <p:nvPicPr>
          <p:cNvPr id="300" name="image5.png" descr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/>
        </p:spPr>
      </p:pic>
      <p:sp>
        <p:nvSpPr>
          <p:cNvPr id="301" name="Rechteck"/>
          <p:cNvSpPr/>
          <p:nvPr/>
        </p:nvSpPr>
        <p:spPr>
          <a:xfrm>
            <a:off x="10437811" y="0"/>
            <a:ext cx="698501" cy="1143000"/>
          </a:xfrm>
          <a:prstGeom prst="rect">
            <a:avLst/>
          </a:prstGeom>
          <a:solidFill>
            <a:srgbClr val="EF632C"/>
          </a:solidFill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38100" tIns="38100" rIns="38100" bIns="38100"/>
          <a:lstStyle/>
          <a:p>
            <a:pPr/>
          </a:p>
        </p:txBody>
      </p:sp>
      <p:pic>
        <p:nvPicPr>
          <p:cNvPr id="302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303" name="Chemiepraktikum"/>
          <p:cNvSpPr txBox="1"/>
          <p:nvPr/>
        </p:nvSpPr>
        <p:spPr>
          <a:xfrm>
            <a:off x="551115" y="494905"/>
            <a:ext cx="3606801" cy="355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/>
            <a:r>
              <a:t>Chemiepraktikum</a:t>
            </a:r>
          </a:p>
        </p:txBody>
      </p:sp>
      <p:pic>
        <p:nvPicPr>
          <p:cNvPr id="304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305" name="Wirkung von Katalysatoren"/>
          <p:cNvSpPr txBox="1"/>
          <p:nvPr>
            <p:ph type="title"/>
          </p:nvPr>
        </p:nvSpPr>
        <p:spPr>
          <a:xfrm>
            <a:off x="2626893" y="1046914"/>
            <a:ext cx="7533352" cy="1621907"/>
          </a:xfrm>
          <a:prstGeom prst="rect">
            <a:avLst/>
          </a:prstGeom>
        </p:spPr>
        <p:txBody>
          <a:bodyPr/>
          <a:lstStyle/>
          <a:p>
            <a:pPr/>
            <a:r>
              <a:t>Wirkung von Katalysatoren</a:t>
            </a:r>
          </a:p>
        </p:txBody>
      </p:sp>
      <p:pic>
        <p:nvPicPr>
          <p:cNvPr id="306" name="image19.png" descr="image19.png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87416" y="2308682"/>
            <a:ext cx="5185018" cy="3419340"/>
          </a:xfrm>
          <a:prstGeom prst="rect">
            <a:avLst/>
          </a:prstGeom>
          <a:ln w="12700"/>
        </p:spPr>
      </p:pic>
      <p:sp>
        <p:nvSpPr>
          <p:cNvPr id="307" name="K. beschleunigen chem. Reaktionen…"/>
          <p:cNvSpPr txBox="1"/>
          <p:nvPr>
            <p:ph type="body" sz="quarter" idx="1"/>
          </p:nvPr>
        </p:nvSpPr>
        <p:spPr>
          <a:xfrm>
            <a:off x="6235213" y="2668820"/>
            <a:ext cx="4581214" cy="2947231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90000"/>
              </a:lnSpc>
              <a:defRPr sz="1665"/>
            </a:pPr>
            <a:r>
              <a:rPr sz="2220"/>
              <a:t>K. beschleunigen chem. Reaktionen </a:t>
            </a:r>
          </a:p>
          <a:p>
            <a:pPr marL="457200" indent="-457200">
              <a:lnSpc>
                <a:spcPct val="90000"/>
              </a:lnSpc>
              <a:defRPr sz="1665"/>
            </a:pPr>
            <a:r>
              <a:rPr sz="2220"/>
              <a:t>K. erniedrigen die Aktivierungsenergie</a:t>
            </a:r>
          </a:p>
          <a:p>
            <a:pPr marL="457200" indent="-457200">
              <a:lnSpc>
                <a:spcPct val="90000"/>
              </a:lnSpc>
              <a:defRPr sz="1665"/>
            </a:pPr>
            <a:r>
              <a:rPr sz="2220"/>
              <a:t>K. bilden Zwischenpro-dukte mit Edukten</a:t>
            </a:r>
          </a:p>
          <a:p>
            <a:pPr marL="457200" indent="-457200">
              <a:lnSpc>
                <a:spcPct val="90000"/>
              </a:lnSpc>
              <a:defRPr sz="1665"/>
            </a:pPr>
            <a:r>
              <a:rPr sz="2220"/>
              <a:t>K. sind Stoffe die am Ende unverbraucht vorliegen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0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  <a:ln w="12700"/>
        </p:spPr>
      </p:pic>
      <p:pic>
        <p:nvPicPr>
          <p:cNvPr id="310" name="image3.png" descr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0" y="2892346"/>
            <a:ext cx="1522412" cy="2365454"/>
          </a:xfrm>
          <a:prstGeom prst="rect">
            <a:avLst/>
          </a:prstGeom>
          <a:ln w="12700"/>
        </p:spPr>
      </p:pic>
      <p:sp>
        <p:nvSpPr>
          <p:cNvPr id="311" name="Kreis"/>
          <p:cNvSpPr/>
          <p:nvPr/>
        </p:nvSpPr>
        <p:spPr>
          <a:xfrm>
            <a:off x="8609011" y="1676400"/>
            <a:ext cx="2819401" cy="2819401"/>
          </a:xfrm>
          <a:prstGeom prst="ellipse">
            <a:avLst/>
          </a:prstGeom>
          <a:gradFill>
            <a:gsLst>
              <a:gs pos="0">
                <a:srgbClr val="AAAA9D">
                  <a:alpha val="7000"/>
                </a:srgbClr>
              </a:gs>
              <a:gs pos="36000">
                <a:srgbClr val="AAAA9D">
                  <a:alpha val="6000"/>
                </a:srgbClr>
              </a:gs>
              <a:gs pos="69000">
                <a:srgbClr val="AAAA9D">
                  <a:alpha val="0"/>
                </a:srgbClr>
              </a:gs>
            </a:gsLst>
            <a:path>
              <a:fillToRect l="50000" t="50000" r="50000" b="50000"/>
            </a:path>
          </a:gradFill>
        </p:spPr>
        <p:txBody>
          <a:bodyPr lIns="0" tIns="0" rIns="0" bIns="0"/>
          <a:lstStyle/>
          <a:p>
            <a:pPr>
              <a:buClrTx/>
            </a:pPr>
          </a:p>
        </p:txBody>
      </p:sp>
      <p:pic>
        <p:nvPicPr>
          <p:cNvPr id="312" name="image4.png" descr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/>
        </p:spPr>
      </p:pic>
      <p:pic>
        <p:nvPicPr>
          <p:cNvPr id="313" name="image5.png" descr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/>
        </p:spPr>
      </p:pic>
      <p:sp>
        <p:nvSpPr>
          <p:cNvPr id="314" name="Rechteck"/>
          <p:cNvSpPr/>
          <p:nvPr/>
        </p:nvSpPr>
        <p:spPr>
          <a:xfrm>
            <a:off x="10437811" y="0"/>
            <a:ext cx="698501" cy="1143000"/>
          </a:xfrm>
          <a:prstGeom prst="rect">
            <a:avLst/>
          </a:prstGeom>
          <a:solidFill>
            <a:srgbClr val="EF632C"/>
          </a:solidFill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38100" tIns="38100" rIns="38100" bIns="38100"/>
          <a:lstStyle/>
          <a:p>
            <a:pPr/>
          </a:p>
        </p:txBody>
      </p:sp>
      <p:pic>
        <p:nvPicPr>
          <p:cNvPr id="315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316" name="Chemiepraktikum"/>
          <p:cNvSpPr txBox="1"/>
          <p:nvPr/>
        </p:nvSpPr>
        <p:spPr>
          <a:xfrm>
            <a:off x="551115" y="494905"/>
            <a:ext cx="3606801" cy="355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/>
            <a:r>
              <a:t>Chemiepraktikum</a:t>
            </a:r>
          </a:p>
        </p:txBody>
      </p:sp>
      <p:pic>
        <p:nvPicPr>
          <p:cNvPr id="317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318" name="4 Einflussfaktoren auf die RG"/>
          <p:cNvSpPr txBox="1"/>
          <p:nvPr>
            <p:ph type="title"/>
          </p:nvPr>
        </p:nvSpPr>
        <p:spPr>
          <a:xfrm>
            <a:off x="2603588" y="1046914"/>
            <a:ext cx="7475093" cy="109685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>
              <a:defRPr sz="4200"/>
            </a:pPr>
            <a:r>
              <a:rPr sz="4000"/>
              <a:t>4 Einflussfaktoren auf die RG</a:t>
            </a:r>
          </a:p>
        </p:txBody>
      </p:sp>
      <p:sp>
        <p:nvSpPr>
          <p:cNvPr id="319" name="Konzentration: Die RG nimmt mit der Konzentration der Edukte zu (Erhöhung der Schwefelsäurekonzentration)…"/>
          <p:cNvSpPr txBox="1"/>
          <p:nvPr>
            <p:ph type="body" idx="1"/>
          </p:nvPr>
        </p:nvSpPr>
        <p:spPr>
          <a:xfrm>
            <a:off x="632904" y="2140018"/>
            <a:ext cx="10972801" cy="4525964"/>
          </a:xfrm>
          <a:prstGeom prst="rect">
            <a:avLst/>
          </a:prstGeom>
        </p:spPr>
        <p:txBody>
          <a:bodyPr/>
          <a:lstStyle/>
          <a:p>
            <a:pPr marL="415636" indent="-415636">
              <a:buSzPct val="100000"/>
              <a:buFontTx/>
              <a:buChar char="•"/>
            </a:pPr>
          </a:p>
          <a:p>
            <a:pPr marL="498763" indent="-498763">
              <a:buSzPct val="100000"/>
              <a:buFontTx/>
              <a:buChar char="•"/>
              <a:defRPr cap="all">
                <a:solidFill>
                  <a:srgbClr val="C8C8C0"/>
                </a:solidFill>
                <a:uFill>
                  <a:solidFill>
                    <a:srgbClr val="C8C8C0"/>
                  </a:solidFill>
                </a:uFill>
              </a:defRPr>
            </a:pPr>
            <a:r>
              <a:rPr b="1" sz="2400"/>
              <a:t>Konzentration</a:t>
            </a:r>
            <a:r>
              <a:rPr sz="2400"/>
              <a:t>: Die RG nimmt mit der Konzentration der Edukte zu </a:t>
            </a:r>
            <a:r>
              <a:rPr sz="2400">
                <a:solidFill>
                  <a:srgbClr val="FF7C00"/>
                </a:solidFill>
                <a:uFill>
                  <a:solidFill>
                    <a:srgbClr val="FF7C00"/>
                  </a:solidFill>
                </a:uFill>
              </a:rPr>
              <a:t>(Erhöhung der Schwefelsäurekonzentration)</a:t>
            </a:r>
          </a:p>
          <a:p>
            <a:pPr marL="498763" indent="-498763">
              <a:buSzPct val="100000"/>
              <a:buFontTx/>
              <a:buChar char="•"/>
            </a:pPr>
            <a:r>
              <a:rPr b="1" sz="2400"/>
              <a:t>Temperatur</a:t>
            </a:r>
            <a:r>
              <a:rPr sz="2400"/>
              <a:t>: Bei vielen Reaktionen bewirkt eine Temperaturerhöhung um 10 °C etwa eine Verdoppelung der RG </a:t>
            </a:r>
            <a:r>
              <a:rPr sz="2400">
                <a:solidFill>
                  <a:srgbClr val="FF7C00"/>
                </a:solidFill>
                <a:uFill>
                  <a:solidFill>
                    <a:srgbClr val="FF7C00"/>
                  </a:solidFill>
                </a:uFill>
              </a:rPr>
              <a:t>(RGT-Regel)</a:t>
            </a:r>
          </a:p>
          <a:p>
            <a:pPr marL="498763" indent="-498763">
              <a:buSzPct val="100000"/>
              <a:buFontTx/>
              <a:buChar char="•"/>
            </a:pPr>
            <a:r>
              <a:rPr b="1" sz="2400"/>
              <a:t>Oberfläche</a:t>
            </a:r>
            <a:r>
              <a:rPr sz="2400"/>
              <a:t>: Die RG nimmt mit dem Zerteilungsgrad zu </a:t>
            </a:r>
            <a:r>
              <a:rPr sz="2400">
                <a:solidFill>
                  <a:srgbClr val="FF7C00"/>
                </a:solidFill>
                <a:uFill>
                  <a:solidFill>
                    <a:srgbClr val="FF7C00"/>
                  </a:solidFill>
                </a:uFill>
              </a:rPr>
              <a:t>(Mg-Pulver statt Mg-Stäbchen)</a:t>
            </a:r>
          </a:p>
          <a:p>
            <a:pPr marL="498763" indent="-498763">
              <a:buSzPct val="100000"/>
              <a:buFontTx/>
              <a:buChar char="•"/>
            </a:pPr>
            <a:r>
              <a:rPr b="1" sz="2400"/>
              <a:t>Katalysator</a:t>
            </a:r>
            <a:r>
              <a:rPr sz="2400"/>
              <a:t>: Die RG steigt bei Einsatz eines geeigneten Katalyators </a:t>
            </a:r>
            <a:r>
              <a:rPr sz="2400">
                <a:solidFill>
                  <a:srgbClr val="FF7C00"/>
                </a:solidFill>
                <a:uFill>
                  <a:solidFill>
                    <a:srgbClr val="FF7C00"/>
                  </a:solidFill>
                </a:uFill>
              </a:rPr>
              <a:t>(Zusatz von Cu-Pulver)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  <a:ln w="12700"/>
        </p:spPr>
      </p:pic>
      <p:pic>
        <p:nvPicPr>
          <p:cNvPr id="322" name="image3.png" descr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0" y="2892346"/>
            <a:ext cx="1522412" cy="2365454"/>
          </a:xfrm>
          <a:prstGeom prst="rect">
            <a:avLst/>
          </a:prstGeom>
          <a:ln w="12700"/>
        </p:spPr>
      </p:pic>
      <p:sp>
        <p:nvSpPr>
          <p:cNvPr id="323" name="Kreis"/>
          <p:cNvSpPr/>
          <p:nvPr/>
        </p:nvSpPr>
        <p:spPr>
          <a:xfrm>
            <a:off x="8609011" y="1676400"/>
            <a:ext cx="2819401" cy="2819401"/>
          </a:xfrm>
          <a:prstGeom prst="ellipse">
            <a:avLst/>
          </a:prstGeom>
          <a:gradFill>
            <a:gsLst>
              <a:gs pos="0">
                <a:srgbClr val="AAAA9D">
                  <a:alpha val="7000"/>
                </a:srgbClr>
              </a:gs>
              <a:gs pos="36000">
                <a:srgbClr val="AAAA9D">
                  <a:alpha val="6000"/>
                </a:srgbClr>
              </a:gs>
              <a:gs pos="69000">
                <a:srgbClr val="AAAA9D">
                  <a:alpha val="0"/>
                </a:srgbClr>
              </a:gs>
            </a:gsLst>
            <a:path>
              <a:fillToRect l="50000" t="50000" r="50000" b="50000"/>
            </a:path>
          </a:gradFill>
        </p:spPr>
        <p:txBody>
          <a:bodyPr lIns="0" tIns="0" rIns="0" bIns="0"/>
          <a:lstStyle/>
          <a:p>
            <a:pPr>
              <a:buClrTx/>
            </a:pPr>
          </a:p>
        </p:txBody>
      </p:sp>
      <p:pic>
        <p:nvPicPr>
          <p:cNvPr id="324" name="image4.png" descr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/>
        </p:spPr>
      </p:pic>
      <p:pic>
        <p:nvPicPr>
          <p:cNvPr id="325" name="image5.png" descr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/>
        </p:spPr>
      </p:pic>
      <p:sp>
        <p:nvSpPr>
          <p:cNvPr id="326" name="Rechteck"/>
          <p:cNvSpPr/>
          <p:nvPr/>
        </p:nvSpPr>
        <p:spPr>
          <a:xfrm>
            <a:off x="10437811" y="0"/>
            <a:ext cx="698501" cy="1143000"/>
          </a:xfrm>
          <a:prstGeom prst="rect">
            <a:avLst/>
          </a:prstGeom>
          <a:solidFill>
            <a:srgbClr val="EF632C"/>
          </a:solidFill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38100" tIns="38100" rIns="38100" bIns="38100"/>
          <a:lstStyle/>
          <a:p>
            <a:pPr/>
          </a:p>
        </p:txBody>
      </p:sp>
      <p:pic>
        <p:nvPicPr>
          <p:cNvPr id="327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328" name="Chemiepraktikum"/>
          <p:cNvSpPr txBox="1"/>
          <p:nvPr/>
        </p:nvSpPr>
        <p:spPr>
          <a:xfrm>
            <a:off x="551115" y="494905"/>
            <a:ext cx="3606801" cy="355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/>
            <a:r>
              <a:t>Chemiepraktikum</a:t>
            </a:r>
          </a:p>
        </p:txBody>
      </p:sp>
      <p:pic>
        <p:nvPicPr>
          <p:cNvPr id="329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330" name="Zusatzaufgabe"/>
          <p:cNvSpPr txBox="1"/>
          <p:nvPr>
            <p:ph type="title"/>
          </p:nvPr>
        </p:nvSpPr>
        <p:spPr>
          <a:xfrm>
            <a:off x="4326478" y="647467"/>
            <a:ext cx="3561693" cy="927427"/>
          </a:xfrm>
          <a:prstGeom prst="rect">
            <a:avLst/>
          </a:prstGeom>
        </p:spPr>
        <p:txBody>
          <a:bodyPr/>
          <a:lstStyle>
            <a:lvl1pPr>
              <a:defRPr b="1" sz="3600"/>
            </a:lvl1pPr>
          </a:lstStyle>
          <a:p>
            <a:pPr>
              <a:defRPr b="0" sz="3780"/>
            </a:pPr>
            <a:r>
              <a:rPr b="1" sz="3600"/>
              <a:t>Zusatzaufgabe</a:t>
            </a:r>
          </a:p>
        </p:txBody>
      </p:sp>
      <p:sp>
        <p:nvSpPr>
          <p:cNvPr id="331" name="Was könnte der Grund dafür sein, das mit steigender Konzentration der Schwefelsäure die RG nicht konstant zunimmt?…"/>
          <p:cNvSpPr txBox="1"/>
          <p:nvPr>
            <p:ph type="body" idx="1"/>
          </p:nvPr>
        </p:nvSpPr>
        <p:spPr>
          <a:xfrm>
            <a:off x="917573" y="1685188"/>
            <a:ext cx="10629873" cy="4732545"/>
          </a:xfrm>
          <a:prstGeom prst="rect">
            <a:avLst/>
          </a:prstGeom>
        </p:spPr>
        <p:txBody>
          <a:bodyPr/>
          <a:lstStyle/>
          <a:p>
            <a:pPr marL="498763" indent="-498763">
              <a:buSzPct val="100000"/>
              <a:buFontTx/>
              <a:buChar char="•"/>
            </a:pPr>
            <a:r>
              <a:rPr sz="2400"/>
              <a:t>Was könnte der Grund dafür sein, das mit steigender Konzentration der Schwefelsäure die RG nicht konstant zunimmt? </a:t>
            </a:r>
          </a:p>
          <a:p>
            <a:pPr marL="498763" indent="-498763">
              <a:buSzPct val="100000"/>
              <a:buFontTx/>
              <a:buChar char="•"/>
            </a:pPr>
            <a:r>
              <a:rPr sz="2400"/>
              <a:t>In 4-5 molarer Schwefelsäure reagiert Magnesium unter Wasserstoffbildung am schnellsten </a:t>
            </a:r>
          </a:p>
          <a:p>
            <a:pPr lvl="1" marL="742950" indent="-285750">
              <a:buChar char="•"/>
            </a:pPr>
            <a:r>
              <a:rPr sz="2000"/>
              <a:t>In stärker verdünnter Schwefelsäure reagiert Magnesium eher langsam</a:t>
            </a:r>
          </a:p>
          <a:p>
            <a:pPr lvl="1" marL="742950" indent="-285750">
              <a:buChar char="•"/>
            </a:pPr>
            <a:r>
              <a:rPr sz="2000"/>
              <a:t>In konzentrierterer Schwefelsäure ebenso langsame Reaktion</a:t>
            </a:r>
          </a:p>
          <a:p>
            <a:pPr marL="498763" indent="-498763">
              <a:buSzPct val="100000"/>
              <a:buFontTx/>
              <a:buChar char="•"/>
            </a:pPr>
            <a:r>
              <a:rPr sz="2400"/>
              <a:t>Folgerung: Teilchen, welches sich aus Wasser und Schwefelsäure bildet, muss das reaktive Teilchen sein: </a:t>
            </a:r>
            <a:r>
              <a:rPr sz="2400">
                <a:solidFill>
                  <a:srgbClr val="FF7C00"/>
                </a:solidFill>
                <a:uFill>
                  <a:solidFill>
                    <a:srgbClr val="FF7C00"/>
                  </a:solidFill>
                </a:uFill>
              </a:rPr>
              <a:t>Hydroniumion </a:t>
            </a:r>
            <a:r>
              <a:rPr sz="2400"/>
              <a:t>(</a:t>
            </a:r>
            <a:r>
              <a:rPr sz="2400">
                <a:latin typeface="Wingdings"/>
                <a:ea typeface="Wingdings"/>
                <a:cs typeface="Wingdings"/>
                <a:sym typeface="Wingdings"/>
              </a:rPr>
              <a:t></a:t>
            </a:r>
            <a:r>
              <a:rPr sz="2400"/>
              <a:t>Protolyse-Reaktionen)</a:t>
            </a:r>
          </a:p>
          <a:p>
            <a:pPr marL="498763" indent="-498763">
              <a:buSzPct val="100000"/>
              <a:buFontTx/>
              <a:buChar char="•"/>
            </a:pPr>
            <a:r>
              <a:rPr sz="2400"/>
              <a:t>			H</a:t>
            </a:r>
            <a:r>
              <a:rPr baseline="-25000" sz="2400"/>
              <a:t>2</a:t>
            </a:r>
            <a:r>
              <a:rPr sz="2400"/>
              <a:t>SO</a:t>
            </a:r>
            <a:r>
              <a:rPr baseline="-25000" sz="2400"/>
              <a:t>4</a:t>
            </a:r>
            <a:r>
              <a:rPr sz="2400"/>
              <a:t> + H</a:t>
            </a:r>
            <a:r>
              <a:rPr baseline="-25000" sz="2400"/>
              <a:t>2</a:t>
            </a:r>
            <a:r>
              <a:rPr sz="2400"/>
              <a:t>O </a:t>
            </a:r>
            <a:r>
              <a:rPr sz="2400">
                <a:latin typeface="Wingdings"/>
                <a:ea typeface="Wingdings"/>
                <a:cs typeface="Wingdings"/>
                <a:sym typeface="Wingdings"/>
              </a:rPr>
              <a:t></a:t>
            </a:r>
            <a:r>
              <a:rPr sz="2400"/>
              <a:t>HSO</a:t>
            </a:r>
            <a:r>
              <a:rPr baseline="-25000" sz="2400"/>
              <a:t>4</a:t>
            </a:r>
            <a:r>
              <a:rPr baseline="29999" sz="2400"/>
              <a:t>-</a:t>
            </a:r>
            <a:r>
              <a:rPr sz="2400"/>
              <a:t> +  </a:t>
            </a:r>
            <a:r>
              <a:rPr sz="2400">
                <a:solidFill>
                  <a:srgbClr val="FF7C00"/>
                </a:solidFill>
                <a:uFill>
                  <a:solidFill>
                    <a:srgbClr val="FF7C00"/>
                  </a:solidFill>
                </a:uFill>
              </a:rPr>
              <a:t>H</a:t>
            </a:r>
            <a:r>
              <a:rPr baseline="-25000" sz="2400">
                <a:solidFill>
                  <a:srgbClr val="FF7C00"/>
                </a:solidFill>
                <a:uFill>
                  <a:solidFill>
                    <a:srgbClr val="FF7C00"/>
                  </a:solidFill>
                </a:uFill>
              </a:rPr>
              <a:t>3</a:t>
            </a:r>
            <a:r>
              <a:rPr sz="2400">
                <a:solidFill>
                  <a:srgbClr val="FF7C00"/>
                </a:solidFill>
                <a:uFill>
                  <a:solidFill>
                    <a:srgbClr val="FF7C00"/>
                  </a:solidFill>
                </a:uFill>
              </a:rPr>
              <a:t>O</a:t>
            </a:r>
            <a:r>
              <a:rPr baseline="29999" sz="2400">
                <a:solidFill>
                  <a:srgbClr val="FF7C00"/>
                </a:solidFill>
                <a:uFill>
                  <a:solidFill>
                    <a:srgbClr val="FF7C00"/>
                  </a:solidFill>
                </a:uFill>
              </a:rPr>
              <a:t>+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  <a:ln w="12700"/>
        </p:spPr>
      </p:pic>
      <p:pic>
        <p:nvPicPr>
          <p:cNvPr id="102" name="image3.png" descr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0" y="2892346"/>
            <a:ext cx="1522412" cy="2365454"/>
          </a:xfrm>
          <a:prstGeom prst="rect">
            <a:avLst/>
          </a:prstGeom>
          <a:ln w="12700"/>
        </p:spPr>
      </p:pic>
      <p:sp>
        <p:nvSpPr>
          <p:cNvPr id="103" name="Kreis"/>
          <p:cNvSpPr/>
          <p:nvPr/>
        </p:nvSpPr>
        <p:spPr>
          <a:xfrm>
            <a:off x="8609011" y="1676400"/>
            <a:ext cx="2819401" cy="2819401"/>
          </a:xfrm>
          <a:prstGeom prst="ellipse">
            <a:avLst/>
          </a:prstGeom>
          <a:gradFill>
            <a:gsLst>
              <a:gs pos="0">
                <a:srgbClr val="AAAA9D">
                  <a:alpha val="7000"/>
                </a:srgbClr>
              </a:gs>
              <a:gs pos="36000">
                <a:srgbClr val="AAAA9D">
                  <a:alpha val="6000"/>
                </a:srgbClr>
              </a:gs>
              <a:gs pos="69000">
                <a:srgbClr val="AAAA9D">
                  <a:alpha val="0"/>
                </a:srgbClr>
              </a:gs>
            </a:gsLst>
            <a:path>
              <a:fillToRect l="50000" t="50000" r="50000" b="50000"/>
            </a:path>
          </a:gradFill>
        </p:spPr>
        <p:txBody>
          <a:bodyPr lIns="0" tIns="0" rIns="0" bIns="0"/>
          <a:lstStyle/>
          <a:p>
            <a:pPr>
              <a:buClrTx/>
            </a:pPr>
          </a:p>
        </p:txBody>
      </p:sp>
      <p:pic>
        <p:nvPicPr>
          <p:cNvPr id="104" name="image4.png" descr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/>
        </p:spPr>
      </p:pic>
      <p:pic>
        <p:nvPicPr>
          <p:cNvPr id="105" name="image5.png" descr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/>
        </p:spPr>
      </p:pic>
      <p:sp>
        <p:nvSpPr>
          <p:cNvPr id="106" name="Rechteck"/>
          <p:cNvSpPr/>
          <p:nvPr/>
        </p:nvSpPr>
        <p:spPr>
          <a:xfrm>
            <a:off x="10437811" y="0"/>
            <a:ext cx="698501" cy="1143000"/>
          </a:xfrm>
          <a:prstGeom prst="rect">
            <a:avLst/>
          </a:prstGeom>
          <a:solidFill>
            <a:srgbClr val="EF632C"/>
          </a:solidFill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38100" tIns="38100" rIns="38100" bIns="38100"/>
          <a:lstStyle/>
          <a:p>
            <a:pPr/>
          </a:p>
        </p:txBody>
      </p:sp>
      <p:pic>
        <p:nvPicPr>
          <p:cNvPr id="107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108" name="Chemiepraktikum"/>
          <p:cNvSpPr txBox="1"/>
          <p:nvPr/>
        </p:nvSpPr>
        <p:spPr>
          <a:xfrm>
            <a:off x="551115" y="494905"/>
            <a:ext cx="3606801" cy="355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/>
            <a:r>
              <a:t>Chemiepraktikum</a:t>
            </a:r>
          </a:p>
        </p:txBody>
      </p:sp>
      <p:pic>
        <p:nvPicPr>
          <p:cNvPr id="109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110" name="Oxidation von Eisen"/>
          <p:cNvSpPr txBox="1"/>
          <p:nvPr>
            <p:ph type="title"/>
          </p:nvPr>
        </p:nvSpPr>
        <p:spPr>
          <a:xfrm>
            <a:off x="2909347" y="998290"/>
            <a:ext cx="5817743" cy="1400531"/>
          </a:xfrm>
          <a:prstGeom prst="rect">
            <a:avLst/>
          </a:prstGeom>
        </p:spPr>
        <p:txBody>
          <a:bodyPr/>
          <a:lstStyle/>
          <a:p>
            <a:pPr/>
            <a:r>
              <a:t>Oxidation von Eisen</a:t>
            </a:r>
          </a:p>
        </p:txBody>
      </p:sp>
      <p:sp>
        <p:nvSpPr>
          <p:cNvPr id="111" name="Langsame Reaktion"/>
          <p:cNvSpPr txBox="1"/>
          <p:nvPr>
            <p:ph type="body" sz="quarter" idx="1"/>
          </p:nvPr>
        </p:nvSpPr>
        <p:spPr>
          <a:xfrm>
            <a:off x="1103312" y="1905000"/>
            <a:ext cx="4396339" cy="5762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Langsame Reaktion</a:t>
            </a:r>
          </a:p>
        </p:txBody>
      </p:sp>
      <p:sp>
        <p:nvSpPr>
          <p:cNvPr id="112" name="Schnelle Reaktion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Schnelle Reaktion</a:t>
            </a:r>
          </a:p>
        </p:txBody>
      </p:sp>
      <p:pic>
        <p:nvPicPr>
          <p:cNvPr id="113" name="image7.jpg" descr="image7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397548" y="2800672"/>
            <a:ext cx="3381871" cy="2705510"/>
          </a:xfrm>
          <a:prstGeom prst="rect">
            <a:avLst/>
          </a:prstGeom>
          <a:ln w="12700"/>
        </p:spPr>
      </p:pic>
      <p:pic>
        <p:nvPicPr>
          <p:cNvPr id="114" name="image8.png" descr="image8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22536" y="2597314"/>
            <a:ext cx="4592847" cy="3155312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11" grpId="1"/>
      <p:bldP build="whole" bldLvl="1" animBg="1" rev="0" advAuto="0" spid="113" grpId="2"/>
      <p:bldP build="p" bldLvl="5" animBg="1" rev="0" advAuto="0" spid="112" grpId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  <a:ln w="12700"/>
        </p:spPr>
      </p:pic>
      <p:pic>
        <p:nvPicPr>
          <p:cNvPr id="334" name="image3.png" descr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0" y="2892346"/>
            <a:ext cx="1522412" cy="2365454"/>
          </a:xfrm>
          <a:prstGeom prst="rect">
            <a:avLst/>
          </a:prstGeom>
          <a:ln w="12700"/>
        </p:spPr>
      </p:pic>
      <p:sp>
        <p:nvSpPr>
          <p:cNvPr id="335" name="Kreis"/>
          <p:cNvSpPr/>
          <p:nvPr/>
        </p:nvSpPr>
        <p:spPr>
          <a:xfrm>
            <a:off x="8609011" y="1676400"/>
            <a:ext cx="2819401" cy="2819401"/>
          </a:xfrm>
          <a:prstGeom prst="ellipse">
            <a:avLst/>
          </a:prstGeom>
          <a:gradFill>
            <a:gsLst>
              <a:gs pos="0">
                <a:srgbClr val="AAAA9D">
                  <a:alpha val="7000"/>
                </a:srgbClr>
              </a:gs>
              <a:gs pos="36000">
                <a:srgbClr val="AAAA9D">
                  <a:alpha val="6000"/>
                </a:srgbClr>
              </a:gs>
              <a:gs pos="69000">
                <a:srgbClr val="AAAA9D">
                  <a:alpha val="0"/>
                </a:srgbClr>
              </a:gs>
            </a:gsLst>
            <a:path>
              <a:fillToRect l="50000" t="50000" r="50000" b="50000"/>
            </a:path>
          </a:gradFill>
        </p:spPr>
        <p:txBody>
          <a:bodyPr lIns="0" tIns="0" rIns="0" bIns="0"/>
          <a:lstStyle/>
          <a:p>
            <a:pPr>
              <a:buClrTx/>
            </a:pPr>
          </a:p>
        </p:txBody>
      </p:sp>
      <p:pic>
        <p:nvPicPr>
          <p:cNvPr id="336" name="image4.png" descr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/>
        </p:spPr>
      </p:pic>
      <p:pic>
        <p:nvPicPr>
          <p:cNvPr id="337" name="image5.png" descr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/>
        </p:spPr>
      </p:pic>
      <p:sp>
        <p:nvSpPr>
          <p:cNvPr id="338" name="Rechteck"/>
          <p:cNvSpPr/>
          <p:nvPr/>
        </p:nvSpPr>
        <p:spPr>
          <a:xfrm>
            <a:off x="10437811" y="0"/>
            <a:ext cx="698501" cy="1143000"/>
          </a:xfrm>
          <a:prstGeom prst="rect">
            <a:avLst/>
          </a:prstGeom>
          <a:solidFill>
            <a:srgbClr val="EF632C"/>
          </a:solidFill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38100" tIns="38100" rIns="38100" bIns="38100"/>
          <a:lstStyle/>
          <a:p>
            <a:pPr/>
          </a:p>
        </p:txBody>
      </p:sp>
      <p:pic>
        <p:nvPicPr>
          <p:cNvPr id="339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340" name="Chemiepraktikum"/>
          <p:cNvSpPr txBox="1"/>
          <p:nvPr/>
        </p:nvSpPr>
        <p:spPr>
          <a:xfrm>
            <a:off x="551115" y="494905"/>
            <a:ext cx="3606801" cy="355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/>
            <a:r>
              <a:t>Chemiepraktikum</a:t>
            </a:r>
          </a:p>
        </p:txBody>
      </p:sp>
      <p:pic>
        <p:nvPicPr>
          <p:cNvPr id="341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342" name="Anhang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Anhang</a:t>
            </a:r>
          </a:p>
        </p:txBody>
      </p:sp>
      <p:sp>
        <p:nvSpPr>
          <p:cNvPr id="343" name="Zum Bearbeiten doppelklicken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  <a:ln w="12700"/>
        </p:spPr>
      </p:pic>
      <p:pic>
        <p:nvPicPr>
          <p:cNvPr id="346" name="image3.png" descr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0" y="2892346"/>
            <a:ext cx="1522412" cy="2365454"/>
          </a:xfrm>
          <a:prstGeom prst="rect">
            <a:avLst/>
          </a:prstGeom>
          <a:ln w="12700"/>
        </p:spPr>
      </p:pic>
      <p:sp>
        <p:nvSpPr>
          <p:cNvPr id="347" name="Kreis"/>
          <p:cNvSpPr/>
          <p:nvPr/>
        </p:nvSpPr>
        <p:spPr>
          <a:xfrm>
            <a:off x="8609011" y="1676400"/>
            <a:ext cx="2819401" cy="2819401"/>
          </a:xfrm>
          <a:prstGeom prst="ellipse">
            <a:avLst/>
          </a:prstGeom>
          <a:gradFill>
            <a:gsLst>
              <a:gs pos="0">
                <a:srgbClr val="AAAA9D">
                  <a:alpha val="7000"/>
                </a:srgbClr>
              </a:gs>
              <a:gs pos="36000">
                <a:srgbClr val="AAAA9D">
                  <a:alpha val="6000"/>
                </a:srgbClr>
              </a:gs>
              <a:gs pos="69000">
                <a:srgbClr val="AAAA9D">
                  <a:alpha val="0"/>
                </a:srgbClr>
              </a:gs>
            </a:gsLst>
            <a:path>
              <a:fillToRect l="50000" t="50000" r="50000" b="50000"/>
            </a:path>
          </a:gradFill>
        </p:spPr>
        <p:txBody>
          <a:bodyPr lIns="0" tIns="0" rIns="0" bIns="0"/>
          <a:lstStyle/>
          <a:p>
            <a:pPr>
              <a:buClrTx/>
            </a:pPr>
          </a:p>
        </p:txBody>
      </p:sp>
      <p:pic>
        <p:nvPicPr>
          <p:cNvPr id="348" name="image4.png" descr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/>
        </p:spPr>
      </p:pic>
      <p:pic>
        <p:nvPicPr>
          <p:cNvPr id="349" name="image5.png" descr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/>
        </p:spPr>
      </p:pic>
      <p:sp>
        <p:nvSpPr>
          <p:cNvPr id="350" name="Rechteck"/>
          <p:cNvSpPr/>
          <p:nvPr/>
        </p:nvSpPr>
        <p:spPr>
          <a:xfrm>
            <a:off x="10437811" y="0"/>
            <a:ext cx="698501" cy="1143000"/>
          </a:xfrm>
          <a:prstGeom prst="rect">
            <a:avLst/>
          </a:prstGeom>
          <a:solidFill>
            <a:srgbClr val="EF632C"/>
          </a:solidFill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38100" tIns="38100" rIns="38100" bIns="38100"/>
          <a:lstStyle/>
          <a:p>
            <a:pPr/>
          </a:p>
        </p:txBody>
      </p:sp>
      <p:pic>
        <p:nvPicPr>
          <p:cNvPr id="351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352" name="Chemiepraktikum"/>
          <p:cNvSpPr txBox="1"/>
          <p:nvPr/>
        </p:nvSpPr>
        <p:spPr>
          <a:xfrm>
            <a:off x="551115" y="494905"/>
            <a:ext cx="3606801" cy="355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/>
            <a:r>
              <a:t>Chemiepraktikum</a:t>
            </a:r>
          </a:p>
        </p:txBody>
      </p:sp>
      <p:pic>
        <p:nvPicPr>
          <p:cNvPr id="353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354" name="Reaktionstyp"/>
          <p:cNvSpPr txBox="1"/>
          <p:nvPr>
            <p:ph type="title"/>
          </p:nvPr>
        </p:nvSpPr>
        <p:spPr>
          <a:xfrm>
            <a:off x="3908574" y="452718"/>
            <a:ext cx="5028247" cy="1600200"/>
          </a:xfrm>
          <a:prstGeom prst="rect">
            <a:avLst/>
          </a:prstGeom>
        </p:spPr>
        <p:txBody>
          <a:bodyPr/>
          <a:lstStyle/>
          <a:p>
            <a:pPr/>
            <a:r>
              <a:t>Reaktionstyp</a:t>
            </a:r>
          </a:p>
        </p:txBody>
      </p:sp>
      <p:sp>
        <p:nvSpPr>
          <p:cNvPr id="355" name="Säure-Base-Reaktion oder Redoxreaktion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81890" indent="-581890">
              <a:lnSpc>
                <a:spcPct val="90000"/>
              </a:lnSpc>
              <a:buSzPct val="100000"/>
              <a:buFontTx/>
              <a:buChar char="•"/>
            </a:pPr>
            <a:r>
              <a:rPr sz="2800"/>
              <a:t>Säure-Base-Reaktion oder Redoxreaktion? </a:t>
            </a:r>
          </a:p>
          <a:p>
            <a:pPr lvl="1" marL="800100" indent="-342900">
              <a:lnSpc>
                <a:spcPct val="90000"/>
              </a:lnSpc>
              <a:buChar char="•"/>
            </a:pPr>
            <a:r>
              <a:rPr sz="2400"/>
              <a:t>H</a:t>
            </a:r>
            <a:r>
              <a:rPr baseline="-25000" sz="2400"/>
              <a:t>3</a:t>
            </a:r>
            <a:r>
              <a:rPr sz="2400"/>
              <a:t>O</a:t>
            </a:r>
            <a:r>
              <a:rPr baseline="29999" sz="2400"/>
              <a:t>+</a:t>
            </a:r>
            <a:r>
              <a:rPr sz="2400"/>
              <a:t> ist zwar aktives Teilchen, aber es wird kein Proton übertragen! </a:t>
            </a:r>
          </a:p>
          <a:p>
            <a:pPr lvl="1" marL="800100" indent="-342900">
              <a:lnSpc>
                <a:spcPct val="90000"/>
              </a:lnSpc>
              <a:buChar char="•"/>
            </a:pPr>
            <a:r>
              <a:rPr sz="2400"/>
              <a:t>Aber es werden Elektronen übertragen =&gt; Redox</a:t>
            </a:r>
          </a:p>
          <a:p>
            <a:pPr marL="581890" indent="-581890">
              <a:lnSpc>
                <a:spcPct val="90000"/>
              </a:lnSpc>
              <a:buSzPct val="100000"/>
              <a:buFontTx/>
              <a:buChar char="•"/>
              <a:defRPr sz="2800"/>
            </a:pPr>
          </a:p>
          <a:p>
            <a:pPr marL="581890" indent="-581890">
              <a:lnSpc>
                <a:spcPct val="90000"/>
              </a:lnSpc>
              <a:buSzPct val="100000"/>
              <a:buFontTx/>
              <a:buChar char="•"/>
            </a:pPr>
            <a:r>
              <a:rPr sz="2800"/>
              <a:t>Redox-Reaktionsgleichung</a:t>
            </a:r>
          </a:p>
          <a:p>
            <a:pPr lvl="1" marL="1200150" indent="-342900">
              <a:lnSpc>
                <a:spcPct val="90000"/>
              </a:lnSpc>
              <a:buChar char="•"/>
            </a:pPr>
            <a:r>
              <a:rPr sz="2400"/>
              <a:t>Oxidation: 		Mg	</a:t>
            </a:r>
            <a:r>
              <a:rPr sz="240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2400"/>
              <a:t> 	Mg</a:t>
            </a:r>
            <a:r>
              <a:rPr baseline="29999" sz="2400"/>
              <a:t>2+</a:t>
            </a:r>
            <a:r>
              <a:rPr sz="2400"/>
              <a:t> + 2 e</a:t>
            </a:r>
            <a:r>
              <a:rPr baseline="29999" sz="2400"/>
              <a:t>-</a:t>
            </a:r>
          </a:p>
          <a:p>
            <a:pPr lvl="1" marL="1200150" indent="-342900">
              <a:lnSpc>
                <a:spcPct val="90000"/>
              </a:lnSpc>
              <a:buChar char="•"/>
            </a:pPr>
            <a:r>
              <a:rPr sz="2400"/>
              <a:t>Reduktion: 		2 H</a:t>
            </a:r>
            <a:r>
              <a:rPr baseline="-25000" sz="2400"/>
              <a:t>3</a:t>
            </a:r>
            <a:r>
              <a:rPr sz="2400"/>
              <a:t>O</a:t>
            </a:r>
            <a:r>
              <a:rPr baseline="29999" sz="2400"/>
              <a:t>+</a:t>
            </a:r>
            <a:r>
              <a:rPr sz="2400"/>
              <a:t>  + 2 e</a:t>
            </a:r>
            <a:r>
              <a:rPr baseline="29999" sz="2400"/>
              <a:t>-</a:t>
            </a:r>
            <a:r>
              <a:rPr sz="2400"/>
              <a:t> </a:t>
            </a:r>
            <a:r>
              <a:rPr sz="240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2400"/>
              <a:t> H</a:t>
            </a:r>
            <a:r>
              <a:rPr baseline="-25000" sz="2400"/>
              <a:t>2 </a:t>
            </a:r>
            <a:r>
              <a:rPr sz="2400"/>
              <a:t>+ 2 H</a:t>
            </a:r>
            <a:r>
              <a:rPr baseline="-25000" sz="2400"/>
              <a:t>2</a:t>
            </a:r>
            <a:r>
              <a:rPr sz="2400"/>
              <a:t>O</a:t>
            </a:r>
          </a:p>
          <a:p>
            <a:pPr lvl="1" marL="1200150" indent="-342900">
              <a:lnSpc>
                <a:spcPct val="90000"/>
              </a:lnSpc>
              <a:buChar char="•"/>
            </a:pPr>
            <a:r>
              <a:rPr sz="2400"/>
              <a:t>Gesamtgl.: 		Mg + 2 H</a:t>
            </a:r>
            <a:r>
              <a:rPr baseline="-25000" sz="2400"/>
              <a:t>3</a:t>
            </a:r>
            <a:r>
              <a:rPr sz="2400"/>
              <a:t>O</a:t>
            </a:r>
            <a:r>
              <a:rPr baseline="29999" sz="2400"/>
              <a:t>+</a:t>
            </a:r>
            <a:r>
              <a:rPr sz="2400"/>
              <a:t>	</a:t>
            </a:r>
            <a:r>
              <a:rPr sz="240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2400"/>
              <a:t> 	Mg</a:t>
            </a:r>
            <a:r>
              <a:rPr baseline="29999" sz="2400"/>
              <a:t>2+</a:t>
            </a:r>
            <a:r>
              <a:rPr sz="2400"/>
              <a:t> + H</a:t>
            </a:r>
            <a:r>
              <a:rPr baseline="-25000" sz="2400"/>
              <a:t>2</a:t>
            </a:r>
            <a:r>
              <a:rPr sz="2400"/>
              <a:t>+ 2 H</a:t>
            </a:r>
            <a:r>
              <a:rPr baseline="-25000" sz="2400"/>
              <a:t>2</a:t>
            </a:r>
            <a:r>
              <a:rPr sz="2400"/>
              <a:t>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rcRect l="3613" t="0" r="0" b="0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  <a:ln w="12700"/>
        </p:spPr>
      </p:pic>
      <p:pic>
        <p:nvPicPr>
          <p:cNvPr id="358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rcRect l="35640" t="0" r="0" b="0"/>
          <a:stretch>
            <a:fillRect/>
          </a:stretch>
        </p:blipFill>
        <p:spPr>
          <a:xfrm>
            <a:off x="0" y="2892346"/>
            <a:ext cx="1522412" cy="2365454"/>
          </a:xfrm>
          <a:prstGeom prst="rect">
            <a:avLst/>
          </a:prstGeom>
          <a:ln w="12700"/>
        </p:spPr>
      </p:pic>
      <p:sp>
        <p:nvSpPr>
          <p:cNvPr id="359" name="Kreis"/>
          <p:cNvSpPr/>
          <p:nvPr/>
        </p:nvSpPr>
        <p:spPr>
          <a:xfrm>
            <a:off x="8609011" y="1676400"/>
            <a:ext cx="2819401" cy="2819401"/>
          </a:xfrm>
          <a:prstGeom prst="ellipse">
            <a:avLst/>
          </a:prstGeom>
          <a:gradFill>
            <a:gsLst>
              <a:gs pos="0">
                <a:srgbClr val="AAAA9D">
                  <a:alpha val="7000"/>
                </a:srgbClr>
              </a:gs>
              <a:gs pos="36000">
                <a:srgbClr val="AAAA9D">
                  <a:alpha val="6000"/>
                </a:srgbClr>
              </a:gs>
              <a:gs pos="69000">
                <a:srgbClr val="AAAA9D">
                  <a:alpha val="0"/>
                </a:srgbClr>
              </a:gs>
            </a:gsLst>
            <a:path>
              <a:fillToRect l="50000" t="50000" r="50000" b="50000"/>
            </a:path>
          </a:gradFill>
        </p:spPr>
        <p:txBody>
          <a:bodyPr lIns="0" tIns="0" rIns="0" bIns="0"/>
          <a:lstStyle/>
          <a:p>
            <a:pPr>
              <a:buClrTx/>
            </a:pPr>
          </a:p>
        </p:txBody>
      </p:sp>
      <p:pic>
        <p:nvPicPr>
          <p:cNvPr id="360" name="image4.png" descr="image4.png"/>
          <p:cNvPicPr>
            <a:picLocks noChangeAspect="1"/>
          </p:cNvPicPr>
          <p:nvPr/>
        </p:nvPicPr>
        <p:blipFill>
          <a:blip r:embed="rId5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/>
        </p:spPr>
      </p:pic>
      <p:pic>
        <p:nvPicPr>
          <p:cNvPr id="361" name="image5.png" descr="image5.png"/>
          <p:cNvPicPr>
            <a:picLocks noChangeAspect="1"/>
          </p:cNvPicPr>
          <p:nvPr/>
        </p:nvPicPr>
        <p:blipFill>
          <a:blip r:embed="rId6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/>
        </p:spPr>
      </p:pic>
      <p:sp>
        <p:nvSpPr>
          <p:cNvPr id="362" name="Rechteck"/>
          <p:cNvSpPr/>
          <p:nvPr/>
        </p:nvSpPr>
        <p:spPr>
          <a:xfrm>
            <a:off x="10437811" y="0"/>
            <a:ext cx="698501" cy="1143000"/>
          </a:xfrm>
          <a:prstGeom prst="rect">
            <a:avLst/>
          </a:prstGeom>
          <a:solidFill>
            <a:srgbClr val="EF632C"/>
          </a:solidFill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38100" tIns="38100" rIns="38100" bIns="38100"/>
          <a:lstStyle/>
          <a:p>
            <a:pPr/>
          </a:p>
        </p:txBody>
      </p:sp>
      <p:pic>
        <p:nvPicPr>
          <p:cNvPr id="363" name="image6.png" descr="image6.png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364" name="Chemiepraktikum"/>
          <p:cNvSpPr txBox="1"/>
          <p:nvPr/>
        </p:nvSpPr>
        <p:spPr>
          <a:xfrm>
            <a:off x="551115" y="494905"/>
            <a:ext cx="3606801" cy="355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/>
            <a:r>
              <a:t>Chemiepraktikum</a:t>
            </a:r>
          </a:p>
        </p:txBody>
      </p:sp>
      <p:pic>
        <p:nvPicPr>
          <p:cNvPr id="365" name="image6.png" descr="image6.png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366" name="Literatur: RGS-Maximum mit 33%iger Schwefelsäure"/>
          <p:cNvSpPr txBox="1"/>
          <p:nvPr>
            <p:ph type="title"/>
          </p:nvPr>
        </p:nvSpPr>
        <p:spPr>
          <a:xfrm>
            <a:off x="2964789" y="545925"/>
            <a:ext cx="7172151" cy="150699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>
              <a:defRPr sz="4200"/>
            </a:pPr>
            <a:r>
              <a:rPr sz="3200"/>
              <a:t>Literatur: RGS-Maximum mit 33%iger Schwefelsäure</a:t>
            </a:r>
          </a:p>
        </p:txBody>
      </p:sp>
      <p:pic>
        <p:nvPicPr>
          <p:cNvPr id="367" name="droppedImage.pdf" descr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65200" y="1993900"/>
            <a:ext cx="8953500" cy="420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  <a:ln w="12700"/>
        </p:spPr>
      </p:pic>
      <p:pic>
        <p:nvPicPr>
          <p:cNvPr id="117" name="image3.png" descr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0" y="2892346"/>
            <a:ext cx="1522412" cy="2365454"/>
          </a:xfrm>
          <a:prstGeom prst="rect">
            <a:avLst/>
          </a:prstGeom>
          <a:ln w="12700"/>
        </p:spPr>
      </p:pic>
      <p:sp>
        <p:nvSpPr>
          <p:cNvPr id="118" name="Kreis"/>
          <p:cNvSpPr/>
          <p:nvPr/>
        </p:nvSpPr>
        <p:spPr>
          <a:xfrm>
            <a:off x="8609011" y="1676400"/>
            <a:ext cx="2819401" cy="2819401"/>
          </a:xfrm>
          <a:prstGeom prst="ellipse">
            <a:avLst/>
          </a:prstGeom>
          <a:gradFill>
            <a:gsLst>
              <a:gs pos="0">
                <a:srgbClr val="AAAA9D">
                  <a:alpha val="7000"/>
                </a:srgbClr>
              </a:gs>
              <a:gs pos="36000">
                <a:srgbClr val="AAAA9D">
                  <a:alpha val="6000"/>
                </a:srgbClr>
              </a:gs>
              <a:gs pos="69000">
                <a:srgbClr val="AAAA9D">
                  <a:alpha val="0"/>
                </a:srgbClr>
              </a:gs>
            </a:gsLst>
            <a:path>
              <a:fillToRect l="50000" t="50000" r="50000" b="50000"/>
            </a:path>
          </a:gradFill>
        </p:spPr>
        <p:txBody>
          <a:bodyPr lIns="0" tIns="0" rIns="0" bIns="0"/>
          <a:lstStyle/>
          <a:p>
            <a:pPr>
              <a:buClrTx/>
            </a:pPr>
          </a:p>
        </p:txBody>
      </p:sp>
      <p:pic>
        <p:nvPicPr>
          <p:cNvPr id="119" name="image4.png" descr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/>
        </p:spPr>
      </p:pic>
      <p:pic>
        <p:nvPicPr>
          <p:cNvPr id="120" name="image5.png" descr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/>
        </p:spPr>
      </p:pic>
      <p:sp>
        <p:nvSpPr>
          <p:cNvPr id="121" name="Rechteck"/>
          <p:cNvSpPr/>
          <p:nvPr/>
        </p:nvSpPr>
        <p:spPr>
          <a:xfrm>
            <a:off x="10437811" y="0"/>
            <a:ext cx="698501" cy="1143000"/>
          </a:xfrm>
          <a:prstGeom prst="rect">
            <a:avLst/>
          </a:prstGeom>
          <a:solidFill>
            <a:srgbClr val="EF632C"/>
          </a:solidFill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38100" tIns="38100" rIns="38100" bIns="38100"/>
          <a:lstStyle/>
          <a:p>
            <a:pPr/>
          </a:p>
        </p:txBody>
      </p:sp>
      <p:pic>
        <p:nvPicPr>
          <p:cNvPr id="122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123" name="Chemiepraktikum"/>
          <p:cNvSpPr txBox="1"/>
          <p:nvPr/>
        </p:nvSpPr>
        <p:spPr>
          <a:xfrm>
            <a:off x="551115" y="494905"/>
            <a:ext cx="3606801" cy="355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/>
            <a:r>
              <a:t>Chemiepraktikum</a:t>
            </a:r>
          </a:p>
        </p:txBody>
      </p:sp>
      <p:pic>
        <p:nvPicPr>
          <p:cNvPr id="124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125" name="Stosstheorie"/>
          <p:cNvSpPr txBox="1"/>
          <p:nvPr>
            <p:ph type="title"/>
          </p:nvPr>
        </p:nvSpPr>
        <p:spPr>
          <a:xfrm>
            <a:off x="4263490" y="923258"/>
            <a:ext cx="3900733" cy="1400531"/>
          </a:xfrm>
          <a:prstGeom prst="rect">
            <a:avLst/>
          </a:prstGeom>
        </p:spPr>
        <p:txBody>
          <a:bodyPr/>
          <a:lstStyle/>
          <a:p>
            <a:pPr/>
            <a:r>
              <a:t>Stosstheorie</a:t>
            </a:r>
          </a:p>
        </p:txBody>
      </p:sp>
      <p:pic>
        <p:nvPicPr>
          <p:cNvPr id="126" name="image9.gif" descr="image9.gif"/>
          <p:cNvPicPr>
            <a:picLocks noChangeAspect="1"/>
          </p:cNvPicPr>
          <p:nvPr/>
        </p:nvPicPr>
        <p:blipFill>
          <a:blip r:embed="rId7">
            <a:extLst/>
          </a:blip>
          <a:srcRect l="0" t="0" r="0" b="0"/>
          <a:stretch>
            <a:fillRect/>
          </a:stretch>
        </p:blipFill>
        <p:spPr>
          <a:xfrm>
            <a:off x="3815881" y="2541439"/>
            <a:ext cx="4250728" cy="2833828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  <a:ln w="12700"/>
        </p:spPr>
      </p:pic>
      <p:pic>
        <p:nvPicPr>
          <p:cNvPr id="129" name="image3.png" descr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0" y="2892346"/>
            <a:ext cx="1522412" cy="2365454"/>
          </a:xfrm>
          <a:prstGeom prst="rect">
            <a:avLst/>
          </a:prstGeom>
          <a:ln w="12700"/>
        </p:spPr>
      </p:pic>
      <p:sp>
        <p:nvSpPr>
          <p:cNvPr id="130" name="Kreis"/>
          <p:cNvSpPr/>
          <p:nvPr/>
        </p:nvSpPr>
        <p:spPr>
          <a:xfrm>
            <a:off x="8609011" y="1676400"/>
            <a:ext cx="2819401" cy="2819401"/>
          </a:xfrm>
          <a:prstGeom prst="ellipse">
            <a:avLst/>
          </a:prstGeom>
          <a:gradFill>
            <a:gsLst>
              <a:gs pos="0">
                <a:srgbClr val="AAAA9D">
                  <a:alpha val="7000"/>
                </a:srgbClr>
              </a:gs>
              <a:gs pos="36000">
                <a:srgbClr val="AAAA9D">
                  <a:alpha val="6000"/>
                </a:srgbClr>
              </a:gs>
              <a:gs pos="69000">
                <a:srgbClr val="AAAA9D">
                  <a:alpha val="0"/>
                </a:srgbClr>
              </a:gs>
            </a:gsLst>
            <a:path>
              <a:fillToRect l="50000" t="50000" r="50000" b="50000"/>
            </a:path>
          </a:gradFill>
        </p:spPr>
        <p:txBody>
          <a:bodyPr lIns="0" tIns="0" rIns="0" bIns="0"/>
          <a:lstStyle/>
          <a:p>
            <a:pPr>
              <a:buClrTx/>
            </a:pPr>
          </a:p>
        </p:txBody>
      </p:sp>
      <p:pic>
        <p:nvPicPr>
          <p:cNvPr id="131" name="image4.png" descr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/>
        </p:spPr>
      </p:pic>
      <p:pic>
        <p:nvPicPr>
          <p:cNvPr id="132" name="image5.png" descr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/>
        </p:spPr>
      </p:pic>
      <p:sp>
        <p:nvSpPr>
          <p:cNvPr id="133" name="Rechteck"/>
          <p:cNvSpPr/>
          <p:nvPr/>
        </p:nvSpPr>
        <p:spPr>
          <a:xfrm>
            <a:off x="10437811" y="0"/>
            <a:ext cx="698501" cy="1143000"/>
          </a:xfrm>
          <a:prstGeom prst="rect">
            <a:avLst/>
          </a:prstGeom>
          <a:solidFill>
            <a:srgbClr val="EF632C"/>
          </a:solidFill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38100" tIns="38100" rIns="38100" bIns="38100"/>
          <a:lstStyle/>
          <a:p>
            <a:pPr/>
          </a:p>
        </p:txBody>
      </p:sp>
      <p:pic>
        <p:nvPicPr>
          <p:cNvPr id="134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135" name="Chemiepraktikum"/>
          <p:cNvSpPr txBox="1"/>
          <p:nvPr/>
        </p:nvSpPr>
        <p:spPr>
          <a:xfrm>
            <a:off x="551115" y="494905"/>
            <a:ext cx="3606801" cy="355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/>
            <a:r>
              <a:t>Chemiepraktikum</a:t>
            </a:r>
          </a:p>
        </p:txBody>
      </p:sp>
      <p:pic>
        <p:nvPicPr>
          <p:cNvPr id="136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137" name="Stosstheorie"/>
          <p:cNvSpPr txBox="1"/>
          <p:nvPr>
            <p:ph type="title"/>
          </p:nvPr>
        </p:nvSpPr>
        <p:spPr>
          <a:xfrm>
            <a:off x="4073157" y="819334"/>
            <a:ext cx="4120221" cy="1400531"/>
          </a:xfrm>
          <a:prstGeom prst="rect">
            <a:avLst/>
          </a:prstGeom>
        </p:spPr>
        <p:txBody>
          <a:bodyPr/>
          <a:lstStyle/>
          <a:p>
            <a:pPr/>
            <a:r>
              <a:t>Stosstheorie</a:t>
            </a:r>
          </a:p>
        </p:txBody>
      </p:sp>
      <p:sp>
        <p:nvSpPr>
          <p:cNvPr id="138" name="Für eine chem. Reaktion ist Bedingung, dass die kleinsten Teilchen zusammen stossen.…"/>
          <p:cNvSpPr txBox="1"/>
          <p:nvPr>
            <p:ph type="body" idx="1"/>
          </p:nvPr>
        </p:nvSpPr>
        <p:spPr>
          <a:xfrm>
            <a:off x="1020488" y="2107247"/>
            <a:ext cx="9388493" cy="3914412"/>
          </a:xfrm>
          <a:prstGeom prst="rect">
            <a:avLst/>
          </a:prstGeom>
        </p:spPr>
        <p:txBody>
          <a:bodyPr/>
          <a:lstStyle/>
          <a:p>
            <a:pPr marL="498763" indent="-498763">
              <a:buSzPct val="100000"/>
              <a:buFontTx/>
              <a:buChar char="•"/>
            </a:pPr>
            <a:r>
              <a:rPr sz="2400"/>
              <a:t>Für eine chem. Reaktion ist Bedingung, dass die kleinsten Teilchen zusammen stossen. </a:t>
            </a:r>
          </a:p>
          <a:p>
            <a:pPr marL="498763" indent="-498763">
              <a:buSzPct val="100000"/>
              <a:buFontTx/>
              <a:buChar char="•"/>
            </a:pPr>
            <a:r>
              <a:rPr sz="2400"/>
              <a:t>Der Zusammenstoss muss so heftig erfolgen, dass sich die alten Bindungen lösen, damit neue Bindungen entstehen können. </a:t>
            </a:r>
          </a:p>
          <a:p>
            <a:pPr marL="498763" indent="-498763">
              <a:buSzPct val="100000"/>
              <a:buFontTx/>
              <a:buChar char="•"/>
            </a:pPr>
            <a:r>
              <a:rPr sz="2400"/>
              <a:t>Eine chemische Reaktion läuft also umso schneller ab, je mehr </a:t>
            </a:r>
            <a:r>
              <a:rPr b="1" sz="2400"/>
              <a:t>erfolgreiche Zusammenstösse pro Zeiteinheit</a:t>
            </a:r>
            <a:r>
              <a:rPr sz="2400"/>
              <a:t> zwischen den kleinsten Teilchen erfolgen.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3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  <a:ln w="12700"/>
        </p:spPr>
      </p:pic>
      <p:pic>
        <p:nvPicPr>
          <p:cNvPr id="141" name="image3.png" descr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0" y="2892346"/>
            <a:ext cx="1522412" cy="2365454"/>
          </a:xfrm>
          <a:prstGeom prst="rect">
            <a:avLst/>
          </a:prstGeom>
          <a:ln w="12700"/>
        </p:spPr>
      </p:pic>
      <p:sp>
        <p:nvSpPr>
          <p:cNvPr id="142" name="Kreis"/>
          <p:cNvSpPr/>
          <p:nvPr/>
        </p:nvSpPr>
        <p:spPr>
          <a:xfrm>
            <a:off x="8609011" y="1676400"/>
            <a:ext cx="2819401" cy="2819401"/>
          </a:xfrm>
          <a:prstGeom prst="ellipse">
            <a:avLst/>
          </a:prstGeom>
          <a:gradFill>
            <a:gsLst>
              <a:gs pos="0">
                <a:srgbClr val="AAAA9D">
                  <a:alpha val="7000"/>
                </a:srgbClr>
              </a:gs>
              <a:gs pos="36000">
                <a:srgbClr val="AAAA9D">
                  <a:alpha val="6000"/>
                </a:srgbClr>
              </a:gs>
              <a:gs pos="69000">
                <a:srgbClr val="AAAA9D">
                  <a:alpha val="0"/>
                </a:srgbClr>
              </a:gs>
            </a:gsLst>
            <a:path>
              <a:fillToRect l="50000" t="50000" r="50000" b="50000"/>
            </a:path>
          </a:gradFill>
        </p:spPr>
        <p:txBody>
          <a:bodyPr lIns="0" tIns="0" rIns="0" bIns="0"/>
          <a:lstStyle/>
          <a:p>
            <a:pPr>
              <a:buClrTx/>
            </a:pPr>
          </a:p>
        </p:txBody>
      </p:sp>
      <p:pic>
        <p:nvPicPr>
          <p:cNvPr id="143" name="image4.png" descr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/>
        </p:spPr>
      </p:pic>
      <p:pic>
        <p:nvPicPr>
          <p:cNvPr id="144" name="image5.png" descr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/>
        </p:spPr>
      </p:pic>
      <p:sp>
        <p:nvSpPr>
          <p:cNvPr id="145" name="Rechteck"/>
          <p:cNvSpPr/>
          <p:nvPr/>
        </p:nvSpPr>
        <p:spPr>
          <a:xfrm>
            <a:off x="10437811" y="0"/>
            <a:ext cx="698501" cy="1143000"/>
          </a:xfrm>
          <a:prstGeom prst="rect">
            <a:avLst/>
          </a:prstGeom>
          <a:solidFill>
            <a:srgbClr val="EF632C"/>
          </a:solidFill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38100" tIns="38100" rIns="38100" bIns="38100"/>
          <a:lstStyle/>
          <a:p>
            <a:pPr/>
          </a:p>
        </p:txBody>
      </p:sp>
      <p:pic>
        <p:nvPicPr>
          <p:cNvPr id="146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147" name="Chemiepraktikum"/>
          <p:cNvSpPr txBox="1"/>
          <p:nvPr/>
        </p:nvSpPr>
        <p:spPr>
          <a:xfrm>
            <a:off x="551115" y="494905"/>
            <a:ext cx="3606801" cy="355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/>
            <a:r>
              <a:t>Chemiepraktikum</a:t>
            </a:r>
          </a:p>
        </p:txBody>
      </p:sp>
      <p:pic>
        <p:nvPicPr>
          <p:cNvPr id="148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149" name="Lernziel"/>
          <p:cNvSpPr txBox="1"/>
          <p:nvPr>
            <p:ph type="title"/>
          </p:nvPr>
        </p:nvSpPr>
        <p:spPr>
          <a:xfrm>
            <a:off x="4279870" y="853451"/>
            <a:ext cx="2268360" cy="124242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>
              <a:defRPr sz="4200"/>
            </a:pPr>
            <a:r>
              <a:rPr sz="3600"/>
              <a:t>Lernziel</a:t>
            </a:r>
          </a:p>
        </p:txBody>
      </p:sp>
      <p:sp>
        <p:nvSpPr>
          <p:cNvPr id="150" name="Die Reaktionsgeschwindigkeit hängt von vier ver-schiedenen Faktoren ab. Diese werden wir heute experimentell untersuchen."/>
          <p:cNvSpPr txBox="1"/>
          <p:nvPr>
            <p:ph type="body" sz="half" idx="1"/>
          </p:nvPr>
        </p:nvSpPr>
        <p:spPr>
          <a:xfrm>
            <a:off x="1333987" y="2095874"/>
            <a:ext cx="9192665" cy="331408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800"/>
            </a:lvl1pPr>
          </a:lstStyle>
          <a:p>
            <a:pPr>
              <a:defRPr sz="2000"/>
            </a:pPr>
            <a:r>
              <a:rPr sz="2800"/>
              <a:t>Die Reaktionsgeschwindigkeit hängt von vier ver-schiedenen Faktoren ab. Diese werden wir heute experimentell untersuchen.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5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  <a:ln w="12700"/>
        </p:spPr>
      </p:pic>
      <p:pic>
        <p:nvPicPr>
          <p:cNvPr id="153" name="image3.png" descr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0" y="2892346"/>
            <a:ext cx="1522412" cy="2365454"/>
          </a:xfrm>
          <a:prstGeom prst="rect">
            <a:avLst/>
          </a:prstGeom>
          <a:ln w="12700"/>
        </p:spPr>
      </p:pic>
      <p:sp>
        <p:nvSpPr>
          <p:cNvPr id="154" name="Kreis"/>
          <p:cNvSpPr/>
          <p:nvPr/>
        </p:nvSpPr>
        <p:spPr>
          <a:xfrm>
            <a:off x="8609011" y="1676400"/>
            <a:ext cx="2819401" cy="2819401"/>
          </a:xfrm>
          <a:prstGeom prst="ellipse">
            <a:avLst/>
          </a:prstGeom>
          <a:gradFill>
            <a:gsLst>
              <a:gs pos="0">
                <a:srgbClr val="AAAA9D">
                  <a:alpha val="7000"/>
                </a:srgbClr>
              </a:gs>
              <a:gs pos="36000">
                <a:srgbClr val="AAAA9D">
                  <a:alpha val="6000"/>
                </a:srgbClr>
              </a:gs>
              <a:gs pos="69000">
                <a:srgbClr val="AAAA9D">
                  <a:alpha val="0"/>
                </a:srgbClr>
              </a:gs>
            </a:gsLst>
            <a:path>
              <a:fillToRect l="50000" t="50000" r="50000" b="50000"/>
            </a:path>
          </a:gradFill>
        </p:spPr>
        <p:txBody>
          <a:bodyPr lIns="0" tIns="0" rIns="0" bIns="0"/>
          <a:lstStyle/>
          <a:p>
            <a:pPr>
              <a:buClrTx/>
            </a:pPr>
          </a:p>
        </p:txBody>
      </p:sp>
      <p:pic>
        <p:nvPicPr>
          <p:cNvPr id="155" name="image4.png" descr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/>
        </p:spPr>
      </p:pic>
      <p:pic>
        <p:nvPicPr>
          <p:cNvPr id="156" name="image5.png" descr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/>
        </p:spPr>
      </p:pic>
      <p:sp>
        <p:nvSpPr>
          <p:cNvPr id="157" name="Rechteck"/>
          <p:cNvSpPr/>
          <p:nvPr/>
        </p:nvSpPr>
        <p:spPr>
          <a:xfrm>
            <a:off x="10437811" y="0"/>
            <a:ext cx="698501" cy="1143000"/>
          </a:xfrm>
          <a:prstGeom prst="rect">
            <a:avLst/>
          </a:prstGeom>
          <a:solidFill>
            <a:srgbClr val="EF632C"/>
          </a:solidFill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38100" tIns="38100" rIns="38100" bIns="38100"/>
          <a:lstStyle/>
          <a:p>
            <a:pPr/>
          </a:p>
        </p:txBody>
      </p:sp>
      <p:pic>
        <p:nvPicPr>
          <p:cNvPr id="158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159" name="Chemiepraktikum"/>
          <p:cNvSpPr txBox="1"/>
          <p:nvPr/>
        </p:nvSpPr>
        <p:spPr>
          <a:xfrm>
            <a:off x="551115" y="494905"/>
            <a:ext cx="3606801" cy="355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/>
            <a:r>
              <a:t>Chemiepraktikum</a:t>
            </a:r>
          </a:p>
        </p:txBody>
      </p:sp>
      <p:pic>
        <p:nvPicPr>
          <p:cNvPr id="160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161" name="Magnesium: Verwendung"/>
          <p:cNvSpPr txBox="1"/>
          <p:nvPr>
            <p:ph type="title"/>
          </p:nvPr>
        </p:nvSpPr>
        <p:spPr>
          <a:xfrm>
            <a:off x="2114219" y="988657"/>
            <a:ext cx="7300318" cy="1400531"/>
          </a:xfrm>
          <a:prstGeom prst="rect">
            <a:avLst/>
          </a:prstGeom>
        </p:spPr>
        <p:txBody>
          <a:bodyPr/>
          <a:lstStyle/>
          <a:p>
            <a:pPr/>
            <a:r>
              <a:t>Magnesium: Verwendung</a:t>
            </a:r>
          </a:p>
        </p:txBody>
      </p:sp>
      <p:pic>
        <p:nvPicPr>
          <p:cNvPr id="162" name="image10.jpg" descr="image10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07549" y="4062714"/>
            <a:ext cx="2875999" cy="2457079"/>
          </a:xfrm>
          <a:prstGeom prst="rect">
            <a:avLst/>
          </a:prstGeom>
          <a:ln w="12700"/>
        </p:spPr>
      </p:pic>
      <p:sp>
        <p:nvSpPr>
          <p:cNvPr id="163" name="Leichtmetall (leichter als Alu)  Flugzeugbau (AlMg-Legierung)…"/>
          <p:cNvSpPr txBox="1"/>
          <p:nvPr>
            <p:ph type="body" sz="half" idx="1"/>
          </p:nvPr>
        </p:nvSpPr>
        <p:spPr>
          <a:xfrm>
            <a:off x="1109405" y="2086742"/>
            <a:ext cx="10161166" cy="1769700"/>
          </a:xfrm>
          <a:prstGeom prst="rect">
            <a:avLst/>
          </a:prstGeom>
        </p:spPr>
        <p:txBody>
          <a:bodyPr/>
          <a:lstStyle/>
          <a:p>
            <a:pPr marL="498763" indent="-498763">
              <a:buSzPct val="100000"/>
              <a:buFontTx/>
              <a:buChar char="•"/>
              <a:defRPr sz="1800"/>
            </a:pPr>
            <a:r>
              <a:rPr sz="2400"/>
              <a:t>Leichtmetall (leichter als Alu) </a:t>
            </a:r>
            <a:r>
              <a:rPr sz="240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2400"/>
              <a:t> Flugzeugbau (AlMg-Legierung)</a:t>
            </a:r>
          </a:p>
          <a:p>
            <a:pPr marL="498763" indent="-498763">
              <a:buSzPct val="100000"/>
              <a:buFontTx/>
              <a:buChar char="•"/>
              <a:defRPr sz="1800"/>
            </a:pPr>
            <a:r>
              <a:rPr sz="2400"/>
              <a:t>Niedriger Smp. (650 °C): leicht zu verarbeiten</a:t>
            </a:r>
          </a:p>
          <a:p>
            <a:pPr marL="498763" indent="-498763">
              <a:buSzPct val="100000"/>
              <a:buFontTx/>
              <a:buChar char="•"/>
              <a:defRPr sz="1800"/>
            </a:pPr>
            <a:r>
              <a:rPr sz="2400"/>
              <a:t>Spitzer: Schützt Stahlklinge vor Korrosion (Opferanode)</a:t>
            </a:r>
          </a:p>
        </p:txBody>
      </p:sp>
      <p:pic>
        <p:nvPicPr>
          <p:cNvPr id="164" name="image11.jpg" descr="image11.jpg"/>
          <p:cNvPicPr>
            <a:picLocks noChangeAspect="1"/>
          </p:cNvPicPr>
          <p:nvPr/>
        </p:nvPicPr>
        <p:blipFill>
          <a:blip r:embed="rId8">
            <a:extLst/>
          </a:blip>
          <a:srcRect l="0" t="0" r="22863" b="46611"/>
          <a:stretch>
            <a:fillRect/>
          </a:stretch>
        </p:blipFill>
        <p:spPr>
          <a:xfrm>
            <a:off x="1339939" y="4331175"/>
            <a:ext cx="5136034" cy="2042820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3"/>
      <p:bldP build="whole" bldLvl="1" animBg="1" rev="0" advAuto="0" spid="164" grpId="2"/>
      <p:bldP build="p" bldLvl="1" animBg="1" rev="0" advAuto="0" spid="16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rcRect l="3613" t="0" r="0" b="0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  <a:ln w="12700"/>
        </p:spPr>
      </p:pic>
      <p:pic>
        <p:nvPicPr>
          <p:cNvPr id="167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rcRect l="35640" t="0" r="0" b="0"/>
          <a:stretch>
            <a:fillRect/>
          </a:stretch>
        </p:blipFill>
        <p:spPr>
          <a:xfrm>
            <a:off x="0" y="2892346"/>
            <a:ext cx="1522412" cy="2365454"/>
          </a:xfrm>
          <a:prstGeom prst="rect">
            <a:avLst/>
          </a:prstGeom>
          <a:ln w="12700"/>
        </p:spPr>
      </p:pic>
      <p:sp>
        <p:nvSpPr>
          <p:cNvPr id="168" name="Kreis"/>
          <p:cNvSpPr/>
          <p:nvPr/>
        </p:nvSpPr>
        <p:spPr>
          <a:xfrm>
            <a:off x="8609011" y="1676400"/>
            <a:ext cx="2819401" cy="2819401"/>
          </a:xfrm>
          <a:prstGeom prst="ellipse">
            <a:avLst/>
          </a:prstGeom>
          <a:gradFill>
            <a:gsLst>
              <a:gs pos="0">
                <a:srgbClr val="AAAA9D">
                  <a:alpha val="7000"/>
                </a:srgbClr>
              </a:gs>
              <a:gs pos="36000">
                <a:srgbClr val="AAAA9D">
                  <a:alpha val="6000"/>
                </a:srgbClr>
              </a:gs>
              <a:gs pos="69000">
                <a:srgbClr val="AAAA9D">
                  <a:alpha val="0"/>
                </a:srgbClr>
              </a:gs>
            </a:gsLst>
            <a:path>
              <a:fillToRect l="50000" t="50000" r="50000" b="50000"/>
            </a:path>
          </a:gradFill>
        </p:spPr>
        <p:txBody>
          <a:bodyPr lIns="0" tIns="0" rIns="0" bIns="0"/>
          <a:lstStyle/>
          <a:p>
            <a:pPr>
              <a:buClrTx/>
            </a:pPr>
          </a:p>
        </p:txBody>
      </p:sp>
      <p:pic>
        <p:nvPicPr>
          <p:cNvPr id="169" name="image4.png" descr="image4.png"/>
          <p:cNvPicPr>
            <a:picLocks noChangeAspect="1"/>
          </p:cNvPicPr>
          <p:nvPr/>
        </p:nvPicPr>
        <p:blipFill>
          <a:blip r:embed="rId5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/>
        </p:spPr>
      </p:pic>
      <p:pic>
        <p:nvPicPr>
          <p:cNvPr id="170" name="image5.png" descr="image5.png"/>
          <p:cNvPicPr>
            <a:picLocks noChangeAspect="1"/>
          </p:cNvPicPr>
          <p:nvPr/>
        </p:nvPicPr>
        <p:blipFill>
          <a:blip r:embed="rId6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/>
        </p:spPr>
      </p:pic>
      <p:sp>
        <p:nvSpPr>
          <p:cNvPr id="171" name="Rechteck"/>
          <p:cNvSpPr/>
          <p:nvPr/>
        </p:nvSpPr>
        <p:spPr>
          <a:xfrm>
            <a:off x="10437811" y="0"/>
            <a:ext cx="698501" cy="1143000"/>
          </a:xfrm>
          <a:prstGeom prst="rect">
            <a:avLst/>
          </a:prstGeom>
          <a:solidFill>
            <a:srgbClr val="EF632C"/>
          </a:solidFill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38100" tIns="38100" rIns="38100" bIns="38100"/>
          <a:lstStyle/>
          <a:p>
            <a:pPr/>
          </a:p>
        </p:txBody>
      </p:sp>
      <p:pic>
        <p:nvPicPr>
          <p:cNvPr id="172" name="image6.png" descr="image6.png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173" name="Chemiepraktikum"/>
          <p:cNvSpPr txBox="1"/>
          <p:nvPr/>
        </p:nvSpPr>
        <p:spPr>
          <a:xfrm>
            <a:off x="551115" y="494905"/>
            <a:ext cx="3606801" cy="355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/>
            <a:r>
              <a:t>Chemiepraktikum</a:t>
            </a:r>
          </a:p>
        </p:txBody>
      </p:sp>
      <p:pic>
        <p:nvPicPr>
          <p:cNvPr id="174" name="image6.png" descr="image6.png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175" name="Schwefelsäure"/>
          <p:cNvSpPr txBox="1"/>
          <p:nvPr>
            <p:ph type="title"/>
          </p:nvPr>
        </p:nvSpPr>
        <p:spPr>
          <a:xfrm>
            <a:off x="4175006" y="542608"/>
            <a:ext cx="4004456" cy="96144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>
              <a:defRPr sz="4200"/>
            </a:pPr>
            <a:r>
              <a:rPr sz="3600"/>
              <a:t>Schwefelsäure</a:t>
            </a:r>
          </a:p>
        </p:txBody>
      </p:sp>
      <p:sp>
        <p:nvSpPr>
          <p:cNvPr id="176" name="Gehört zu den wichtigsten Produkten der chemischen Industrie (z. B. für Bleiakkus in Autos)"/>
          <p:cNvSpPr txBox="1"/>
          <p:nvPr>
            <p:ph type="body" sz="quarter" idx="1"/>
          </p:nvPr>
        </p:nvSpPr>
        <p:spPr>
          <a:xfrm>
            <a:off x="930587" y="1573730"/>
            <a:ext cx="9157609" cy="1165477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400"/>
            </a:lvl1pPr>
          </a:lstStyle>
          <a:p>
            <a:pPr>
              <a:defRPr sz="1800"/>
            </a:pPr>
            <a:r>
              <a:rPr sz="2400"/>
              <a:t>Gehört zu den wichtigsten Produkten der chemischen Industrie (z. B. für Bleiakkus in Autos)</a:t>
            </a:r>
          </a:p>
        </p:txBody>
      </p:sp>
      <p:pic>
        <p:nvPicPr>
          <p:cNvPr id="177" name="image12.jpg" descr="image12.jpg"/>
          <p:cNvPicPr>
            <a:picLocks noChangeAspect="1"/>
          </p:cNvPicPr>
          <p:nvPr/>
        </p:nvPicPr>
        <p:blipFill>
          <a:blip r:embed="rId8">
            <a:extLst/>
          </a:blip>
          <a:srcRect l="0" t="0" r="10073" b="37613"/>
          <a:stretch>
            <a:fillRect/>
          </a:stretch>
        </p:blipFill>
        <p:spPr>
          <a:xfrm>
            <a:off x="4087493" y="2936021"/>
            <a:ext cx="3008366" cy="2722752"/>
          </a:xfrm>
          <a:prstGeom prst="rect">
            <a:avLst/>
          </a:prstGeom>
          <a:ln w="12700"/>
        </p:spPr>
      </p:pic>
      <p:pic>
        <p:nvPicPr>
          <p:cNvPr id="178" name="image13.gif" descr="image13.gi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316636" y="3164033"/>
            <a:ext cx="1968506" cy="2062525"/>
          </a:xfrm>
          <a:prstGeom prst="rect">
            <a:avLst/>
          </a:prstGeom>
          <a:ln w="12700"/>
        </p:spPr>
      </p:pic>
      <p:pic>
        <p:nvPicPr>
          <p:cNvPr id="179" name="image14.jpg" descr="image14.jpg"/>
          <p:cNvPicPr>
            <a:picLocks noChangeAspect="1"/>
          </p:cNvPicPr>
          <p:nvPr/>
        </p:nvPicPr>
        <p:blipFill>
          <a:blip r:embed="rId10">
            <a:extLst/>
          </a:blip>
          <a:srcRect l="8834" t="9251" r="7852" b="57103"/>
          <a:stretch>
            <a:fillRect/>
          </a:stretch>
        </p:blipFill>
        <p:spPr>
          <a:xfrm>
            <a:off x="7904461" y="3300005"/>
            <a:ext cx="2908274" cy="1565062"/>
          </a:xfrm>
          <a:prstGeom prst="rect">
            <a:avLst/>
          </a:prstGeom>
          <a:ln w="12700"/>
        </p:spPr>
      </p:pic>
      <p:sp>
        <p:nvSpPr>
          <p:cNvPr id="180" name="Arbeiten Sie zu jeder Zeit mit Schutzbrille und Handschuhen!"/>
          <p:cNvSpPr txBox="1"/>
          <p:nvPr/>
        </p:nvSpPr>
        <p:spPr>
          <a:xfrm>
            <a:off x="1864264" y="5878745"/>
            <a:ext cx="8648701" cy="3810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>
              <a:buClr>
                <a:srgbClr val="FF7C00"/>
              </a:buClr>
              <a:defRPr sz="2000">
                <a:solidFill>
                  <a:srgbClr val="FF7C00"/>
                </a:solidFill>
                <a:uFill>
                  <a:solidFill>
                    <a:srgbClr val="FF7C00"/>
                  </a:solidFill>
                </a:uFill>
              </a:defRPr>
            </a:lvl1pPr>
          </a:lstStyle>
          <a:p>
            <a:pP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 sz="2000">
                <a:solidFill>
                  <a:srgbClr val="FF7C00"/>
                </a:solidFill>
                <a:uFill>
                  <a:solidFill>
                    <a:srgbClr val="FF7C00"/>
                  </a:solidFill>
                </a:uFill>
              </a:rPr>
              <a:t>Arbeiten Sie zu jeder Zeit mit Schutzbrille und Handschuhen!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3"/>
      <p:bldP build="whole" bldLvl="1" animBg="1" rev="0" advAuto="0" spid="178" grpId="1"/>
      <p:bldP build="whole" bldLvl="1" animBg="1" rev="0" advAuto="0" spid="177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  <a:ln w="12700"/>
        </p:spPr>
      </p:pic>
      <p:pic>
        <p:nvPicPr>
          <p:cNvPr id="185" name="image3.png" descr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0" y="2892346"/>
            <a:ext cx="1522412" cy="2365454"/>
          </a:xfrm>
          <a:prstGeom prst="rect">
            <a:avLst/>
          </a:prstGeom>
          <a:ln w="12700"/>
        </p:spPr>
      </p:pic>
      <p:sp>
        <p:nvSpPr>
          <p:cNvPr id="186" name="Kreis"/>
          <p:cNvSpPr/>
          <p:nvPr/>
        </p:nvSpPr>
        <p:spPr>
          <a:xfrm>
            <a:off x="8609011" y="1676400"/>
            <a:ext cx="2819401" cy="2819401"/>
          </a:xfrm>
          <a:prstGeom prst="ellipse">
            <a:avLst/>
          </a:prstGeom>
          <a:gradFill>
            <a:gsLst>
              <a:gs pos="0">
                <a:srgbClr val="AAAA9D">
                  <a:alpha val="7000"/>
                </a:srgbClr>
              </a:gs>
              <a:gs pos="36000">
                <a:srgbClr val="AAAA9D">
                  <a:alpha val="6000"/>
                </a:srgbClr>
              </a:gs>
              <a:gs pos="69000">
                <a:srgbClr val="AAAA9D">
                  <a:alpha val="0"/>
                </a:srgbClr>
              </a:gs>
            </a:gsLst>
            <a:path>
              <a:fillToRect l="50000" t="50000" r="50000" b="50000"/>
            </a:path>
          </a:gradFill>
        </p:spPr>
        <p:txBody>
          <a:bodyPr lIns="0" tIns="0" rIns="0" bIns="0"/>
          <a:lstStyle/>
          <a:p>
            <a:pPr>
              <a:buClrTx/>
            </a:pPr>
          </a:p>
        </p:txBody>
      </p:sp>
      <p:pic>
        <p:nvPicPr>
          <p:cNvPr id="187" name="image4.png" descr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/>
        </p:spPr>
      </p:pic>
      <p:pic>
        <p:nvPicPr>
          <p:cNvPr id="188" name="image5.png" descr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/>
        </p:spPr>
      </p:pic>
      <p:sp>
        <p:nvSpPr>
          <p:cNvPr id="189" name="Rechteck"/>
          <p:cNvSpPr/>
          <p:nvPr/>
        </p:nvSpPr>
        <p:spPr>
          <a:xfrm>
            <a:off x="10437811" y="0"/>
            <a:ext cx="698501" cy="1143000"/>
          </a:xfrm>
          <a:prstGeom prst="rect">
            <a:avLst/>
          </a:prstGeom>
          <a:solidFill>
            <a:srgbClr val="EF632C"/>
          </a:solidFill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38100" tIns="38100" rIns="38100" bIns="38100"/>
          <a:lstStyle/>
          <a:p>
            <a:pPr/>
          </a:p>
        </p:txBody>
      </p:sp>
      <p:pic>
        <p:nvPicPr>
          <p:cNvPr id="190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191" name="Chemiepraktikum"/>
          <p:cNvSpPr txBox="1"/>
          <p:nvPr/>
        </p:nvSpPr>
        <p:spPr>
          <a:xfrm>
            <a:off x="551115" y="494905"/>
            <a:ext cx="3606801" cy="355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/>
            <a:r>
              <a:t>Chemiepraktikum</a:t>
            </a:r>
          </a:p>
        </p:txBody>
      </p:sp>
      <p:pic>
        <p:nvPicPr>
          <p:cNvPr id="192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193" name="Materialien"/>
          <p:cNvSpPr txBox="1"/>
          <p:nvPr>
            <p:ph type="title"/>
          </p:nvPr>
        </p:nvSpPr>
        <p:spPr>
          <a:xfrm>
            <a:off x="646110" y="452718"/>
            <a:ext cx="9404724" cy="160337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Materialien</a:t>
            </a:r>
          </a:p>
        </p:txBody>
      </p:sp>
      <p:pic>
        <p:nvPicPr>
          <p:cNvPr id="194" name="image15.png" descr="image15.png"/>
          <p:cNvPicPr>
            <a:picLocks noChangeAspect="1"/>
          </p:cNvPicPr>
          <p:nvPr/>
        </p:nvPicPr>
        <p:blipFill>
          <a:blip r:embed="rId7">
            <a:extLst/>
          </a:blip>
          <a:srcRect l="6079" t="681" r="5059" b="0"/>
          <a:stretch>
            <a:fillRect/>
          </a:stretch>
        </p:blipFill>
        <p:spPr>
          <a:xfrm>
            <a:off x="826264" y="1853247"/>
            <a:ext cx="5650772" cy="3547433"/>
          </a:xfrm>
          <a:prstGeom prst="rect">
            <a:avLst/>
          </a:prstGeom>
          <a:ln w="12700"/>
        </p:spPr>
      </p:pic>
      <p:sp>
        <p:nvSpPr>
          <p:cNvPr id="195" name="Chemikalien:…"/>
          <p:cNvSpPr txBox="1"/>
          <p:nvPr>
            <p:ph type="body" sz="half" idx="1"/>
          </p:nvPr>
        </p:nvSpPr>
        <p:spPr>
          <a:xfrm>
            <a:off x="7152788" y="2056091"/>
            <a:ext cx="4396342" cy="420024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800"/>
            </a:pPr>
            <a:r>
              <a:rPr b="1" sz="2400"/>
              <a:t>Chemikalien:</a:t>
            </a:r>
          </a:p>
          <a:p>
            <a:pPr marL="457200" indent="-457200">
              <a:defRPr sz="1800"/>
            </a:pPr>
            <a:r>
              <a:rPr sz="2400"/>
              <a:t>Schwefelsäure in steigen-den Konzentrationen (0,1 mol/Liter – 10 mol/Liter)</a:t>
            </a:r>
          </a:p>
          <a:p>
            <a:pPr marL="457200" indent="-457200">
              <a:defRPr sz="1800"/>
            </a:pPr>
            <a:r>
              <a:rPr sz="2400"/>
              <a:t>Magnesiumstäbchen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  <a:ln w="12700"/>
        </p:spPr>
      </p:pic>
      <p:pic>
        <p:nvPicPr>
          <p:cNvPr id="198" name="image3.png" descr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0" y="2892346"/>
            <a:ext cx="1522412" cy="2365454"/>
          </a:xfrm>
          <a:prstGeom prst="rect">
            <a:avLst/>
          </a:prstGeom>
          <a:ln w="12700"/>
        </p:spPr>
      </p:pic>
      <p:sp>
        <p:nvSpPr>
          <p:cNvPr id="199" name="Kreis"/>
          <p:cNvSpPr/>
          <p:nvPr/>
        </p:nvSpPr>
        <p:spPr>
          <a:xfrm>
            <a:off x="8609011" y="1676400"/>
            <a:ext cx="2819401" cy="2819401"/>
          </a:xfrm>
          <a:prstGeom prst="ellipse">
            <a:avLst/>
          </a:prstGeom>
          <a:gradFill>
            <a:gsLst>
              <a:gs pos="0">
                <a:srgbClr val="AAAA9D">
                  <a:alpha val="7000"/>
                </a:srgbClr>
              </a:gs>
              <a:gs pos="36000">
                <a:srgbClr val="AAAA9D">
                  <a:alpha val="6000"/>
                </a:srgbClr>
              </a:gs>
              <a:gs pos="69000">
                <a:srgbClr val="AAAA9D">
                  <a:alpha val="0"/>
                </a:srgbClr>
              </a:gs>
            </a:gsLst>
            <a:path>
              <a:fillToRect l="50000" t="50000" r="50000" b="50000"/>
            </a:path>
          </a:gradFill>
        </p:spPr>
        <p:txBody>
          <a:bodyPr lIns="0" tIns="0" rIns="0" bIns="0"/>
          <a:lstStyle/>
          <a:p>
            <a:pPr>
              <a:buClrTx/>
            </a:pPr>
          </a:p>
        </p:txBody>
      </p:sp>
      <p:pic>
        <p:nvPicPr>
          <p:cNvPr id="200" name="image4.png" descr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/>
        </p:spPr>
      </p:pic>
      <p:pic>
        <p:nvPicPr>
          <p:cNvPr id="201" name="image5.png" descr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/>
        </p:spPr>
      </p:pic>
      <p:sp>
        <p:nvSpPr>
          <p:cNvPr id="202" name="Rechteck"/>
          <p:cNvSpPr/>
          <p:nvPr/>
        </p:nvSpPr>
        <p:spPr>
          <a:xfrm>
            <a:off x="10437811" y="0"/>
            <a:ext cx="698501" cy="1143000"/>
          </a:xfrm>
          <a:prstGeom prst="rect">
            <a:avLst/>
          </a:prstGeom>
          <a:solidFill>
            <a:srgbClr val="EF632C"/>
          </a:solidFill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38100" tIns="38100" rIns="38100" bIns="38100"/>
          <a:lstStyle/>
          <a:p>
            <a:pPr/>
          </a:p>
        </p:txBody>
      </p:sp>
      <p:pic>
        <p:nvPicPr>
          <p:cNvPr id="203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204" name="Chemiepraktikum"/>
          <p:cNvSpPr txBox="1"/>
          <p:nvPr/>
        </p:nvSpPr>
        <p:spPr>
          <a:xfrm>
            <a:off x="551115" y="494905"/>
            <a:ext cx="3606801" cy="3556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/>
            <a:r>
              <a:t>Chemiepraktikum</a:t>
            </a:r>
          </a:p>
        </p:txBody>
      </p:sp>
      <p:pic>
        <p:nvPicPr>
          <p:cNvPr id="205" name="image6.png" descr="image6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29069" y="5691978"/>
            <a:ext cx="1060597" cy="767688"/>
          </a:xfrm>
          <a:prstGeom prst="rect">
            <a:avLst/>
          </a:prstGeom>
          <a:ln w="12700"/>
        </p:spPr>
      </p:pic>
      <p:sp>
        <p:nvSpPr>
          <p:cNvPr id="206" name="Apparatu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Apparatur</a:t>
            </a:r>
          </a:p>
        </p:txBody>
      </p:sp>
      <p:sp>
        <p:nvSpPr>
          <p:cNvPr id="207" name="Zum Bearbeiten doppelklicken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8" name="image16.png" descr="image1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35942" y="2010531"/>
            <a:ext cx="4364071" cy="3401914"/>
          </a:xfrm>
          <a:prstGeom prst="rect">
            <a:avLst/>
          </a:prstGeom>
          <a:ln w="12700"/>
        </p:spPr>
      </p:pic>
      <p:sp>
        <p:nvSpPr>
          <p:cNvPr id="209" name="Rechteck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0" name="image17.png" descr="image17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169927" y="2010530"/>
            <a:ext cx="6051622" cy="3401914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6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7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636258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FFFFFF"/>
          </a:buClr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>
              <a:solidFill>
                <a:srgbClr val="FFFFFF"/>
              </a:solidFill>
            </a:uFill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FFFFFF"/>
          </a:buClr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>
              <a:solidFill>
                <a:srgbClr val="FFFFFF"/>
              </a:solidFill>
            </a:uFill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FFFFFF"/>
          </a:buClr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>
              <a:solidFill>
                <a:srgbClr val="FFFFFF"/>
              </a:solidFill>
            </a:uFill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FFFFFF"/>
          </a:buClr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>
              <a:solidFill>
                <a:srgbClr val="FFFFFF"/>
              </a:solidFill>
            </a:uFill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