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1" r:id="rId3"/>
    <p:sldId id="257" r:id="rId4"/>
    <p:sldId id="258" r:id="rId5"/>
    <p:sldId id="284" r:id="rId6"/>
    <p:sldId id="285" r:id="rId7"/>
    <p:sldId id="286" r:id="rId8"/>
    <p:sldId id="301" r:id="rId9"/>
    <p:sldId id="270" r:id="rId10"/>
    <p:sldId id="266" r:id="rId11"/>
    <p:sldId id="310" r:id="rId12"/>
    <p:sldId id="313" r:id="rId13"/>
    <p:sldId id="309" r:id="rId14"/>
    <p:sldId id="311" r:id="rId15"/>
    <p:sldId id="304" r:id="rId16"/>
    <p:sldId id="312" r:id="rId17"/>
    <p:sldId id="272" r:id="rId18"/>
    <p:sldId id="265" r:id="rId19"/>
    <p:sldId id="273" r:id="rId20"/>
    <p:sldId id="274" r:id="rId21"/>
    <p:sldId id="314" r:id="rId22"/>
    <p:sldId id="297" r:id="rId23"/>
    <p:sldId id="303" r:id="rId24"/>
    <p:sldId id="299" r:id="rId25"/>
    <p:sldId id="315"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0"/>
    <p:restoredTop sz="46423"/>
  </p:normalViewPr>
  <p:slideViewPr>
    <p:cSldViewPr snapToGrid="0">
      <p:cViewPr>
        <p:scale>
          <a:sx n="91" d="100"/>
          <a:sy n="91" d="100"/>
        </p:scale>
        <p:origin x="144" y="-12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5D957-C3CF-D940-99C0-5C068122A2AF}"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de-DE"/>
        </a:p>
      </dgm:t>
    </dgm:pt>
    <dgm:pt modelId="{89C45F53-A435-3644-AAD0-8861F4ACFF62}">
      <dgm:prSet phldrT="[Text]" custT="1"/>
      <dgm:spPr/>
      <dgm:t>
        <a:bodyPr/>
        <a:lstStyle/>
        <a:p>
          <a:r>
            <a:rPr lang="de-DE" sz="2000" dirty="0"/>
            <a:t>Einstieg</a:t>
          </a:r>
        </a:p>
      </dgm:t>
    </dgm:pt>
    <dgm:pt modelId="{C1BDE905-E272-AD40-9F05-E7F9A074CFB5}" type="parTrans" cxnId="{F95E22A0-15EB-C743-8496-8AC4BC67C549}">
      <dgm:prSet/>
      <dgm:spPr/>
      <dgm:t>
        <a:bodyPr/>
        <a:lstStyle/>
        <a:p>
          <a:endParaRPr lang="de-DE"/>
        </a:p>
      </dgm:t>
    </dgm:pt>
    <dgm:pt modelId="{363D2B34-CF87-BD49-8CF8-0F684C67D2C8}" type="sibTrans" cxnId="{F95E22A0-15EB-C743-8496-8AC4BC67C549}">
      <dgm:prSet/>
      <dgm:spPr/>
      <dgm:t>
        <a:bodyPr/>
        <a:lstStyle/>
        <a:p>
          <a:endParaRPr lang="de-DE"/>
        </a:p>
      </dgm:t>
    </dgm:pt>
    <dgm:pt modelId="{17A5018A-FE3D-2243-8474-25C75E4CC4DD}">
      <dgm:prSet phldrT="[Text]" custT="1"/>
      <dgm:spPr/>
      <dgm:t>
        <a:bodyPr/>
        <a:lstStyle/>
        <a:p>
          <a:r>
            <a:rPr lang="de-DE" sz="2000" dirty="0"/>
            <a:t>Lernweg-empfehlung</a:t>
          </a:r>
        </a:p>
      </dgm:t>
    </dgm:pt>
    <dgm:pt modelId="{A2748286-5BD1-3E46-95D2-2E8C66A5316A}" type="parTrans" cxnId="{668C5CBA-EA22-6B45-B612-E2834F6F9722}">
      <dgm:prSet/>
      <dgm:spPr/>
      <dgm:t>
        <a:bodyPr/>
        <a:lstStyle/>
        <a:p>
          <a:endParaRPr lang="de-DE"/>
        </a:p>
      </dgm:t>
    </dgm:pt>
    <dgm:pt modelId="{553F3CB5-B14B-B740-9EF2-E3C47B68B419}" type="sibTrans" cxnId="{668C5CBA-EA22-6B45-B612-E2834F6F9722}">
      <dgm:prSet/>
      <dgm:spPr/>
      <dgm:t>
        <a:bodyPr/>
        <a:lstStyle/>
        <a:p>
          <a:endParaRPr lang="de-DE"/>
        </a:p>
      </dgm:t>
    </dgm:pt>
    <dgm:pt modelId="{B219D849-9EB8-6F46-9179-8F71BC72873F}">
      <dgm:prSet phldrT="[Text]" custT="1"/>
      <dgm:spPr/>
      <dgm:t>
        <a:bodyPr/>
        <a:lstStyle/>
        <a:p>
          <a:r>
            <a:rPr lang="de-DE" sz="2000" dirty="0"/>
            <a:t>Lernaufgabe</a:t>
          </a:r>
        </a:p>
      </dgm:t>
    </dgm:pt>
    <dgm:pt modelId="{2DA3E7F6-5C12-BB4F-8C69-FE0F3960234D}" type="parTrans" cxnId="{191BA02B-3574-6248-8DC5-1E4535566AF1}">
      <dgm:prSet/>
      <dgm:spPr/>
      <dgm:t>
        <a:bodyPr/>
        <a:lstStyle/>
        <a:p>
          <a:endParaRPr lang="de-DE"/>
        </a:p>
      </dgm:t>
    </dgm:pt>
    <dgm:pt modelId="{3FEFB839-DDF2-8D4A-80FC-481FB7FD1960}" type="sibTrans" cxnId="{191BA02B-3574-6248-8DC5-1E4535566AF1}">
      <dgm:prSet/>
      <dgm:spPr/>
      <dgm:t>
        <a:bodyPr/>
        <a:lstStyle/>
        <a:p>
          <a:endParaRPr lang="de-DE"/>
        </a:p>
      </dgm:t>
    </dgm:pt>
    <dgm:pt modelId="{3BAC0FBE-3A93-D849-B459-BDD07356752D}">
      <dgm:prSet phldrT="[Text]" custT="1"/>
      <dgm:spPr/>
      <dgm:t>
        <a:bodyPr/>
        <a:lstStyle/>
        <a:p>
          <a:r>
            <a:rPr lang="de-DE" sz="2000" dirty="0"/>
            <a:t>Testen Sie sich selbst</a:t>
          </a:r>
        </a:p>
      </dgm:t>
    </dgm:pt>
    <dgm:pt modelId="{CE4BBCA4-C259-6C44-8DE3-B90B83270710}" type="parTrans" cxnId="{480C29A8-B1C2-1642-A21F-C5C8B63BB5A6}">
      <dgm:prSet/>
      <dgm:spPr/>
      <dgm:t>
        <a:bodyPr/>
        <a:lstStyle/>
        <a:p>
          <a:endParaRPr lang="de-DE"/>
        </a:p>
      </dgm:t>
    </dgm:pt>
    <dgm:pt modelId="{217CA169-FE63-7844-BFE1-C39B62F92EC2}" type="sibTrans" cxnId="{480C29A8-B1C2-1642-A21F-C5C8B63BB5A6}">
      <dgm:prSet/>
      <dgm:spPr/>
      <dgm:t>
        <a:bodyPr/>
        <a:lstStyle/>
        <a:p>
          <a:endParaRPr lang="de-DE"/>
        </a:p>
      </dgm:t>
    </dgm:pt>
    <dgm:pt modelId="{7177147F-7C58-6845-845E-5EBBABFF4247}" type="pres">
      <dgm:prSet presAssocID="{9C45D957-C3CF-D940-99C0-5C068122A2AF}" presName="cycle" presStyleCnt="0">
        <dgm:presLayoutVars>
          <dgm:dir/>
          <dgm:resizeHandles val="exact"/>
        </dgm:presLayoutVars>
      </dgm:prSet>
      <dgm:spPr/>
    </dgm:pt>
    <dgm:pt modelId="{A2BB4541-5A8B-2547-8038-75100A988739}" type="pres">
      <dgm:prSet presAssocID="{89C45F53-A435-3644-AAD0-8861F4ACFF62}" presName="dummy" presStyleCnt="0"/>
      <dgm:spPr/>
    </dgm:pt>
    <dgm:pt modelId="{EB673787-034D-8E45-8147-26362DA2D2BB}" type="pres">
      <dgm:prSet presAssocID="{89C45F53-A435-3644-AAD0-8861F4ACFF62}" presName="node" presStyleLbl="revTx" presStyleIdx="0" presStyleCnt="4">
        <dgm:presLayoutVars>
          <dgm:bulletEnabled val="1"/>
        </dgm:presLayoutVars>
      </dgm:prSet>
      <dgm:spPr/>
    </dgm:pt>
    <dgm:pt modelId="{BB513F77-18FB-D844-B52B-BB2D9223306A}" type="pres">
      <dgm:prSet presAssocID="{363D2B34-CF87-BD49-8CF8-0F684C67D2C8}" presName="sibTrans" presStyleLbl="node1" presStyleIdx="0" presStyleCnt="4"/>
      <dgm:spPr/>
    </dgm:pt>
    <dgm:pt modelId="{68F3A970-4016-4044-94A0-2FF1FCBB525B}" type="pres">
      <dgm:prSet presAssocID="{17A5018A-FE3D-2243-8474-25C75E4CC4DD}" presName="dummy" presStyleCnt="0"/>
      <dgm:spPr/>
    </dgm:pt>
    <dgm:pt modelId="{2EB34634-EBF2-1C45-BEF5-2A6AB4A06C1B}" type="pres">
      <dgm:prSet presAssocID="{17A5018A-FE3D-2243-8474-25C75E4CC4DD}" presName="node" presStyleLbl="revTx" presStyleIdx="1" presStyleCnt="4">
        <dgm:presLayoutVars>
          <dgm:bulletEnabled val="1"/>
        </dgm:presLayoutVars>
      </dgm:prSet>
      <dgm:spPr/>
    </dgm:pt>
    <dgm:pt modelId="{660128C8-A749-8A42-95DA-DD1FD62824D0}" type="pres">
      <dgm:prSet presAssocID="{553F3CB5-B14B-B740-9EF2-E3C47B68B419}" presName="sibTrans" presStyleLbl="node1" presStyleIdx="1" presStyleCnt="4"/>
      <dgm:spPr/>
    </dgm:pt>
    <dgm:pt modelId="{47B4D426-30D4-5140-97CC-951B7FF33C7B}" type="pres">
      <dgm:prSet presAssocID="{B219D849-9EB8-6F46-9179-8F71BC72873F}" presName="dummy" presStyleCnt="0"/>
      <dgm:spPr/>
    </dgm:pt>
    <dgm:pt modelId="{DE73239F-AE16-9B4B-8D40-EE907EFB04BA}" type="pres">
      <dgm:prSet presAssocID="{B219D849-9EB8-6F46-9179-8F71BC72873F}" presName="node" presStyleLbl="revTx" presStyleIdx="2" presStyleCnt="4">
        <dgm:presLayoutVars>
          <dgm:bulletEnabled val="1"/>
        </dgm:presLayoutVars>
      </dgm:prSet>
      <dgm:spPr/>
    </dgm:pt>
    <dgm:pt modelId="{38890B3A-9794-7940-B723-CB9CDC2215EB}" type="pres">
      <dgm:prSet presAssocID="{3FEFB839-DDF2-8D4A-80FC-481FB7FD1960}" presName="sibTrans" presStyleLbl="node1" presStyleIdx="2" presStyleCnt="4"/>
      <dgm:spPr/>
    </dgm:pt>
    <dgm:pt modelId="{B11F0B87-126C-904A-A498-2172F4786C4B}" type="pres">
      <dgm:prSet presAssocID="{3BAC0FBE-3A93-D849-B459-BDD07356752D}" presName="dummy" presStyleCnt="0"/>
      <dgm:spPr/>
    </dgm:pt>
    <dgm:pt modelId="{7C5F1E90-F910-4148-8EF5-7CF76C2D6D35}" type="pres">
      <dgm:prSet presAssocID="{3BAC0FBE-3A93-D849-B459-BDD07356752D}" presName="node" presStyleLbl="revTx" presStyleIdx="3" presStyleCnt="4">
        <dgm:presLayoutVars>
          <dgm:bulletEnabled val="1"/>
        </dgm:presLayoutVars>
      </dgm:prSet>
      <dgm:spPr/>
    </dgm:pt>
    <dgm:pt modelId="{FA346F42-91A5-C94B-B41F-C8E52FC36ED0}" type="pres">
      <dgm:prSet presAssocID="{217CA169-FE63-7844-BFE1-C39B62F92EC2}" presName="sibTrans" presStyleLbl="node1" presStyleIdx="3" presStyleCnt="4"/>
      <dgm:spPr/>
    </dgm:pt>
  </dgm:ptLst>
  <dgm:cxnLst>
    <dgm:cxn modelId="{AF7DF211-96BD-CF49-A31A-7895937E7013}" type="presOf" srcId="{17A5018A-FE3D-2243-8474-25C75E4CC4DD}" destId="{2EB34634-EBF2-1C45-BEF5-2A6AB4A06C1B}" srcOrd="0" destOrd="0" presId="urn:microsoft.com/office/officeart/2005/8/layout/cycle1"/>
    <dgm:cxn modelId="{191BA02B-3574-6248-8DC5-1E4535566AF1}" srcId="{9C45D957-C3CF-D940-99C0-5C068122A2AF}" destId="{B219D849-9EB8-6F46-9179-8F71BC72873F}" srcOrd="2" destOrd="0" parTransId="{2DA3E7F6-5C12-BB4F-8C69-FE0F3960234D}" sibTransId="{3FEFB839-DDF2-8D4A-80FC-481FB7FD1960}"/>
    <dgm:cxn modelId="{42793A2D-7DC1-4542-90EE-AFB605F17D18}" type="presOf" srcId="{9C45D957-C3CF-D940-99C0-5C068122A2AF}" destId="{7177147F-7C58-6845-845E-5EBBABFF4247}" srcOrd="0" destOrd="0" presId="urn:microsoft.com/office/officeart/2005/8/layout/cycle1"/>
    <dgm:cxn modelId="{C1E3523F-8820-C24B-8886-EF241ED9CC04}" type="presOf" srcId="{363D2B34-CF87-BD49-8CF8-0F684C67D2C8}" destId="{BB513F77-18FB-D844-B52B-BB2D9223306A}" srcOrd="0" destOrd="0" presId="urn:microsoft.com/office/officeart/2005/8/layout/cycle1"/>
    <dgm:cxn modelId="{75A05492-F191-494A-8EBF-F8CEF42CE394}" type="presOf" srcId="{B219D849-9EB8-6F46-9179-8F71BC72873F}" destId="{DE73239F-AE16-9B4B-8D40-EE907EFB04BA}" srcOrd="0" destOrd="0" presId="urn:microsoft.com/office/officeart/2005/8/layout/cycle1"/>
    <dgm:cxn modelId="{F95E22A0-15EB-C743-8496-8AC4BC67C549}" srcId="{9C45D957-C3CF-D940-99C0-5C068122A2AF}" destId="{89C45F53-A435-3644-AAD0-8861F4ACFF62}" srcOrd="0" destOrd="0" parTransId="{C1BDE905-E272-AD40-9F05-E7F9A074CFB5}" sibTransId="{363D2B34-CF87-BD49-8CF8-0F684C67D2C8}"/>
    <dgm:cxn modelId="{480C29A8-B1C2-1642-A21F-C5C8B63BB5A6}" srcId="{9C45D957-C3CF-D940-99C0-5C068122A2AF}" destId="{3BAC0FBE-3A93-D849-B459-BDD07356752D}" srcOrd="3" destOrd="0" parTransId="{CE4BBCA4-C259-6C44-8DE3-B90B83270710}" sibTransId="{217CA169-FE63-7844-BFE1-C39B62F92EC2}"/>
    <dgm:cxn modelId="{668C5CBA-EA22-6B45-B612-E2834F6F9722}" srcId="{9C45D957-C3CF-D940-99C0-5C068122A2AF}" destId="{17A5018A-FE3D-2243-8474-25C75E4CC4DD}" srcOrd="1" destOrd="0" parTransId="{A2748286-5BD1-3E46-95D2-2E8C66A5316A}" sibTransId="{553F3CB5-B14B-B740-9EF2-E3C47B68B419}"/>
    <dgm:cxn modelId="{E4B54CC3-AFBD-F841-971D-619435310DC3}" type="presOf" srcId="{217CA169-FE63-7844-BFE1-C39B62F92EC2}" destId="{FA346F42-91A5-C94B-B41F-C8E52FC36ED0}" srcOrd="0" destOrd="0" presId="urn:microsoft.com/office/officeart/2005/8/layout/cycle1"/>
    <dgm:cxn modelId="{C6A415CD-3855-8D4D-B45E-319CF8A6E6EB}" type="presOf" srcId="{89C45F53-A435-3644-AAD0-8861F4ACFF62}" destId="{EB673787-034D-8E45-8147-26362DA2D2BB}" srcOrd="0" destOrd="0" presId="urn:microsoft.com/office/officeart/2005/8/layout/cycle1"/>
    <dgm:cxn modelId="{5D08F6D5-0EFE-CA42-A612-937A50F506B1}" type="presOf" srcId="{553F3CB5-B14B-B740-9EF2-E3C47B68B419}" destId="{660128C8-A749-8A42-95DA-DD1FD62824D0}" srcOrd="0" destOrd="0" presId="urn:microsoft.com/office/officeart/2005/8/layout/cycle1"/>
    <dgm:cxn modelId="{9E2B00D9-2D8A-2949-AC16-8C5AD103BB6B}" type="presOf" srcId="{3FEFB839-DDF2-8D4A-80FC-481FB7FD1960}" destId="{38890B3A-9794-7940-B723-CB9CDC2215EB}" srcOrd="0" destOrd="0" presId="urn:microsoft.com/office/officeart/2005/8/layout/cycle1"/>
    <dgm:cxn modelId="{360B43E4-EBA1-0A4D-A787-6C016680D0F3}" type="presOf" srcId="{3BAC0FBE-3A93-D849-B459-BDD07356752D}" destId="{7C5F1E90-F910-4148-8EF5-7CF76C2D6D35}" srcOrd="0" destOrd="0" presId="urn:microsoft.com/office/officeart/2005/8/layout/cycle1"/>
    <dgm:cxn modelId="{82E0FEF0-D6CE-EF43-A2FD-3D981244AF29}" type="presParOf" srcId="{7177147F-7C58-6845-845E-5EBBABFF4247}" destId="{A2BB4541-5A8B-2547-8038-75100A988739}" srcOrd="0" destOrd="0" presId="urn:microsoft.com/office/officeart/2005/8/layout/cycle1"/>
    <dgm:cxn modelId="{3B8AD1F2-0B29-CB4D-B9C5-A1204254581C}" type="presParOf" srcId="{7177147F-7C58-6845-845E-5EBBABFF4247}" destId="{EB673787-034D-8E45-8147-26362DA2D2BB}" srcOrd="1" destOrd="0" presId="urn:microsoft.com/office/officeart/2005/8/layout/cycle1"/>
    <dgm:cxn modelId="{745EE2DC-7E84-8344-AC7A-688EFC7BB8C3}" type="presParOf" srcId="{7177147F-7C58-6845-845E-5EBBABFF4247}" destId="{BB513F77-18FB-D844-B52B-BB2D9223306A}" srcOrd="2" destOrd="0" presId="urn:microsoft.com/office/officeart/2005/8/layout/cycle1"/>
    <dgm:cxn modelId="{4C13FE5B-0F70-B749-805C-5DF15D0EC02F}" type="presParOf" srcId="{7177147F-7C58-6845-845E-5EBBABFF4247}" destId="{68F3A970-4016-4044-94A0-2FF1FCBB525B}" srcOrd="3" destOrd="0" presId="urn:microsoft.com/office/officeart/2005/8/layout/cycle1"/>
    <dgm:cxn modelId="{9FFD7BB8-9278-D64A-BE58-8D5ABF6E9D3F}" type="presParOf" srcId="{7177147F-7C58-6845-845E-5EBBABFF4247}" destId="{2EB34634-EBF2-1C45-BEF5-2A6AB4A06C1B}" srcOrd="4" destOrd="0" presId="urn:microsoft.com/office/officeart/2005/8/layout/cycle1"/>
    <dgm:cxn modelId="{E1B05258-EA92-4E46-BA06-7CB8BBF809B2}" type="presParOf" srcId="{7177147F-7C58-6845-845E-5EBBABFF4247}" destId="{660128C8-A749-8A42-95DA-DD1FD62824D0}" srcOrd="5" destOrd="0" presId="urn:microsoft.com/office/officeart/2005/8/layout/cycle1"/>
    <dgm:cxn modelId="{96DCF3C4-41CE-3244-AF9C-9F832C0418BF}" type="presParOf" srcId="{7177147F-7C58-6845-845E-5EBBABFF4247}" destId="{47B4D426-30D4-5140-97CC-951B7FF33C7B}" srcOrd="6" destOrd="0" presId="urn:microsoft.com/office/officeart/2005/8/layout/cycle1"/>
    <dgm:cxn modelId="{29482494-02D4-B542-8240-777ADC8E4863}" type="presParOf" srcId="{7177147F-7C58-6845-845E-5EBBABFF4247}" destId="{DE73239F-AE16-9B4B-8D40-EE907EFB04BA}" srcOrd="7" destOrd="0" presId="urn:microsoft.com/office/officeart/2005/8/layout/cycle1"/>
    <dgm:cxn modelId="{804D5148-C9DB-8A4D-8FD6-46D60BC7377B}" type="presParOf" srcId="{7177147F-7C58-6845-845E-5EBBABFF4247}" destId="{38890B3A-9794-7940-B723-CB9CDC2215EB}" srcOrd="8" destOrd="0" presId="urn:microsoft.com/office/officeart/2005/8/layout/cycle1"/>
    <dgm:cxn modelId="{C83CF5C7-F01A-624D-BC20-43A66ACBFCD1}" type="presParOf" srcId="{7177147F-7C58-6845-845E-5EBBABFF4247}" destId="{B11F0B87-126C-904A-A498-2172F4786C4B}" srcOrd="9" destOrd="0" presId="urn:microsoft.com/office/officeart/2005/8/layout/cycle1"/>
    <dgm:cxn modelId="{499009E9-6397-9246-88D6-25A22949A1A5}" type="presParOf" srcId="{7177147F-7C58-6845-845E-5EBBABFF4247}" destId="{7C5F1E90-F910-4148-8EF5-7CF76C2D6D35}" srcOrd="10" destOrd="0" presId="urn:microsoft.com/office/officeart/2005/8/layout/cycle1"/>
    <dgm:cxn modelId="{B2765F89-25B4-8D48-A241-6C5520216BC4}" type="presParOf" srcId="{7177147F-7C58-6845-845E-5EBBABFF4247}" destId="{FA346F42-91A5-C94B-B41F-C8E52FC36ED0}"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73787-034D-8E45-8147-26362DA2D2BB}">
      <dsp:nvSpPr>
        <dsp:cNvPr id="0" name=""/>
        <dsp:cNvSpPr/>
      </dsp:nvSpPr>
      <dsp:spPr>
        <a:xfrm>
          <a:off x="5816887" y="127613"/>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Einstieg</a:t>
          </a:r>
        </a:p>
      </dsp:txBody>
      <dsp:txXfrm>
        <a:off x="5816887" y="127613"/>
        <a:ext cx="1992620" cy="1992620"/>
      </dsp:txXfrm>
    </dsp:sp>
    <dsp:sp modelId="{BB513F77-18FB-D844-B52B-BB2D9223306A}">
      <dsp:nvSpPr>
        <dsp:cNvPr id="0" name=""/>
        <dsp:cNvSpPr/>
      </dsp:nvSpPr>
      <dsp:spPr>
        <a:xfrm>
          <a:off x="2305263" y="1766"/>
          <a:ext cx="5630091" cy="5630091"/>
        </a:xfrm>
        <a:prstGeom prst="circularArrow">
          <a:avLst>
            <a:gd name="adj1" fmla="val 6902"/>
            <a:gd name="adj2" fmla="val 465308"/>
            <a:gd name="adj3" fmla="val 549602"/>
            <a:gd name="adj4" fmla="val 205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34634-EBF2-1C45-BEF5-2A6AB4A06C1B}">
      <dsp:nvSpPr>
        <dsp:cNvPr id="0" name=""/>
        <dsp:cNvSpPr/>
      </dsp:nvSpPr>
      <dsp:spPr>
        <a:xfrm>
          <a:off x="5816887" y="3513389"/>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Lernweg-empfehlung</a:t>
          </a:r>
        </a:p>
      </dsp:txBody>
      <dsp:txXfrm>
        <a:off x="5816887" y="3513389"/>
        <a:ext cx="1992620" cy="1992620"/>
      </dsp:txXfrm>
    </dsp:sp>
    <dsp:sp modelId="{660128C8-A749-8A42-95DA-DD1FD62824D0}">
      <dsp:nvSpPr>
        <dsp:cNvPr id="0" name=""/>
        <dsp:cNvSpPr/>
      </dsp:nvSpPr>
      <dsp:spPr>
        <a:xfrm>
          <a:off x="2305263" y="1766"/>
          <a:ext cx="5630091" cy="5630091"/>
        </a:xfrm>
        <a:prstGeom prst="circularArrow">
          <a:avLst>
            <a:gd name="adj1" fmla="val 6902"/>
            <a:gd name="adj2" fmla="val 465308"/>
            <a:gd name="adj3" fmla="val 5949602"/>
            <a:gd name="adj4" fmla="val 43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3239F-AE16-9B4B-8D40-EE907EFB04BA}">
      <dsp:nvSpPr>
        <dsp:cNvPr id="0" name=""/>
        <dsp:cNvSpPr/>
      </dsp:nvSpPr>
      <dsp:spPr>
        <a:xfrm>
          <a:off x="2431111" y="3513389"/>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Lernaufgabe</a:t>
          </a:r>
        </a:p>
      </dsp:txBody>
      <dsp:txXfrm>
        <a:off x="2431111" y="3513389"/>
        <a:ext cx="1992620" cy="1992620"/>
      </dsp:txXfrm>
    </dsp:sp>
    <dsp:sp modelId="{38890B3A-9794-7940-B723-CB9CDC2215EB}">
      <dsp:nvSpPr>
        <dsp:cNvPr id="0" name=""/>
        <dsp:cNvSpPr/>
      </dsp:nvSpPr>
      <dsp:spPr>
        <a:xfrm>
          <a:off x="2305263" y="1766"/>
          <a:ext cx="5630091" cy="5630091"/>
        </a:xfrm>
        <a:prstGeom prst="circularArrow">
          <a:avLst>
            <a:gd name="adj1" fmla="val 6902"/>
            <a:gd name="adj2" fmla="val 465308"/>
            <a:gd name="adj3" fmla="val 11349602"/>
            <a:gd name="adj4" fmla="val 97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F1E90-F910-4148-8EF5-7CF76C2D6D35}">
      <dsp:nvSpPr>
        <dsp:cNvPr id="0" name=""/>
        <dsp:cNvSpPr/>
      </dsp:nvSpPr>
      <dsp:spPr>
        <a:xfrm>
          <a:off x="2431111" y="127613"/>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Testen Sie sich selbst</a:t>
          </a:r>
        </a:p>
      </dsp:txBody>
      <dsp:txXfrm>
        <a:off x="2431111" y="127613"/>
        <a:ext cx="1992620" cy="1992620"/>
      </dsp:txXfrm>
    </dsp:sp>
    <dsp:sp modelId="{FA346F42-91A5-C94B-B41F-C8E52FC36ED0}">
      <dsp:nvSpPr>
        <dsp:cNvPr id="0" name=""/>
        <dsp:cNvSpPr/>
      </dsp:nvSpPr>
      <dsp:spPr>
        <a:xfrm>
          <a:off x="2305263" y="1766"/>
          <a:ext cx="5630091" cy="5630091"/>
        </a:xfrm>
        <a:prstGeom prst="circularArrow">
          <a:avLst>
            <a:gd name="adj1" fmla="val 6902"/>
            <a:gd name="adj2" fmla="val 465308"/>
            <a:gd name="adj3" fmla="val 16749602"/>
            <a:gd name="adj4" fmla="val 151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D07-B200-7A4E-8591-7D6ACA2AC402}" type="datetimeFigureOut">
              <a:rPr lang="de-DE" smtClean="0"/>
              <a:t>30.12.24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72F58-32D4-D040-8241-E3E9D839B2A0}" type="slidenum">
              <a:rPr lang="de-DE" smtClean="0"/>
              <a:t>‹Nr.›</a:t>
            </a:fld>
            <a:endParaRPr lang="de-DE"/>
          </a:p>
        </p:txBody>
      </p:sp>
    </p:spTree>
    <p:extLst>
      <p:ext uri="{BB962C8B-B14F-4D97-AF65-F5344CB8AC3E}">
        <p14:creationId xmlns:p14="http://schemas.microsoft.com/office/powerpoint/2010/main" val="221716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onenote:G2.one%23section-id=%7BFEB6D79F-FF60-BE43-9238-DD80DF395872%7D&amp;end&amp;base-path=https://kantonsschulebaden-my.sharepoint.com/personal/benita_heiz_kanti-baden_ch/Documents/Kursnotizb%C3%BCcher/2024_2025_G22k_Chemie/_Inhaltsbibliothe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ip.de/downloads/Anki_42921296.html" TargetMode="External"/><Relationship Id="rId7" Type="http://schemas.openxmlformats.org/officeDocument/2006/relationships/hyperlink" Target="https://www.youtube.com/watch?v=yGZB2ISWt4U&amp;list=PLVmoWBD7emMGpxMxbM1XRim4JRGeGDF5&amp;index=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youtube.com/watch?v=d9u3KxGCio8" TargetMode="External"/><Relationship Id="rId5" Type="http://schemas.openxmlformats.org/officeDocument/2006/relationships/hyperlink" Target="https://www.youtube.com/watch?v=Z-zNHHpXoMM&amp;t=0s" TargetMode="External"/><Relationship Id="rId4" Type="http://schemas.openxmlformats.org/officeDocument/2006/relationships/hyperlink" Target="https://www.youtube.com/watch?v=JyWc_UJMPl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Bis zur Maturität sollen Gymnasiastinnen und Gymnasiasten in verschiedenen Fächern regelmässig das selbstorganisierte Lernen (SOL) trainieren – sowohl in kleineren als auch in umfangreicheren Sequenzen. In diesem Workshop geben wir Einblicke in unsere ersten Erfahrungen mit einer Selbstlernarchitektur im Themenbereich der </a:t>
            </a:r>
            <a:r>
              <a:rPr lang="de-CH" b="0" i="0" u="none" strike="noStrike" dirty="0" err="1">
                <a:solidFill>
                  <a:srgbClr val="000000"/>
                </a:solidFill>
                <a:effectLst/>
              </a:rPr>
              <a:t>Redoxchemie</a:t>
            </a:r>
            <a:r>
              <a:rPr lang="de-CH" b="0" i="0" u="none" strike="noStrike" dirty="0">
                <a:solidFill>
                  <a:srgbClr val="000000"/>
                </a:solidFill>
                <a:effectLst/>
              </a:rPr>
              <a:t>.</a:t>
            </a:r>
          </a:p>
          <a:p>
            <a:pPr algn="l"/>
            <a:r>
              <a:rPr lang="de-CH" b="0" i="0" u="none" strike="noStrike" dirty="0">
                <a:solidFill>
                  <a:srgbClr val="000000"/>
                </a:solidFill>
                <a:effectLst/>
              </a:rPr>
              <a:t>Eine Selbstlernarchitektur ist ein Lehr-Lern-Arrangement, das Lernaktivitäten in einer Online-Umgebung strukturiert, individuelle Lernprozesse unterstützt und durch Lernberatung begleitet. Ziel ist es, sowohl die Eigenaktivität und Selbstregulationskompetenz der Lernenden als auch deren fachliche Kompetenz zu fördern, ohne dabei Überforderung zu riskieren.</a:t>
            </a:r>
          </a:p>
          <a:p>
            <a:pPr algn="l"/>
            <a:r>
              <a:rPr lang="de-CH" b="0" i="0" u="none" strike="noStrike" dirty="0">
                <a:solidFill>
                  <a:srgbClr val="000000"/>
                </a:solidFill>
                <a:effectLst/>
              </a:rPr>
              <a:t>Wir freuen uns auf einen regen Austausch und Ihre Ideen zur Weiterentwicklung dieser ersten Selbstlernarchitektur für das Fach Chemie.</a:t>
            </a:r>
          </a:p>
        </p:txBody>
      </p:sp>
      <p:sp>
        <p:nvSpPr>
          <p:cNvPr id="4" name="Foliennummernplatzhalter 3"/>
          <p:cNvSpPr>
            <a:spLocks noGrp="1"/>
          </p:cNvSpPr>
          <p:nvPr>
            <p:ph type="sldNum" sz="quarter" idx="5"/>
          </p:nvPr>
        </p:nvSpPr>
        <p:spPr/>
        <p:txBody>
          <a:bodyPr/>
          <a:lstStyle/>
          <a:p>
            <a:fld id="{B9C72F58-32D4-D040-8241-E3E9D839B2A0}" type="slidenum">
              <a:rPr lang="de-DE" smtClean="0"/>
              <a:t>1</a:t>
            </a:fld>
            <a:endParaRPr lang="de-DE"/>
          </a:p>
        </p:txBody>
      </p:sp>
    </p:spTree>
    <p:extLst>
      <p:ext uri="{BB962C8B-B14F-4D97-AF65-F5344CB8AC3E}">
        <p14:creationId xmlns:p14="http://schemas.microsoft.com/office/powerpoint/2010/main" val="255398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Lernaufgaben können verschiedene Kompetenzen fördern und in unterschiedlichen Formaten gestaltet sein. Für den Chemieunterricht haben wir die folgenden Kategorien verwendet:</a:t>
            </a:r>
          </a:p>
          <a:p>
            <a:pPr algn="l">
              <a:buFont typeface="+mj-lt"/>
              <a:buAutoNum type="arabicPeriod"/>
            </a:pPr>
            <a:r>
              <a:rPr lang="de-CH" b="1" i="0" u="none" strike="noStrike" dirty="0">
                <a:solidFill>
                  <a:srgbClr val="000000"/>
                </a:solidFill>
                <a:effectLst/>
              </a:rPr>
              <a:t>Experimente</a:t>
            </a:r>
            <a:r>
              <a:rPr lang="de-CH" b="0" i="0" u="none" strike="noStrike" dirty="0">
                <a:solidFill>
                  <a:srgbClr val="000000"/>
                </a:solidFill>
                <a:effectLst/>
              </a:rPr>
              <a:t> (zu Hause oder im virtuellen Labor, Video)</a:t>
            </a:r>
          </a:p>
          <a:p>
            <a:pPr algn="l">
              <a:buFont typeface="+mj-lt"/>
              <a:buAutoNum type="arabicPeriod"/>
            </a:pPr>
            <a:r>
              <a:rPr lang="de-CH" b="1" i="0" u="none" strike="noStrike" dirty="0">
                <a:solidFill>
                  <a:srgbClr val="000000"/>
                </a:solidFill>
                <a:effectLst/>
              </a:rPr>
              <a:t>Animationen/Simulationen</a:t>
            </a:r>
            <a:endParaRPr lang="de-CH" b="0" i="0" u="none" strike="noStrike" dirty="0">
              <a:solidFill>
                <a:srgbClr val="000000"/>
              </a:solidFill>
              <a:effectLst/>
            </a:endParaRPr>
          </a:p>
          <a:p>
            <a:pPr algn="l">
              <a:buFont typeface="+mj-lt"/>
              <a:buAutoNum type="arabicPeriod"/>
            </a:pPr>
            <a:r>
              <a:rPr lang="de-CH" b="1" i="0" u="none" strike="noStrike" dirty="0">
                <a:solidFill>
                  <a:srgbClr val="000000"/>
                </a:solidFill>
                <a:effectLst/>
              </a:rPr>
              <a:t>Lernvideos</a:t>
            </a:r>
            <a:r>
              <a:rPr lang="de-CH" b="0" i="0" u="none" strike="noStrike" dirty="0">
                <a:solidFill>
                  <a:srgbClr val="000000"/>
                </a:solidFill>
                <a:effectLst/>
              </a:rPr>
              <a:t> (von Lehrpersonen erstellte und/oder andere)</a:t>
            </a:r>
          </a:p>
          <a:p>
            <a:pPr algn="l">
              <a:buFont typeface="+mj-lt"/>
              <a:buAutoNum type="arabicPeriod"/>
            </a:pPr>
            <a:r>
              <a:rPr lang="de-CH" b="1" i="0" u="none" strike="noStrike" dirty="0">
                <a:solidFill>
                  <a:srgbClr val="000000"/>
                </a:solidFill>
                <a:effectLst/>
              </a:rPr>
              <a:t>Schuleinheiten</a:t>
            </a:r>
            <a:r>
              <a:rPr lang="de-CH" b="0" i="0" u="none" strike="noStrike" dirty="0">
                <a:solidFill>
                  <a:srgbClr val="000000"/>
                </a:solidFill>
                <a:effectLst/>
              </a:rPr>
              <a:t> (Mischungen)</a:t>
            </a:r>
          </a:p>
          <a:p>
            <a:pPr algn="l">
              <a:buFont typeface="+mj-lt"/>
              <a:buAutoNum type="arabicPeriod"/>
            </a:pPr>
            <a:r>
              <a:rPr lang="de-CH" b="1" i="0" u="none" strike="noStrike" dirty="0">
                <a:solidFill>
                  <a:srgbClr val="000000"/>
                </a:solidFill>
                <a:effectLst/>
              </a:rPr>
              <a:t>Lehrbuchtexte</a:t>
            </a:r>
            <a:endParaRPr lang="de-CH" b="0" i="0" u="none" strike="noStrike" dirty="0">
              <a:solidFill>
                <a:srgbClr val="000000"/>
              </a:solidFill>
              <a:effectLst/>
            </a:endParaRPr>
          </a:p>
          <a:p>
            <a:pPr algn="l">
              <a:buFont typeface="+mj-lt"/>
              <a:buAutoNum type="arabicPeriod"/>
            </a:pPr>
            <a:r>
              <a:rPr lang="de-CH" b="1" i="0" u="none" strike="noStrike" dirty="0">
                <a:solidFill>
                  <a:srgbClr val="000000"/>
                </a:solidFill>
                <a:effectLst/>
              </a:rPr>
              <a:t>Interneteinheiten auf Englisch</a:t>
            </a:r>
            <a:endParaRPr lang="de-CH" b="0" i="0" u="none" strike="noStrike" dirty="0">
              <a:solidFill>
                <a:srgbClr val="000000"/>
              </a:solidFill>
              <a:effectLst/>
            </a:endParaRPr>
          </a:p>
          <a:p>
            <a:pPr algn="l"/>
            <a:r>
              <a:rPr lang="de-CH" b="1" i="0" u="none" strike="noStrike" dirty="0">
                <a:solidFill>
                  <a:srgbClr val="000000"/>
                </a:solidFill>
                <a:effectLst/>
              </a:rPr>
              <a:t>1. Experimente</a:t>
            </a:r>
          </a:p>
          <a:p>
            <a:pPr algn="l">
              <a:buFont typeface="Arial" panose="020B0604020202020204" pitchFamily="34" charset="0"/>
              <a:buChar char="•"/>
            </a:pPr>
            <a:r>
              <a:rPr lang="de-CH" b="1" i="0" u="none" strike="noStrike" dirty="0">
                <a:solidFill>
                  <a:srgbClr val="000000"/>
                </a:solidFill>
                <a:effectLst/>
              </a:rPr>
              <a:t>Kritisches Denken und Problemlösungsfähigkeiten</a:t>
            </a:r>
            <a:r>
              <a:rPr lang="de-CH" b="0" i="0" u="none" strike="noStrike" dirty="0">
                <a:solidFill>
                  <a:srgbClr val="000000"/>
                </a:solidFill>
                <a:effectLst/>
              </a:rPr>
              <a:t>: Hypothesen aufstellen, Experimente planen und durchführen, um Daten zu sammeln und auszuwerten.</a:t>
            </a:r>
          </a:p>
          <a:p>
            <a:pPr algn="l">
              <a:buFont typeface="Arial" panose="020B0604020202020204" pitchFamily="34" charset="0"/>
              <a:buChar char="•"/>
            </a:pPr>
            <a:r>
              <a:rPr lang="de-CH" b="1" i="0" u="none" strike="noStrike" dirty="0">
                <a:solidFill>
                  <a:srgbClr val="000000"/>
                </a:solidFill>
                <a:effectLst/>
              </a:rPr>
              <a:t>Teamfähigkeit</a:t>
            </a:r>
            <a:r>
              <a:rPr lang="de-CH" b="0" i="0" u="none" strike="noStrike" dirty="0">
                <a:solidFill>
                  <a:srgbClr val="000000"/>
                </a:solidFill>
                <a:effectLst/>
              </a:rPr>
              <a:t>: Häufig werden Experimente in Gruppen durchgeführt, was die Zusammenarbeit und den Austausch von Ideen erfordert.</a:t>
            </a:r>
          </a:p>
          <a:p>
            <a:pPr algn="l">
              <a:buFont typeface="Arial" panose="020B0604020202020204" pitchFamily="34" charset="0"/>
              <a:buChar char="•"/>
            </a:pPr>
            <a:r>
              <a:rPr lang="de-CH" b="1" i="0" u="none" strike="noStrike" dirty="0">
                <a:solidFill>
                  <a:srgbClr val="000000"/>
                </a:solidFill>
                <a:effectLst/>
              </a:rPr>
              <a:t>Methodenkompetenz</a:t>
            </a:r>
            <a:r>
              <a:rPr lang="de-CH" b="0" i="0" u="none" strike="noStrike" dirty="0">
                <a:solidFill>
                  <a:srgbClr val="000000"/>
                </a:solidFill>
                <a:effectLst/>
              </a:rPr>
              <a:t>: Verständnis für wissenschaftliche Methoden, um systematisch vorzugehen und Fehlerquellen zu minimieren.</a:t>
            </a:r>
          </a:p>
          <a:p>
            <a:pPr algn="l">
              <a:buFont typeface="Arial" panose="020B0604020202020204" pitchFamily="34" charset="0"/>
              <a:buChar char="•"/>
            </a:pPr>
            <a:r>
              <a:rPr lang="de-CH" b="1" i="0" u="none" strike="noStrike" dirty="0">
                <a:solidFill>
                  <a:srgbClr val="000000"/>
                </a:solidFill>
                <a:effectLst/>
              </a:rPr>
              <a:t>Kommunikationsfähigkeit</a:t>
            </a:r>
            <a:r>
              <a:rPr lang="de-CH" b="0" i="0" u="none" strike="noStrike" dirty="0">
                <a:solidFill>
                  <a:srgbClr val="000000"/>
                </a:solidFill>
                <a:effectLst/>
              </a:rPr>
              <a:t>: Ergebnisse klar und verständlich dokumentieren und präsentieren.</a:t>
            </a:r>
          </a:p>
          <a:p>
            <a:pPr algn="l"/>
            <a:r>
              <a:rPr lang="de-CH" b="1" i="0" u="none" strike="noStrike" dirty="0">
                <a:solidFill>
                  <a:srgbClr val="000000"/>
                </a:solidFill>
                <a:effectLst/>
              </a:rPr>
              <a:t>2. Animationen</a:t>
            </a:r>
          </a:p>
          <a:p>
            <a:pPr algn="l">
              <a:buFont typeface="Arial" panose="020B0604020202020204" pitchFamily="34" charset="0"/>
              <a:buChar char="•"/>
            </a:pPr>
            <a:r>
              <a:rPr lang="de-CH" b="1" i="0" u="none" strike="noStrike" dirty="0">
                <a:solidFill>
                  <a:srgbClr val="000000"/>
                </a:solidFill>
                <a:effectLst/>
              </a:rPr>
              <a:t>Kreativität und Visualisierungsfähigkeit</a:t>
            </a:r>
            <a:r>
              <a:rPr lang="de-CH" b="0" i="0" u="none" strike="noStrike" dirty="0">
                <a:solidFill>
                  <a:srgbClr val="000000"/>
                </a:solidFill>
                <a:effectLst/>
              </a:rPr>
              <a:t>: Abstrakte Konzepte oder Prozesse in visuell verständliche Animationen umsetzen.</a:t>
            </a:r>
          </a:p>
          <a:p>
            <a:pPr algn="l">
              <a:buFont typeface="Arial" panose="020B0604020202020204" pitchFamily="34" charset="0"/>
              <a:buChar char="•"/>
            </a:pPr>
            <a:r>
              <a:rPr lang="de-CH" b="1" i="0" u="none" strike="noStrike" dirty="0">
                <a:solidFill>
                  <a:srgbClr val="000000"/>
                </a:solidFill>
                <a:effectLst/>
              </a:rPr>
              <a:t>Technologische Kompetenz</a:t>
            </a:r>
            <a:r>
              <a:rPr lang="de-CH" b="0" i="0" u="none" strike="noStrike" dirty="0">
                <a:solidFill>
                  <a:srgbClr val="000000"/>
                </a:solidFill>
                <a:effectLst/>
              </a:rPr>
              <a:t>: Umgang mit Software zur Erstellung von Animationen und grafischen Darstellungen.</a:t>
            </a:r>
          </a:p>
          <a:p>
            <a:pPr algn="l">
              <a:buFont typeface="Arial" panose="020B0604020202020204" pitchFamily="34" charset="0"/>
              <a:buChar char="•"/>
            </a:pPr>
            <a:r>
              <a:rPr lang="de-CH" b="1" i="0" u="none" strike="noStrike" dirty="0">
                <a:solidFill>
                  <a:srgbClr val="000000"/>
                </a:solidFill>
                <a:effectLst/>
              </a:rPr>
              <a:t>Kommunikationsfähigkeit</a:t>
            </a:r>
            <a:r>
              <a:rPr lang="de-CH" b="0" i="0" u="none" strike="noStrike" dirty="0">
                <a:solidFill>
                  <a:srgbClr val="000000"/>
                </a:solidFill>
                <a:effectLst/>
              </a:rPr>
              <a:t>: Komplexe Informationen präzise und verständlich aufbereiten, um den Lernprozess zu unterstützen.</a:t>
            </a:r>
          </a:p>
          <a:p>
            <a:pPr algn="l"/>
            <a:r>
              <a:rPr lang="de-CH" b="1" i="0" u="none" strike="noStrike" dirty="0">
                <a:solidFill>
                  <a:srgbClr val="000000"/>
                </a:solidFill>
                <a:effectLst/>
              </a:rPr>
              <a:t>3. Lernvideos</a:t>
            </a:r>
          </a:p>
          <a:p>
            <a:pPr algn="l">
              <a:buFont typeface="Arial" panose="020B0604020202020204" pitchFamily="34" charset="0"/>
              <a:buChar char="•"/>
            </a:pPr>
            <a:r>
              <a:rPr lang="de-CH" b="1" i="0" u="none" strike="noStrike" dirty="0">
                <a:solidFill>
                  <a:srgbClr val="000000"/>
                </a:solidFill>
                <a:effectLst/>
              </a:rPr>
              <a:t>Medienkompetenz</a:t>
            </a:r>
            <a:r>
              <a:rPr lang="de-CH" b="0" i="0" u="none" strike="noStrike" dirty="0">
                <a:solidFill>
                  <a:srgbClr val="000000"/>
                </a:solidFill>
                <a:effectLst/>
              </a:rPr>
              <a:t>: Auswahl und Einsatz geeigneter technischer Hilfsmittel zur Produktion und Bearbeitung von Videos.</a:t>
            </a:r>
          </a:p>
          <a:p>
            <a:pPr algn="l">
              <a:buFont typeface="Arial" panose="020B0604020202020204" pitchFamily="34" charset="0"/>
              <a:buChar char="•"/>
            </a:pPr>
            <a:r>
              <a:rPr lang="de-CH" b="1" i="0" u="none" strike="noStrike" dirty="0">
                <a:solidFill>
                  <a:srgbClr val="000000"/>
                </a:solidFill>
                <a:effectLst/>
              </a:rPr>
              <a:t>Zeitmanagement</a:t>
            </a:r>
            <a:r>
              <a:rPr lang="de-CH" b="0" i="0" u="none" strike="noStrike" dirty="0">
                <a:solidFill>
                  <a:srgbClr val="000000"/>
                </a:solidFill>
                <a:effectLst/>
              </a:rPr>
              <a:t>: Planung und Strukturierung des Inhalts, um Videos klar und verständlich zu gestalten.</a:t>
            </a:r>
          </a:p>
          <a:p>
            <a:pPr algn="l">
              <a:buFont typeface="Arial" panose="020B0604020202020204" pitchFamily="34" charset="0"/>
              <a:buChar char="•"/>
            </a:pPr>
            <a:r>
              <a:rPr lang="de-CH" b="1" i="0" u="none" strike="noStrike" dirty="0">
                <a:solidFill>
                  <a:srgbClr val="000000"/>
                </a:solidFill>
                <a:effectLst/>
              </a:rPr>
              <a:t>Didaktische Kompetenz</a:t>
            </a:r>
            <a:r>
              <a:rPr lang="de-CH" b="0" i="0" u="none" strike="noStrike" dirty="0">
                <a:solidFill>
                  <a:srgbClr val="000000"/>
                </a:solidFill>
                <a:effectLst/>
              </a:rPr>
              <a:t>: Fähigkeit, den Lerninhalt verständlich und strukturiert zu vermitteln.</a:t>
            </a:r>
          </a:p>
          <a:p>
            <a:pPr algn="l">
              <a:buFont typeface="Arial" panose="020B0604020202020204" pitchFamily="34" charset="0"/>
              <a:buChar char="•"/>
            </a:pPr>
            <a:r>
              <a:rPr lang="de-CH" b="1" i="0" u="none" strike="noStrike" dirty="0">
                <a:solidFill>
                  <a:srgbClr val="000000"/>
                </a:solidFill>
                <a:effectLst/>
              </a:rPr>
              <a:t>Präsentationsfähigkeiten</a:t>
            </a:r>
            <a:r>
              <a:rPr lang="de-CH" b="0" i="0" u="none" strike="noStrike" dirty="0">
                <a:solidFill>
                  <a:srgbClr val="000000"/>
                </a:solidFill>
                <a:effectLst/>
              </a:rPr>
              <a:t>: Effektive Kommunikation der Lerninhalte durch Stimme, Bild und Text.</a:t>
            </a:r>
          </a:p>
          <a:p>
            <a:pPr algn="l"/>
            <a:r>
              <a:rPr lang="de-CH" b="1" i="0" u="none" strike="noStrike" dirty="0">
                <a:solidFill>
                  <a:srgbClr val="000000"/>
                </a:solidFill>
                <a:effectLst/>
              </a:rPr>
              <a:t>4. Schuleinheit</a:t>
            </a:r>
          </a:p>
          <a:p>
            <a:pPr algn="l">
              <a:buFont typeface="Arial" panose="020B0604020202020204" pitchFamily="34" charset="0"/>
              <a:buChar char="•"/>
            </a:pPr>
            <a:r>
              <a:rPr lang="de-CH" b="1" i="0" u="none" strike="noStrike" dirty="0">
                <a:solidFill>
                  <a:srgbClr val="000000"/>
                </a:solidFill>
                <a:effectLst/>
              </a:rPr>
              <a:t>Planungs- und Organisationsfähigkeit</a:t>
            </a:r>
            <a:r>
              <a:rPr lang="de-CH" b="0" i="0" u="none" strike="noStrike" dirty="0">
                <a:solidFill>
                  <a:srgbClr val="000000"/>
                </a:solidFill>
                <a:effectLst/>
              </a:rPr>
              <a:t>: Eine Schuleinheit erfordert die Strukturierung des Lernmaterials und des Ablaufs.</a:t>
            </a:r>
          </a:p>
          <a:p>
            <a:pPr algn="l">
              <a:buFont typeface="Arial" panose="020B0604020202020204" pitchFamily="34" charset="0"/>
              <a:buChar char="•"/>
            </a:pPr>
            <a:r>
              <a:rPr lang="de-CH" b="1" i="0" u="none" strike="noStrike" dirty="0">
                <a:solidFill>
                  <a:srgbClr val="000000"/>
                </a:solidFill>
                <a:effectLst/>
              </a:rPr>
              <a:t>Führungskompetenz und Moderationsfähigkeiten</a:t>
            </a:r>
            <a:r>
              <a:rPr lang="de-CH" b="0" i="0" u="none" strike="noStrike" dirty="0">
                <a:solidFill>
                  <a:srgbClr val="000000"/>
                </a:solidFill>
                <a:effectLst/>
              </a:rPr>
              <a:t>: Leitung der Gruppe, Anleiten von Diskussionen und Sicherstellen, dass alle Lernenden eingebunden sind.</a:t>
            </a:r>
          </a:p>
          <a:p>
            <a:pPr algn="l">
              <a:buFont typeface="Arial" panose="020B0604020202020204" pitchFamily="34" charset="0"/>
              <a:buChar char="•"/>
            </a:pPr>
            <a:r>
              <a:rPr lang="de-CH" b="1" i="0" u="none" strike="noStrike" dirty="0">
                <a:solidFill>
                  <a:srgbClr val="000000"/>
                </a:solidFill>
                <a:effectLst/>
              </a:rPr>
              <a:t>Didaktische Kompetenz</a:t>
            </a:r>
            <a:r>
              <a:rPr lang="de-CH" b="0" i="0" u="none" strike="noStrike" dirty="0">
                <a:solidFill>
                  <a:srgbClr val="000000"/>
                </a:solidFill>
                <a:effectLst/>
              </a:rPr>
              <a:t>: Lerninhalte müssen so aufbereitet werden, dass sie für alle verständlich und zugänglich sind.</a:t>
            </a:r>
          </a:p>
          <a:p>
            <a:pPr algn="l">
              <a:buFont typeface="Arial" panose="020B0604020202020204" pitchFamily="34" charset="0"/>
              <a:buChar char="•"/>
            </a:pPr>
            <a:r>
              <a:rPr lang="de-CH" b="1" i="0" u="none" strike="noStrike" dirty="0">
                <a:solidFill>
                  <a:srgbClr val="000000"/>
                </a:solidFill>
                <a:effectLst/>
              </a:rPr>
              <a:t>Reflexionsfähigkeit</a:t>
            </a:r>
            <a:r>
              <a:rPr lang="de-CH" b="0" i="0" u="none" strike="noStrike" dirty="0">
                <a:solidFill>
                  <a:srgbClr val="000000"/>
                </a:solidFill>
                <a:effectLst/>
              </a:rPr>
              <a:t>: Die eigene Unterrichtseinheit kritisch hinterfragen und bei Bedarf anpassen.</a:t>
            </a:r>
          </a:p>
          <a:p>
            <a:pPr algn="l"/>
            <a:r>
              <a:rPr lang="de-CH" b="1" i="0" u="none" strike="noStrike" dirty="0">
                <a:solidFill>
                  <a:srgbClr val="000000"/>
                </a:solidFill>
                <a:effectLst/>
              </a:rPr>
              <a:t>5. Lehrbuchtexte</a:t>
            </a:r>
          </a:p>
          <a:p>
            <a:pPr algn="l">
              <a:buFont typeface="Arial" panose="020B0604020202020204" pitchFamily="34" charset="0"/>
              <a:buChar char="•"/>
            </a:pPr>
            <a:r>
              <a:rPr lang="de-CH" b="1" i="0" u="none" strike="noStrike" dirty="0">
                <a:solidFill>
                  <a:srgbClr val="000000"/>
                </a:solidFill>
                <a:effectLst/>
              </a:rPr>
              <a:t>Lesekompetenz und Textverständnis</a:t>
            </a:r>
            <a:r>
              <a:rPr lang="de-CH" b="0" i="0" u="none" strike="noStrike" dirty="0">
                <a:solidFill>
                  <a:srgbClr val="000000"/>
                </a:solidFill>
                <a:effectLst/>
              </a:rPr>
              <a:t>: Fähigkeit, komplexe Texte zu analysieren und die wesentlichen Informationen herauszufiltern.</a:t>
            </a:r>
          </a:p>
          <a:p>
            <a:pPr algn="l">
              <a:buFont typeface="Arial" panose="020B0604020202020204" pitchFamily="34" charset="0"/>
              <a:buChar char="•"/>
            </a:pPr>
            <a:r>
              <a:rPr lang="de-CH" b="1" i="0" u="none" strike="noStrike" dirty="0">
                <a:solidFill>
                  <a:srgbClr val="000000"/>
                </a:solidFill>
                <a:effectLst/>
              </a:rPr>
              <a:t>Analytisches Denken</a:t>
            </a:r>
            <a:r>
              <a:rPr lang="de-CH" b="0" i="0" u="none" strike="noStrike" dirty="0">
                <a:solidFill>
                  <a:srgbClr val="000000"/>
                </a:solidFill>
                <a:effectLst/>
              </a:rPr>
              <a:t>: Verknüpfung der im Text vermittelten Informationen mit bereits bestehenden Kenntnissen.</a:t>
            </a:r>
          </a:p>
          <a:p>
            <a:pPr algn="l">
              <a:buFont typeface="Arial" panose="020B0604020202020204" pitchFamily="34" charset="0"/>
              <a:buChar char="•"/>
            </a:pPr>
            <a:r>
              <a:rPr lang="de-CH" b="1" i="0" u="none" strike="noStrike" dirty="0">
                <a:solidFill>
                  <a:srgbClr val="000000"/>
                </a:solidFill>
                <a:effectLst/>
              </a:rPr>
              <a:t>Geduld und Konzentrationsfähigkeit</a:t>
            </a:r>
            <a:r>
              <a:rPr lang="de-CH" b="0" i="0" u="none" strike="noStrike" dirty="0">
                <a:solidFill>
                  <a:srgbClr val="000000"/>
                </a:solidFill>
                <a:effectLst/>
              </a:rPr>
              <a:t>: Das Lesen und Verstehen von Lehrbuchtexten erfordert oft viel Konzentration und Ausdauer.</a:t>
            </a:r>
          </a:p>
          <a:p>
            <a:pPr algn="l">
              <a:buFont typeface="Arial" panose="020B0604020202020204" pitchFamily="34" charset="0"/>
              <a:buChar char="•"/>
            </a:pPr>
            <a:r>
              <a:rPr lang="de-CH" b="1" i="0" u="none" strike="noStrike" dirty="0">
                <a:solidFill>
                  <a:srgbClr val="000000"/>
                </a:solidFill>
                <a:effectLst/>
              </a:rPr>
              <a:t>Zeitmanagement</a:t>
            </a:r>
            <a:r>
              <a:rPr lang="de-CH" b="0" i="0" u="none" strike="noStrike" dirty="0">
                <a:solidFill>
                  <a:srgbClr val="000000"/>
                </a:solidFill>
                <a:effectLst/>
              </a:rPr>
              <a:t>: Strukturierter Umgang mit der Zeit, um den Text in einem angemessenen Tempo zu bearbeiten.</a:t>
            </a:r>
          </a:p>
          <a:p>
            <a:pPr algn="l"/>
            <a:r>
              <a:rPr lang="de-CH" b="1" i="0" u="none" strike="noStrike" dirty="0">
                <a:solidFill>
                  <a:srgbClr val="000000"/>
                </a:solidFill>
                <a:effectLst/>
              </a:rPr>
              <a:t>6. Interneteinheiten</a:t>
            </a:r>
          </a:p>
          <a:p>
            <a:pPr algn="l">
              <a:buFont typeface="Arial" panose="020B0604020202020204" pitchFamily="34" charset="0"/>
              <a:buChar char="•"/>
            </a:pPr>
            <a:r>
              <a:rPr lang="de-CH" b="1" i="0" u="none" strike="noStrike" dirty="0">
                <a:solidFill>
                  <a:srgbClr val="000000"/>
                </a:solidFill>
                <a:effectLst/>
              </a:rPr>
              <a:t>Informations- und Recherchekompetenz</a:t>
            </a:r>
            <a:r>
              <a:rPr lang="de-CH" b="0" i="0" u="none" strike="noStrike" dirty="0">
                <a:solidFill>
                  <a:srgbClr val="000000"/>
                </a:solidFill>
                <a:effectLst/>
              </a:rPr>
              <a:t>: Fähigkeit, relevante und verlässliche Quellen im Internet zu finden und zu bewerten.</a:t>
            </a:r>
          </a:p>
          <a:p>
            <a:pPr algn="l">
              <a:buFont typeface="Arial" panose="020B0604020202020204" pitchFamily="34" charset="0"/>
              <a:buChar char="•"/>
            </a:pPr>
            <a:r>
              <a:rPr lang="de-CH" b="1" i="0" u="none" strike="noStrike" dirty="0">
                <a:solidFill>
                  <a:srgbClr val="000000"/>
                </a:solidFill>
                <a:effectLst/>
              </a:rPr>
              <a:t>Medienkritik</a:t>
            </a:r>
            <a:r>
              <a:rPr lang="de-CH" b="0" i="0" u="none" strike="noStrike" dirty="0">
                <a:solidFill>
                  <a:srgbClr val="000000"/>
                </a:solidFill>
                <a:effectLst/>
              </a:rPr>
              <a:t>: Kritisches Hinterfragen der Qualität und Glaubwürdigkeit der gefundenen Informationen.</a:t>
            </a:r>
          </a:p>
          <a:p>
            <a:pPr algn="l">
              <a:buFont typeface="Arial" panose="020B0604020202020204" pitchFamily="34" charset="0"/>
              <a:buChar char="•"/>
            </a:pPr>
            <a:r>
              <a:rPr lang="de-CH" b="1" i="0" u="none" strike="noStrike" dirty="0">
                <a:solidFill>
                  <a:srgbClr val="000000"/>
                </a:solidFill>
                <a:effectLst/>
              </a:rPr>
              <a:t>Selbstständiges Arbeiten</a:t>
            </a:r>
            <a:r>
              <a:rPr lang="de-CH" b="0" i="0" u="none" strike="noStrike" dirty="0">
                <a:solidFill>
                  <a:srgbClr val="000000"/>
                </a:solidFill>
                <a:effectLst/>
              </a:rPr>
              <a:t>: Da das Arbeiten mit Interneteinheiten oft weniger Anleitung bietet, ist eigenverantwortliches Lernen erforderlich.</a:t>
            </a:r>
          </a:p>
          <a:p>
            <a:pPr algn="l">
              <a:buFont typeface="Arial" panose="020B0604020202020204" pitchFamily="34" charset="0"/>
              <a:buChar char="•"/>
            </a:pPr>
            <a:r>
              <a:rPr lang="de-CH" b="1" i="0" u="none" strike="noStrike" dirty="0">
                <a:solidFill>
                  <a:srgbClr val="000000"/>
                </a:solidFill>
                <a:effectLst/>
              </a:rPr>
              <a:t>Zeitmanagement</a:t>
            </a:r>
            <a:r>
              <a:rPr lang="de-CH" b="0" i="0" u="none" strike="noStrike" dirty="0">
                <a:solidFill>
                  <a:srgbClr val="000000"/>
                </a:solidFill>
                <a:effectLst/>
              </a:rPr>
              <a:t>: Angesichts der Vielzahl an Internetquellen muss die Zeit effektiv geplant werden, um sich nicht zu verzetteln.</a:t>
            </a:r>
          </a:p>
          <a:p>
            <a:pPr algn="l"/>
            <a:r>
              <a:rPr lang="de-CH" b="1" i="0" u="none" strike="noStrike" dirty="0">
                <a:solidFill>
                  <a:srgbClr val="000000"/>
                </a:solidFill>
                <a:effectLst/>
              </a:rPr>
              <a:t>Allgemeine Kompetenzen, die bei allen Methoden wichtig sind:</a:t>
            </a:r>
          </a:p>
          <a:p>
            <a:pPr algn="l">
              <a:buFont typeface="Arial" panose="020B0604020202020204" pitchFamily="34" charset="0"/>
              <a:buChar char="•"/>
            </a:pPr>
            <a:r>
              <a:rPr lang="de-CH" b="1" i="0" u="none" strike="noStrike" dirty="0">
                <a:solidFill>
                  <a:srgbClr val="000000"/>
                </a:solidFill>
                <a:effectLst/>
              </a:rPr>
              <a:t>Selbstorganisation und Eigenverantwortung</a:t>
            </a:r>
            <a:r>
              <a:rPr lang="de-CH" b="0" i="0" u="none" strike="noStrike" dirty="0">
                <a:solidFill>
                  <a:srgbClr val="000000"/>
                </a:solidFill>
                <a:effectLst/>
              </a:rPr>
              <a:t>: Planung und Organisation der eigenen Arbeit, um die Aufgaben rechtzeitig zu erledigen.</a:t>
            </a:r>
          </a:p>
          <a:p>
            <a:pPr algn="l">
              <a:buFont typeface="Arial" panose="020B0604020202020204" pitchFamily="34" charset="0"/>
              <a:buChar char="•"/>
            </a:pPr>
            <a:r>
              <a:rPr lang="de-CH" b="1" i="0" u="none" strike="noStrike" dirty="0">
                <a:solidFill>
                  <a:srgbClr val="000000"/>
                </a:solidFill>
                <a:effectLst/>
              </a:rPr>
              <a:t>Kommunikationsfähigkeit</a:t>
            </a:r>
            <a:r>
              <a:rPr lang="de-CH" b="0" i="0" u="none" strike="noStrike" dirty="0">
                <a:solidFill>
                  <a:srgbClr val="000000"/>
                </a:solidFill>
                <a:effectLst/>
              </a:rPr>
              <a:t>: Unabhängig von der Methode ist es wichtig, Informationen klar und verständlich zu formulieren und mit anderen effektiv zu kommunizieren.</a:t>
            </a:r>
          </a:p>
          <a:p>
            <a:pPr algn="l">
              <a:buFont typeface="Arial" panose="020B0604020202020204" pitchFamily="34" charset="0"/>
              <a:buChar char="•"/>
            </a:pPr>
            <a:r>
              <a:rPr lang="de-CH" b="1" i="0" u="none" strike="noStrike" dirty="0">
                <a:solidFill>
                  <a:srgbClr val="000000"/>
                </a:solidFill>
                <a:effectLst/>
              </a:rPr>
              <a:t>Kritisches Denken</a:t>
            </a:r>
            <a:r>
              <a:rPr lang="de-CH" b="0" i="0" u="none" strike="noStrike" dirty="0">
                <a:solidFill>
                  <a:srgbClr val="000000"/>
                </a:solidFill>
                <a:effectLst/>
              </a:rPr>
              <a:t>: Die Fähigkeit, Informationen zu hinterfragen, zu analysieren und fundierte Entscheidungen zu treffen.</a:t>
            </a:r>
          </a:p>
          <a:p>
            <a:pPr algn="l">
              <a:buFont typeface="Arial" panose="020B0604020202020204" pitchFamily="34" charset="0"/>
              <a:buChar char="•"/>
            </a:pPr>
            <a:r>
              <a:rPr lang="de-CH" b="1" i="0" u="none" strike="noStrike" dirty="0">
                <a:solidFill>
                  <a:srgbClr val="000000"/>
                </a:solidFill>
                <a:effectLst/>
              </a:rPr>
              <a:t>Lernbereitschaft</a:t>
            </a:r>
            <a:r>
              <a:rPr lang="de-CH" b="0" i="0" u="none" strike="noStrike" dirty="0">
                <a:solidFill>
                  <a:srgbClr val="000000"/>
                </a:solidFill>
                <a:effectLst/>
              </a:rPr>
              <a:t>: Offenheit gegenüber neuen Informationen und Methoden sowie die Bereitschaft, sich kontinuierlich weiterzuentwickeln.</a:t>
            </a:r>
          </a:p>
          <a:p>
            <a:pPr algn="l"/>
            <a:r>
              <a:rPr lang="de-CH" b="0" i="0" u="none" strike="noStrike" dirty="0">
                <a:solidFill>
                  <a:srgbClr val="000000"/>
                </a:solidFill>
                <a:effectLst/>
              </a:rPr>
              <a:t>Diese überfachlichen Kompetenzen sind entscheidend, um die verschiedenen Methoden zur Erarbeitung von Lerninhalten erfolgreich anzuwenden. Sie fördern nicht nur das fachliche Lernen, sondern auch die persönliche Entwicklung in Bezug auf Selbstständigkeit, Zusammenarbeit und Problemlösung.</a:t>
            </a:r>
          </a:p>
        </p:txBody>
      </p:sp>
      <p:sp>
        <p:nvSpPr>
          <p:cNvPr id="4" name="Foliennummernplatzhalter 3"/>
          <p:cNvSpPr>
            <a:spLocks noGrp="1"/>
          </p:cNvSpPr>
          <p:nvPr>
            <p:ph type="sldNum" sz="quarter" idx="5"/>
          </p:nvPr>
        </p:nvSpPr>
        <p:spPr/>
        <p:txBody>
          <a:bodyPr/>
          <a:lstStyle/>
          <a:p>
            <a:fld id="{B9C72F58-32D4-D040-8241-E3E9D839B2A0}" type="slidenum">
              <a:rPr lang="de-DE" smtClean="0"/>
              <a:t>10</a:t>
            </a:fld>
            <a:endParaRPr lang="de-DE"/>
          </a:p>
        </p:txBody>
      </p:sp>
    </p:spTree>
    <p:extLst>
      <p:ext uri="{BB962C8B-B14F-4D97-AF65-F5344CB8AC3E}">
        <p14:creationId xmlns:p14="http://schemas.microsoft.com/office/powerpoint/2010/main" val="277187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2800" b="0" i="0" u="none" strike="noStrike" dirty="0">
                <a:solidFill>
                  <a:srgbClr val="000000"/>
                </a:solidFill>
                <a:effectLst/>
              </a:rPr>
              <a:t>Diese Abbildung bietet einen Überblick über die Selbstlernarchitektur in der </a:t>
            </a:r>
            <a:r>
              <a:rPr lang="de-CH" sz="2800" b="0" i="0" u="none" strike="noStrike" dirty="0" err="1">
                <a:solidFill>
                  <a:srgbClr val="000000"/>
                </a:solidFill>
                <a:effectLst/>
              </a:rPr>
              <a:t>Redoxchemie</a:t>
            </a:r>
            <a:r>
              <a:rPr lang="de-CH" sz="2800" b="0" i="0" u="none" strike="noStrike" dirty="0">
                <a:solidFill>
                  <a:srgbClr val="000000"/>
                </a:solidFill>
                <a:effectLst/>
              </a:rPr>
              <a:t>. Von dieser Seite aus können die Schülerinnen und Schüler auf alle Lernmodule zugreifen. Das Lernberatungsgespräch sowie die mündliche Prüfung sind verpflichtend und müssen nach den angegebenen Einheiten absolviert werden.</a:t>
            </a:r>
          </a:p>
          <a:p>
            <a:pPr algn="l"/>
            <a:r>
              <a:rPr lang="de-CH" sz="2800" b="0" i="0" u="none" strike="noStrike" dirty="0">
                <a:solidFill>
                  <a:srgbClr val="000000"/>
                </a:solidFill>
                <a:effectLst/>
              </a:rPr>
              <a:t>Eine Lernarchitektur ist ein strukturiertes Konzept, das darauf abzielt, selbstgesteuertes Lernen durch klar definierte Einheiten und methodische Anleitungen zu fördern. Sie bietet einen logischen Rahmen, der verschiedene Lerninhalte und -methoden organisiert, um den Lernenden zu helfen, Wissen systematisch und effizient zu erwerben.</a:t>
            </a:r>
          </a:p>
          <a:p>
            <a:pPr algn="l"/>
            <a:r>
              <a:rPr lang="de-CH" sz="2800" b="0" i="0" u="none" strike="noStrike" dirty="0">
                <a:solidFill>
                  <a:srgbClr val="000000"/>
                </a:solidFill>
                <a:effectLst/>
              </a:rPr>
              <a:t>In dieser Lernarchitektur haben Sie Zugang zu allen relevanten Einheiten. Die </a:t>
            </a:r>
            <a:r>
              <a:rPr lang="de-CH" sz="2800" b="0" i="0" u="none" strike="noStrike" dirty="0" err="1">
                <a:solidFill>
                  <a:srgbClr val="000000"/>
                </a:solidFill>
                <a:effectLst/>
              </a:rPr>
              <a:t>Redoxeinheiten</a:t>
            </a:r>
            <a:r>
              <a:rPr lang="de-CH" sz="2800" b="0" i="0" u="none" strike="noStrike" dirty="0">
                <a:solidFill>
                  <a:srgbClr val="000000"/>
                </a:solidFill>
                <a:effectLst/>
              </a:rPr>
              <a:t> (R) in Grün und Blau sind verpflichtend, während die Grundlagen-Einheiten als freiwillige Wiederholungen und die Exkurse als freiwillige Horizonterweiterungen angeboten werden. Die grünen Einheiten vermitteln Ihnen die grundlegenden Werkzeuge, um die </a:t>
            </a:r>
            <a:r>
              <a:rPr lang="de-CH" sz="2800" b="0" i="0" u="none" strike="noStrike" dirty="0" err="1">
                <a:solidFill>
                  <a:srgbClr val="000000"/>
                </a:solidFill>
                <a:effectLst/>
              </a:rPr>
              <a:t>Redoxchemie</a:t>
            </a:r>
            <a:r>
              <a:rPr lang="de-CH" sz="2800" b="0" i="0" u="none" strike="noStrike" dirty="0">
                <a:solidFill>
                  <a:srgbClr val="000000"/>
                </a:solidFill>
                <a:effectLst/>
              </a:rPr>
              <a:t> zu beherrschen, während die blauen Einheiten die </a:t>
            </a:r>
            <a:r>
              <a:rPr lang="de-CH" sz="2800" b="0" i="0" u="none" strike="noStrike" dirty="0" err="1">
                <a:solidFill>
                  <a:srgbClr val="000000"/>
                </a:solidFill>
                <a:effectLst/>
              </a:rPr>
              <a:t>Redoxchemie</a:t>
            </a:r>
            <a:r>
              <a:rPr lang="de-CH" sz="2800" b="0" i="0" u="none" strike="noStrike" dirty="0">
                <a:solidFill>
                  <a:srgbClr val="000000"/>
                </a:solidFill>
                <a:effectLst/>
              </a:rPr>
              <a:t> im Alltagskontext veranschaulichen. Alle Einheiten, die sich links von einem einseitigen Pfeil befinden, müssen zuerst bearbeitet werden. Bei Doppelpfeilen ist die Reihenfolge der Bearbeitung flexibel.</a:t>
            </a:r>
          </a:p>
        </p:txBody>
      </p:sp>
      <p:sp>
        <p:nvSpPr>
          <p:cNvPr id="4" name="Foliennummernplatzhalter 3"/>
          <p:cNvSpPr>
            <a:spLocks noGrp="1"/>
          </p:cNvSpPr>
          <p:nvPr>
            <p:ph type="sldNum" sz="quarter" idx="5"/>
          </p:nvPr>
        </p:nvSpPr>
        <p:spPr/>
        <p:txBody>
          <a:bodyPr/>
          <a:lstStyle/>
          <a:p>
            <a:fld id="{B9C72F58-32D4-D040-8241-E3E9D839B2A0}" type="slidenum">
              <a:rPr lang="de-DE" smtClean="0"/>
              <a:t>11</a:t>
            </a:fld>
            <a:endParaRPr lang="de-DE"/>
          </a:p>
        </p:txBody>
      </p:sp>
    </p:spTree>
    <p:extLst>
      <p:ext uri="{BB962C8B-B14F-4D97-AF65-F5344CB8AC3E}">
        <p14:creationId xmlns:p14="http://schemas.microsoft.com/office/powerpoint/2010/main" val="4669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3649-11E2-C9A1-81A1-343C9F31F2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809093-4F9D-2705-E21F-01ACC79E99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4CEA32-56AA-371E-5636-418432EDA9F3}"/>
              </a:ext>
            </a:extLst>
          </p:cNvPr>
          <p:cNvSpPr>
            <a:spLocks noGrp="1"/>
          </p:cNvSpPr>
          <p:nvPr>
            <p:ph type="body" idx="1"/>
          </p:nvPr>
        </p:nvSpPr>
        <p:spPr/>
        <p:txBody>
          <a:bodyPr/>
          <a:lstStyle/>
          <a:p>
            <a:pPr algn="l"/>
            <a:r>
              <a:rPr lang="de-CH" sz="4000" b="0" i="0" u="none" strike="noStrike" dirty="0">
                <a:solidFill>
                  <a:srgbClr val="000000"/>
                </a:solidFill>
                <a:effectLst/>
                <a:latin typeface="-webkit-standard"/>
              </a:rPr>
              <a:t>Die Selbstlernarchitektur kann auf verschiedenen Plattformen aufgebaut werden. In unserem Fall haben wir ein Klassennotizbuch auf OneNote verwendet. Dabei war es uns wichtig, dass alle Seiten miteinander verknüpft sind, um eine klare Struktur zu gewährleisten. Es gibt jedoch auch elegantere Lösungen, die mit zusätzlichen Ressourcen realisiert werden können.</a:t>
            </a:r>
            <a:endParaRPr lang="de-CH" sz="2800" b="0" i="0" u="none" strike="noStrike" dirty="0">
              <a:solidFill>
                <a:srgbClr val="000000"/>
              </a:solidFill>
              <a:effectLst/>
            </a:endParaRPr>
          </a:p>
        </p:txBody>
      </p:sp>
      <p:sp>
        <p:nvSpPr>
          <p:cNvPr id="4" name="Foliennummernplatzhalter 3">
            <a:extLst>
              <a:ext uri="{FF2B5EF4-FFF2-40B4-BE49-F238E27FC236}">
                <a16:creationId xmlns:a16="http://schemas.microsoft.com/office/drawing/2014/main" id="{3257C395-2BBB-E76E-4C10-59B8BE69310E}"/>
              </a:ext>
            </a:extLst>
          </p:cNvPr>
          <p:cNvSpPr>
            <a:spLocks noGrp="1"/>
          </p:cNvSpPr>
          <p:nvPr>
            <p:ph type="sldNum" sz="quarter" idx="5"/>
          </p:nvPr>
        </p:nvSpPr>
        <p:spPr/>
        <p:txBody>
          <a:bodyPr/>
          <a:lstStyle/>
          <a:p>
            <a:fld id="{B9C72F58-32D4-D040-8241-E3E9D839B2A0}" type="slidenum">
              <a:rPr lang="de-DE" smtClean="0"/>
              <a:t>12</a:t>
            </a:fld>
            <a:endParaRPr lang="de-DE"/>
          </a:p>
        </p:txBody>
      </p:sp>
    </p:spTree>
    <p:extLst>
      <p:ext uri="{BB962C8B-B14F-4D97-AF65-F5344CB8AC3E}">
        <p14:creationId xmlns:p14="http://schemas.microsoft.com/office/powerpoint/2010/main" val="64180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Auf der vorherigen Folie wurde deutlich, dass der Einstiegspunkt mit R1 erfolgen sollte, da dies der Einstieg in die Einheit </a:t>
            </a:r>
            <a:r>
              <a:rPr lang="de-CH" b="0" i="0" u="none" strike="noStrike" dirty="0" err="1">
                <a:solidFill>
                  <a:srgbClr val="000000"/>
                </a:solidFill>
                <a:effectLst/>
                <a:latin typeface="-webkit-standard"/>
              </a:rPr>
              <a:t>Redoxchemie</a:t>
            </a:r>
            <a:r>
              <a:rPr lang="de-CH" b="0" i="0" u="none" strike="noStrike" dirty="0">
                <a:solidFill>
                  <a:srgbClr val="000000"/>
                </a:solidFill>
                <a:effectLst/>
                <a:latin typeface="-webkit-standard"/>
              </a:rPr>
              <a:t> bildet. Nach diesem Einstieg folgen Lernwegempfehlungen, die den Lernenden helfen, die erforderlichen Kompetenzen durch die entsprechenden Lernaufgaben zu erwerben.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13</a:t>
            </a:fld>
            <a:endParaRPr lang="de-DE"/>
          </a:p>
        </p:txBody>
      </p:sp>
    </p:spTree>
    <p:extLst>
      <p:ext uri="{BB962C8B-B14F-4D97-AF65-F5344CB8AC3E}">
        <p14:creationId xmlns:p14="http://schemas.microsoft.com/office/powerpoint/2010/main" val="36045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Die Lernwegempfehlung stellt ein zentrales Element der Selbstlernarchitektur dar. In den Lerngesprächen wurde immer wieder deutlich, dass die Lernenden zunächst erkennen mussten, wie entscheidend das Lesen und die Berücksichtigung der Lernwegempfehlung für ihren Lernprozess sind.</a:t>
            </a:r>
          </a:p>
          <a:p>
            <a:r>
              <a:rPr lang="de-CH" b="0" i="0" u="none" strike="noStrike" dirty="0">
                <a:solidFill>
                  <a:srgbClr val="000000"/>
                </a:solidFill>
                <a:effectLst/>
                <a:latin typeface="-webkit-standard"/>
              </a:rPr>
              <a:t>Auf der Folie sehen Sie die Lernwegempfehlung für die Einheit R1. </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14</a:t>
            </a:fld>
            <a:endParaRPr lang="de-DE"/>
          </a:p>
        </p:txBody>
      </p:sp>
    </p:spTree>
    <p:extLst>
      <p:ext uri="{BB962C8B-B14F-4D97-AF65-F5344CB8AC3E}">
        <p14:creationId xmlns:p14="http://schemas.microsoft.com/office/powerpoint/2010/main" val="207232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r>
              <a:rPr lang="de-CH" sz="1600" b="0" i="0" u="none" strike="noStrike" dirty="0">
                <a:solidFill>
                  <a:srgbClr val="000000"/>
                </a:solidFill>
                <a:effectLst/>
                <a:latin typeface="-webkit-standard"/>
              </a:rPr>
              <a:t>Auf der Folie ist ein Auszug aus der Dokumentation einer Schülerin zur Einheit R1 zu sehen. Diejenigen, die das Apfelexperiment durchgeführt haben, reichten häufig sehr durchdachte und vollständige Dokumentationen ein. Im Vergleich dazu fielen die Videoanalysen zur Magnesiumverbrennung oft etwas knapper aus. Unabhängig von der gewählten Einheit war das "Testen Sie sich selbst" jedoch für alle Lernenden gleich.</a:t>
            </a:r>
            <a:endParaRPr lang="de-DE" sz="1100" b="1" dirty="0">
              <a:solidFill>
                <a:srgbClr val="000000"/>
              </a:solidFill>
              <a:effectLst/>
              <a:latin typeface="Calibri" panose="020F0502020204030204" pitchFamily="34" charset="0"/>
            </a:endParaRPr>
          </a:p>
          <a:p>
            <a:pPr marL="0" marR="0"/>
            <a:endParaRPr lang="de-DE" sz="1100" b="1" dirty="0">
              <a:solidFill>
                <a:srgbClr val="000000"/>
              </a:solidFill>
              <a:effectLst/>
              <a:latin typeface="Calibri" panose="020F0502020204030204" pitchFamily="34" charset="0"/>
            </a:endParaRPr>
          </a:p>
          <a:p>
            <a:pPr marL="0" marR="0"/>
            <a:r>
              <a:rPr lang="de-DE" sz="1100" b="1" dirty="0">
                <a:solidFill>
                  <a:srgbClr val="000000"/>
                </a:solidFill>
                <a:effectLst/>
                <a:latin typeface="Calibri" panose="020F0502020204030204" pitchFamily="34" charset="0"/>
              </a:rPr>
              <a:t>AUFTRAG: R1 Apfelexperiment</a:t>
            </a:r>
          </a:p>
          <a:p>
            <a:pPr marL="0" marR="0"/>
            <a:r>
              <a:rPr lang="de-DE" sz="1100" b="1" dirty="0">
                <a:solidFill>
                  <a:srgbClr val="000000"/>
                </a:solidFill>
                <a:effectLst/>
                <a:latin typeface="Calibri" panose="020F0502020204030204" pitchFamily="34" charset="0"/>
              </a:rPr>
              <a:t>Erfahren Sie, was hinter der Veränderung eines Apfels steckt!</a:t>
            </a:r>
            <a:endParaRPr lang="de-DE" sz="1100" dirty="0">
              <a:solidFill>
                <a:srgbClr val="000000"/>
              </a:solidFill>
              <a:effectLst/>
              <a:latin typeface="Calibri" panose="020F0502020204030204" pitchFamily="34" charset="0"/>
            </a:endParaRPr>
          </a:p>
          <a:p>
            <a:pPr marL="0" marR="0"/>
            <a:r>
              <a:rPr lang="de-DE" sz="1100" dirty="0">
                <a:solidFill>
                  <a:srgbClr val="000000"/>
                </a:solidFill>
                <a:effectLst/>
                <a:latin typeface="Calibri" panose="020F0502020204030204" pitchFamily="34" charset="0"/>
              </a:rPr>
              <a:t> </a:t>
            </a:r>
          </a:p>
          <a:p>
            <a:pPr marL="0" marR="0"/>
            <a:r>
              <a:rPr lang="de-DE" sz="1100" b="1" dirty="0">
                <a:solidFill>
                  <a:srgbClr val="000000"/>
                </a:solidFill>
                <a:effectLst/>
                <a:latin typeface="Calibri" panose="020F0502020204030204" pitchFamily="34" charset="0"/>
              </a:rPr>
              <a:t>Ziel der Aufgabe: </a:t>
            </a:r>
            <a:r>
              <a:rPr lang="de-DE" sz="1100" dirty="0">
                <a:solidFill>
                  <a:srgbClr val="000000"/>
                </a:solidFill>
                <a:effectLst/>
                <a:latin typeface="Calibri" panose="020F0502020204030204" pitchFamily="34" charset="0"/>
              </a:rPr>
              <a:t>Sie führen selbstständig ein Experiment durch, um die natürliche Veränderung eines Apfels zu beobachten und die zugrunde liegenden chemischen Prozesse zu erforschen. </a:t>
            </a:r>
          </a:p>
          <a:p>
            <a:pPr marL="0" marR="0"/>
            <a:r>
              <a:rPr lang="de-DE" sz="1100" b="1" dirty="0">
                <a:solidFill>
                  <a:srgbClr val="000000"/>
                </a:solidFill>
                <a:effectLst/>
                <a:latin typeface="Calibri" panose="020F0502020204030204" pitchFamily="34" charset="0"/>
              </a:rPr>
              <a:t>Materialien:</a:t>
            </a:r>
            <a:r>
              <a:rPr lang="de-DE" sz="1100" dirty="0">
                <a:solidFill>
                  <a:srgbClr val="000000"/>
                </a:solidFill>
                <a:effectLst/>
                <a:latin typeface="Calibri" panose="020F0502020204030204" pitchFamily="34" charset="0"/>
              </a:rPr>
              <a:t>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 frischer Apfel (am besten einen in der Mitte halbieren, um die Reaktion besser sichtbar zu machen)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 Messer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 Schneidebrett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eine luftdichte Plastiktüte oder -box für Vergleichszwecke (Referenz) </a:t>
            </a:r>
          </a:p>
          <a:p>
            <a:pPr marL="0" marR="0"/>
            <a:r>
              <a:rPr lang="de-DE" sz="1100" b="1" dirty="0">
                <a:solidFill>
                  <a:srgbClr val="000000"/>
                </a:solidFill>
                <a:effectLst/>
                <a:latin typeface="Calibri" panose="020F0502020204030204" pitchFamily="34" charset="0"/>
              </a:rPr>
              <a:t>Durchführung:</a:t>
            </a:r>
            <a:r>
              <a:rPr lang="de-DE" sz="1100" dirty="0">
                <a:solidFill>
                  <a:srgbClr val="000000"/>
                </a:solidFill>
                <a:effectLst/>
                <a:latin typeface="Calibri" panose="020F0502020204030204" pitchFamily="34" charset="0"/>
              </a:rPr>
              <a:t> </a:t>
            </a:r>
          </a:p>
          <a:p>
            <a:pPr rtl="0" fontAlgn="ctr">
              <a:buFont typeface="+mj-lt"/>
              <a:buAutoNum type="arabicPeriod"/>
            </a:pPr>
            <a:r>
              <a:rPr lang="de-DE" sz="1100" b="1" i="0" dirty="0">
                <a:solidFill>
                  <a:srgbClr val="000000"/>
                </a:solidFill>
                <a:effectLst/>
                <a:latin typeface="Calibri" panose="020F0502020204030204" pitchFamily="34" charset="0"/>
              </a:rPr>
              <a:t>Vorbereitung:</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Halbieren Sie den Apfel, um die Schnittfläche freizulegen. Stellen Sie sicher, dass Sie zwei Hälften haben, um einen direkten Vergleich zu ermöglichen.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Legen Sie eine der Apfelhälften in eine luftdichte Plastiktüte oder -box, um sie vor </a:t>
            </a:r>
            <a:r>
              <a:rPr lang="de-DE" sz="1100" b="0" i="0" dirty="0" err="1">
                <a:solidFill>
                  <a:srgbClr val="000000"/>
                </a:solidFill>
                <a:effectLst/>
                <a:latin typeface="Calibri" panose="020F0502020204030204" pitchFamily="34" charset="0"/>
              </a:rPr>
              <a:t>äusseren</a:t>
            </a:r>
            <a:r>
              <a:rPr lang="de-DE" sz="1100" b="0" i="0" dirty="0">
                <a:solidFill>
                  <a:srgbClr val="000000"/>
                </a:solidFill>
                <a:effectLst/>
                <a:latin typeface="Calibri" panose="020F0502020204030204" pitchFamily="34" charset="0"/>
              </a:rPr>
              <a:t> Einflüssen zu schützen. </a:t>
            </a:r>
          </a:p>
          <a:p>
            <a:pPr rtl="0" fontAlgn="ctr">
              <a:buFont typeface="+mj-lt"/>
              <a:buAutoNum type="arabicPeriod"/>
            </a:pPr>
            <a:r>
              <a:rPr lang="de-DE" sz="1100" b="1" i="0" dirty="0">
                <a:solidFill>
                  <a:srgbClr val="000000"/>
                </a:solidFill>
                <a:effectLst/>
                <a:latin typeface="Calibri" panose="020F0502020204030204" pitchFamily="34" charset="0"/>
              </a:rPr>
              <a:t>Beobachtung:</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Legen Sie beide Apfelhälften auf das Schneidebrett oder einen anderen geeigneten Untergrund.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Beobachten Sie </a:t>
            </a:r>
            <a:r>
              <a:rPr lang="de-DE" sz="1100" b="0" i="0" dirty="0" err="1">
                <a:solidFill>
                  <a:srgbClr val="000000"/>
                </a:solidFill>
                <a:effectLst/>
                <a:latin typeface="Calibri" panose="020F0502020204030204" pitchFamily="34" charset="0"/>
              </a:rPr>
              <a:t>regelmässig</a:t>
            </a:r>
            <a:r>
              <a:rPr lang="de-DE" sz="1100" b="0" i="0" dirty="0">
                <a:solidFill>
                  <a:srgbClr val="000000"/>
                </a:solidFill>
                <a:effectLst/>
                <a:latin typeface="Calibri" panose="020F0502020204030204" pitchFamily="34" charset="0"/>
              </a:rPr>
              <a:t> über einen Zeitraum von mehreren Stunden oder Tagen die Veränderungen an beiden Apfelhälften. </a:t>
            </a:r>
          </a:p>
          <a:p>
            <a:pPr rtl="0" fontAlgn="ctr">
              <a:buFont typeface="+mj-lt"/>
              <a:buAutoNum type="arabicPeriod"/>
            </a:pPr>
            <a:r>
              <a:rPr lang="de-DE" sz="1100" b="1" i="0" dirty="0">
                <a:solidFill>
                  <a:srgbClr val="000000"/>
                </a:solidFill>
                <a:effectLst/>
                <a:latin typeface="Calibri" panose="020F0502020204030204" pitchFamily="34" charset="0"/>
              </a:rPr>
              <a:t>Dokumentation:</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Machen Sie Notizen oder fotografieren Sie die Apfelhälften zu verschiedenen Zeitpunkten, um die fortschreitende Veränderung der Schnittfläche zu dokumentieren.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Notieren Sie Ihre Beobachtungen zur Farbveränderung und eventuell auftretenden Veränderungen in der Textur. </a:t>
            </a:r>
          </a:p>
          <a:p>
            <a:pPr rtl="0" fontAlgn="ctr">
              <a:buFont typeface="+mj-lt"/>
              <a:buAutoNum type="arabicPeriod"/>
            </a:pPr>
            <a:r>
              <a:rPr lang="de-DE" sz="1100" b="1" i="0" dirty="0">
                <a:solidFill>
                  <a:srgbClr val="000000"/>
                </a:solidFill>
                <a:effectLst/>
                <a:latin typeface="Calibri" panose="020F0502020204030204" pitchFamily="34" charset="0"/>
              </a:rPr>
              <a:t>Interpretation:</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Vergleichen Sie die Apfelhälfte, die der Luft ausgesetzt war, mit der Apfelhälfte, die in der luftdichten Umgebung aufbewahrt wurde.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Erklären Sie, wie sich die Veränderungen (z.B. Farbveränderung) entwickeln könnten und diskutieren Sie die zugrunde liegenden chemischen Prozesse. (Recherche gefragt.) </a:t>
            </a:r>
          </a:p>
          <a:p>
            <a:pPr rtl="0" fontAlgn="ctr">
              <a:buFont typeface="+mj-lt"/>
              <a:buAutoNum type="arabicPeriod"/>
            </a:pPr>
            <a:r>
              <a:rPr lang="de-DE" sz="1100" b="1" i="0" dirty="0">
                <a:solidFill>
                  <a:srgbClr val="000000"/>
                </a:solidFill>
                <a:effectLst/>
                <a:latin typeface="Calibri" panose="020F0502020204030204" pitchFamily="34" charset="0"/>
              </a:rPr>
              <a:t>Reflexion:</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Reflektieren Sie über die Bedeutung dieser Beobachtungen für den Alltag, z.B. in Bezug auf die Lagerung von Lebensmitteln oder die Vermeidung von Lebensmittelverschwendung.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Diskutieren Sie mögliche </a:t>
            </a:r>
            <a:r>
              <a:rPr lang="de-DE" sz="1100" b="0" i="0" dirty="0" err="1">
                <a:solidFill>
                  <a:srgbClr val="000000"/>
                </a:solidFill>
                <a:effectLst/>
                <a:latin typeface="Calibri" panose="020F0502020204030204" pitchFamily="34" charset="0"/>
              </a:rPr>
              <a:t>Massnahmen</a:t>
            </a:r>
            <a:r>
              <a:rPr lang="de-DE" sz="1100" b="0" i="0" dirty="0">
                <a:solidFill>
                  <a:srgbClr val="000000"/>
                </a:solidFill>
                <a:effectLst/>
                <a:latin typeface="Calibri" panose="020F0502020204030204" pitchFamily="34" charset="0"/>
              </a:rPr>
              <a:t>, um die Veränderung des Apfels zu verlangsamen oder zu verhindern.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Können Sie die Lewis- und Skelettformeln aus dem Stegreif? Falls nicht repetieren Sie diese in der Einheit </a:t>
            </a:r>
            <a:r>
              <a:rPr lang="de-DE" sz="1100" b="0" i="0" dirty="0">
                <a:solidFill>
                  <a:srgbClr val="000000"/>
                </a:solidFill>
                <a:effectLst/>
                <a:latin typeface="Calibri" panose="020F0502020204030204" pitchFamily="34" charset="0"/>
                <a:hlinkClick r:id="rId3"/>
              </a:rPr>
              <a:t>G2</a:t>
            </a:r>
            <a:r>
              <a:rPr lang="de-DE" sz="1100" b="0" i="0" dirty="0">
                <a:solidFill>
                  <a:srgbClr val="000000"/>
                </a:solidFill>
                <a:effectLst/>
                <a:latin typeface="Calibri" panose="020F0502020204030204" pitchFamily="34" charset="0"/>
              </a:rPr>
              <a:t>. </a:t>
            </a:r>
          </a:p>
          <a:p>
            <a:pPr marL="0" marR="0"/>
            <a:r>
              <a:rPr lang="de-DE" sz="1100" b="1" dirty="0">
                <a:solidFill>
                  <a:srgbClr val="000000"/>
                </a:solidFill>
                <a:effectLst/>
                <a:latin typeface="Calibri" panose="020F0502020204030204" pitchFamily="34" charset="0"/>
              </a:rPr>
              <a:t>Zusätzliche Hinweise:</a:t>
            </a:r>
            <a:r>
              <a:rPr lang="de-DE" sz="1100" dirty="0">
                <a:solidFill>
                  <a:srgbClr val="000000"/>
                </a:solidFill>
                <a:effectLst/>
                <a:latin typeface="Calibri" panose="020F0502020204030204" pitchFamily="34" charset="0"/>
              </a:rPr>
              <a:t>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Achten Sie darauf, dass das Experiment sicher durchgeführt wird und alle verwendeten Materialien sauber und angemessen behandelt werden.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Dieses Experiment kann individuell oder in Gruppenarbeit durchgeführt werden, um verschiedene Perspektiven und Beobachtungen zu sammeln. </a:t>
            </a:r>
          </a:p>
        </p:txBody>
      </p:sp>
      <p:sp>
        <p:nvSpPr>
          <p:cNvPr id="4" name="Foliennummernplatzhalter 3"/>
          <p:cNvSpPr>
            <a:spLocks noGrp="1"/>
          </p:cNvSpPr>
          <p:nvPr>
            <p:ph type="sldNum" sz="quarter" idx="5"/>
          </p:nvPr>
        </p:nvSpPr>
        <p:spPr/>
        <p:txBody>
          <a:bodyPr/>
          <a:lstStyle/>
          <a:p>
            <a:fld id="{B9C72F58-32D4-D040-8241-E3E9D839B2A0}" type="slidenum">
              <a:rPr lang="de-DE" smtClean="0"/>
              <a:t>15</a:t>
            </a:fld>
            <a:endParaRPr lang="de-DE"/>
          </a:p>
        </p:txBody>
      </p:sp>
    </p:spTree>
    <p:extLst>
      <p:ext uri="{BB962C8B-B14F-4D97-AF65-F5344CB8AC3E}">
        <p14:creationId xmlns:p14="http://schemas.microsoft.com/office/powerpoint/2010/main" val="270021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Wie bereits erwähnt, ist das "Testen Sie sich selbst" für alle Schülerinnen und Schüler identisch, unabhängig davon, welche Einheit bearbeitet wurde. Auf dieser Grundlage kann auch die Prüfung aufgebaut werden. Hier zeigt sich, dass die Lehrperson sicherstellen möchte, dass alle das Thema Salze (G1) wiederholen, falls dieses Wissen nicht mehr vollständig vorhanden ist.</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16</a:t>
            </a:fld>
            <a:endParaRPr lang="de-DE"/>
          </a:p>
        </p:txBody>
      </p:sp>
    </p:spTree>
    <p:extLst>
      <p:ext uri="{BB962C8B-B14F-4D97-AF65-F5344CB8AC3E}">
        <p14:creationId xmlns:p14="http://schemas.microsoft.com/office/powerpoint/2010/main" val="252684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AB03A-6EB9-F8E7-7D3C-16F794D2C9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CA6F25C-DF00-B02F-D851-C0D7708FB8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5FCF0AF-D110-63D7-C466-6F7215E99A06}"/>
              </a:ext>
            </a:extLst>
          </p:cNvPr>
          <p:cNvSpPr>
            <a:spLocks noGrp="1"/>
          </p:cNvSpPr>
          <p:nvPr>
            <p:ph type="body" idx="1"/>
          </p:nvPr>
        </p:nvSpPr>
        <p:spPr/>
        <p:txBody>
          <a:bodyPr/>
          <a:lstStyle/>
          <a:p>
            <a:pPr algn="l"/>
            <a:r>
              <a:rPr lang="de-CH" b="0" i="0" u="none" strike="noStrike" dirty="0">
                <a:solidFill>
                  <a:srgbClr val="000000"/>
                </a:solidFill>
                <a:effectLst/>
              </a:rPr>
              <a:t>Während der Schüler oder die Schülerin der "Käpt'n des Bootes" ist und somit den Lernprozess eigenständig steuert, hat die Lehrperson die Rolle des "Kompasses", der die Lernenden mit den richtigen Hilfsmitteln und Rückmeldungen unterstützt. Um diese Aufgabe zu erfüllen, können verschiedene Mittel eingesetzt werden.</a:t>
            </a:r>
          </a:p>
          <a:p>
            <a:pPr algn="l"/>
            <a:r>
              <a:rPr lang="de-CH" b="0" i="0" u="none" strike="noStrike" dirty="0">
                <a:solidFill>
                  <a:srgbClr val="000000"/>
                </a:solidFill>
                <a:effectLst/>
              </a:rPr>
              <a:t>Es gibt zahlreiche Abgaben, die kontrolliert werden müssen. Um das Zeitmanagement der Lehrperson zu erleichtern, können folgende Methoden zur Kontrolle angewendet werden: Alle Abgaben kurz durchsehen, bei bestimmten Aufgaben besonders auf Details achten und entsprechende Rückmeldungen geben. Zudem können bei jeder Abgabe drei Schülerinnen und Schüler ausgewählt werden, die präzise und individuell formulierte Rückmeldungen erhalten. Es ist wichtig, dass die Lernenden regelmäßig Feedback zu ihren Abgaben bekommen.</a:t>
            </a:r>
          </a:p>
          <a:p>
            <a:pPr algn="l"/>
            <a:r>
              <a:rPr lang="de-CH" b="0" i="0" u="none" strike="noStrike" dirty="0">
                <a:solidFill>
                  <a:srgbClr val="000000"/>
                </a:solidFill>
                <a:effectLst/>
              </a:rPr>
              <a:t>Lerntagebücher sollten geführt werden, wobei die Struktur so gestaltet ist, dass sie für die Schülerinnen und Schüler sinnvoll und förderlich ist. Auf der nächsten Folie finden Sie ein Beispiel für die Struktur eines Lerntagebuchs, das während dieser Einheit verwendet werden konnte. In einem Dropdown-Menü konnten die Lernenden drei Fragen auswählen und beantworten, was eine effiziente und reflektierte Bearbeitung des Lerntagebuchs ermöglichte.</a:t>
            </a:r>
          </a:p>
          <a:p>
            <a:pPr algn="l"/>
            <a:r>
              <a:rPr lang="de-CH" b="0" i="0" u="none" strike="noStrike" dirty="0">
                <a:solidFill>
                  <a:srgbClr val="000000"/>
                </a:solidFill>
                <a:effectLst/>
              </a:rPr>
              <a:t>Das Lerntagebuch muss vor dem Lernberatungsgespräch abgegeben werden, da es als Grundlage für das Gespräch dient. Die mündliche Prüfung war eine zusätzliche Orientierungshilfe für die Schülerinnen und Schüler und dient auch der summativen Leistungserfassung. Für die Anwesenheit war es wichtig, aufmerksam und aufgeschlossen zu sein. Eine grobe, aber nicht verbindliche Empfehlung zur Einteilung der Einheiten half den Lernenden, den Überblick zu behalten, wobei es auch feste Termine gab. Bis zu einem bestimmten Zeitpunkt mussten das Lernberatungsgespräch und die mündliche Prüfung abgelegt werden. Am Ende der Einheit fand eine schriftliche Prüfung statt. Insgesamt wurden für diese Einheit etwa 30 Wochenlektionen eingeplant.</a:t>
            </a:r>
          </a:p>
        </p:txBody>
      </p:sp>
      <p:sp>
        <p:nvSpPr>
          <p:cNvPr id="4" name="Foliennummernplatzhalter 3">
            <a:extLst>
              <a:ext uri="{FF2B5EF4-FFF2-40B4-BE49-F238E27FC236}">
                <a16:creationId xmlns:a16="http://schemas.microsoft.com/office/drawing/2014/main" id="{5E72B947-116D-D4E7-6818-05E4F3524BF2}"/>
              </a:ext>
            </a:extLst>
          </p:cNvPr>
          <p:cNvSpPr>
            <a:spLocks noGrp="1"/>
          </p:cNvSpPr>
          <p:nvPr>
            <p:ph type="sldNum" sz="quarter" idx="5"/>
          </p:nvPr>
        </p:nvSpPr>
        <p:spPr/>
        <p:txBody>
          <a:bodyPr/>
          <a:lstStyle/>
          <a:p>
            <a:fld id="{B9C72F58-32D4-D040-8241-E3E9D839B2A0}" type="slidenum">
              <a:rPr lang="de-DE" smtClean="0"/>
              <a:t>17</a:t>
            </a:fld>
            <a:endParaRPr lang="de-DE"/>
          </a:p>
        </p:txBody>
      </p:sp>
    </p:spTree>
    <p:extLst>
      <p:ext uri="{BB962C8B-B14F-4D97-AF65-F5344CB8AC3E}">
        <p14:creationId xmlns:p14="http://schemas.microsoft.com/office/powerpoint/2010/main" val="39521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Das Dropdown-Menü unterstützte die Schülerinnen und Schüler dabei, das Lerntagebuch effizient zu gestalten.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18</a:t>
            </a:fld>
            <a:endParaRPr lang="de-DE"/>
          </a:p>
        </p:txBody>
      </p:sp>
    </p:spTree>
    <p:extLst>
      <p:ext uri="{BB962C8B-B14F-4D97-AF65-F5344CB8AC3E}">
        <p14:creationId xmlns:p14="http://schemas.microsoft.com/office/powerpoint/2010/main" val="20598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Dies ist ein Beispiel für ein Lerntagebuch. Bei Interesse an weiteren Einblicken können Sie sich gerne bei uns melden.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19</a:t>
            </a:fld>
            <a:endParaRPr lang="de-DE"/>
          </a:p>
        </p:txBody>
      </p:sp>
    </p:spTree>
    <p:extLst>
      <p:ext uri="{BB962C8B-B14F-4D97-AF65-F5344CB8AC3E}">
        <p14:creationId xmlns:p14="http://schemas.microsoft.com/office/powerpoint/2010/main" val="127482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CH" b="0" i="0" u="none" strike="noStrike" dirty="0">
              <a:solidFill>
                <a:srgbClr val="000000"/>
              </a:solidFill>
              <a:effectLst/>
            </a:endParaRPr>
          </a:p>
          <a:p>
            <a:pPr algn="l"/>
            <a:r>
              <a:rPr lang="de-CH" b="0" i="0" u="none" strike="noStrike" dirty="0">
                <a:solidFill>
                  <a:srgbClr val="000000"/>
                </a:solidFill>
                <a:effectLst/>
              </a:rPr>
              <a:t>18 Schülerantworten zum Thema ideale Lernbedingungen ergaben folgendes Bild: Die meisten Schüler/-innen wünschen sich, dass die Lernmaterialien interessant, abwechslungsreich und vielseitig gestaltet sind, sodass verschiedene Lernmethoden integriert werden. Die 15 Antworten der Lehrkräfte im Workshop betonen, dass Schülerinnen und Schüler ein echtes Interesse am Lernen entwickeln müssen. Zudem ist es wichtig, dass sie den Zweck des Lernens verstehen, aktiv am Lernprozess teilnehmen wollen und von einem guten Lehrer dabei unterstützt werden.</a:t>
            </a:r>
          </a:p>
        </p:txBody>
      </p:sp>
      <p:sp>
        <p:nvSpPr>
          <p:cNvPr id="4" name="Foliennummernplatzhalter 3"/>
          <p:cNvSpPr>
            <a:spLocks noGrp="1"/>
          </p:cNvSpPr>
          <p:nvPr>
            <p:ph type="sldNum" sz="quarter" idx="5"/>
          </p:nvPr>
        </p:nvSpPr>
        <p:spPr/>
        <p:txBody>
          <a:bodyPr/>
          <a:lstStyle/>
          <a:p>
            <a:fld id="{B9C72F58-32D4-D040-8241-E3E9D839B2A0}" type="slidenum">
              <a:rPr lang="de-DE" smtClean="0"/>
              <a:t>2</a:t>
            </a:fld>
            <a:endParaRPr lang="de-DE"/>
          </a:p>
        </p:txBody>
      </p:sp>
    </p:spTree>
    <p:extLst>
      <p:ext uri="{BB962C8B-B14F-4D97-AF65-F5344CB8AC3E}">
        <p14:creationId xmlns:p14="http://schemas.microsoft.com/office/powerpoint/2010/main" val="1858562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Die Fragen auf der Folie könnten als Basis für das Lernberatungsgespräch dienen. In der Regel begann das Gespräch jedoch mit einer Frage zum Lerntagebuch, da dies den Schüler/-innen das Gefühl gibt, wahrgenommen zu werden, und das Gespräch dadurch in Gang kommt.</a:t>
            </a:r>
          </a:p>
          <a:p>
            <a:pPr algn="l"/>
            <a:endParaRPr lang="de-CH" b="0" i="0" u="none" strike="noStrike" dirty="0">
              <a:solidFill>
                <a:srgbClr val="000000"/>
              </a:solidFill>
              <a:effectLst/>
            </a:endParaRPr>
          </a:p>
          <a:p>
            <a:pPr algn="l"/>
            <a:r>
              <a:rPr lang="de-CH" b="0" i="0" u="none" strike="noStrike" dirty="0">
                <a:solidFill>
                  <a:srgbClr val="000000"/>
                </a:solidFill>
                <a:effectLst/>
              </a:rPr>
              <a:t>Diese Art von Gespräch bietet einen anderen Einblick in den Lernprozess der Schüler/-innen und ermöglicht gezielte Unterstützung bei Lernschwierigkeiten. Zudem lernt man die Schüler/-innen auf eine neue Weise kennen:</a:t>
            </a:r>
          </a:p>
          <a:p>
            <a:pPr algn="l">
              <a:buFont typeface="Arial" panose="020B0604020202020204" pitchFamily="34" charset="0"/>
              <a:buChar char="•"/>
            </a:pPr>
            <a:r>
              <a:rPr lang="de-CH" b="0" i="0" u="none" strike="noStrike" dirty="0">
                <a:solidFill>
                  <a:srgbClr val="000000"/>
                </a:solidFill>
                <a:effectLst/>
              </a:rPr>
              <a:t>Wer hat Schwierigkeiten mit dem Lesen?</a:t>
            </a:r>
          </a:p>
          <a:p>
            <a:pPr algn="l">
              <a:buFont typeface="Arial" panose="020B0604020202020204" pitchFamily="34" charset="0"/>
              <a:buChar char="•"/>
            </a:pPr>
            <a:r>
              <a:rPr lang="de-CH" b="0" i="0" u="none" strike="noStrike" dirty="0">
                <a:solidFill>
                  <a:srgbClr val="000000"/>
                </a:solidFill>
                <a:effectLst/>
              </a:rPr>
              <a:t>Wer wagt sich an größere Herausforderungen?</a:t>
            </a:r>
          </a:p>
          <a:p>
            <a:pPr algn="l">
              <a:buFont typeface="Arial" panose="020B0604020202020204" pitchFamily="34" charset="0"/>
              <a:buChar char="•"/>
            </a:pPr>
            <a:r>
              <a:rPr lang="de-CH" b="0" i="0" u="none" strike="noStrike" dirty="0">
                <a:solidFill>
                  <a:srgbClr val="000000"/>
                </a:solidFill>
                <a:effectLst/>
              </a:rPr>
              <a:t>Wer arbeitet chaotisch? Wer arbeitet strukturiert?</a:t>
            </a:r>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20</a:t>
            </a:fld>
            <a:endParaRPr lang="de-DE"/>
          </a:p>
        </p:txBody>
      </p:sp>
    </p:spTree>
    <p:extLst>
      <p:ext uri="{BB962C8B-B14F-4D97-AF65-F5344CB8AC3E}">
        <p14:creationId xmlns:p14="http://schemas.microsoft.com/office/powerpoint/2010/main" val="142164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Die Ergebnisse der schriftlichen Prüfung bestätigen, dass die Selbstlernarchitektur erfolgreich war. Die Rückmeldungen zur Motivation für das selbstgesteuerte Lernen (SLA) waren durchweg positiv. Aus unserer Sicht können gelegentliche SLA-Elemente oder kleinere Einheiten im Stil von SLA den Unterricht zusätzlich bereichern und fördern.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21</a:t>
            </a:fld>
            <a:endParaRPr lang="de-DE"/>
          </a:p>
        </p:txBody>
      </p:sp>
    </p:spTree>
    <p:extLst>
      <p:ext uri="{BB962C8B-B14F-4D97-AF65-F5344CB8AC3E}">
        <p14:creationId xmlns:p14="http://schemas.microsoft.com/office/powerpoint/2010/main" val="860660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61B0-3DEF-8BCC-368C-836DBB7C0D6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65B8B52-DECF-91D2-B287-C4FE215EA5B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E9208A-9B79-7BA0-9EAE-3DFB341FA840}"/>
              </a:ext>
            </a:extLst>
          </p:cNvPr>
          <p:cNvSpPr>
            <a:spLocks noGrp="1"/>
          </p:cNvSpPr>
          <p:nvPr>
            <p:ph type="body" idx="1"/>
          </p:nvPr>
        </p:nvSpPr>
        <p:spPr/>
        <p:txBody>
          <a:bodyPr/>
          <a:lstStyle/>
          <a:p>
            <a:pPr algn="l"/>
            <a:r>
              <a:rPr lang="de-CH" b="1" i="0" u="none" strike="noStrike" dirty="0">
                <a:solidFill>
                  <a:srgbClr val="000000"/>
                </a:solidFill>
                <a:effectLst/>
              </a:rPr>
              <a:t>Pro SLA (Selbstgesteuertes Lernen):</a:t>
            </a:r>
            <a:br>
              <a:rPr lang="de-CH" b="0" i="0" u="none" strike="noStrike" dirty="0">
                <a:solidFill>
                  <a:srgbClr val="000000"/>
                </a:solidFill>
                <a:effectLst/>
              </a:rPr>
            </a:br>
            <a:r>
              <a:rPr lang="de-CH" b="0" i="0" u="none" strike="noStrike" dirty="0">
                <a:solidFill>
                  <a:srgbClr val="000000"/>
                </a:solidFill>
                <a:effectLst/>
              </a:rPr>
              <a:t>Selbstgesteuertes Lernen fördert die Fähigkeit der Lernenden, eigenständig Wissen zu erarbeiten und anzuwenden, was eine hohe Selbstwirksamkeit zur Folge hat. Durch die gezielte Förderung der Autonomie im Lernprozess wird die Motivation gesteigert – ein zentraler Aspekt der Selbstbestimmungstheorie von Deci und Ryan, die den Sinnbezug, die kognitive Passung und die Autonomie als Schlüsselfaktoren für Motivation identifizieren. Lernende übernehmen Verantwortung für ihren Lernprozess, was nicht nur die Fachkenntnisse vertieft, sondern auch die Eigenverantwortung stärkt. In diesem Kontext verändert sich die Rolle der Lehrperson hin zu einem Coach oder Lernbegleiter, der den Lernprozess unterstützt und die Lernenden bei der Zielverwirklichung begleitet. Diese Herangehensweise ist besonders geeignet, um tiefere Kompetenzen zu entwickeln, da sie den Lernenden anregt, kritisch zu denken, Probleme selbst zu lösen und über den Unterrichtsstoff hinaus zu lernen.</a:t>
            </a:r>
          </a:p>
          <a:p>
            <a:pPr algn="l"/>
            <a:r>
              <a:rPr lang="de-CH" b="1" i="0" u="none" strike="noStrike" dirty="0">
                <a:solidFill>
                  <a:srgbClr val="000000"/>
                </a:solidFill>
                <a:effectLst/>
              </a:rPr>
              <a:t>Contra SLA:</a:t>
            </a:r>
            <a:br>
              <a:rPr lang="de-CH" b="0" i="0" u="none" strike="noStrike" dirty="0">
                <a:solidFill>
                  <a:srgbClr val="000000"/>
                </a:solidFill>
                <a:effectLst/>
              </a:rPr>
            </a:br>
            <a:r>
              <a:rPr lang="de-CH" b="0" i="0" u="none" strike="noStrike" dirty="0">
                <a:solidFill>
                  <a:srgbClr val="000000"/>
                </a:solidFill>
                <a:effectLst/>
              </a:rPr>
              <a:t>Die Integration von Fachwissen in das Konzept des selbstgesteuerten Lernens erfordert eine exzellente Strukturierung und didaktisch fundierte Aufbereitung des Materials. Der Vorbereitungsaufwand für Lehrpersonen ist erheblich, da eine klare und leicht verständliche Struktur sowie geeignete Lernressourcen geschaffen werden müssen, um den Lernenden eine eigenständige Auseinandersetzung mit dem Stoff zu ermöglichen. Für ausschließlich normatives Lernen – also das reine Vermitteln von Faktenwissen (z.B. nach </a:t>
            </a:r>
            <a:r>
              <a:rPr lang="de-CH" b="0" i="0" u="none" strike="noStrike" dirty="0" err="1">
                <a:solidFill>
                  <a:srgbClr val="000000"/>
                </a:solidFill>
                <a:effectLst/>
              </a:rPr>
              <a:t>Bloom’s</a:t>
            </a:r>
            <a:r>
              <a:rPr lang="de-CH" b="0" i="0" u="none" strike="noStrike" dirty="0">
                <a:solidFill>
                  <a:srgbClr val="000000"/>
                </a:solidFill>
                <a:effectLst/>
              </a:rPr>
              <a:t> Taxonomie K1-K3) – ist SLA weniger geeignet, da es stärker auf die Entwicklung von kritischem Denken und Problemlösungsfähigkeiten abzielt. Zudem stellt die veränderte Rolle der Lehrperson, die nun weniger als Wissensvermittler und mehr als Coach fungiert, eine Herausforderung dar. Es erfordert eine Reflexion der eigenen Haltung und Werte, um sicherzustellen, dass diese neue Rolle effektiv und mit der richtigen Unterstützung ausgeführt werden kann.</a:t>
            </a:r>
          </a:p>
          <a:p>
            <a:endParaRPr lang="de-DE" dirty="0"/>
          </a:p>
        </p:txBody>
      </p:sp>
      <p:sp>
        <p:nvSpPr>
          <p:cNvPr id="4" name="Foliennummernplatzhalter 3">
            <a:extLst>
              <a:ext uri="{FF2B5EF4-FFF2-40B4-BE49-F238E27FC236}">
                <a16:creationId xmlns:a16="http://schemas.microsoft.com/office/drawing/2014/main" id="{CACF2C88-FD00-3CEA-323A-907F132FC736}"/>
              </a:ext>
            </a:extLst>
          </p:cNvPr>
          <p:cNvSpPr>
            <a:spLocks noGrp="1"/>
          </p:cNvSpPr>
          <p:nvPr>
            <p:ph type="sldNum" sz="quarter" idx="5"/>
          </p:nvPr>
        </p:nvSpPr>
        <p:spPr/>
        <p:txBody>
          <a:bodyPr/>
          <a:lstStyle/>
          <a:p>
            <a:fld id="{B9C72F58-32D4-D040-8241-E3E9D839B2A0}" type="slidenum">
              <a:rPr lang="de-DE" smtClean="0"/>
              <a:t>22</a:t>
            </a:fld>
            <a:endParaRPr lang="de-DE"/>
          </a:p>
        </p:txBody>
      </p:sp>
    </p:spTree>
    <p:extLst>
      <p:ext uri="{BB962C8B-B14F-4D97-AF65-F5344CB8AC3E}">
        <p14:creationId xmlns:p14="http://schemas.microsoft.com/office/powerpoint/2010/main" val="386521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4CC9E-71CA-8F33-52CA-55360E3BA4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3F1C1D-C705-E4CB-487B-5DB3A36FD32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C9B69B-2051-2305-0BA3-3CB24A5E563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BEA22EE-1709-5398-36EE-518B15B9A773}"/>
              </a:ext>
            </a:extLst>
          </p:cNvPr>
          <p:cNvSpPr>
            <a:spLocks noGrp="1"/>
          </p:cNvSpPr>
          <p:nvPr>
            <p:ph type="sldNum" sz="quarter" idx="5"/>
          </p:nvPr>
        </p:nvSpPr>
        <p:spPr/>
        <p:txBody>
          <a:bodyPr/>
          <a:lstStyle/>
          <a:p>
            <a:fld id="{B9C72F58-32D4-D040-8241-E3E9D839B2A0}" type="slidenum">
              <a:rPr lang="de-DE" smtClean="0"/>
              <a:t>23</a:t>
            </a:fld>
            <a:endParaRPr lang="de-DE"/>
          </a:p>
        </p:txBody>
      </p:sp>
    </p:spTree>
    <p:extLst>
      <p:ext uri="{BB962C8B-B14F-4D97-AF65-F5344CB8AC3E}">
        <p14:creationId xmlns:p14="http://schemas.microsoft.com/office/powerpoint/2010/main" val="120756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04D29-B123-B80C-09A5-621DB0B61B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229522-DA6E-AC71-22DC-2AC1F5362C9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C6101F-9347-A396-2B09-350D2C45A6ED}"/>
              </a:ext>
            </a:extLst>
          </p:cNvPr>
          <p:cNvSpPr>
            <a:spLocks noGrp="1"/>
          </p:cNvSpPr>
          <p:nvPr>
            <p:ph type="body" idx="1"/>
          </p:nvPr>
        </p:nvSpPr>
        <p:spPr/>
        <p:txBody>
          <a:bodyPr/>
          <a:lstStyle/>
          <a:p>
            <a:pPr algn="l"/>
            <a:r>
              <a:rPr lang="de-CH" b="0" i="0" u="none" strike="noStrike" dirty="0">
                <a:solidFill>
                  <a:srgbClr val="000000"/>
                </a:solidFill>
                <a:effectLst/>
              </a:rPr>
              <a:t>Die Selbstlernarchitektur (SLA) fördert eine Vielzahl von Kompetenzen, die für das Lernen und das Leben insgesamt entscheidend sind:</a:t>
            </a:r>
          </a:p>
          <a:p>
            <a:pPr algn="l"/>
            <a:r>
              <a:rPr lang="de-CH" b="1" i="0" u="none" strike="noStrike" dirty="0">
                <a:solidFill>
                  <a:srgbClr val="000000"/>
                </a:solidFill>
                <a:effectLst/>
              </a:rPr>
              <a:t>Personale Kompetenzen:</a:t>
            </a:r>
            <a:br>
              <a:rPr lang="de-CH" b="0" i="0" u="none" strike="noStrike" dirty="0">
                <a:solidFill>
                  <a:srgbClr val="000000"/>
                </a:solidFill>
                <a:effectLst/>
              </a:rPr>
            </a:br>
            <a:r>
              <a:rPr lang="de-CH" b="0" i="0" u="none" strike="noStrike" dirty="0">
                <a:solidFill>
                  <a:srgbClr val="000000"/>
                </a:solidFill>
                <a:effectLst/>
              </a:rPr>
              <a:t>SLA stärkt das </a:t>
            </a:r>
            <a:r>
              <a:rPr lang="de-CH" b="1" i="0" u="none" strike="noStrike" dirty="0">
                <a:solidFill>
                  <a:srgbClr val="000000"/>
                </a:solidFill>
                <a:effectLst/>
              </a:rPr>
              <a:t>Selbstvertrauen</a:t>
            </a:r>
            <a:r>
              <a:rPr lang="de-CH" b="0" i="0" u="none" strike="noStrike" dirty="0">
                <a:solidFill>
                  <a:srgbClr val="000000"/>
                </a:solidFill>
                <a:effectLst/>
              </a:rPr>
              <a:t>, fördert </a:t>
            </a:r>
            <a:r>
              <a:rPr lang="de-CH" b="1" i="0" u="none" strike="noStrike" dirty="0">
                <a:solidFill>
                  <a:srgbClr val="000000"/>
                </a:solidFill>
                <a:effectLst/>
              </a:rPr>
              <a:t>Eigenständigkeit</a:t>
            </a:r>
            <a:r>
              <a:rPr lang="de-CH" b="0" i="0" u="none" strike="noStrike" dirty="0">
                <a:solidFill>
                  <a:srgbClr val="000000"/>
                </a:solidFill>
                <a:effectLst/>
              </a:rPr>
              <a:t> und </a:t>
            </a:r>
            <a:r>
              <a:rPr lang="de-CH" b="1" i="0" u="none" strike="noStrike" dirty="0">
                <a:solidFill>
                  <a:srgbClr val="000000"/>
                </a:solidFill>
                <a:effectLst/>
              </a:rPr>
              <a:t>Resilienz</a:t>
            </a:r>
            <a:r>
              <a:rPr lang="de-CH" b="0" i="0" u="none" strike="noStrike" dirty="0">
                <a:solidFill>
                  <a:srgbClr val="000000"/>
                </a:solidFill>
                <a:effectLst/>
              </a:rPr>
              <a:t> und trägt zur positiven Entwicklung der </a:t>
            </a:r>
            <a:r>
              <a:rPr lang="de-CH" b="1" i="0" u="none" strike="noStrike" dirty="0">
                <a:solidFill>
                  <a:srgbClr val="000000"/>
                </a:solidFill>
                <a:effectLst/>
              </a:rPr>
              <a:t>Leistungseinstellungen</a:t>
            </a:r>
            <a:r>
              <a:rPr lang="de-CH" b="0" i="0" u="none" strike="noStrike" dirty="0">
                <a:solidFill>
                  <a:srgbClr val="000000"/>
                </a:solidFill>
                <a:effectLst/>
              </a:rPr>
              <a:t> und </a:t>
            </a:r>
            <a:r>
              <a:rPr lang="de-CH" b="1" i="0" u="none" strike="noStrike" dirty="0">
                <a:solidFill>
                  <a:srgbClr val="000000"/>
                </a:solidFill>
                <a:effectLst/>
              </a:rPr>
              <a:t>Motivation</a:t>
            </a:r>
            <a:r>
              <a:rPr lang="de-CH" b="0" i="0" u="none" strike="noStrike" dirty="0">
                <a:solidFill>
                  <a:srgbClr val="000000"/>
                </a:solidFill>
                <a:effectLst/>
              </a:rPr>
              <a:t> bei. Die Lernenden entwickeln </a:t>
            </a:r>
            <a:r>
              <a:rPr lang="de-CH" b="1" i="0" u="none" strike="noStrike" dirty="0">
                <a:solidFill>
                  <a:srgbClr val="000000"/>
                </a:solidFill>
                <a:effectLst/>
              </a:rPr>
              <a:t>Kreativität</a:t>
            </a:r>
            <a:r>
              <a:rPr lang="de-CH" b="0" i="0" u="none" strike="noStrike" dirty="0">
                <a:solidFill>
                  <a:srgbClr val="000000"/>
                </a:solidFill>
                <a:effectLst/>
              </a:rPr>
              <a:t> und </a:t>
            </a:r>
            <a:r>
              <a:rPr lang="de-CH" b="1" i="0" u="none" strike="noStrike" dirty="0">
                <a:solidFill>
                  <a:srgbClr val="000000"/>
                </a:solidFill>
                <a:effectLst/>
              </a:rPr>
              <a:t>Flexibilität im Denken</a:t>
            </a:r>
            <a:r>
              <a:rPr lang="de-CH" b="0" i="0" u="none" strike="noStrike" dirty="0">
                <a:solidFill>
                  <a:srgbClr val="000000"/>
                </a:solidFill>
                <a:effectLst/>
              </a:rPr>
              <a:t>, sowie die Fähigkeit, </a:t>
            </a:r>
            <a:r>
              <a:rPr lang="de-CH" b="1" i="0" u="none" strike="noStrike" dirty="0">
                <a:solidFill>
                  <a:srgbClr val="000000"/>
                </a:solidFill>
                <a:effectLst/>
              </a:rPr>
              <a:t>Entscheidungen zu treffen</a:t>
            </a:r>
            <a:r>
              <a:rPr lang="de-CH" b="0" i="0" u="none" strike="noStrike" dirty="0">
                <a:solidFill>
                  <a:srgbClr val="000000"/>
                </a:solidFill>
                <a:effectLst/>
              </a:rPr>
              <a:t> und sich selbst einzuschätzen und abzugrenzen. Die </a:t>
            </a:r>
            <a:r>
              <a:rPr lang="de-CH" b="1" i="0" u="none" strike="noStrike" dirty="0">
                <a:solidFill>
                  <a:srgbClr val="000000"/>
                </a:solidFill>
                <a:effectLst/>
              </a:rPr>
              <a:t>Selbststeuerung</a:t>
            </a:r>
            <a:r>
              <a:rPr lang="de-CH" b="0" i="0" u="none" strike="noStrike" dirty="0">
                <a:solidFill>
                  <a:srgbClr val="000000"/>
                </a:solidFill>
                <a:effectLst/>
              </a:rPr>
              <a:t> ist ein zentrales Element, das durch methodische Übungen und Reflexion gestärkt wird.</a:t>
            </a:r>
          </a:p>
          <a:p>
            <a:pPr algn="l"/>
            <a:r>
              <a:rPr lang="de-CH" b="1" i="0" u="none" strike="noStrike" dirty="0">
                <a:solidFill>
                  <a:srgbClr val="000000"/>
                </a:solidFill>
                <a:effectLst/>
              </a:rPr>
              <a:t>Methodenkompetenz:</a:t>
            </a:r>
            <a:br>
              <a:rPr lang="de-CH" b="0" i="0" u="none" strike="noStrike" dirty="0">
                <a:solidFill>
                  <a:srgbClr val="000000"/>
                </a:solidFill>
                <a:effectLst/>
              </a:rPr>
            </a:br>
            <a:r>
              <a:rPr lang="de-CH" b="0" i="0" u="none" strike="noStrike" dirty="0">
                <a:solidFill>
                  <a:srgbClr val="000000"/>
                </a:solidFill>
                <a:effectLst/>
              </a:rPr>
              <a:t>SLA schult die </a:t>
            </a:r>
            <a:r>
              <a:rPr lang="de-CH" b="1" i="0" u="none" strike="noStrike" dirty="0">
                <a:solidFill>
                  <a:srgbClr val="000000"/>
                </a:solidFill>
                <a:effectLst/>
              </a:rPr>
              <a:t>Problemlösefähigkeit</a:t>
            </a:r>
            <a:r>
              <a:rPr lang="de-CH" b="0" i="0" u="none" strike="noStrike" dirty="0">
                <a:solidFill>
                  <a:srgbClr val="000000"/>
                </a:solidFill>
                <a:effectLst/>
              </a:rPr>
              <a:t>, fördert </a:t>
            </a:r>
            <a:r>
              <a:rPr lang="de-CH" b="1" i="0" u="none" strike="noStrike" dirty="0">
                <a:solidFill>
                  <a:srgbClr val="000000"/>
                </a:solidFill>
                <a:effectLst/>
              </a:rPr>
              <a:t>zielgerichtetes Handeln</a:t>
            </a:r>
            <a:r>
              <a:rPr lang="de-CH" b="0" i="0" u="none" strike="noStrike" dirty="0">
                <a:solidFill>
                  <a:srgbClr val="000000"/>
                </a:solidFill>
                <a:effectLst/>
              </a:rPr>
              <a:t> und ein </a:t>
            </a:r>
            <a:r>
              <a:rPr lang="de-CH" b="1" i="0" u="none" strike="noStrike" dirty="0">
                <a:solidFill>
                  <a:srgbClr val="000000"/>
                </a:solidFill>
                <a:effectLst/>
              </a:rPr>
              <a:t>strukturiertes und vernetztes Denken</a:t>
            </a:r>
            <a:r>
              <a:rPr lang="de-CH" b="0" i="0" u="none" strike="noStrike" dirty="0">
                <a:solidFill>
                  <a:srgbClr val="000000"/>
                </a:solidFill>
                <a:effectLst/>
              </a:rPr>
              <a:t>. Lernende lernen, verschiedene </a:t>
            </a:r>
            <a:r>
              <a:rPr lang="de-CH" b="1" i="0" u="none" strike="noStrike" dirty="0">
                <a:solidFill>
                  <a:srgbClr val="000000"/>
                </a:solidFill>
                <a:effectLst/>
              </a:rPr>
              <a:t>Methoden und Strategien</a:t>
            </a:r>
            <a:r>
              <a:rPr lang="de-CH" b="0" i="0" u="none" strike="noStrike" dirty="0">
                <a:solidFill>
                  <a:srgbClr val="000000"/>
                </a:solidFill>
                <a:effectLst/>
              </a:rPr>
              <a:t> anzuwenden und ihre </a:t>
            </a:r>
            <a:r>
              <a:rPr lang="de-CH" b="1" i="0" u="none" strike="noStrike" dirty="0">
                <a:solidFill>
                  <a:srgbClr val="000000"/>
                </a:solidFill>
                <a:effectLst/>
              </a:rPr>
              <a:t>Arbeitsorganisation</a:t>
            </a:r>
            <a:r>
              <a:rPr lang="de-CH" b="0" i="0" u="none" strike="noStrike" dirty="0">
                <a:solidFill>
                  <a:srgbClr val="000000"/>
                </a:solidFill>
                <a:effectLst/>
              </a:rPr>
              <a:t> sowie das </a:t>
            </a:r>
            <a:r>
              <a:rPr lang="de-CH" b="1" i="0" u="none" strike="noStrike" dirty="0">
                <a:solidFill>
                  <a:srgbClr val="000000"/>
                </a:solidFill>
                <a:effectLst/>
              </a:rPr>
              <a:t>Zeitmanagement</a:t>
            </a:r>
            <a:r>
              <a:rPr lang="de-CH" b="0" i="0" u="none" strike="noStrike" dirty="0">
                <a:solidFill>
                  <a:srgbClr val="000000"/>
                </a:solidFill>
                <a:effectLst/>
              </a:rPr>
              <a:t> zu optimieren. Auch die Planung und Organisation von Aufgaben, einschließlich der Nutzung von </a:t>
            </a:r>
            <a:r>
              <a:rPr lang="de-CH" b="1" i="0" u="none" strike="noStrike" dirty="0">
                <a:solidFill>
                  <a:srgbClr val="000000"/>
                </a:solidFill>
                <a:effectLst/>
              </a:rPr>
              <a:t>ICT</a:t>
            </a:r>
            <a:r>
              <a:rPr lang="de-CH" b="0" i="0" u="none" strike="noStrike" dirty="0">
                <a:solidFill>
                  <a:srgbClr val="000000"/>
                </a:solidFill>
                <a:effectLst/>
              </a:rPr>
              <a:t>, wird weiterentwickelt.</a:t>
            </a:r>
          </a:p>
          <a:p>
            <a:pPr algn="l"/>
            <a:r>
              <a:rPr lang="de-CH" b="1" i="0" u="none" strike="noStrike" dirty="0">
                <a:solidFill>
                  <a:srgbClr val="000000"/>
                </a:solidFill>
                <a:effectLst/>
              </a:rPr>
              <a:t>Soziale Kompetenzen:</a:t>
            </a:r>
            <a:br>
              <a:rPr lang="de-CH" b="0" i="0" u="none" strike="noStrike" dirty="0">
                <a:solidFill>
                  <a:srgbClr val="000000"/>
                </a:solidFill>
                <a:effectLst/>
              </a:rPr>
            </a:br>
            <a:r>
              <a:rPr lang="de-CH" b="0" i="0" u="none" strike="noStrike" dirty="0">
                <a:solidFill>
                  <a:srgbClr val="000000"/>
                </a:solidFill>
                <a:effectLst/>
              </a:rPr>
              <a:t>Durch SLA werden die </a:t>
            </a:r>
            <a:r>
              <a:rPr lang="de-CH" b="1" i="0" u="none" strike="noStrike" dirty="0">
                <a:solidFill>
                  <a:srgbClr val="000000"/>
                </a:solidFill>
                <a:effectLst/>
              </a:rPr>
              <a:t>Kommunikationsfähigkeit</a:t>
            </a:r>
            <a:r>
              <a:rPr lang="de-CH" b="0" i="0" u="none" strike="noStrike" dirty="0">
                <a:solidFill>
                  <a:srgbClr val="000000"/>
                </a:solidFill>
                <a:effectLst/>
              </a:rPr>
              <a:t> und die Fähigkeit, mit </a:t>
            </a:r>
            <a:r>
              <a:rPr lang="de-CH" b="1" i="0" u="none" strike="noStrike" dirty="0">
                <a:solidFill>
                  <a:srgbClr val="000000"/>
                </a:solidFill>
                <a:effectLst/>
              </a:rPr>
              <a:t>Konflikten</a:t>
            </a:r>
            <a:r>
              <a:rPr lang="de-CH" b="0" i="0" u="none" strike="noStrike" dirty="0">
                <a:solidFill>
                  <a:srgbClr val="000000"/>
                </a:solidFill>
                <a:effectLst/>
              </a:rPr>
              <a:t> umzugehen, gestärkt. Ebenso werden </a:t>
            </a:r>
            <a:r>
              <a:rPr lang="de-CH" b="1" i="0" u="none" strike="noStrike" dirty="0">
                <a:solidFill>
                  <a:srgbClr val="000000"/>
                </a:solidFill>
                <a:effectLst/>
              </a:rPr>
              <a:t>Teamarbeit</a:t>
            </a:r>
            <a:r>
              <a:rPr lang="de-CH" b="0" i="0" u="none" strike="noStrike" dirty="0">
                <a:solidFill>
                  <a:srgbClr val="000000"/>
                </a:solidFill>
                <a:effectLst/>
              </a:rPr>
              <a:t>, </a:t>
            </a:r>
            <a:r>
              <a:rPr lang="de-CH" b="1" i="0" u="none" strike="noStrike" dirty="0">
                <a:solidFill>
                  <a:srgbClr val="000000"/>
                </a:solidFill>
                <a:effectLst/>
              </a:rPr>
              <a:t>Kooperationsfähigkeit</a:t>
            </a:r>
            <a:r>
              <a:rPr lang="de-CH" b="0" i="0" u="none" strike="noStrike" dirty="0">
                <a:solidFill>
                  <a:srgbClr val="000000"/>
                </a:solidFill>
                <a:effectLst/>
              </a:rPr>
              <a:t> und der Umgang mit </a:t>
            </a:r>
            <a:r>
              <a:rPr lang="de-CH" b="1" i="0" u="none" strike="noStrike" dirty="0">
                <a:solidFill>
                  <a:srgbClr val="000000"/>
                </a:solidFill>
                <a:effectLst/>
              </a:rPr>
              <a:t>Multikulturalität</a:t>
            </a:r>
            <a:r>
              <a:rPr lang="de-CH" b="0" i="0" u="none" strike="noStrike" dirty="0">
                <a:solidFill>
                  <a:srgbClr val="000000"/>
                </a:solidFill>
                <a:effectLst/>
              </a:rPr>
              <a:t> gefördert. Die Lernenden entwickeln ein stärkeres </a:t>
            </a:r>
            <a:r>
              <a:rPr lang="de-CH" b="1" i="0" u="none" strike="noStrike" dirty="0">
                <a:solidFill>
                  <a:srgbClr val="000000"/>
                </a:solidFill>
                <a:effectLst/>
              </a:rPr>
              <a:t>Empathie</a:t>
            </a:r>
            <a:r>
              <a:rPr lang="de-CH" b="0" i="0" u="none" strike="noStrike" dirty="0">
                <a:solidFill>
                  <a:srgbClr val="000000"/>
                </a:solidFill>
                <a:effectLst/>
              </a:rPr>
              <a:t>-Empfinden und ein </a:t>
            </a:r>
            <a:r>
              <a:rPr lang="de-CH" b="1" i="0" u="none" strike="noStrike" dirty="0">
                <a:solidFill>
                  <a:srgbClr val="000000"/>
                </a:solidFill>
                <a:effectLst/>
              </a:rPr>
              <a:t>Verantwortungsbewusstsein</a:t>
            </a:r>
            <a:r>
              <a:rPr lang="de-CH" b="0" i="0" u="none" strike="noStrike" dirty="0">
                <a:solidFill>
                  <a:srgbClr val="000000"/>
                </a:solidFill>
                <a:effectLst/>
              </a:rPr>
              <a:t>, das sie zur aktiven und reflektierten Teilnahme an ihrer Lernumgebung befähigt.</a:t>
            </a:r>
          </a:p>
          <a:p>
            <a:pPr algn="l"/>
            <a:r>
              <a:rPr lang="de-CH" b="1" i="0" u="none" strike="noStrike" dirty="0">
                <a:solidFill>
                  <a:srgbClr val="000000"/>
                </a:solidFill>
                <a:effectLst/>
              </a:rPr>
              <a:t>Reflexive Kompetenzen:</a:t>
            </a:r>
            <a:br>
              <a:rPr lang="de-CH" b="0" i="0" u="none" strike="noStrike" dirty="0">
                <a:solidFill>
                  <a:srgbClr val="000000"/>
                </a:solidFill>
                <a:effectLst/>
              </a:rPr>
            </a:br>
            <a:r>
              <a:rPr lang="de-CH" b="0" i="0" u="none" strike="noStrike" dirty="0">
                <a:solidFill>
                  <a:srgbClr val="000000"/>
                </a:solidFill>
                <a:effectLst/>
              </a:rPr>
              <a:t>SLA ermutigt zur Reflexion des eigenen Verhaltens und der Auswirkungen auf andere. Es werden </a:t>
            </a:r>
            <a:r>
              <a:rPr lang="de-CH" b="1" i="0" u="none" strike="noStrike" dirty="0">
                <a:solidFill>
                  <a:srgbClr val="000000"/>
                </a:solidFill>
                <a:effectLst/>
              </a:rPr>
              <a:t>Sinn- und Wertefragen</a:t>
            </a:r>
            <a:r>
              <a:rPr lang="de-CH" b="0" i="0" u="none" strike="noStrike" dirty="0">
                <a:solidFill>
                  <a:srgbClr val="000000"/>
                </a:solidFill>
                <a:effectLst/>
              </a:rPr>
              <a:t> sowie </a:t>
            </a:r>
            <a:r>
              <a:rPr lang="de-CH" b="1" i="0" u="none" strike="noStrike" dirty="0">
                <a:solidFill>
                  <a:srgbClr val="000000"/>
                </a:solidFill>
                <a:effectLst/>
              </a:rPr>
              <a:t>ethische</a:t>
            </a:r>
            <a:r>
              <a:rPr lang="de-CH" b="0" i="0" u="none" strike="noStrike" dirty="0">
                <a:solidFill>
                  <a:srgbClr val="000000"/>
                </a:solidFill>
                <a:effectLst/>
              </a:rPr>
              <a:t> Überlegungen angestoßen, die den Lernenden helfen, sich nicht nur fachlich, sondern auch in Bezug auf </a:t>
            </a:r>
            <a:r>
              <a:rPr lang="de-CH" b="1" i="0" u="none" strike="noStrike" dirty="0">
                <a:solidFill>
                  <a:srgbClr val="000000"/>
                </a:solidFill>
                <a:effectLst/>
              </a:rPr>
              <a:t>Nachhaltigkeit</a:t>
            </a:r>
            <a:r>
              <a:rPr lang="de-CH" b="0" i="0" u="none" strike="noStrike" dirty="0">
                <a:solidFill>
                  <a:srgbClr val="000000"/>
                </a:solidFill>
                <a:effectLst/>
              </a:rPr>
              <a:t> und gesellschaftliche Verantwortung weiterzuentwickeln</a:t>
            </a:r>
          </a:p>
        </p:txBody>
      </p:sp>
      <p:sp>
        <p:nvSpPr>
          <p:cNvPr id="4" name="Foliennummernplatzhalter 3">
            <a:extLst>
              <a:ext uri="{FF2B5EF4-FFF2-40B4-BE49-F238E27FC236}">
                <a16:creationId xmlns:a16="http://schemas.microsoft.com/office/drawing/2014/main" id="{9643F671-D580-3E7E-D978-6E8663D2B030}"/>
              </a:ext>
            </a:extLst>
          </p:cNvPr>
          <p:cNvSpPr>
            <a:spLocks noGrp="1"/>
          </p:cNvSpPr>
          <p:nvPr>
            <p:ph type="sldNum" sz="quarter" idx="5"/>
          </p:nvPr>
        </p:nvSpPr>
        <p:spPr/>
        <p:txBody>
          <a:bodyPr/>
          <a:lstStyle/>
          <a:p>
            <a:fld id="{B9C72F58-32D4-D040-8241-E3E9D839B2A0}" type="slidenum">
              <a:rPr lang="de-DE" smtClean="0"/>
              <a:t>24</a:t>
            </a:fld>
            <a:endParaRPr lang="de-DE"/>
          </a:p>
        </p:txBody>
      </p:sp>
    </p:spTree>
    <p:extLst>
      <p:ext uri="{BB962C8B-B14F-4D97-AF65-F5344CB8AC3E}">
        <p14:creationId xmlns:p14="http://schemas.microsoft.com/office/powerpoint/2010/main" val="844095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25</a:t>
            </a:fld>
            <a:endParaRPr lang="de-DE"/>
          </a:p>
        </p:txBody>
      </p:sp>
    </p:spTree>
    <p:extLst>
      <p:ext uri="{BB962C8B-B14F-4D97-AF65-F5344CB8AC3E}">
        <p14:creationId xmlns:p14="http://schemas.microsoft.com/office/powerpoint/2010/main" val="374021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0" i="0" u="none" strike="noStrike" dirty="0">
                <a:solidFill>
                  <a:srgbClr val="000000"/>
                </a:solidFill>
                <a:effectLst/>
                <a:latin typeface="-webkit-standard"/>
              </a:rPr>
              <a:t>Das Gewand des Lernens verändert sich stetig – die Rahmenbedingungen, unter denen wir lernen, werden kontinuierlich neu definiert. In einer immer komplexeren und digitalisierten Welt stellt uns das System des Lernens vor immer neue Herausforderungen. Das Gewand, in dem wir lernen sollen, passt sich an neue Technologien, soziale Strukturen und Anforderungen an. Was wir euch heute vorstellen, ist das </a:t>
            </a:r>
            <a:r>
              <a:rPr lang="de-CH" b="1" i="0" u="none" strike="noStrike" dirty="0">
                <a:solidFill>
                  <a:srgbClr val="000000"/>
                </a:solidFill>
                <a:effectLst/>
              </a:rPr>
              <a:t>Gewand der Selbstlernarchitektur</a:t>
            </a:r>
            <a:r>
              <a:rPr lang="de-CH" b="0" i="0" u="none" strike="noStrike" dirty="0">
                <a:solidFill>
                  <a:srgbClr val="000000"/>
                </a:solidFill>
                <a:effectLst/>
                <a:latin typeface="-webkit-standard"/>
              </a:rPr>
              <a:t>: eine Lernumgebung, die auf Selbstständigkeit, individuelle Bedürfnisse und eigenverantwortliches Lernen setzt. Diese Architektur ermöglicht es jedem, in seinem eigenen Tempo, nach eigenen Interessen und mit flexiblen Methoden Neues zu entdecken und sich weiterzuentwickeln.</a:t>
            </a:r>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3</a:t>
            </a:fld>
            <a:endParaRPr lang="de-DE"/>
          </a:p>
        </p:txBody>
      </p:sp>
    </p:spTree>
    <p:extLst>
      <p:ext uri="{BB962C8B-B14F-4D97-AF65-F5344CB8AC3E}">
        <p14:creationId xmlns:p14="http://schemas.microsoft.com/office/powerpoint/2010/main" val="174504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Wenn neue Lehr- und Lernmethoden eingeführt werden, ist es entscheidend, dass sich die Lehrperson der Veränderungskurve nach Kübler-Ross bewusst ist, um den Veränderungsprozess gezielt und sinnvoll begleiten zu können.</a:t>
            </a:r>
          </a:p>
          <a:p>
            <a:pPr algn="l"/>
            <a:r>
              <a:rPr lang="de-CH" b="0" i="0" u="none" strike="noStrike" dirty="0">
                <a:solidFill>
                  <a:srgbClr val="000000"/>
                </a:solidFill>
                <a:effectLst/>
              </a:rPr>
              <a:t>Die Veränderungskurve, inspiriert von Elisabeth Kübler-Ross (2001), beschreibt die emotionalen Phasen, die Menschen durchlaufen, wenn sie mit tiefgreifenden Veränderungen konfrontiert werden. Kübler-Ross entwickelte diese Kurve ursprünglich im Kontext von Trauer, doch sie lässt sich auf jede Art von bedeutender Veränderung anwenden, sei es im beruflichen oder persönlichen Bereich.</a:t>
            </a:r>
          </a:p>
          <a:p>
            <a:pPr algn="l"/>
            <a:r>
              <a:rPr lang="de-CH" b="0" i="0" u="none" strike="noStrike" dirty="0">
                <a:solidFill>
                  <a:srgbClr val="000000"/>
                </a:solidFill>
                <a:effectLst/>
              </a:rPr>
              <a:t>Die Phasen der Veränderungskurve sind typischerweise:</a:t>
            </a:r>
          </a:p>
          <a:p>
            <a:pPr algn="l">
              <a:buFont typeface="+mj-lt"/>
              <a:buAutoNum type="arabicPeriod"/>
            </a:pPr>
            <a:r>
              <a:rPr lang="de-CH" b="1" i="0" u="none" strike="noStrike" dirty="0">
                <a:solidFill>
                  <a:srgbClr val="000000"/>
                </a:solidFill>
                <a:effectLst/>
              </a:rPr>
              <a:t>Schock</a:t>
            </a:r>
            <a:r>
              <a:rPr lang="de-CH" b="0" i="0" u="none" strike="noStrike" dirty="0">
                <a:solidFill>
                  <a:srgbClr val="000000"/>
                </a:solidFill>
                <a:effectLst/>
              </a:rPr>
              <a:t>: Die erste Reaktion auf die Veränderung, häufig begleitet von Unglauben oder Verwirrung.</a:t>
            </a:r>
          </a:p>
          <a:p>
            <a:pPr algn="l">
              <a:buFont typeface="+mj-lt"/>
              <a:buAutoNum type="arabicPeriod"/>
            </a:pPr>
            <a:r>
              <a:rPr lang="de-CH" b="1" i="0" u="none" strike="noStrike" dirty="0">
                <a:solidFill>
                  <a:srgbClr val="000000"/>
                </a:solidFill>
                <a:effectLst/>
              </a:rPr>
              <a:t>Ablehnung</a:t>
            </a:r>
            <a:r>
              <a:rPr lang="de-CH" b="0" i="0" u="none" strike="noStrike" dirty="0">
                <a:solidFill>
                  <a:srgbClr val="000000"/>
                </a:solidFill>
                <a:effectLst/>
              </a:rPr>
              <a:t>: Widerstand gegen die Veränderung, meist in Form von Verleugnung oder Abwehr.</a:t>
            </a:r>
          </a:p>
          <a:p>
            <a:pPr algn="l">
              <a:buFont typeface="+mj-lt"/>
              <a:buAutoNum type="arabicPeriod"/>
            </a:pPr>
            <a:r>
              <a:rPr lang="de-CH" b="1" i="0" u="none" strike="noStrike" dirty="0">
                <a:solidFill>
                  <a:srgbClr val="000000"/>
                </a:solidFill>
                <a:effectLst/>
              </a:rPr>
              <a:t>Frustration</a:t>
            </a:r>
            <a:r>
              <a:rPr lang="de-CH" b="0" i="0" u="none" strike="noStrike" dirty="0">
                <a:solidFill>
                  <a:srgbClr val="000000"/>
                </a:solidFill>
                <a:effectLst/>
              </a:rPr>
              <a:t>: Wenn die Veränderung als Realität anerkannt wird, folgt oft Frustration, Wut oder Angst.</a:t>
            </a:r>
          </a:p>
          <a:p>
            <a:pPr algn="l">
              <a:buFont typeface="+mj-lt"/>
              <a:buAutoNum type="arabicPeriod"/>
            </a:pPr>
            <a:r>
              <a:rPr lang="de-CH" b="1" i="0" u="none" strike="noStrike" dirty="0">
                <a:solidFill>
                  <a:srgbClr val="000000"/>
                </a:solidFill>
                <a:effectLst/>
              </a:rPr>
              <a:t>Depression</a:t>
            </a:r>
            <a:r>
              <a:rPr lang="de-CH" b="0" i="0" u="none" strike="noStrike" dirty="0">
                <a:solidFill>
                  <a:srgbClr val="000000"/>
                </a:solidFill>
                <a:effectLst/>
              </a:rPr>
              <a:t>: Eine Phase des Rückzugs und der Niedergeschlagenheit, wenn die Auswirkungen der Veränderung klarer werden.</a:t>
            </a:r>
          </a:p>
          <a:p>
            <a:pPr algn="l">
              <a:buFont typeface="+mj-lt"/>
              <a:buAutoNum type="arabicPeriod"/>
            </a:pPr>
            <a:r>
              <a:rPr lang="de-CH" b="1" i="0" u="none" strike="noStrike" dirty="0">
                <a:solidFill>
                  <a:srgbClr val="000000"/>
                </a:solidFill>
                <a:effectLst/>
              </a:rPr>
              <a:t>Akzeptanz</a:t>
            </a:r>
            <a:r>
              <a:rPr lang="de-CH" b="0" i="0" u="none" strike="noStrike" dirty="0">
                <a:solidFill>
                  <a:srgbClr val="000000"/>
                </a:solidFill>
                <a:effectLst/>
              </a:rPr>
              <a:t>: Allmähliche Akzeptanz der neuen Realität.</a:t>
            </a:r>
          </a:p>
          <a:p>
            <a:pPr algn="l">
              <a:buFont typeface="+mj-lt"/>
              <a:buAutoNum type="arabicPeriod"/>
            </a:pPr>
            <a:r>
              <a:rPr lang="de-CH" b="1" i="0" u="none" strike="noStrike" dirty="0">
                <a:solidFill>
                  <a:srgbClr val="000000"/>
                </a:solidFill>
                <a:effectLst/>
              </a:rPr>
              <a:t>Integration</a:t>
            </a:r>
            <a:r>
              <a:rPr lang="de-CH" b="0" i="0" u="none" strike="noStrike" dirty="0">
                <a:solidFill>
                  <a:srgbClr val="000000"/>
                </a:solidFill>
                <a:effectLst/>
              </a:rPr>
              <a:t>: Die Veränderung wird als Teil des Lebens akzeptiert, und neue Perspektiven und Chancen werden erkannt.</a:t>
            </a:r>
          </a:p>
          <a:p>
            <a:pPr algn="l"/>
            <a:r>
              <a:rPr lang="de-CH" b="0" i="0" u="none" strike="noStrike" dirty="0">
                <a:solidFill>
                  <a:srgbClr val="000000"/>
                </a:solidFill>
                <a:effectLst/>
              </a:rPr>
              <a:t>Dieser Prozess ist nicht immer linear und verläuft individuell unterschiedlich. Dennoch zeigt die Veränderungskurve, dass emotionale Reaktionen auf Veränderungen unvermeidlich sind und dass Akzeptanz und Wachstum Zeit brauchen.</a:t>
            </a:r>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4</a:t>
            </a:fld>
            <a:endParaRPr lang="de-DE"/>
          </a:p>
        </p:txBody>
      </p:sp>
    </p:spTree>
    <p:extLst>
      <p:ext uri="{BB962C8B-B14F-4D97-AF65-F5344CB8AC3E}">
        <p14:creationId xmlns:p14="http://schemas.microsoft.com/office/powerpoint/2010/main" val="236475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„Bei der Erweiterung der Lernkultur geht es nicht um die Abwesenheit professioneller Steuerung, wie der Begriff „Selbststeuerung“ zunächst vermuten lässt, sondern um alternative Formen der Strukturierung und damit der Steuerung von Lernprozessen.“ – aus </a:t>
            </a:r>
            <a:r>
              <a:rPr lang="de-CH" b="0" i="1" u="none" strike="noStrike" dirty="0">
                <a:solidFill>
                  <a:srgbClr val="000000"/>
                </a:solidFill>
                <a:effectLst/>
              </a:rPr>
              <a:t>„Selbstlernumgebungen – Zur Didaktik des selbstsorgenden Lernens“</a:t>
            </a:r>
            <a:r>
              <a:rPr lang="de-CH" b="0" i="0" u="none" strike="noStrike" dirty="0">
                <a:solidFill>
                  <a:srgbClr val="000000"/>
                </a:solidFill>
                <a:effectLst/>
              </a:rPr>
              <a:t>, H.J. </a:t>
            </a:r>
            <a:r>
              <a:rPr lang="de-CH" b="0" i="0" u="none" strike="noStrike" dirty="0" err="1">
                <a:solidFill>
                  <a:srgbClr val="000000"/>
                </a:solidFill>
                <a:effectLst/>
              </a:rPr>
              <a:t>Forneck</a:t>
            </a:r>
            <a:r>
              <a:rPr lang="de-CH" b="0" i="0" u="none" strike="noStrike" dirty="0">
                <a:solidFill>
                  <a:srgbClr val="000000"/>
                </a:solidFill>
                <a:effectLst/>
              </a:rPr>
              <a:t>, U. </a:t>
            </a:r>
            <a:r>
              <a:rPr lang="de-CH" b="0" i="0" u="none" strike="noStrike" dirty="0" err="1">
                <a:solidFill>
                  <a:srgbClr val="000000"/>
                </a:solidFill>
                <a:effectLst/>
              </a:rPr>
              <a:t>Klingovsky</a:t>
            </a:r>
            <a:r>
              <a:rPr lang="de-CH" b="0" i="0" u="none" strike="noStrike" dirty="0">
                <a:solidFill>
                  <a:srgbClr val="000000"/>
                </a:solidFill>
                <a:effectLst/>
              </a:rPr>
              <a:t>, P. </a:t>
            </a:r>
            <a:r>
              <a:rPr lang="de-CH" b="0" i="0" u="none" strike="noStrike" dirty="0" err="1">
                <a:solidFill>
                  <a:srgbClr val="000000"/>
                </a:solidFill>
                <a:effectLst/>
              </a:rPr>
              <a:t>Kossack</a:t>
            </a:r>
            <a:r>
              <a:rPr lang="de-CH" b="0" i="0" u="none" strike="noStrike" dirty="0">
                <a:solidFill>
                  <a:srgbClr val="000000"/>
                </a:solidFill>
                <a:effectLst/>
              </a:rPr>
              <a:t> (Hrsg.), Schneider Verlag Hohengehren, 2005, S. 17.</a:t>
            </a:r>
          </a:p>
          <a:p>
            <a:pPr algn="l"/>
            <a:r>
              <a:rPr lang="de-CH" b="0" i="0" u="none" strike="noStrike" dirty="0">
                <a:solidFill>
                  <a:srgbClr val="000000"/>
                </a:solidFill>
                <a:effectLst/>
              </a:rPr>
              <a:t>„Die Reduktion externer Steuerung führt nicht automatisch zu mehr oder vollständiger Selbststeuerung.“ [S. 18]</a:t>
            </a:r>
          </a:p>
          <a:p>
            <a:pPr algn="l"/>
            <a:r>
              <a:rPr lang="de-CH" b="0" i="0" u="none" strike="noStrike" dirty="0">
                <a:solidFill>
                  <a:srgbClr val="000000"/>
                </a:solidFill>
                <a:effectLst/>
              </a:rPr>
              <a:t>„Der Erwerb von Strategien zur Selbststeuerung des Lernens kann nicht losgelöst von den Inhalten und Lernkontexten erfolgen. […] Effektive Lernprozesse zeichnen sich dadurch aus, dass neben dem Erwerb fachlichen Wissens auch der Aufbau von Selbstlernkompetenzen gelingt.“ [S. 19</a:t>
            </a:r>
          </a:p>
        </p:txBody>
      </p:sp>
      <p:sp>
        <p:nvSpPr>
          <p:cNvPr id="4" name="Foliennummernplatzhalter 3"/>
          <p:cNvSpPr>
            <a:spLocks noGrp="1"/>
          </p:cNvSpPr>
          <p:nvPr>
            <p:ph type="sldNum" sz="quarter" idx="5"/>
          </p:nvPr>
        </p:nvSpPr>
        <p:spPr/>
        <p:txBody>
          <a:bodyPr/>
          <a:lstStyle/>
          <a:p>
            <a:fld id="{B9C72F58-32D4-D040-8241-E3E9D839B2A0}" type="slidenum">
              <a:rPr lang="de-DE" smtClean="0"/>
              <a:t>5</a:t>
            </a:fld>
            <a:endParaRPr lang="de-DE"/>
          </a:p>
        </p:txBody>
      </p:sp>
    </p:spTree>
    <p:extLst>
      <p:ext uri="{BB962C8B-B14F-4D97-AF65-F5344CB8AC3E}">
        <p14:creationId xmlns:p14="http://schemas.microsoft.com/office/powerpoint/2010/main" val="229268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2800" b="0" i="0" u="none" strike="noStrike" dirty="0">
                <a:solidFill>
                  <a:srgbClr val="000000"/>
                </a:solidFill>
                <a:effectLst/>
              </a:rPr>
              <a:t>Victor Müller-Oppliger (Karg </a:t>
            </a:r>
            <a:r>
              <a:rPr lang="de-CH" sz="2800" b="0" i="0" u="none" strike="noStrike" dirty="0" err="1">
                <a:solidFill>
                  <a:srgbClr val="000000"/>
                </a:solidFill>
                <a:effectLst/>
              </a:rPr>
              <a:t>Connected</a:t>
            </a:r>
            <a:r>
              <a:rPr lang="de-CH" sz="2800" b="0" i="0" u="none" strike="noStrike" dirty="0">
                <a:solidFill>
                  <a:srgbClr val="000000"/>
                </a:solidFill>
                <a:effectLst/>
              </a:rPr>
              <a:t> 2020) beschreibt das Strukturmodell einer Lernarchitektur folgendermassen: Wir organisieren differenzierte Aufgaben basierend auf Relevanz, Interessen, verschiedenen Zugängen und unterschiedlichen Anspruchsniveaus. Dazu stellen wir das passende Lernmaterial sowie Methoden, Strategien und Empfehlungen für den Lernweg bereit. Die Schülerinnen und Schüler arbeiten sowohl selbstständig als auch kooperativ. Selbstgesteuertes Lernen bedeutet nämlich nicht, dass der Unterricht egozentrisch wird – dass jeder alles allein macht –, sondern dass man Aufgaben selbst bearbeitet und die Ergebnisse anschliessend mit anderen diskutiert. Kooperatives Lernen spielt hierbei eine wesentliche Rolle.</a:t>
            </a:r>
          </a:p>
          <a:p>
            <a:pPr algn="l"/>
            <a:r>
              <a:rPr lang="de-CH" sz="2800" b="0" i="0" u="none" strike="noStrike" dirty="0">
                <a:solidFill>
                  <a:srgbClr val="000000"/>
                </a:solidFill>
                <a:effectLst/>
              </a:rPr>
              <a:t>Die Dokumentation individueller Leistungen erfolgt in Form von Portfolios und Kompetenzrastern – nicht durch Prüfungen, die alles abdecken, was ein Schüler oder eine Schülerin kann. Zusätzlich wird der Lernprozess durch Reflexion, Lernberatung und Coaching unterstützt, etwa durch ein Lernjournal.</a:t>
            </a:r>
          </a:p>
          <a:p>
            <a:pPr algn="l"/>
            <a:r>
              <a:rPr lang="de-CH" sz="2800" b="0" i="0" u="none" strike="noStrike" dirty="0">
                <a:solidFill>
                  <a:srgbClr val="000000"/>
                </a:solidFill>
                <a:effectLst/>
              </a:rPr>
              <a:t>Es ist wichtig, dass die Schüler/-innen während dieses Prozesses begleitet werden, weil die überfachlichen Kompetenzen – wie personale, soziale und reflexive Fähigkeiten – nicht im klassischen Klassenunterricht erlernt werden können. Sie erfordern individuelle Lernberatung, Unterstützung und eine genaue Dokumentation der Lernwege, um darüber sprechen zu können. Ohne diese Lernprozessbegleitung ist es nicht möglich, Selbstlernkompetenzen zu entwickeln. Das bedeutet einen Paradigmenwechsel im Unterricht: Ohne individuelle Lernbegleitung und Dokumentation der individuellen Leistung schaffen wir es nicht, Selbstlernkompetenz aufzubauen.</a:t>
            </a:r>
          </a:p>
        </p:txBody>
      </p:sp>
      <p:sp>
        <p:nvSpPr>
          <p:cNvPr id="4" name="Foliennummernplatzhalter 3"/>
          <p:cNvSpPr>
            <a:spLocks noGrp="1"/>
          </p:cNvSpPr>
          <p:nvPr>
            <p:ph type="sldNum" sz="quarter" idx="5"/>
          </p:nvPr>
        </p:nvSpPr>
        <p:spPr/>
        <p:txBody>
          <a:bodyPr/>
          <a:lstStyle/>
          <a:p>
            <a:fld id="{B9C72F58-32D4-D040-8241-E3E9D839B2A0}" type="slidenum">
              <a:rPr lang="de-DE" smtClean="0"/>
              <a:t>6</a:t>
            </a:fld>
            <a:endParaRPr lang="de-DE"/>
          </a:p>
        </p:txBody>
      </p:sp>
    </p:spTree>
    <p:extLst>
      <p:ext uri="{BB962C8B-B14F-4D97-AF65-F5344CB8AC3E}">
        <p14:creationId xmlns:p14="http://schemas.microsoft.com/office/powerpoint/2010/main" val="317097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7</a:t>
            </a:fld>
            <a:endParaRPr lang="de-DE"/>
          </a:p>
        </p:txBody>
      </p:sp>
    </p:spTree>
    <p:extLst>
      <p:ext uri="{BB962C8B-B14F-4D97-AF65-F5344CB8AC3E}">
        <p14:creationId xmlns:p14="http://schemas.microsoft.com/office/powerpoint/2010/main" val="229333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8172-4ABD-F843-5C80-EC04D3E229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6BE4FA5-6323-FAD4-4D03-F0529D2903C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6C85AE-43C1-DDD8-8134-57F359E38BA4}"/>
              </a:ext>
            </a:extLst>
          </p:cNvPr>
          <p:cNvSpPr>
            <a:spLocks noGrp="1"/>
          </p:cNvSpPr>
          <p:nvPr>
            <p:ph type="body" idx="1"/>
          </p:nvPr>
        </p:nvSpPr>
        <p:spPr/>
        <p:txBody>
          <a:bodyPr/>
          <a:lstStyle/>
          <a:p>
            <a:pPr algn="l"/>
            <a:r>
              <a:rPr lang="de-CH" b="0" i="0" u="none" strike="noStrike" dirty="0">
                <a:solidFill>
                  <a:srgbClr val="000000"/>
                </a:solidFill>
                <a:effectLst/>
              </a:rPr>
              <a:t>Lernpraktiken müssen gezielt geübt werden – es kann nicht einfach davon ausgegangen werden, dass Schülerinnen und Schüler diese automatisch beherrschen. Idealerweise werden die Lernstrategien spiralförmig über verschiedene Fächer hinweg ins Curriculum integriert, sodass die Lernenden schrittweise und kontinuierlich ihre Fähigkeiten ausbauen können.</a:t>
            </a:r>
          </a:p>
          <a:p>
            <a:pPr algn="l"/>
            <a:r>
              <a:rPr lang="de-CH" b="0" i="0" u="none" strike="noStrike" dirty="0">
                <a:solidFill>
                  <a:srgbClr val="000000"/>
                </a:solidFill>
                <a:effectLst/>
              </a:rPr>
              <a:t>Wichtige Lernpraktiken umfassen:</a:t>
            </a:r>
          </a:p>
          <a:p>
            <a:pPr algn="l">
              <a:buFont typeface="+mj-lt"/>
              <a:buAutoNum type="arabicPeriod"/>
            </a:pPr>
            <a:r>
              <a:rPr lang="de-CH" b="1" i="0" u="none" strike="noStrike" dirty="0">
                <a:solidFill>
                  <a:srgbClr val="000000"/>
                </a:solidFill>
                <a:effectLst/>
              </a:rPr>
              <a:t>Lernen organisieren</a:t>
            </a:r>
            <a:r>
              <a:rPr lang="de-CH" b="0" i="0" u="none" strike="noStrike" dirty="0">
                <a:solidFill>
                  <a:srgbClr val="000000"/>
                </a:solidFill>
                <a:effectLst/>
              </a:rPr>
              <a:t> (z.B. Lernstoff strukturieren, Wochen- und Zeitpläne erstellen)</a:t>
            </a:r>
          </a:p>
          <a:p>
            <a:pPr algn="l">
              <a:buFont typeface="+mj-lt"/>
              <a:buAutoNum type="arabicPeriod"/>
            </a:pPr>
            <a:r>
              <a:rPr lang="de-CH" b="1" i="0" u="none" strike="noStrike" dirty="0">
                <a:solidFill>
                  <a:srgbClr val="000000"/>
                </a:solidFill>
                <a:effectLst/>
              </a:rPr>
              <a:t>Auswendiglernen</a:t>
            </a:r>
            <a:r>
              <a:rPr lang="de-CH" b="0" i="0" u="none" strike="noStrike" dirty="0">
                <a:solidFill>
                  <a:srgbClr val="000000"/>
                </a:solidFill>
                <a:effectLst/>
              </a:rPr>
              <a:t> (mit Tools wie </a:t>
            </a:r>
            <a:r>
              <a:rPr lang="de-CH" b="0" i="0" u="none" strike="noStrike" dirty="0" err="1">
                <a:solidFill>
                  <a:srgbClr val="000000"/>
                </a:solidFill>
                <a:effectLst/>
              </a:rPr>
              <a:t>Quizlet</a:t>
            </a:r>
            <a:r>
              <a:rPr lang="de-CH" b="0" i="0" u="none" strike="noStrike" dirty="0">
                <a:solidFill>
                  <a:srgbClr val="000000"/>
                </a:solidFill>
                <a:effectLst/>
              </a:rPr>
              <a:t> oder der Loci-Methode)</a:t>
            </a:r>
          </a:p>
          <a:p>
            <a:pPr algn="l">
              <a:buFont typeface="+mj-lt"/>
              <a:buAutoNum type="arabicPeriod"/>
            </a:pPr>
            <a:r>
              <a:rPr lang="de-CH" b="1" i="0" u="none" strike="noStrike" dirty="0">
                <a:solidFill>
                  <a:srgbClr val="000000"/>
                </a:solidFill>
                <a:effectLst/>
              </a:rPr>
              <a:t>Lernen mit Karteikarten</a:t>
            </a:r>
            <a:r>
              <a:rPr lang="de-CH" b="0" i="0" u="none" strike="noStrike" dirty="0">
                <a:solidFill>
                  <a:srgbClr val="000000"/>
                </a:solidFill>
                <a:effectLst/>
              </a:rPr>
              <a:t> (z.B. durch die Nutzung von </a:t>
            </a:r>
            <a:r>
              <a:rPr lang="de-CH" b="0" i="0" u="none" strike="noStrike" dirty="0" err="1">
                <a:solidFill>
                  <a:srgbClr val="000000"/>
                </a:solidFill>
                <a:effectLst/>
              </a:rPr>
              <a:t>Anki</a:t>
            </a:r>
            <a:r>
              <a:rPr lang="de-CH" b="0" i="0" u="none" strike="noStrike" dirty="0">
                <a:solidFill>
                  <a:srgbClr val="000000"/>
                </a:solidFill>
                <a:effectLst/>
              </a:rPr>
              <a:t>, das auch das Prinzip des </a:t>
            </a:r>
            <a:r>
              <a:rPr lang="de-CH" b="0" i="0" u="none" strike="noStrike" dirty="0" err="1">
                <a:solidFill>
                  <a:srgbClr val="000000"/>
                </a:solidFill>
                <a:effectLst/>
              </a:rPr>
              <a:t>Spaced</a:t>
            </a:r>
            <a:r>
              <a:rPr lang="de-CH" b="0" i="0" u="none" strike="noStrike" dirty="0">
                <a:solidFill>
                  <a:srgbClr val="000000"/>
                </a:solidFill>
                <a:effectLst/>
              </a:rPr>
              <a:t> Repetition und des Leitner-Systems nutzt; mehr Informationen dazu unter </a:t>
            </a:r>
            <a:r>
              <a:rPr lang="de-CH" b="0" i="0" u="none" strike="noStrike" dirty="0">
                <a:solidFill>
                  <a:srgbClr val="000000"/>
                </a:solidFill>
                <a:effectLst/>
                <a:hlinkClick r:id="rId3"/>
              </a:rPr>
              <a:t>Anki Download</a:t>
            </a:r>
            <a:r>
              <a:rPr lang="de-CH" b="0" i="0" u="none" strike="noStrike" dirty="0">
                <a:solidFill>
                  <a:srgbClr val="000000"/>
                </a:solidFill>
                <a:effectLst/>
              </a:rPr>
              <a:t> sowie in diesen </a:t>
            </a:r>
            <a:r>
              <a:rPr lang="de-CH" b="0" i="0" u="none" strike="noStrike" dirty="0">
                <a:solidFill>
                  <a:srgbClr val="000000"/>
                </a:solidFill>
                <a:effectLst/>
                <a:hlinkClick r:id="rId4"/>
              </a:rPr>
              <a:t>YouTube-Videos</a:t>
            </a:r>
            <a:r>
              <a:rPr lang="de-CH" b="0" i="0" u="none" strike="noStrike" dirty="0">
                <a:solidFill>
                  <a:srgbClr val="000000"/>
                </a:solidFill>
                <a:effectLst/>
              </a:rPr>
              <a:t>, </a:t>
            </a:r>
            <a:r>
              <a:rPr lang="de-CH" b="0" i="0" u="none" strike="noStrike" dirty="0">
                <a:solidFill>
                  <a:srgbClr val="000000"/>
                </a:solidFill>
                <a:effectLst/>
                <a:hlinkClick r:id="rId5"/>
              </a:rPr>
              <a:t>hier</a:t>
            </a:r>
            <a:r>
              <a:rPr lang="de-CH" b="0" i="0" u="none" strike="noStrike" dirty="0">
                <a:solidFill>
                  <a:srgbClr val="000000"/>
                </a:solidFill>
                <a:effectLst/>
              </a:rPr>
              <a:t> und </a:t>
            </a:r>
            <a:r>
              <a:rPr lang="de-CH" b="0" i="0" u="none" strike="noStrike" dirty="0">
                <a:solidFill>
                  <a:srgbClr val="000000"/>
                </a:solidFill>
                <a:effectLst/>
                <a:hlinkClick r:id="rId6"/>
              </a:rPr>
              <a:t>hier</a:t>
            </a:r>
            <a:r>
              <a:rPr lang="de-CH" b="0" i="0" u="none" strike="noStrike" dirty="0">
                <a:solidFill>
                  <a:srgbClr val="000000"/>
                </a:solidFill>
                <a:effectLst/>
              </a:rPr>
              <a:t>)</a:t>
            </a:r>
          </a:p>
          <a:p>
            <a:pPr algn="l">
              <a:buFont typeface="+mj-lt"/>
              <a:buAutoNum type="arabicPeriod"/>
            </a:pPr>
            <a:r>
              <a:rPr lang="de-CH" b="1" i="0" u="none" strike="noStrike" dirty="0">
                <a:solidFill>
                  <a:srgbClr val="000000"/>
                </a:solidFill>
                <a:effectLst/>
              </a:rPr>
              <a:t>Lernen mit eigenen Fragen</a:t>
            </a:r>
            <a:r>
              <a:rPr lang="de-CH" b="0" i="0" u="none" strike="noStrike" dirty="0">
                <a:solidFill>
                  <a:srgbClr val="000000"/>
                </a:solidFill>
                <a:effectLst/>
              </a:rPr>
              <a:t> (z.B. die Methode des aktiven Lesens und Denkens mit </a:t>
            </a:r>
            <a:r>
              <a:rPr lang="de-CH" b="0" i="0" u="none" strike="noStrike" dirty="0" err="1">
                <a:solidFill>
                  <a:srgbClr val="000000"/>
                </a:solidFill>
                <a:effectLst/>
              </a:rPr>
              <a:t>iSTART</a:t>
            </a:r>
            <a:r>
              <a:rPr lang="de-CH" b="0" i="0" u="none" strike="noStrike" dirty="0">
                <a:solidFill>
                  <a:srgbClr val="000000"/>
                </a:solidFill>
                <a:effectLst/>
              </a:rPr>
              <a:t> – mehr dazu in diesem </a:t>
            </a:r>
            <a:r>
              <a:rPr lang="de-CH" b="0" i="0" u="none" strike="noStrike" dirty="0">
                <a:solidFill>
                  <a:srgbClr val="000000"/>
                </a:solidFill>
                <a:effectLst/>
                <a:hlinkClick r:id="rId7"/>
              </a:rPr>
              <a:t>Video</a:t>
            </a:r>
            <a:r>
              <a:rPr lang="de-CH" b="0" i="0" u="none" strike="noStrike" dirty="0">
                <a:solidFill>
                  <a:srgbClr val="000000"/>
                </a:solidFill>
                <a:effectLst/>
              </a:rPr>
              <a:t>)</a:t>
            </a:r>
          </a:p>
          <a:p>
            <a:pPr algn="l">
              <a:buFont typeface="+mj-lt"/>
              <a:buAutoNum type="arabicPeriod"/>
            </a:pPr>
            <a:r>
              <a:rPr lang="de-CH" b="1" i="0" u="none" strike="noStrike" dirty="0">
                <a:solidFill>
                  <a:srgbClr val="000000"/>
                </a:solidFill>
                <a:effectLst/>
              </a:rPr>
              <a:t>Motiviert und gesund lernen</a:t>
            </a:r>
            <a:r>
              <a:rPr lang="de-CH" b="0" i="0" u="none" strike="noStrike" dirty="0">
                <a:solidFill>
                  <a:srgbClr val="000000"/>
                </a:solidFill>
                <a:effectLst/>
              </a:rPr>
              <a:t> (unterstützt durch Modelle zur Lernmotivation, wie sie von W. Metzig und M. Schuster beschrieben werden)</a:t>
            </a:r>
          </a:p>
          <a:p>
            <a:pPr algn="l"/>
            <a:r>
              <a:rPr lang="de-CH" b="0" i="0" u="none" strike="noStrike" dirty="0">
                <a:solidFill>
                  <a:srgbClr val="000000"/>
                </a:solidFill>
                <a:effectLst/>
              </a:rPr>
              <a:t>Diese Praktiken helfen, das Lernen langfristig zu verbessern und eine nachhaltige Lernmotivation zu fördern.</a:t>
            </a:r>
          </a:p>
          <a:p>
            <a:pPr marL="228600" indent="-228600">
              <a:buAutoNum type="arabicPeriod"/>
            </a:pPr>
            <a:endParaRPr lang="de-DE" dirty="0"/>
          </a:p>
        </p:txBody>
      </p:sp>
      <p:sp>
        <p:nvSpPr>
          <p:cNvPr id="4" name="Foliennummernplatzhalter 3">
            <a:extLst>
              <a:ext uri="{FF2B5EF4-FFF2-40B4-BE49-F238E27FC236}">
                <a16:creationId xmlns:a16="http://schemas.microsoft.com/office/drawing/2014/main" id="{170833EA-65C0-C300-C973-BA57AC2862D2}"/>
              </a:ext>
            </a:extLst>
          </p:cNvPr>
          <p:cNvSpPr>
            <a:spLocks noGrp="1"/>
          </p:cNvSpPr>
          <p:nvPr>
            <p:ph type="sldNum" sz="quarter" idx="5"/>
          </p:nvPr>
        </p:nvSpPr>
        <p:spPr/>
        <p:txBody>
          <a:bodyPr/>
          <a:lstStyle/>
          <a:p>
            <a:fld id="{B9C72F58-32D4-D040-8241-E3E9D839B2A0}" type="slidenum">
              <a:rPr lang="de-DE" smtClean="0"/>
              <a:t>8</a:t>
            </a:fld>
            <a:endParaRPr lang="de-DE"/>
          </a:p>
        </p:txBody>
      </p:sp>
    </p:spTree>
    <p:extLst>
      <p:ext uri="{BB962C8B-B14F-4D97-AF65-F5344CB8AC3E}">
        <p14:creationId xmlns:p14="http://schemas.microsoft.com/office/powerpoint/2010/main" val="18961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CH" b="0" i="0" u="none" strike="noStrike" dirty="0">
              <a:solidFill>
                <a:srgbClr val="000000"/>
              </a:solidFill>
              <a:effectLst/>
            </a:endParaRPr>
          </a:p>
          <a:p>
            <a:pPr algn="l"/>
            <a:r>
              <a:rPr lang="de-CH" b="0" i="0" u="none" strike="noStrike" dirty="0">
                <a:solidFill>
                  <a:srgbClr val="000000"/>
                </a:solidFill>
                <a:effectLst/>
              </a:rPr>
              <a:t>Die Selbstlernarchitektur von Benita Heiz in der </a:t>
            </a:r>
            <a:r>
              <a:rPr lang="de-CH" b="0" i="0" u="none" strike="noStrike" dirty="0" err="1">
                <a:solidFill>
                  <a:srgbClr val="000000"/>
                </a:solidFill>
                <a:effectLst/>
              </a:rPr>
              <a:t>Redoxchemie</a:t>
            </a:r>
            <a:r>
              <a:rPr lang="de-CH" b="0" i="0" u="none" strike="noStrike" dirty="0">
                <a:solidFill>
                  <a:srgbClr val="000000"/>
                </a:solidFill>
                <a:effectLst/>
              </a:rPr>
              <a:t> ist folgendermassen strukturiert: Der Lernprozess beginnt mit einem Einstieg, der die Lernenden an das Thema heranführt. Es folgt die Lernwegempfehlung, die vermutlich den schwierigsten und wichtigsten Teil der Erarbeitung darstellt. Danach kommt die Lernaufgabe, die in verschiedenen Varianten angeboten wird, um unterschiedlichen Bedürfnissen gerecht zu werden. Den Abschluss bildet das „Testen Sie sich selbst“, bei dem alle Schülerinnen und Schüler die gleiche Aufgabe bearbeiten.</a:t>
            </a:r>
          </a:p>
          <a:p>
            <a:pPr algn="l"/>
            <a:r>
              <a:rPr lang="de-CH" b="0" i="0" u="none" strike="noStrike" dirty="0">
                <a:solidFill>
                  <a:srgbClr val="000000"/>
                </a:solidFill>
                <a:effectLst/>
              </a:rPr>
              <a:t>Prinzipiell könnten auch Audios eingesetzt werden. Besonders beim Einstieg und möglicherweise auch bei der Lernwegempfehlung halten wir sie für hilfreich. Der Einstieg sollte unserer Meinung nach eng mit der Erlebniswelt der Jugendlichen verknüpft werden, um das Interesse zu wecken, und gleichzeitig die verschiedenen Lerneinheiten miteinander zu verbinden.</a:t>
            </a:r>
          </a:p>
          <a:p>
            <a:pPr algn="l"/>
            <a:r>
              <a:rPr lang="de-CH" b="0" i="0" u="none" strike="noStrike" dirty="0">
                <a:solidFill>
                  <a:srgbClr val="000000"/>
                </a:solidFill>
                <a:effectLst/>
              </a:rPr>
              <a:t>Die Prüfungen basieren auf dem „Testen Sie sich selbst“-Abschnitt.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9</a:t>
            </a:fld>
            <a:endParaRPr lang="de-DE"/>
          </a:p>
        </p:txBody>
      </p:sp>
    </p:spTree>
    <p:extLst>
      <p:ext uri="{BB962C8B-B14F-4D97-AF65-F5344CB8AC3E}">
        <p14:creationId xmlns:p14="http://schemas.microsoft.com/office/powerpoint/2010/main" val="316217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850C5-18D6-9192-1747-28AE5D25910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EC2B8CD-C1E1-D35A-01B6-0B5ED9E23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FC77E8-8158-EDD9-A166-D41CEE265E7A}"/>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5" name="Fußzeilenplatzhalter 4">
            <a:extLst>
              <a:ext uri="{FF2B5EF4-FFF2-40B4-BE49-F238E27FC236}">
                <a16:creationId xmlns:a16="http://schemas.microsoft.com/office/drawing/2014/main" id="{57999FAE-A346-BC68-F9F1-6D6D60C852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B11F76-01BA-5D5C-613D-66CA6B9D0242}"/>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50979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0AC32-69A0-FB2B-D8F0-825AE0ADDEA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A24F15F-D74B-AA66-B3DC-934F26D0DD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685B00-4328-159A-22F0-5CE44657572A}"/>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5" name="Fußzeilenplatzhalter 4">
            <a:extLst>
              <a:ext uri="{FF2B5EF4-FFF2-40B4-BE49-F238E27FC236}">
                <a16:creationId xmlns:a16="http://schemas.microsoft.com/office/drawing/2014/main" id="{B48E49AF-C646-4432-4A13-6EA6F28FCD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222E6D-DADC-5A38-B914-50F1466D7D8B}"/>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161639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6E808EC-CCDB-A2F5-545A-1E83DC4E824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7A3E97E-7356-E7B5-F94D-5F686DC2B9F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8EA427A-4C6D-C52F-A658-8717A2836F36}"/>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5" name="Fußzeilenplatzhalter 4">
            <a:extLst>
              <a:ext uri="{FF2B5EF4-FFF2-40B4-BE49-F238E27FC236}">
                <a16:creationId xmlns:a16="http://schemas.microsoft.com/office/drawing/2014/main" id="{F14ABB8E-518D-6C85-DF04-96DB5495157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503718-3842-6D98-14AF-D036374B6283}"/>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178692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4EC49-9B18-9AF2-1484-91A2ACA31E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D0B8527-02D2-9CB0-5473-3B3617A13C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B75F11-D8EF-0850-F0D8-9F687E5507F3}"/>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5" name="Fußzeilenplatzhalter 4">
            <a:extLst>
              <a:ext uri="{FF2B5EF4-FFF2-40B4-BE49-F238E27FC236}">
                <a16:creationId xmlns:a16="http://schemas.microsoft.com/office/drawing/2014/main" id="{E21661F6-0074-4E7B-26D1-3A194075035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A2997A-B9DF-4EF7-46CB-9932FCD60417}"/>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26345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D7393-22B9-6F32-AAFB-50739E5959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408B53F-D681-ACB2-EB33-36F03FEC71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410EC90-9D5B-665B-1381-21B3CEA2E3DA}"/>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5" name="Fußzeilenplatzhalter 4">
            <a:extLst>
              <a:ext uri="{FF2B5EF4-FFF2-40B4-BE49-F238E27FC236}">
                <a16:creationId xmlns:a16="http://schemas.microsoft.com/office/drawing/2014/main" id="{471294FD-23A1-65BF-970D-C85062803A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621745-73FB-EE13-D967-AED98773315E}"/>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02093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B1B41-AB2F-9777-6787-8A01B7C06A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173E2B-6E27-8249-EA9E-EA7EE17171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CE24BA-03FF-C19E-0CFE-D2BFFC7D249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EEA800F-09A6-455C-7B9A-163C938DF385}"/>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6" name="Fußzeilenplatzhalter 5">
            <a:extLst>
              <a:ext uri="{FF2B5EF4-FFF2-40B4-BE49-F238E27FC236}">
                <a16:creationId xmlns:a16="http://schemas.microsoft.com/office/drawing/2014/main" id="{AE8CCB26-C720-19DE-4441-E5C3FA6EB9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EED6C60-0D5C-0104-0F18-AA5BCE76523B}"/>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15242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FF725-2852-525D-AF1E-8F23A636BA0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28FC6AC-91CE-9921-AC50-331EC23DB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48E858C-78CA-7C9E-8C22-87FB15195D1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4D29F7C-B349-F3B8-1F02-0CFF13007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A06FAB1-7E79-FB66-12BE-160D209FE10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6EFF05F-1E93-A1DF-A7C2-A6A46ED16E4F}"/>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8" name="Fußzeilenplatzhalter 7">
            <a:extLst>
              <a:ext uri="{FF2B5EF4-FFF2-40B4-BE49-F238E27FC236}">
                <a16:creationId xmlns:a16="http://schemas.microsoft.com/office/drawing/2014/main" id="{8C37BE85-3C56-6994-81F2-C3A9FB17A4F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57F0C2A-8C27-A712-FF0C-3D480409CD79}"/>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59101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90F1F-DD11-9ADD-300A-AED00A1B992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F85F101-7CE8-BE1E-BAE5-305B0F5C4CF9}"/>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4" name="Fußzeilenplatzhalter 3">
            <a:extLst>
              <a:ext uri="{FF2B5EF4-FFF2-40B4-BE49-F238E27FC236}">
                <a16:creationId xmlns:a16="http://schemas.microsoft.com/office/drawing/2014/main" id="{92CF5044-48C6-F556-B693-C5F584093B9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198FC96-05FC-2DFA-CC0F-016D77A1B64F}"/>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42421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FD617B0-336B-7B96-0AE8-BB52B9257BBB}"/>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3" name="Fußzeilenplatzhalter 2">
            <a:extLst>
              <a:ext uri="{FF2B5EF4-FFF2-40B4-BE49-F238E27FC236}">
                <a16:creationId xmlns:a16="http://schemas.microsoft.com/office/drawing/2014/main" id="{C9B94032-CA4B-9ED1-EDFE-8909B36111A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2E0C8D6-95AA-3A5F-C39B-DFE4203C5B81}"/>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226167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D473D-76DA-8C36-AC33-C3E7F53D1C1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A216E5E-2B14-647E-A063-268D5676A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56114CE-D052-D5A4-17A2-E2248147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22BBA9B-7A61-4736-2ED0-AE719581D81E}"/>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6" name="Fußzeilenplatzhalter 5">
            <a:extLst>
              <a:ext uri="{FF2B5EF4-FFF2-40B4-BE49-F238E27FC236}">
                <a16:creationId xmlns:a16="http://schemas.microsoft.com/office/drawing/2014/main" id="{0F56C235-E01A-5145-1190-9876F877CF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1C9022C-0BBC-0FED-D040-1FDEECC05C32}"/>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25255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E43A6-C63C-E7AC-B72B-DD113A74E9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99F725D-ED9E-858E-9F13-EF0CCA70F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3828CA3-4B5D-B99D-A5C8-12177E84D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F0E86BB-AC40-99F7-F0BC-4B3A6F9CA261}"/>
              </a:ext>
            </a:extLst>
          </p:cNvPr>
          <p:cNvSpPr>
            <a:spLocks noGrp="1"/>
          </p:cNvSpPr>
          <p:nvPr>
            <p:ph type="dt" sz="half" idx="10"/>
          </p:nvPr>
        </p:nvSpPr>
        <p:spPr/>
        <p:txBody>
          <a:bodyPr/>
          <a:lstStyle/>
          <a:p>
            <a:fld id="{CA3C730F-7C51-E547-8EDF-29C3A98044FB}" type="datetimeFigureOut">
              <a:rPr lang="de-DE" smtClean="0"/>
              <a:t>30.12.24</a:t>
            </a:fld>
            <a:endParaRPr lang="de-DE"/>
          </a:p>
        </p:txBody>
      </p:sp>
      <p:sp>
        <p:nvSpPr>
          <p:cNvPr id="6" name="Fußzeilenplatzhalter 5">
            <a:extLst>
              <a:ext uri="{FF2B5EF4-FFF2-40B4-BE49-F238E27FC236}">
                <a16:creationId xmlns:a16="http://schemas.microsoft.com/office/drawing/2014/main" id="{6D8B0EA3-C997-8B11-8FA0-B88C5232AB3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A245B0B-61BB-198D-904D-3979147EB197}"/>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264978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A6C7473-9BD0-2E40-5E48-1A5DF4855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B93A4BE-8E8E-2B83-2EDD-3855B2E4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5D05AA-E4C1-E604-EFE8-619AE566D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3C730F-7C51-E547-8EDF-29C3A98044FB}" type="datetimeFigureOut">
              <a:rPr lang="de-DE" smtClean="0"/>
              <a:t>30.12.24</a:t>
            </a:fld>
            <a:endParaRPr lang="de-DE"/>
          </a:p>
        </p:txBody>
      </p:sp>
      <p:sp>
        <p:nvSpPr>
          <p:cNvPr id="5" name="Fußzeilenplatzhalter 4">
            <a:extLst>
              <a:ext uri="{FF2B5EF4-FFF2-40B4-BE49-F238E27FC236}">
                <a16:creationId xmlns:a16="http://schemas.microsoft.com/office/drawing/2014/main" id="{BF7A03B6-8934-3B20-5539-C59C19328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0A7165FB-A96C-E81A-7269-D1293FD02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05F52-6B38-F54C-9373-B5640A62A73E}" type="slidenum">
              <a:rPr lang="de-DE" smtClean="0"/>
              <a:t>‹Nr.›</a:t>
            </a:fld>
            <a:endParaRPr lang="de-DE"/>
          </a:p>
        </p:txBody>
      </p:sp>
    </p:spTree>
    <p:extLst>
      <p:ext uri="{BB962C8B-B14F-4D97-AF65-F5344CB8AC3E}">
        <p14:creationId xmlns:p14="http://schemas.microsoft.com/office/powerpoint/2010/main" val="10156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hyperlink" Target="onenote:G1.one%23section-id=%7BACB40635-069F-1440-AFA8-0A3CD0636EEC%7D&amp;end&amp;base-path=https://kantonsschulebaden-my.sharepoint.com/personal/benita_heiz_kanti-baden_ch/Documents/Kursnotizb%C3%BCcher/2024_2025_G22k_Chemie/_Inhaltsbibliothe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orms.office.com/e/bXR9xdyw4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cid:image001.png@01DB55C4.8DFEF95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tock.adobe.com/de/images/pro-contra-sign-on-white-background/53770250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hyperlink" Target="https://stock.adobe.com/de/images/pro-contra-sign-on-white-background/53770250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Benita.heiz@kanti-baden.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hyperlink" Target="mailto:christine.guesdon@bluewin.ch"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8.sv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41859D-F92B-769F-232D-08D69061A352}"/>
              </a:ext>
            </a:extLst>
          </p:cNvPr>
          <p:cNvSpPr>
            <a:spLocks noGrp="1"/>
          </p:cNvSpPr>
          <p:nvPr>
            <p:ph type="ctrTitle"/>
          </p:nvPr>
        </p:nvSpPr>
        <p:spPr>
          <a:xfrm>
            <a:off x="643468" y="643467"/>
            <a:ext cx="4620584" cy="4567137"/>
          </a:xfrm>
        </p:spPr>
        <p:txBody>
          <a:bodyPr>
            <a:normAutofit/>
          </a:bodyPr>
          <a:lstStyle/>
          <a:p>
            <a:pPr algn="l"/>
            <a:r>
              <a:rPr lang="de-CH" sz="3700" b="0" i="0" u="none" strike="noStrike" dirty="0">
                <a:effectLst/>
                <a:latin typeface="Segoe UI" panose="020B0502040204020203" pitchFamily="34" charset="0"/>
              </a:rPr>
              <a:t>Erfahrungen mit unserer Selbstlernarchitektur in der </a:t>
            </a:r>
            <a:r>
              <a:rPr lang="de-CH" sz="3700" b="0" i="0" u="none" strike="noStrike">
                <a:effectLst/>
                <a:latin typeface="Segoe UI" panose="020B0502040204020203" pitchFamily="34" charset="0"/>
              </a:rPr>
              <a:t>Redoxchemie</a:t>
            </a:r>
            <a:endParaRPr lang="de-DE" sz="3700" dirty="0"/>
          </a:p>
        </p:txBody>
      </p:sp>
      <p:sp>
        <p:nvSpPr>
          <p:cNvPr id="3" name="Untertitel 2">
            <a:extLst>
              <a:ext uri="{FF2B5EF4-FFF2-40B4-BE49-F238E27FC236}">
                <a16:creationId xmlns:a16="http://schemas.microsoft.com/office/drawing/2014/main" id="{3C10B244-76BB-F136-627C-ADFA0729FFA0}"/>
              </a:ext>
            </a:extLst>
          </p:cNvPr>
          <p:cNvSpPr>
            <a:spLocks noGrp="1"/>
          </p:cNvSpPr>
          <p:nvPr>
            <p:ph type="subTitle" idx="1"/>
          </p:nvPr>
        </p:nvSpPr>
        <p:spPr>
          <a:xfrm>
            <a:off x="643467" y="5277684"/>
            <a:ext cx="4620584" cy="775494"/>
          </a:xfrm>
        </p:spPr>
        <p:txBody>
          <a:bodyPr>
            <a:normAutofit/>
          </a:bodyPr>
          <a:lstStyle/>
          <a:p>
            <a:pPr algn="l"/>
            <a:r>
              <a:rPr lang="de-CH" sz="2000" b="0" i="0" u="none" strike="noStrike">
                <a:effectLst/>
                <a:latin typeface="Aptos" panose="020B0004020202020204" pitchFamily="34" charset="0"/>
              </a:rPr>
              <a:t>Referentinnen: </a:t>
            </a:r>
          </a:p>
          <a:p>
            <a:pPr algn="l"/>
            <a:r>
              <a:rPr lang="de-CH" sz="2000" b="0" i="0" u="none" strike="noStrike">
                <a:effectLst/>
                <a:latin typeface="Aptos" panose="020B0004020202020204" pitchFamily="34" charset="0"/>
              </a:rPr>
              <a:t>Benita Heiz, Christine </a:t>
            </a:r>
            <a:r>
              <a:rPr lang="de-CH" sz="2000" b="0" i="0" u="none" strike="noStrike" err="1">
                <a:effectLst/>
                <a:latin typeface="Aptos" panose="020B0004020202020204" pitchFamily="34" charset="0"/>
              </a:rPr>
              <a:t>Guesdon</a:t>
            </a:r>
            <a:endParaRPr lang="de-DE" sz="2000"/>
          </a:p>
        </p:txBody>
      </p:sp>
      <p:pic>
        <p:nvPicPr>
          <p:cNvPr id="4" name="Grafik 3">
            <a:extLst>
              <a:ext uri="{FF2B5EF4-FFF2-40B4-BE49-F238E27FC236}">
                <a16:creationId xmlns:a16="http://schemas.microsoft.com/office/drawing/2014/main" id="{EDFB7AEB-CDEE-C78B-61B7-14C74D7C294F}"/>
              </a:ext>
            </a:extLst>
          </p:cNvPr>
          <p:cNvPicPr>
            <a:picLocks noChangeAspect="1"/>
          </p:cNvPicPr>
          <p:nvPr/>
        </p:nvPicPr>
        <p:blipFill>
          <a:blip r:embed="rId3"/>
          <a:srcRect l="7712" r="53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515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F496186D-B977-8AB3-CC2F-CD674DAE4931}"/>
              </a:ext>
            </a:extLst>
          </p:cNvPr>
          <p:cNvGraphicFramePr>
            <a:graphicFrameLocks noGrp="1"/>
          </p:cNvGraphicFramePr>
          <p:nvPr/>
        </p:nvGraphicFramePr>
        <p:xfrm>
          <a:off x="979366" y="1996226"/>
          <a:ext cx="9994039" cy="1833880"/>
        </p:xfrm>
        <a:graphic>
          <a:graphicData uri="http://schemas.openxmlformats.org/drawingml/2006/table">
            <a:tbl>
              <a:tblPr firstRow="1" bandRow="1">
                <a:tableStyleId>{5C22544A-7EE6-4342-B048-85BDC9FD1C3A}</a:tableStyleId>
              </a:tblPr>
              <a:tblGrid>
                <a:gridCol w="1665673">
                  <a:extLst>
                    <a:ext uri="{9D8B030D-6E8A-4147-A177-3AD203B41FA5}">
                      <a16:colId xmlns:a16="http://schemas.microsoft.com/office/drawing/2014/main" val="838760489"/>
                    </a:ext>
                  </a:extLst>
                </a:gridCol>
                <a:gridCol w="1665673">
                  <a:extLst>
                    <a:ext uri="{9D8B030D-6E8A-4147-A177-3AD203B41FA5}">
                      <a16:colId xmlns:a16="http://schemas.microsoft.com/office/drawing/2014/main" val="2211807820"/>
                    </a:ext>
                  </a:extLst>
                </a:gridCol>
                <a:gridCol w="1444361">
                  <a:extLst>
                    <a:ext uri="{9D8B030D-6E8A-4147-A177-3AD203B41FA5}">
                      <a16:colId xmlns:a16="http://schemas.microsoft.com/office/drawing/2014/main" val="1501705735"/>
                    </a:ext>
                  </a:extLst>
                </a:gridCol>
                <a:gridCol w="1636601">
                  <a:extLst>
                    <a:ext uri="{9D8B030D-6E8A-4147-A177-3AD203B41FA5}">
                      <a16:colId xmlns:a16="http://schemas.microsoft.com/office/drawing/2014/main" val="2560066564"/>
                    </a:ext>
                  </a:extLst>
                </a:gridCol>
                <a:gridCol w="1740749">
                  <a:extLst>
                    <a:ext uri="{9D8B030D-6E8A-4147-A177-3AD203B41FA5}">
                      <a16:colId xmlns:a16="http://schemas.microsoft.com/office/drawing/2014/main" val="2282572776"/>
                    </a:ext>
                  </a:extLst>
                </a:gridCol>
                <a:gridCol w="1840982">
                  <a:extLst>
                    <a:ext uri="{9D8B030D-6E8A-4147-A177-3AD203B41FA5}">
                      <a16:colId xmlns:a16="http://schemas.microsoft.com/office/drawing/2014/main" val="3809557349"/>
                    </a:ext>
                  </a:extLst>
                </a:gridCol>
              </a:tblGrid>
              <a:tr h="370840">
                <a:tc>
                  <a:txBody>
                    <a:bodyPr/>
                    <a:lstStyle/>
                    <a:p>
                      <a:endParaRPr lang="de-DE" dirty="0"/>
                    </a:p>
                    <a:p>
                      <a:endParaRPr lang="de-DE" dirty="0"/>
                    </a:p>
                    <a:p>
                      <a:endParaRPr lang="de-DE" dirty="0"/>
                    </a:p>
                    <a:p>
                      <a:endParaRPr lang="de-DE" dirty="0"/>
                    </a:p>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a:p>
                  </a:txBody>
                  <a:tcPr>
                    <a:noFill/>
                  </a:tcPr>
                </a:tc>
                <a:tc>
                  <a:txBody>
                    <a:bodyPr/>
                    <a:lstStyle/>
                    <a:p>
                      <a:endParaRPr lang="de-DE" dirty="0"/>
                    </a:p>
                  </a:txBody>
                  <a:tcPr>
                    <a:noFill/>
                  </a:tcPr>
                </a:tc>
                <a:tc>
                  <a:txBody>
                    <a:bodyPr/>
                    <a:lstStyle/>
                    <a:p>
                      <a:endParaRPr lang="de-DE" dirty="0"/>
                    </a:p>
                  </a:txBody>
                  <a:tcPr>
                    <a:noFill/>
                  </a:tcPr>
                </a:tc>
                <a:extLst>
                  <a:ext uri="{0D108BD9-81ED-4DB2-BD59-A6C34878D82A}">
                    <a16:rowId xmlns:a16="http://schemas.microsoft.com/office/drawing/2014/main" val="103725657"/>
                  </a:ext>
                </a:extLst>
              </a:tr>
              <a:tr h="370840">
                <a:tc>
                  <a:txBody>
                    <a:bodyPr/>
                    <a:lstStyle/>
                    <a:p>
                      <a:r>
                        <a:rPr lang="de-DE" dirty="0"/>
                        <a:t>Experimente</a:t>
                      </a:r>
                    </a:p>
                  </a:txBody>
                  <a:tcPr>
                    <a:noFill/>
                  </a:tcPr>
                </a:tc>
                <a:tc>
                  <a:txBody>
                    <a:bodyPr/>
                    <a:lstStyle/>
                    <a:p>
                      <a:r>
                        <a:rPr lang="de-DE" dirty="0"/>
                        <a:t>Animationen</a:t>
                      </a:r>
                    </a:p>
                  </a:txBody>
                  <a:tcPr>
                    <a:noFill/>
                  </a:tcPr>
                </a:tc>
                <a:tc>
                  <a:txBody>
                    <a:bodyPr/>
                    <a:lstStyle/>
                    <a:p>
                      <a:r>
                        <a:rPr lang="de-DE" dirty="0"/>
                        <a:t>Lernvideos</a:t>
                      </a:r>
                    </a:p>
                  </a:txBody>
                  <a:tcPr>
                    <a:noFill/>
                  </a:tcPr>
                </a:tc>
                <a:tc>
                  <a:txBody>
                    <a:bodyPr/>
                    <a:lstStyle/>
                    <a:p>
                      <a:r>
                        <a:rPr lang="de-DE" dirty="0"/>
                        <a:t>Schuleinheit</a:t>
                      </a:r>
                    </a:p>
                  </a:txBody>
                  <a:tcPr>
                    <a:noFill/>
                  </a:tcPr>
                </a:tc>
                <a:tc>
                  <a:txBody>
                    <a:bodyPr/>
                    <a:lstStyle/>
                    <a:p>
                      <a:r>
                        <a:rPr lang="de-DE" dirty="0"/>
                        <a:t>Lehrbuchtext</a:t>
                      </a:r>
                    </a:p>
                  </a:txBody>
                  <a:tcPr>
                    <a:noFill/>
                  </a:tcPr>
                </a:tc>
                <a:tc>
                  <a:txBody>
                    <a:bodyPr/>
                    <a:lstStyle/>
                    <a:p>
                      <a:r>
                        <a:rPr lang="de-DE" dirty="0"/>
                        <a:t>Interneteinheit</a:t>
                      </a:r>
                    </a:p>
                  </a:txBody>
                  <a:tcPr>
                    <a:noFill/>
                  </a:tcPr>
                </a:tc>
                <a:extLst>
                  <a:ext uri="{0D108BD9-81ED-4DB2-BD59-A6C34878D82A}">
                    <a16:rowId xmlns:a16="http://schemas.microsoft.com/office/drawing/2014/main" val="1003871655"/>
                  </a:ext>
                </a:extLst>
              </a:tr>
            </a:tbl>
          </a:graphicData>
        </a:graphic>
      </p:graphicFrame>
      <p:sp>
        <p:nvSpPr>
          <p:cNvPr id="2" name="Titel 1">
            <a:extLst>
              <a:ext uri="{FF2B5EF4-FFF2-40B4-BE49-F238E27FC236}">
                <a16:creationId xmlns:a16="http://schemas.microsoft.com/office/drawing/2014/main" id="{961B02D3-49AC-C89D-7D15-E6D5FFCE0B09}"/>
              </a:ext>
            </a:extLst>
          </p:cNvPr>
          <p:cNvSpPr>
            <a:spLocks noGrp="1"/>
          </p:cNvSpPr>
          <p:nvPr>
            <p:ph type="title"/>
          </p:nvPr>
        </p:nvSpPr>
        <p:spPr/>
        <p:txBody>
          <a:bodyPr/>
          <a:lstStyle/>
          <a:p>
            <a:r>
              <a:rPr lang="de-DE" dirty="0"/>
              <a:t>Lernaufgaben</a:t>
            </a:r>
          </a:p>
        </p:txBody>
      </p:sp>
      <p:sp>
        <p:nvSpPr>
          <p:cNvPr id="3" name="Inhaltsplatzhalter 2">
            <a:extLst>
              <a:ext uri="{FF2B5EF4-FFF2-40B4-BE49-F238E27FC236}">
                <a16:creationId xmlns:a16="http://schemas.microsoft.com/office/drawing/2014/main" id="{9D3CEF64-A956-7D76-B78C-4A66ED2E13E0}"/>
              </a:ext>
            </a:extLst>
          </p:cNvPr>
          <p:cNvSpPr>
            <a:spLocks noGrp="1"/>
          </p:cNvSpPr>
          <p:nvPr>
            <p:ph idx="1"/>
          </p:nvPr>
        </p:nvSpPr>
        <p:spPr>
          <a:xfrm>
            <a:off x="838200" y="1896269"/>
            <a:ext cx="10515600" cy="4351338"/>
          </a:xfrm>
        </p:spPr>
        <p:txBody>
          <a:bodyPr/>
          <a:lstStyle/>
          <a:p>
            <a:endParaRPr lang="de-DE" dirty="0"/>
          </a:p>
          <a:p>
            <a:endParaRPr lang="de-DE" dirty="0"/>
          </a:p>
        </p:txBody>
      </p:sp>
      <p:pic>
        <p:nvPicPr>
          <p:cNvPr id="4" name="Inhaltsplatzhalter 8" descr="Dokument Silhouette">
            <a:extLst>
              <a:ext uri="{FF2B5EF4-FFF2-40B4-BE49-F238E27FC236}">
                <a16:creationId xmlns:a16="http://schemas.microsoft.com/office/drawing/2014/main" id="{6D723254-12A2-4AE3-4A56-DF2CB2AE2E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9623" y="2455966"/>
            <a:ext cx="914400" cy="914400"/>
          </a:xfrm>
          <a:prstGeom prst="rect">
            <a:avLst/>
          </a:prstGeom>
        </p:spPr>
      </p:pic>
      <p:pic>
        <p:nvPicPr>
          <p:cNvPr id="9" name="Grafik 8">
            <a:extLst>
              <a:ext uri="{FF2B5EF4-FFF2-40B4-BE49-F238E27FC236}">
                <a16:creationId xmlns:a16="http://schemas.microsoft.com/office/drawing/2014/main" id="{E4ED5236-CA87-B6FF-EB8E-1AD2A5B3101D}"/>
              </a:ext>
            </a:extLst>
          </p:cNvPr>
          <p:cNvPicPr>
            <a:picLocks noChangeAspect="1"/>
          </p:cNvPicPr>
          <p:nvPr/>
        </p:nvPicPr>
        <p:blipFill>
          <a:blip r:embed="rId5"/>
          <a:stretch>
            <a:fillRect/>
          </a:stretch>
        </p:blipFill>
        <p:spPr>
          <a:xfrm>
            <a:off x="2933861" y="2475484"/>
            <a:ext cx="1563758" cy="875364"/>
          </a:xfrm>
          <a:prstGeom prst="rect">
            <a:avLst/>
          </a:prstGeom>
        </p:spPr>
      </p:pic>
      <p:pic>
        <p:nvPicPr>
          <p:cNvPr id="13" name="Grafik 12" descr="Klassenzimmer Silhouette">
            <a:extLst>
              <a:ext uri="{FF2B5EF4-FFF2-40B4-BE49-F238E27FC236}">
                <a16:creationId xmlns:a16="http://schemas.microsoft.com/office/drawing/2014/main" id="{A61EDB26-57F0-549D-4854-33C7390AB0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6386" y="2455966"/>
            <a:ext cx="914400" cy="914400"/>
          </a:xfrm>
          <a:prstGeom prst="rect">
            <a:avLst/>
          </a:prstGeom>
        </p:spPr>
      </p:pic>
      <p:pic>
        <p:nvPicPr>
          <p:cNvPr id="15" name="Grafik 14" descr="Videokamera Silhouette">
            <a:extLst>
              <a:ext uri="{FF2B5EF4-FFF2-40B4-BE49-F238E27FC236}">
                <a16:creationId xmlns:a16="http://schemas.microsoft.com/office/drawing/2014/main" id="{8C1BB679-7CFB-CD7F-51B0-856CFCCC57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60278" y="2364996"/>
            <a:ext cx="914400" cy="914400"/>
          </a:xfrm>
          <a:prstGeom prst="rect">
            <a:avLst/>
          </a:prstGeom>
        </p:spPr>
      </p:pic>
      <p:pic>
        <p:nvPicPr>
          <p:cNvPr id="17" name="Grafik 16" descr="Drahtlosrouter mit einfarbiger Füllung">
            <a:extLst>
              <a:ext uri="{FF2B5EF4-FFF2-40B4-BE49-F238E27FC236}">
                <a16:creationId xmlns:a16="http://schemas.microsoft.com/office/drawing/2014/main" id="{349093F3-D3D9-35BC-4158-9D3D778893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80484" y="2455966"/>
            <a:ext cx="914400" cy="914400"/>
          </a:xfrm>
          <a:prstGeom prst="rect">
            <a:avLst/>
          </a:prstGeom>
        </p:spPr>
      </p:pic>
      <p:pic>
        <p:nvPicPr>
          <p:cNvPr id="20" name="Grafik 19" descr="Wissenschaftlerin Silhouette">
            <a:extLst>
              <a:ext uri="{FF2B5EF4-FFF2-40B4-BE49-F238E27FC236}">
                <a16:creationId xmlns:a16="http://schemas.microsoft.com/office/drawing/2014/main" id="{BEA3F2F2-845C-38A4-8418-5D12A8DCFE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90624" y="2460255"/>
            <a:ext cx="914400" cy="914400"/>
          </a:xfrm>
          <a:prstGeom prst="rect">
            <a:avLst/>
          </a:prstGeom>
        </p:spPr>
      </p:pic>
    </p:spTree>
    <p:extLst>
      <p:ext uri="{BB962C8B-B14F-4D97-AF65-F5344CB8AC3E}">
        <p14:creationId xmlns:p14="http://schemas.microsoft.com/office/powerpoint/2010/main" val="43748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C669D-FC55-8902-79EB-B313759D5C1B}"/>
              </a:ext>
            </a:extLst>
          </p:cNvPr>
          <p:cNvSpPr>
            <a:spLocks noGrp="1"/>
          </p:cNvSpPr>
          <p:nvPr>
            <p:ph type="title"/>
          </p:nvPr>
        </p:nvSpPr>
        <p:spPr/>
        <p:txBody>
          <a:bodyPr/>
          <a:lstStyle/>
          <a:p>
            <a:r>
              <a:rPr lang="de-DE" dirty="0"/>
              <a:t>Überblick </a:t>
            </a:r>
            <a:r>
              <a:rPr lang="de-DE" dirty="0" err="1"/>
              <a:t>Redox</a:t>
            </a:r>
            <a:endParaRPr lang="de-DE" dirty="0"/>
          </a:p>
        </p:txBody>
      </p:sp>
      <p:pic>
        <p:nvPicPr>
          <p:cNvPr id="5" name="Inhaltsplatzhalter 4" descr="Ein Bild, das Text, Screenshot, Kreis, Diagramm enthält.&#10;&#10;Automatisch generierte Beschreibung">
            <a:extLst>
              <a:ext uri="{FF2B5EF4-FFF2-40B4-BE49-F238E27FC236}">
                <a16:creationId xmlns:a16="http://schemas.microsoft.com/office/drawing/2014/main" id="{403BB639-A426-A5A9-5972-487711C41BED}"/>
              </a:ext>
            </a:extLst>
          </p:cNvPr>
          <p:cNvPicPr>
            <a:picLocks noGrp="1" noChangeAspect="1"/>
          </p:cNvPicPr>
          <p:nvPr>
            <p:ph idx="1"/>
          </p:nvPr>
        </p:nvPicPr>
        <p:blipFill>
          <a:blip r:embed="rId3"/>
          <a:stretch>
            <a:fillRect/>
          </a:stretch>
        </p:blipFill>
        <p:spPr>
          <a:xfrm>
            <a:off x="5641160" y="500062"/>
            <a:ext cx="6728640" cy="5857875"/>
          </a:xfrm>
        </p:spPr>
      </p:pic>
      <p:graphicFrame>
        <p:nvGraphicFramePr>
          <p:cNvPr id="6" name="Tabelle 5">
            <a:extLst>
              <a:ext uri="{FF2B5EF4-FFF2-40B4-BE49-F238E27FC236}">
                <a16:creationId xmlns:a16="http://schemas.microsoft.com/office/drawing/2014/main" id="{A39EFA45-B00C-AB96-80CC-E2A2784F6F3C}"/>
              </a:ext>
            </a:extLst>
          </p:cNvPr>
          <p:cNvGraphicFramePr>
            <a:graphicFrameLocks noGrp="1"/>
          </p:cNvGraphicFramePr>
          <p:nvPr>
            <p:extLst>
              <p:ext uri="{D42A27DB-BD31-4B8C-83A1-F6EECF244321}">
                <p14:modId xmlns:p14="http://schemas.microsoft.com/office/powerpoint/2010/main" val="3053993749"/>
              </p:ext>
            </p:extLst>
          </p:nvPr>
        </p:nvGraphicFramePr>
        <p:xfrm>
          <a:off x="595034" y="1690688"/>
          <a:ext cx="4715926" cy="4039154"/>
        </p:xfrm>
        <a:graphic>
          <a:graphicData uri="http://schemas.openxmlformats.org/drawingml/2006/table">
            <a:tbl>
              <a:tblPr/>
              <a:tblGrid>
                <a:gridCol w="265187">
                  <a:extLst>
                    <a:ext uri="{9D8B030D-6E8A-4147-A177-3AD203B41FA5}">
                      <a16:colId xmlns:a16="http://schemas.microsoft.com/office/drawing/2014/main" val="4016744294"/>
                    </a:ext>
                  </a:extLst>
                </a:gridCol>
                <a:gridCol w="4450739">
                  <a:extLst>
                    <a:ext uri="{9D8B030D-6E8A-4147-A177-3AD203B41FA5}">
                      <a16:colId xmlns:a16="http://schemas.microsoft.com/office/drawing/2014/main" val="3459926161"/>
                    </a:ext>
                  </a:extLst>
                </a:gridCol>
              </a:tblGrid>
              <a:tr h="672645">
                <a:tc>
                  <a:txBody>
                    <a:bodyPr/>
                    <a:lstStyle/>
                    <a:p>
                      <a:pPr marL="0" marR="0" algn="just" fontAlgn="t"/>
                      <a:r>
                        <a:rPr lang="de-CH" sz="1800">
                          <a:solidFill>
                            <a:srgbClr val="00B050"/>
                          </a:solidFill>
                          <a:effectLst/>
                          <a:latin typeface="Calibri" panose="020F0502020204030204" pitchFamily="34" charset="0"/>
                        </a:rPr>
                        <a:t>R </a:t>
                      </a:r>
                    </a:p>
                  </a:txBody>
                  <a:tcPr marL="34653" marR="34653" marT="23102" marB="23102">
                    <a:lnL>
                      <a:noFill/>
                    </a:lnL>
                    <a:lnR>
                      <a:noFill/>
                    </a:lnR>
                    <a:lnT>
                      <a:noFill/>
                    </a:lnT>
                    <a:lnB>
                      <a:noFill/>
                    </a:lnB>
                    <a:noFill/>
                  </a:tcPr>
                </a:tc>
                <a:tc>
                  <a:txBody>
                    <a:bodyPr/>
                    <a:lstStyle/>
                    <a:p>
                      <a:pPr marL="0" marR="0" algn="just" fontAlgn="t"/>
                      <a:r>
                        <a:rPr lang="de-CH" sz="1800" dirty="0">
                          <a:solidFill>
                            <a:srgbClr val="00B050"/>
                          </a:solidFill>
                          <a:effectLst/>
                          <a:latin typeface="Calibri" panose="020F0502020204030204" pitchFamily="34" charset="0"/>
                        </a:rPr>
                        <a:t>Pflichteinheiten: In Grün - wichtige Werkzeuge, um die Redoxreaktionen zu verstehen</a:t>
                      </a:r>
                    </a:p>
                  </a:txBody>
                  <a:tcPr marL="34653" marR="34653" marT="23102" marB="23102">
                    <a:lnL>
                      <a:noFill/>
                    </a:lnL>
                    <a:lnR>
                      <a:noFill/>
                    </a:lnR>
                    <a:lnT>
                      <a:noFill/>
                    </a:lnT>
                    <a:lnB>
                      <a:noFill/>
                    </a:lnB>
                    <a:noFill/>
                  </a:tcPr>
                </a:tc>
                <a:extLst>
                  <a:ext uri="{0D108BD9-81ED-4DB2-BD59-A6C34878D82A}">
                    <a16:rowId xmlns:a16="http://schemas.microsoft.com/office/drawing/2014/main" val="2093589640"/>
                  </a:ext>
                </a:extLst>
              </a:tr>
              <a:tr h="982845">
                <a:tc>
                  <a:txBody>
                    <a:bodyPr/>
                    <a:lstStyle/>
                    <a:p>
                      <a:pPr marL="0" marR="0" algn="just" fontAlgn="t"/>
                      <a:r>
                        <a:rPr lang="de-CH" sz="1800">
                          <a:solidFill>
                            <a:srgbClr val="0070C0"/>
                          </a:solidFill>
                          <a:effectLst/>
                          <a:latin typeface="Calibri" panose="020F0502020204030204" pitchFamily="34" charset="0"/>
                        </a:rPr>
                        <a:t>R </a:t>
                      </a:r>
                    </a:p>
                  </a:txBody>
                  <a:tcPr marL="34653" marR="34653" marT="23102" marB="23102">
                    <a:lnL>
                      <a:noFill/>
                    </a:lnL>
                    <a:lnR>
                      <a:noFill/>
                    </a:lnR>
                    <a:lnT>
                      <a:noFill/>
                    </a:lnT>
                    <a:lnB>
                      <a:noFill/>
                    </a:lnB>
                    <a:noFill/>
                  </a:tcPr>
                </a:tc>
                <a:tc>
                  <a:txBody>
                    <a:bodyPr/>
                    <a:lstStyle/>
                    <a:p>
                      <a:pPr marL="0" marR="0" algn="just" fontAlgn="t"/>
                      <a:r>
                        <a:rPr lang="de-CH" sz="1800" dirty="0">
                          <a:solidFill>
                            <a:srgbClr val="0070C0"/>
                          </a:solidFill>
                          <a:effectLst/>
                          <a:latin typeface="Calibri" panose="020F0502020204030204" pitchFamily="34" charset="0"/>
                        </a:rPr>
                        <a:t>Pflichteinheiten: In Blau - wichtige Erlebnisse, um den Sinn und Zweck der Redoxreaktionen zu verstehen</a:t>
                      </a:r>
                    </a:p>
                  </a:txBody>
                  <a:tcPr marL="34653" marR="34653" marT="23102" marB="23102">
                    <a:lnL>
                      <a:noFill/>
                    </a:lnL>
                    <a:lnR>
                      <a:noFill/>
                    </a:lnR>
                    <a:lnT>
                      <a:noFill/>
                    </a:lnT>
                    <a:lnB>
                      <a:noFill/>
                    </a:lnB>
                    <a:noFill/>
                  </a:tcPr>
                </a:tc>
                <a:extLst>
                  <a:ext uri="{0D108BD9-81ED-4DB2-BD59-A6C34878D82A}">
                    <a16:rowId xmlns:a16="http://schemas.microsoft.com/office/drawing/2014/main" val="310034301"/>
                  </a:ext>
                </a:extLst>
              </a:tr>
              <a:tr h="365728">
                <a:tc>
                  <a:txBody>
                    <a:bodyPr/>
                    <a:lstStyle/>
                    <a:p>
                      <a:pPr marL="0" marR="0" algn="just" fontAlgn="t"/>
                      <a:r>
                        <a:rPr lang="de-CH" sz="1800">
                          <a:solidFill>
                            <a:srgbClr val="B2A1C7"/>
                          </a:solidFill>
                          <a:effectLst/>
                          <a:latin typeface="Calibri" panose="020F0502020204030204" pitchFamily="34" charset="0"/>
                        </a:rPr>
                        <a:t>G </a:t>
                      </a:r>
                    </a:p>
                  </a:txBody>
                  <a:tcPr marL="34653" marR="34653" marT="23102" marB="23102">
                    <a:lnL>
                      <a:noFill/>
                    </a:lnL>
                    <a:lnR>
                      <a:noFill/>
                    </a:lnR>
                    <a:lnT>
                      <a:noFill/>
                    </a:lnT>
                    <a:lnB>
                      <a:noFill/>
                    </a:lnB>
                    <a:noFill/>
                  </a:tcPr>
                </a:tc>
                <a:tc>
                  <a:txBody>
                    <a:bodyPr/>
                    <a:lstStyle/>
                    <a:p>
                      <a:pPr marL="0" marR="0" algn="just" fontAlgn="t"/>
                      <a:r>
                        <a:rPr lang="de-CH" sz="1800">
                          <a:solidFill>
                            <a:srgbClr val="B2A1C7"/>
                          </a:solidFill>
                          <a:effectLst/>
                          <a:latin typeface="Calibri" panose="020F0502020204030204" pitchFamily="34" charset="0"/>
                        </a:rPr>
                        <a:t>Freiwillige Einheiten: Grundlagen</a:t>
                      </a:r>
                    </a:p>
                  </a:txBody>
                  <a:tcPr marL="34653" marR="34653" marT="23102" marB="23102">
                    <a:lnL>
                      <a:noFill/>
                    </a:lnL>
                    <a:lnR>
                      <a:noFill/>
                    </a:lnR>
                    <a:lnT>
                      <a:noFill/>
                    </a:lnT>
                    <a:lnB>
                      <a:noFill/>
                    </a:lnB>
                    <a:noFill/>
                  </a:tcPr>
                </a:tc>
                <a:extLst>
                  <a:ext uri="{0D108BD9-81ED-4DB2-BD59-A6C34878D82A}">
                    <a16:rowId xmlns:a16="http://schemas.microsoft.com/office/drawing/2014/main" val="769045630"/>
                  </a:ext>
                </a:extLst>
              </a:tr>
              <a:tr h="362446">
                <a:tc>
                  <a:txBody>
                    <a:bodyPr/>
                    <a:lstStyle/>
                    <a:p>
                      <a:pPr marL="0" marR="0" algn="just" fontAlgn="t"/>
                      <a:r>
                        <a:rPr lang="de-CH" sz="1800">
                          <a:solidFill>
                            <a:srgbClr val="7F6000"/>
                          </a:solidFill>
                          <a:effectLst/>
                          <a:latin typeface="Calibri" panose="020F0502020204030204" pitchFamily="34" charset="0"/>
                        </a:rPr>
                        <a:t>E </a:t>
                      </a:r>
                    </a:p>
                  </a:txBody>
                  <a:tcPr marL="34653" marR="34653" marT="23102" marB="23102">
                    <a:lnL>
                      <a:noFill/>
                    </a:lnL>
                    <a:lnR>
                      <a:noFill/>
                    </a:lnR>
                    <a:lnT>
                      <a:noFill/>
                    </a:lnT>
                    <a:lnB>
                      <a:noFill/>
                    </a:lnB>
                    <a:noFill/>
                  </a:tcPr>
                </a:tc>
                <a:tc>
                  <a:txBody>
                    <a:bodyPr/>
                    <a:lstStyle/>
                    <a:p>
                      <a:pPr marL="0" marR="0" algn="just" fontAlgn="t"/>
                      <a:r>
                        <a:rPr lang="de-CH" sz="1800">
                          <a:solidFill>
                            <a:srgbClr val="7F6000"/>
                          </a:solidFill>
                          <a:effectLst/>
                          <a:latin typeface="Calibri" panose="020F0502020204030204" pitchFamily="34" charset="0"/>
                        </a:rPr>
                        <a:t> Freiwillige Einheiten: Exkurse</a:t>
                      </a:r>
                    </a:p>
                  </a:txBody>
                  <a:tcPr marL="34653" marR="34653" marT="23102" marB="23102">
                    <a:lnL>
                      <a:noFill/>
                    </a:lnL>
                    <a:lnR>
                      <a:noFill/>
                    </a:lnR>
                    <a:lnT>
                      <a:noFill/>
                    </a:lnT>
                    <a:lnB>
                      <a:noFill/>
                    </a:lnB>
                    <a:noFill/>
                  </a:tcPr>
                </a:tc>
                <a:extLst>
                  <a:ext uri="{0D108BD9-81ED-4DB2-BD59-A6C34878D82A}">
                    <a16:rowId xmlns:a16="http://schemas.microsoft.com/office/drawing/2014/main" val="2156636607"/>
                  </a:ext>
                </a:extLst>
              </a:tr>
              <a:tr h="982845">
                <a:tc>
                  <a:txBody>
                    <a:bodyPr/>
                    <a:lstStyle/>
                    <a:p>
                      <a:pPr marL="0" marR="0" algn="just" fontAlgn="t"/>
                      <a:endParaRPr lang="de-DE" sz="1600">
                        <a:effectLst/>
                      </a:endParaRPr>
                    </a:p>
                  </a:txBody>
                  <a:tcPr marL="34653" marR="34653" marT="23102" marB="23102">
                    <a:lnL>
                      <a:noFill/>
                    </a:lnL>
                    <a:lnR>
                      <a:noFill/>
                    </a:lnR>
                    <a:lnT>
                      <a:noFill/>
                    </a:lnT>
                    <a:lnB>
                      <a:noFill/>
                    </a:lnB>
                    <a:noFill/>
                  </a:tcPr>
                </a:tc>
                <a:tc>
                  <a:txBody>
                    <a:bodyPr/>
                    <a:lstStyle/>
                    <a:p>
                      <a:pPr marL="0" marR="0" algn="just" fontAlgn="t"/>
                      <a:r>
                        <a:rPr lang="de-CH" sz="1800">
                          <a:solidFill>
                            <a:srgbClr val="000000"/>
                          </a:solidFill>
                          <a:effectLst/>
                          <a:latin typeface="Calibri" panose="020F0502020204030204" pitchFamily="34" charset="0"/>
                        </a:rPr>
                        <a:t>Einzelpfeil: Die Einheiten Links vom Pfeil müssen vor den Einheiten rechts vom Pfeil bearbeitet werden</a:t>
                      </a:r>
                    </a:p>
                  </a:txBody>
                  <a:tcPr marL="34653" marR="34653" marT="23102" marB="23102">
                    <a:lnL>
                      <a:noFill/>
                    </a:lnL>
                    <a:lnR>
                      <a:noFill/>
                    </a:lnR>
                    <a:lnT>
                      <a:noFill/>
                    </a:lnT>
                    <a:lnB>
                      <a:noFill/>
                    </a:lnB>
                    <a:noFill/>
                  </a:tcPr>
                </a:tc>
                <a:extLst>
                  <a:ext uri="{0D108BD9-81ED-4DB2-BD59-A6C34878D82A}">
                    <a16:rowId xmlns:a16="http://schemas.microsoft.com/office/drawing/2014/main" val="1991312099"/>
                  </a:ext>
                </a:extLst>
              </a:tr>
              <a:tr h="672645">
                <a:tc>
                  <a:txBody>
                    <a:bodyPr/>
                    <a:lstStyle/>
                    <a:p>
                      <a:pPr marL="0" marR="0" algn="just" fontAlgn="t"/>
                      <a:endParaRPr lang="de-DE" sz="1600">
                        <a:effectLst/>
                      </a:endParaRPr>
                    </a:p>
                  </a:txBody>
                  <a:tcPr marL="34653" marR="34653" marT="23102" marB="23102">
                    <a:lnL>
                      <a:noFill/>
                    </a:lnL>
                    <a:lnR>
                      <a:noFill/>
                    </a:lnR>
                    <a:lnT>
                      <a:noFill/>
                    </a:lnT>
                    <a:lnB>
                      <a:noFill/>
                    </a:lnB>
                    <a:noFill/>
                  </a:tcPr>
                </a:tc>
                <a:tc>
                  <a:txBody>
                    <a:bodyPr/>
                    <a:lstStyle/>
                    <a:p>
                      <a:pPr marL="0" marR="0" algn="just" fontAlgn="t"/>
                      <a:r>
                        <a:rPr lang="de-CH" sz="1800" dirty="0">
                          <a:solidFill>
                            <a:srgbClr val="000000"/>
                          </a:solidFill>
                          <a:effectLst/>
                          <a:latin typeface="Calibri" panose="020F0502020204030204" pitchFamily="34" charset="0"/>
                        </a:rPr>
                        <a:t>Doppelpfeil: Die Einheiten kann man in beliebiger Reihenfolge bearbeiten.</a:t>
                      </a:r>
                    </a:p>
                  </a:txBody>
                  <a:tcPr marL="34653" marR="34653" marT="23102" marB="23102">
                    <a:lnL>
                      <a:noFill/>
                    </a:lnL>
                    <a:lnR>
                      <a:noFill/>
                    </a:lnR>
                    <a:lnT>
                      <a:noFill/>
                    </a:lnT>
                    <a:lnB>
                      <a:noFill/>
                    </a:lnB>
                    <a:noFill/>
                  </a:tcPr>
                </a:tc>
                <a:extLst>
                  <a:ext uri="{0D108BD9-81ED-4DB2-BD59-A6C34878D82A}">
                    <a16:rowId xmlns:a16="http://schemas.microsoft.com/office/drawing/2014/main" val="3585562781"/>
                  </a:ext>
                </a:extLst>
              </a:tr>
            </a:tbl>
          </a:graphicData>
        </a:graphic>
      </p:graphicFrame>
    </p:spTree>
    <p:extLst>
      <p:ext uri="{BB962C8B-B14F-4D97-AF65-F5344CB8AC3E}">
        <p14:creationId xmlns:p14="http://schemas.microsoft.com/office/powerpoint/2010/main" val="246625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90A75-FB91-9AA5-18B5-B69A5B66B75F}"/>
            </a:ext>
          </a:extLst>
        </p:cNvPr>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04DB747D-4F4B-871A-0394-8F4B830E2A9B}"/>
              </a:ext>
            </a:extLst>
          </p:cNvPr>
          <p:cNvPicPr>
            <a:picLocks noGrp="1" noChangeAspect="1"/>
          </p:cNvPicPr>
          <p:nvPr>
            <p:ph idx="1"/>
          </p:nvPr>
        </p:nvPicPr>
        <p:blipFill>
          <a:blip r:embed="rId3"/>
          <a:stretch>
            <a:fillRect/>
          </a:stretch>
        </p:blipFill>
        <p:spPr>
          <a:xfrm>
            <a:off x="-38" y="235634"/>
            <a:ext cx="12192038" cy="6386732"/>
          </a:xfrm>
        </p:spPr>
      </p:pic>
    </p:spTree>
    <p:extLst>
      <p:ext uri="{BB962C8B-B14F-4D97-AF65-F5344CB8AC3E}">
        <p14:creationId xmlns:p14="http://schemas.microsoft.com/office/powerpoint/2010/main" val="170755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7577F-A2CE-22DD-70A2-200EA6527C80}"/>
              </a:ext>
            </a:extLst>
          </p:cNvPr>
          <p:cNvSpPr>
            <a:spLocks noGrp="1"/>
          </p:cNvSpPr>
          <p:nvPr>
            <p:ph type="title"/>
          </p:nvPr>
        </p:nvSpPr>
        <p:spPr/>
        <p:txBody>
          <a:bodyPr/>
          <a:lstStyle/>
          <a:p>
            <a:r>
              <a:rPr lang="de-DE" dirty="0"/>
              <a:t>		Einstiegspunkt</a:t>
            </a:r>
          </a:p>
        </p:txBody>
      </p:sp>
      <p:sp>
        <p:nvSpPr>
          <p:cNvPr id="3" name="Inhaltsplatzhalter 2">
            <a:extLst>
              <a:ext uri="{FF2B5EF4-FFF2-40B4-BE49-F238E27FC236}">
                <a16:creationId xmlns:a16="http://schemas.microsoft.com/office/drawing/2014/main" id="{A35DD012-691D-F9B9-6641-80D755886BFA}"/>
              </a:ext>
            </a:extLst>
          </p:cNvPr>
          <p:cNvSpPr>
            <a:spLocks noGrp="1"/>
          </p:cNvSpPr>
          <p:nvPr>
            <p:ph idx="1"/>
          </p:nvPr>
        </p:nvSpPr>
        <p:spPr>
          <a:xfrm>
            <a:off x="838199" y="1825625"/>
            <a:ext cx="10345615" cy="4351338"/>
          </a:xfrm>
        </p:spPr>
        <p:txBody>
          <a:bodyPr>
            <a:normAutofit fontScale="77500" lnSpcReduction="20000"/>
          </a:bodyPr>
          <a:lstStyle/>
          <a:p>
            <a:pPr algn="l"/>
            <a:r>
              <a:rPr lang="de-CH" b="0" i="0" u="none" strike="noStrike" dirty="0">
                <a:solidFill>
                  <a:srgbClr val="000000"/>
                </a:solidFill>
                <a:effectLst/>
              </a:rPr>
              <a:t>Stellen Sie sich vor, Sie könnten in die Welt der kleinsten Teilchen eintauchen und beobachten, wie unsichtbare Elektronenströme das Leben, wie wir es kennen, ermöglichen. Die </a:t>
            </a:r>
            <a:r>
              <a:rPr lang="de-CH" b="0" i="0" u="none" strike="noStrike" dirty="0" err="1">
                <a:solidFill>
                  <a:srgbClr val="000000"/>
                </a:solidFill>
                <a:effectLst/>
              </a:rPr>
              <a:t>Redoxchemie</a:t>
            </a:r>
            <a:r>
              <a:rPr lang="de-CH" b="0" i="0" u="none" strike="noStrike" dirty="0">
                <a:solidFill>
                  <a:srgbClr val="000000"/>
                </a:solidFill>
                <a:effectLst/>
              </a:rPr>
              <a:t> öffnet genau diese Tür und zeigt, wie chemische Reaktionen unser tägliches Leben prägen. Jeden Tag begegnen Ihnen unzählige Phänomene, die auf Redoxreaktionen basieren – auch wenn Sie sie nicht bewusst wahrnehmen. Vom Energiefluss in Ihrem Handy bis hin zum Rost, der an einem alten Fahrrad nagt – all das und noch viel mehr ist das Ergebnis von </a:t>
            </a:r>
            <a:r>
              <a:rPr lang="de-CH" b="0" i="0" u="none" strike="noStrike" dirty="0" err="1">
                <a:solidFill>
                  <a:srgbClr val="000000"/>
                </a:solidFill>
                <a:effectLst/>
              </a:rPr>
              <a:t>Redoxprozessen</a:t>
            </a:r>
            <a:r>
              <a:rPr lang="de-CH" b="0" i="0" u="none" strike="noStrike" dirty="0">
                <a:solidFill>
                  <a:srgbClr val="000000"/>
                </a:solidFill>
                <a:effectLst/>
              </a:rPr>
              <a:t>.</a:t>
            </a:r>
          </a:p>
          <a:p>
            <a:pPr algn="l"/>
            <a:r>
              <a:rPr lang="de-CH" b="0" i="0" u="none" strike="noStrike" dirty="0">
                <a:solidFill>
                  <a:srgbClr val="000000"/>
                </a:solidFill>
                <a:effectLst/>
              </a:rPr>
              <a:t>Stellen Sie sich vor, Sie könnten nicht nur verstehen, warum eine Batterie leer wird, sondern auch, wie man sie effizienter gestalten kann. Oder Sie könnten Methoden entwickeln, um Korrosion zu verhindern und damit die Lebensdauer von Bauwerken zu verlängern. Dieses Wissen eröffnet Ihnen zahlreiche praktische Anwendungen, die Ihren Alltag verbessern können.</a:t>
            </a:r>
          </a:p>
          <a:p>
            <a:pPr algn="l"/>
            <a:r>
              <a:rPr lang="de-CH" b="0" i="0" u="none" strike="noStrike" dirty="0">
                <a:solidFill>
                  <a:srgbClr val="000000"/>
                </a:solidFill>
                <a:effectLst/>
              </a:rPr>
              <a:t>Die Reise beginnt jetzt: In dieser Lektion werden Sie ein konkretes Beispiel einer Redoxreaktion kennenlernen. Sind Sie bereit, die geheimen Elektronenströme zu entschlüsseln?</a:t>
            </a:r>
          </a:p>
        </p:txBody>
      </p:sp>
      <p:pic>
        <p:nvPicPr>
          <p:cNvPr id="5" name="Grafik 4">
            <a:extLst>
              <a:ext uri="{FF2B5EF4-FFF2-40B4-BE49-F238E27FC236}">
                <a16:creationId xmlns:a16="http://schemas.microsoft.com/office/drawing/2014/main" id="{710EB16E-69CB-CC5A-9FEE-84BDC4C2BCFD}"/>
              </a:ext>
            </a:extLst>
          </p:cNvPr>
          <p:cNvPicPr>
            <a:picLocks noChangeAspect="1"/>
          </p:cNvPicPr>
          <p:nvPr/>
        </p:nvPicPr>
        <p:blipFill>
          <a:blip r:embed="rId5"/>
          <a:stretch>
            <a:fillRect/>
          </a:stretch>
        </p:blipFill>
        <p:spPr>
          <a:xfrm>
            <a:off x="838200" y="554037"/>
            <a:ext cx="914400" cy="914400"/>
          </a:xfrm>
          <a:prstGeom prst="rect">
            <a:avLst/>
          </a:prstGeom>
        </p:spPr>
      </p:pic>
      <p:pic>
        <p:nvPicPr>
          <p:cNvPr id="6" name="R1_Einstieg.m4a">
            <a:hlinkClick r:id="" action="ppaction://media"/>
            <a:extLst>
              <a:ext uri="{FF2B5EF4-FFF2-40B4-BE49-F238E27FC236}">
                <a16:creationId xmlns:a16="http://schemas.microsoft.com/office/drawing/2014/main" id="{B10152F8-D296-204D-D9A0-BFC186ADB9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58215" y="554037"/>
            <a:ext cx="812800" cy="812800"/>
          </a:xfrm>
          <a:prstGeom prst="rect">
            <a:avLst/>
          </a:prstGeom>
        </p:spPr>
      </p:pic>
    </p:spTree>
    <p:extLst>
      <p:ext uri="{BB962C8B-B14F-4D97-AF65-F5344CB8AC3E}">
        <p14:creationId xmlns:p14="http://schemas.microsoft.com/office/powerpoint/2010/main" val="299672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FC57411-FC27-03CD-B60F-560F9302140E}"/>
              </a:ext>
            </a:extLst>
          </p:cNvPr>
          <p:cNvPicPr>
            <a:picLocks noChangeAspect="1"/>
          </p:cNvPicPr>
          <p:nvPr/>
        </p:nvPicPr>
        <p:blipFill>
          <a:blip r:embed="rId3"/>
          <a:stretch>
            <a:fillRect/>
          </a:stretch>
        </p:blipFill>
        <p:spPr>
          <a:xfrm>
            <a:off x="996462" y="570706"/>
            <a:ext cx="914400" cy="914400"/>
          </a:xfrm>
          <a:prstGeom prst="rect">
            <a:avLst/>
          </a:prstGeom>
        </p:spPr>
      </p:pic>
      <p:sp>
        <p:nvSpPr>
          <p:cNvPr id="2" name="Titel 1">
            <a:extLst>
              <a:ext uri="{FF2B5EF4-FFF2-40B4-BE49-F238E27FC236}">
                <a16:creationId xmlns:a16="http://schemas.microsoft.com/office/drawing/2014/main" id="{D9F123DD-1A86-4787-0F97-3098FFE494A9}"/>
              </a:ext>
            </a:extLst>
          </p:cNvPr>
          <p:cNvSpPr>
            <a:spLocks noGrp="1"/>
          </p:cNvSpPr>
          <p:nvPr>
            <p:ph type="title"/>
          </p:nvPr>
        </p:nvSpPr>
        <p:spPr/>
        <p:txBody>
          <a:bodyPr/>
          <a:lstStyle/>
          <a:p>
            <a:r>
              <a:rPr lang="de-DE" dirty="0"/>
              <a:t>		Lernwegempfehlung</a:t>
            </a:r>
          </a:p>
        </p:txBody>
      </p:sp>
      <p:sp>
        <p:nvSpPr>
          <p:cNvPr id="3" name="Inhaltsplatzhalter 2">
            <a:extLst>
              <a:ext uri="{FF2B5EF4-FFF2-40B4-BE49-F238E27FC236}">
                <a16:creationId xmlns:a16="http://schemas.microsoft.com/office/drawing/2014/main" id="{F018748C-6362-AEF3-7C38-1306CF8D92D3}"/>
              </a:ext>
            </a:extLst>
          </p:cNvPr>
          <p:cNvSpPr>
            <a:spLocks noGrp="1"/>
          </p:cNvSpPr>
          <p:nvPr>
            <p:ph idx="1"/>
          </p:nvPr>
        </p:nvSpPr>
        <p:spPr/>
        <p:txBody>
          <a:bodyPr>
            <a:normAutofit fontScale="92500" lnSpcReduction="20000"/>
          </a:bodyPr>
          <a:lstStyle/>
          <a:p>
            <a:pPr marL="0" marR="0" indent="0">
              <a:buNone/>
            </a:pPr>
            <a:r>
              <a:rPr lang="de-DE" sz="1800" dirty="0">
                <a:solidFill>
                  <a:srgbClr val="000000"/>
                </a:solidFill>
                <a:effectLst/>
                <a:latin typeface="Calibri" panose="020F0502020204030204" pitchFamily="34" charset="0"/>
              </a:rPr>
              <a:t>In dieser Lernsequenz lernen Sie das Phänomen der </a:t>
            </a:r>
            <a:r>
              <a:rPr lang="de-DE" sz="1800" dirty="0" err="1">
                <a:solidFill>
                  <a:srgbClr val="000000"/>
                </a:solidFill>
                <a:effectLst/>
                <a:latin typeface="Calibri" panose="020F0502020204030204" pitchFamily="34" charset="0"/>
              </a:rPr>
              <a:t>Redox</a:t>
            </a:r>
            <a:r>
              <a:rPr lang="de-DE" sz="1800" dirty="0">
                <a:solidFill>
                  <a:srgbClr val="000000"/>
                </a:solidFill>
                <a:effectLst/>
                <a:latin typeface="Calibri" panose="020F0502020204030204" pitchFamily="34" charset="0"/>
              </a:rPr>
              <a:t>-Reaktionen durch experimentelle Beobachtungen kennen. Mithilfe der Materialien R01_MAT (Link) können Sie entweder eigene Experimente (R01_MAT_2 oder R01_MAT_3) durchführen oder ein Video (R01_MAT_1) nutzen, um die Auswirkungen von Sauerstoff auf Stoffe wie Magnesium oder einen frisch geschnittenen Apfel zu beobachten und zu interpretieren. Alternativ bietet R01_MAT_4 einen Einstieg in die Geschichte der </a:t>
            </a:r>
            <a:r>
              <a:rPr lang="de-DE" sz="1800" dirty="0" err="1">
                <a:solidFill>
                  <a:srgbClr val="000000"/>
                </a:solidFill>
                <a:effectLst/>
                <a:latin typeface="Calibri" panose="020F0502020204030204" pitchFamily="34" charset="0"/>
              </a:rPr>
              <a:t>Redoxchemie</a:t>
            </a:r>
            <a:r>
              <a:rPr lang="de-DE" sz="1800" dirty="0">
                <a:solidFill>
                  <a:srgbClr val="000000"/>
                </a:solidFill>
                <a:effectLst/>
                <a:latin typeface="Calibri" panose="020F0502020204030204" pitchFamily="34" charset="0"/>
              </a:rPr>
              <a:t>. Je nach Ihren Vorkenntnissen und Interessen wird folgender Lernweg empfohlen: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Vertraut mit Experimenten:</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Wenn Sie bereits mit Experimenten vertraut sind und die Zusammenhänge zwischen exothermen Reaktionen und den Veränderungen der Stoffeigenschaften verstehen, könnte das Video zur Magnesiumverbrennung in R01_MAT_1 neue Erkenntnisse bieten.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Unsicher bei exothermen Reaktionen:</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Wenn Sie sich unsicher sind, was exotherme Reaktionen zwischen metallischen und nichtmetallischen Stoffen auszeichnet, empfiehlt sich das Experiment aus R01_MAT_2, um Ihr Wissen zu salzartigen Stoffen aufzufrischen.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Interesse an alltäglichen Phänomenen:</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Wenn Sie verstehen möchten, was hinter alltäglichen Phänomenen wie dem "Braunwerden eines frisch geschnittenen Apfels" steckt, können Sie mit R01_MAT_3 die Begriffe Oxidation und Reduktion erarbeiten.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Interesse an der Geschichte:</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Falls Sie sich für die historische Entwicklung der Begriffe Reduktion und Oxidation interessieren, können Sie alternativ den Text von Arnold Arni in R01_MAT_4 lesen.</a:t>
            </a:r>
          </a:p>
          <a:p>
            <a:pPr marL="0" marR="0" indent="0">
              <a:buNone/>
            </a:pPr>
            <a:r>
              <a:rPr lang="de-DE" sz="1800" dirty="0">
                <a:solidFill>
                  <a:srgbClr val="000000"/>
                </a:solidFill>
                <a:effectLst/>
                <a:latin typeface="Calibri" panose="020F0502020204030204" pitchFamily="34" charset="0"/>
              </a:rPr>
              <a:t>Wählen Sie den Lernweg, der für Sie am besten geeignet ist.</a:t>
            </a:r>
          </a:p>
          <a:p>
            <a:pPr marL="0" indent="0">
              <a:buNone/>
            </a:pPr>
            <a:endParaRPr lang="de-DE" dirty="0"/>
          </a:p>
        </p:txBody>
      </p:sp>
    </p:spTree>
    <p:extLst>
      <p:ext uri="{BB962C8B-B14F-4D97-AF65-F5344CB8AC3E}">
        <p14:creationId xmlns:p14="http://schemas.microsoft.com/office/powerpoint/2010/main" val="398750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Entwurf, Lineart, weiß, Zeichnung enthält.&#10;&#10;Automatisch generierte Beschreibung">
            <a:extLst>
              <a:ext uri="{FF2B5EF4-FFF2-40B4-BE49-F238E27FC236}">
                <a16:creationId xmlns:a16="http://schemas.microsoft.com/office/drawing/2014/main" id="{BAE94FD4-FBAB-A328-D850-70C7D3C2367A}"/>
              </a:ext>
            </a:extLst>
          </p:cNvPr>
          <p:cNvPicPr>
            <a:picLocks noGrp="1" noChangeAspect="1"/>
          </p:cNvPicPr>
          <p:nvPr>
            <p:ph idx="1"/>
          </p:nvPr>
        </p:nvPicPr>
        <p:blipFill>
          <a:blip r:embed="rId3"/>
          <a:stretch>
            <a:fillRect/>
          </a:stretch>
        </p:blipFill>
        <p:spPr>
          <a:xfrm>
            <a:off x="838200" y="455664"/>
            <a:ext cx="1250795" cy="1341432"/>
          </a:xfrm>
        </p:spPr>
      </p:pic>
      <p:pic>
        <p:nvPicPr>
          <p:cNvPr id="7" name="Grafik 6" descr="Ein Bild, das Snack, Essen, Screenshot enthält.&#10;&#10;Automatisch generierte Beschreibung">
            <a:extLst>
              <a:ext uri="{FF2B5EF4-FFF2-40B4-BE49-F238E27FC236}">
                <a16:creationId xmlns:a16="http://schemas.microsoft.com/office/drawing/2014/main" id="{4BEB7EF1-2964-9BE6-609E-D1D65C56151F}"/>
              </a:ext>
            </a:extLst>
          </p:cNvPr>
          <p:cNvPicPr>
            <a:picLocks noChangeAspect="1"/>
          </p:cNvPicPr>
          <p:nvPr/>
        </p:nvPicPr>
        <p:blipFill>
          <a:blip r:embed="rId4"/>
          <a:stretch>
            <a:fillRect/>
          </a:stretch>
        </p:blipFill>
        <p:spPr>
          <a:xfrm>
            <a:off x="6625009" y="2116009"/>
            <a:ext cx="5163660" cy="2596668"/>
          </a:xfrm>
          <a:prstGeom prst="rect">
            <a:avLst/>
          </a:prstGeom>
        </p:spPr>
      </p:pic>
      <p:sp>
        <p:nvSpPr>
          <p:cNvPr id="4" name="Textfeld 3">
            <a:extLst>
              <a:ext uri="{FF2B5EF4-FFF2-40B4-BE49-F238E27FC236}">
                <a16:creationId xmlns:a16="http://schemas.microsoft.com/office/drawing/2014/main" id="{FA32FDEB-F3A5-5EDC-D438-19D4DB380CE4}"/>
              </a:ext>
            </a:extLst>
          </p:cNvPr>
          <p:cNvSpPr txBox="1"/>
          <p:nvPr/>
        </p:nvSpPr>
        <p:spPr>
          <a:xfrm>
            <a:off x="713934" y="1935567"/>
            <a:ext cx="5672797" cy="3950505"/>
          </a:xfrm>
          <a:prstGeom prst="rect">
            <a:avLst/>
          </a:prstGeom>
          <a:noFill/>
        </p:spPr>
        <p:txBody>
          <a:bodyPr wrap="square">
            <a:spAutoFit/>
          </a:bodyPr>
          <a:lstStyle/>
          <a:p>
            <a:pPr algn="l" rtl="0" fontAlgn="base">
              <a:lnSpc>
                <a:spcPts val="1538"/>
              </a:lnSpc>
            </a:pPr>
            <a:r>
              <a:rPr lang="de-CH" sz="1800" b="0" i="0" dirty="0">
                <a:solidFill>
                  <a:srgbClr val="000000"/>
                </a:solidFill>
                <a:effectLst/>
                <a:latin typeface="Calibri" panose="020F0502020204030204" pitchFamily="34" charset="0"/>
              </a:rPr>
              <a:t>Enzymatische Bräunung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Äpfel enthalten das Enzym </a:t>
            </a:r>
            <a:r>
              <a:rPr lang="de-CH" sz="1800" b="0" i="0" dirty="0" err="1">
                <a:solidFill>
                  <a:srgbClr val="000000"/>
                </a:solidFill>
                <a:effectLst/>
                <a:latin typeface="Calibri" panose="020F0502020204030204" pitchFamily="34" charset="0"/>
              </a:rPr>
              <a:t>Polyphenoloxidase</a:t>
            </a:r>
            <a:r>
              <a:rPr lang="de-CH" sz="1800" b="0" i="0" dirty="0">
                <a:solidFill>
                  <a:srgbClr val="000000"/>
                </a:solidFill>
                <a:effectLst/>
                <a:latin typeface="Calibri" panose="020F0502020204030204" pitchFamily="34" charset="0"/>
              </a:rPr>
              <a:t> (PPO). Die Substrate, die dieses Enzym oxidiert, sind Phenolverbindungen. Wenn der Apfel geschnitten wird, werden die Zellen beschädigt und das PPO kommt mit den Phenolverbindungen in Kontakt was nach einiger Zeit zur Oxidierung mit Sauerstoff führt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entstehen durch die Oxidation von Phenolen.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sind sehr instabil und polymerisieren schnell um Melanine zu bilden, die als braune Pigmente erscheinend und somit für die Bräunung des Apfels  verantwortlich sind.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Zusammenfassung: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Wenn der Apfel geschnitten wird, kommt das Enzym PPO mit Sauerstoff in Kontakt und oxidiert die Phenolverbindung zu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1" i="0" dirty="0">
                <a:solidFill>
                  <a:srgbClr val="000000"/>
                </a:solidFill>
                <a:effectLst/>
                <a:latin typeface="Calibri" panose="020F0502020204030204" pitchFamily="34" charset="0"/>
              </a:rPr>
              <a:t>Phenolverbindung verliert Elektronen (Oxidation) und der Sauerstoff nimmt Elektronen auf (Reduktion).</a:t>
            </a: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p:txBody>
      </p:sp>
      <p:sp>
        <p:nvSpPr>
          <p:cNvPr id="8" name="Textfeld 7">
            <a:extLst>
              <a:ext uri="{FF2B5EF4-FFF2-40B4-BE49-F238E27FC236}">
                <a16:creationId xmlns:a16="http://schemas.microsoft.com/office/drawing/2014/main" id="{A6164FBF-D947-670A-3B5D-AFC421D0F8CB}"/>
              </a:ext>
            </a:extLst>
          </p:cNvPr>
          <p:cNvSpPr txBox="1"/>
          <p:nvPr/>
        </p:nvSpPr>
        <p:spPr>
          <a:xfrm>
            <a:off x="2388288" y="648762"/>
            <a:ext cx="9034976" cy="646331"/>
          </a:xfrm>
          <a:prstGeom prst="rect">
            <a:avLst/>
          </a:prstGeom>
          <a:noFill/>
        </p:spPr>
        <p:txBody>
          <a:bodyPr wrap="square">
            <a:spAutoFit/>
          </a:bodyPr>
          <a:lstStyle/>
          <a:p>
            <a:pPr marL="0" marR="0">
              <a:spcBef>
                <a:spcPts val="0"/>
              </a:spcBef>
              <a:spcAft>
                <a:spcPts val="0"/>
              </a:spcAft>
            </a:pPr>
            <a:r>
              <a:rPr lang="de-DE" sz="1800" b="1" dirty="0">
                <a:solidFill>
                  <a:srgbClr val="000000"/>
                </a:solidFill>
                <a:effectLst/>
                <a:latin typeface="+mj-lt"/>
              </a:rPr>
              <a:t>Ziel der Aufgabe: </a:t>
            </a:r>
            <a:r>
              <a:rPr lang="de-DE" sz="1800" dirty="0">
                <a:solidFill>
                  <a:srgbClr val="000000"/>
                </a:solidFill>
                <a:effectLst/>
                <a:latin typeface="+mj-lt"/>
              </a:rPr>
              <a:t>Sie führen selbstständig ein Experiment durch, um die natürliche Veränderung eines Apfels zu beobachten und die zugrunde liegenden chemischen Prozesse zu erforschen. </a:t>
            </a:r>
          </a:p>
        </p:txBody>
      </p:sp>
    </p:spTree>
    <p:extLst>
      <p:ext uri="{BB962C8B-B14F-4D97-AF65-F5344CB8AC3E}">
        <p14:creationId xmlns:p14="http://schemas.microsoft.com/office/powerpoint/2010/main" val="309736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3867C-E8EE-8153-40B4-5125A5F7DBD2}"/>
              </a:ext>
            </a:extLst>
          </p:cNvPr>
          <p:cNvSpPr>
            <a:spLocks noGrp="1"/>
          </p:cNvSpPr>
          <p:nvPr>
            <p:ph type="title"/>
          </p:nvPr>
        </p:nvSpPr>
        <p:spPr/>
        <p:txBody>
          <a:bodyPr/>
          <a:lstStyle/>
          <a:p>
            <a:r>
              <a:rPr lang="de-DE" dirty="0"/>
              <a:t>R1 Testen Sie sich selbst</a:t>
            </a:r>
          </a:p>
        </p:txBody>
      </p:sp>
      <p:sp>
        <p:nvSpPr>
          <p:cNvPr id="3" name="Inhaltsplatzhalter 2">
            <a:extLst>
              <a:ext uri="{FF2B5EF4-FFF2-40B4-BE49-F238E27FC236}">
                <a16:creationId xmlns:a16="http://schemas.microsoft.com/office/drawing/2014/main" id="{36478D7E-2BB2-6A9F-DCE7-12BF4087DB60}"/>
              </a:ext>
            </a:extLst>
          </p:cNvPr>
          <p:cNvSpPr>
            <a:spLocks noGrp="1"/>
          </p:cNvSpPr>
          <p:nvPr>
            <p:ph idx="1"/>
          </p:nvPr>
        </p:nvSpPr>
        <p:spPr/>
        <p:txBody>
          <a:bodyPr/>
          <a:lstStyle/>
          <a:p>
            <a:pPr rtl="0" fontAlgn="ctr">
              <a:buFont typeface="+mj-lt"/>
              <a:buAutoNum type="alphaLcPeriod"/>
            </a:pPr>
            <a:r>
              <a:rPr lang="de-DE" sz="1800" b="0" i="0" dirty="0">
                <a:solidFill>
                  <a:srgbClr val="000000"/>
                </a:solidFill>
                <a:effectLst/>
                <a:latin typeface="Calibri" panose="020F0502020204030204" pitchFamily="34" charset="0"/>
                <a:cs typeface="Calibri" panose="020F0502020204030204" pitchFamily="34" charset="0"/>
              </a:rPr>
              <a:t>Stellen Sie die Salzsynthesen von den folgenden Metallen und Nichtmetallen auf: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Magnesium und Chlor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Aluminium und Sauerstoff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Eisen und Sauerstoff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Aluminium und Chlor</a:t>
            </a:r>
          </a:p>
          <a:p>
            <a:pPr rtl="0" fontAlgn="ctr">
              <a:buFont typeface="+mj-lt"/>
              <a:buAutoNum type="alphaLcPeriod"/>
            </a:pPr>
            <a:r>
              <a:rPr lang="de-DE" sz="1800" b="0" i="0" dirty="0">
                <a:solidFill>
                  <a:srgbClr val="000000"/>
                </a:solidFill>
                <a:effectLst/>
                <a:latin typeface="Calibri" panose="020F0502020204030204" pitchFamily="34" charset="0"/>
                <a:cs typeface="Calibri" panose="020F0502020204030204" pitchFamily="34" charset="0"/>
              </a:rPr>
              <a:t>Bestimmen Sie was </a:t>
            </a:r>
            <a:r>
              <a:rPr lang="de-DE" sz="1800" b="0" i="0" dirty="0">
                <a:effectLst/>
                <a:latin typeface="Calibri" panose="020F0502020204030204" pitchFamily="34" charset="0"/>
                <a:cs typeface="Calibri" panose="020F0502020204030204" pitchFamily="34" charset="0"/>
              </a:rPr>
              <a:t>bei den Reaktionen passiert: welche (Atomsorten, Elemente..) erhalten </a:t>
            </a:r>
            <a:r>
              <a:rPr lang="de-DE" sz="1800" b="0" i="0" dirty="0">
                <a:solidFill>
                  <a:srgbClr val="000000"/>
                </a:solidFill>
                <a:effectLst/>
                <a:latin typeface="Calibri" panose="020F0502020204030204" pitchFamily="34" charset="0"/>
                <a:cs typeface="Calibri" panose="020F0502020204030204" pitchFamily="34" charset="0"/>
              </a:rPr>
              <a:t>Elektronen und welche verlieren Elektronen?  </a:t>
            </a:r>
          </a:p>
          <a:p>
            <a:pPr rtl="0" fontAlgn="ctr">
              <a:buFont typeface="+mj-lt"/>
              <a:buAutoNum type="alphaLcPeriod"/>
            </a:pPr>
            <a:r>
              <a:rPr lang="de-DE" sz="1800" b="0" dirty="0">
                <a:solidFill>
                  <a:srgbClr val="000000"/>
                </a:solidFill>
                <a:effectLst/>
                <a:latin typeface="Calibri" panose="020F0502020204030204" pitchFamily="34" charset="0"/>
                <a:cs typeface="Calibri" panose="020F0502020204030204" pitchFamily="34" charset="0"/>
              </a:rPr>
              <a:t>Falls Sie Probleme haben die Reaktionsgleichung aufzustellen, lösen Sie zuerst die Repetitionseinheit </a:t>
            </a:r>
            <a:r>
              <a:rPr lang="de-DE" sz="1800" b="0" dirty="0">
                <a:solidFill>
                  <a:srgbClr val="000000"/>
                </a:solidFill>
                <a:effectLst/>
                <a:latin typeface="Calibri" panose="020F0502020204030204" pitchFamily="34" charset="0"/>
                <a:cs typeface="Calibri" panose="020F0502020204030204" pitchFamily="34" charset="0"/>
                <a:hlinkClick r:id="rId3"/>
              </a:rPr>
              <a:t>G1</a:t>
            </a:r>
            <a:endParaRPr lang="de-DE" sz="1800" b="0" dirty="0">
              <a:solidFill>
                <a:srgbClr val="000000"/>
              </a:solidFill>
              <a:effectLst/>
              <a:latin typeface="Calibri" panose="020F0502020204030204" pitchFamily="34" charset="0"/>
              <a:cs typeface="Calibri" panose="020F0502020204030204" pitchFamily="34" charset="0"/>
            </a:endParaRPr>
          </a:p>
          <a:p>
            <a:pPr rtl="0" fontAlgn="ctr">
              <a:buFont typeface="+mj-lt"/>
              <a:buAutoNum type="alphaLcPeriod"/>
            </a:pPr>
            <a:r>
              <a:rPr lang="de-DE" sz="1800" b="0" dirty="0">
                <a:solidFill>
                  <a:srgbClr val="000000"/>
                </a:solidFill>
                <a:effectLst/>
                <a:latin typeface="Calibri" panose="020F0502020204030204" pitchFamily="34" charset="0"/>
                <a:cs typeface="Calibri" panose="020F0502020204030204" pitchFamily="34" charset="0"/>
              </a:rPr>
              <a:t>Füllen Sie das Forms aus. </a:t>
            </a:r>
          </a:p>
          <a:p>
            <a:pPr marL="114300" marR="0" indent="0">
              <a:buNone/>
            </a:pPr>
            <a:r>
              <a:rPr lang="de-CH" sz="1800" dirty="0">
                <a:effectLst/>
                <a:latin typeface="Calibri" panose="020F0502020204030204" pitchFamily="34" charset="0"/>
                <a:cs typeface="Calibri" panose="020F0502020204030204" pitchFamily="34" charset="0"/>
                <a:hlinkClick r:id="rId4"/>
              </a:rPr>
              <a:t>Microsoft Forms</a:t>
            </a:r>
            <a:endParaRPr lang="de-CH" sz="1800" dirty="0">
              <a:effectLst/>
              <a:latin typeface="Calibri" panose="020F0502020204030204" pitchFamily="34" charset="0"/>
              <a:cs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70929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6699-18F5-3066-B39B-4B7770893BB9}"/>
            </a:ext>
          </a:extLst>
        </p:cNvPr>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C8B91B1E-7FD7-C691-9003-B9FC22D1E9E5}"/>
              </a:ext>
            </a:extLst>
          </p:cNvPr>
          <p:cNvGraphicFramePr>
            <a:graphicFrameLocks noGrp="1"/>
          </p:cNvGraphicFramePr>
          <p:nvPr/>
        </p:nvGraphicFramePr>
        <p:xfrm>
          <a:off x="946129" y="2635186"/>
          <a:ext cx="10407670" cy="1828800"/>
        </p:xfrm>
        <a:graphic>
          <a:graphicData uri="http://schemas.openxmlformats.org/drawingml/2006/table">
            <a:tbl>
              <a:tblPr firstRow="1" bandRow="1">
                <a:tableStyleId>{5C22544A-7EE6-4342-B048-85BDC9FD1C3A}</a:tableStyleId>
              </a:tblPr>
              <a:tblGrid>
                <a:gridCol w="1479019">
                  <a:extLst>
                    <a:ext uri="{9D8B030D-6E8A-4147-A177-3AD203B41FA5}">
                      <a16:colId xmlns:a16="http://schemas.microsoft.com/office/drawing/2014/main" val="838760489"/>
                    </a:ext>
                  </a:extLst>
                </a:gridCol>
                <a:gridCol w="1683026">
                  <a:extLst>
                    <a:ext uri="{9D8B030D-6E8A-4147-A177-3AD203B41FA5}">
                      <a16:colId xmlns:a16="http://schemas.microsoft.com/office/drawing/2014/main" val="2211807820"/>
                    </a:ext>
                  </a:extLst>
                </a:gridCol>
                <a:gridCol w="1921565">
                  <a:extLst>
                    <a:ext uri="{9D8B030D-6E8A-4147-A177-3AD203B41FA5}">
                      <a16:colId xmlns:a16="http://schemas.microsoft.com/office/drawing/2014/main" val="1501705735"/>
                    </a:ext>
                  </a:extLst>
                </a:gridCol>
                <a:gridCol w="1537252">
                  <a:extLst>
                    <a:ext uri="{9D8B030D-6E8A-4147-A177-3AD203B41FA5}">
                      <a16:colId xmlns:a16="http://schemas.microsoft.com/office/drawing/2014/main" val="2560066564"/>
                    </a:ext>
                  </a:extLst>
                </a:gridCol>
                <a:gridCol w="1701475">
                  <a:extLst>
                    <a:ext uri="{9D8B030D-6E8A-4147-A177-3AD203B41FA5}">
                      <a16:colId xmlns:a16="http://schemas.microsoft.com/office/drawing/2014/main" val="2282572776"/>
                    </a:ext>
                  </a:extLst>
                </a:gridCol>
                <a:gridCol w="2085333">
                  <a:extLst>
                    <a:ext uri="{9D8B030D-6E8A-4147-A177-3AD203B41FA5}">
                      <a16:colId xmlns:a16="http://schemas.microsoft.com/office/drawing/2014/main" val="3809557349"/>
                    </a:ext>
                  </a:extLst>
                </a:gridCol>
              </a:tblGrid>
              <a:tr h="227284">
                <a:tc>
                  <a:txBody>
                    <a:bodyPr/>
                    <a:lstStyle/>
                    <a:p>
                      <a:endParaRPr lang="de-DE" dirty="0"/>
                    </a:p>
                    <a:p>
                      <a:endParaRPr lang="de-DE" dirty="0"/>
                    </a:p>
                    <a:p>
                      <a:endParaRPr lang="de-DE" dirty="0"/>
                    </a:p>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dirty="0"/>
                    </a:p>
                  </a:txBody>
                  <a:tcPr>
                    <a:noFill/>
                  </a:tcPr>
                </a:tc>
                <a:extLst>
                  <a:ext uri="{0D108BD9-81ED-4DB2-BD59-A6C34878D82A}">
                    <a16:rowId xmlns:a16="http://schemas.microsoft.com/office/drawing/2014/main" val="103725657"/>
                  </a:ext>
                </a:extLst>
              </a:tr>
              <a:tr h="370840">
                <a:tc>
                  <a:txBody>
                    <a:bodyPr/>
                    <a:lstStyle/>
                    <a:p>
                      <a:r>
                        <a:rPr lang="de-DE" dirty="0"/>
                        <a:t>Abgaben</a:t>
                      </a:r>
                    </a:p>
                  </a:txBody>
                  <a:tcPr>
                    <a:noFill/>
                  </a:tcPr>
                </a:tc>
                <a:tc>
                  <a:txBody>
                    <a:bodyPr/>
                    <a:lstStyle/>
                    <a:p>
                      <a:r>
                        <a:rPr lang="de-DE" dirty="0"/>
                        <a:t>Lerntagebuch</a:t>
                      </a:r>
                    </a:p>
                  </a:txBody>
                  <a:tcPr>
                    <a:noFill/>
                  </a:tcPr>
                </a:tc>
                <a:tc>
                  <a:txBody>
                    <a:bodyPr/>
                    <a:lstStyle/>
                    <a:p>
                      <a:r>
                        <a:rPr lang="de-DE" dirty="0"/>
                        <a:t>Lerncoaching-gespräche</a:t>
                      </a:r>
                    </a:p>
                  </a:txBody>
                  <a:tcPr>
                    <a:noFill/>
                  </a:tcPr>
                </a:tc>
                <a:tc>
                  <a:txBody>
                    <a:bodyPr/>
                    <a:lstStyle/>
                    <a:p>
                      <a:r>
                        <a:rPr lang="de-DE" dirty="0"/>
                        <a:t>Mündliche Prüfung</a:t>
                      </a:r>
                    </a:p>
                  </a:txBody>
                  <a:tcPr>
                    <a:noFill/>
                  </a:tcPr>
                </a:tc>
                <a:tc>
                  <a:txBody>
                    <a:bodyPr/>
                    <a:lstStyle/>
                    <a:p>
                      <a:r>
                        <a:rPr lang="de-DE" dirty="0"/>
                        <a:t>Präsenz </a:t>
                      </a:r>
                    </a:p>
                    <a:p>
                      <a:r>
                        <a:rPr lang="de-DE" dirty="0"/>
                        <a:t>markieren</a:t>
                      </a:r>
                    </a:p>
                  </a:txBody>
                  <a:tcPr>
                    <a:noFill/>
                  </a:tcPr>
                </a:tc>
                <a:tc>
                  <a:txBody>
                    <a:bodyPr/>
                    <a:lstStyle/>
                    <a:p>
                      <a:r>
                        <a:rPr lang="de-DE" dirty="0"/>
                        <a:t>Grobe Einteilung empfehlen</a:t>
                      </a:r>
                    </a:p>
                  </a:txBody>
                  <a:tcPr>
                    <a:noFill/>
                  </a:tcPr>
                </a:tc>
                <a:extLst>
                  <a:ext uri="{0D108BD9-81ED-4DB2-BD59-A6C34878D82A}">
                    <a16:rowId xmlns:a16="http://schemas.microsoft.com/office/drawing/2014/main" val="1003871655"/>
                  </a:ext>
                </a:extLst>
              </a:tr>
            </a:tbl>
          </a:graphicData>
        </a:graphic>
      </p:graphicFrame>
      <p:sp>
        <p:nvSpPr>
          <p:cNvPr id="2" name="Titel 1">
            <a:extLst>
              <a:ext uri="{FF2B5EF4-FFF2-40B4-BE49-F238E27FC236}">
                <a16:creationId xmlns:a16="http://schemas.microsoft.com/office/drawing/2014/main" id="{D451E337-BA8D-CF07-1E43-0A6AA455ACCE}"/>
              </a:ext>
            </a:extLst>
          </p:cNvPr>
          <p:cNvSpPr>
            <a:spLocks noGrp="1"/>
          </p:cNvSpPr>
          <p:nvPr>
            <p:ph type="title"/>
          </p:nvPr>
        </p:nvSpPr>
        <p:spPr/>
        <p:txBody>
          <a:bodyPr/>
          <a:lstStyle/>
          <a:p>
            <a:r>
              <a:rPr lang="de-DE" dirty="0"/>
              <a:t>Kompass/Führung der Lehrperson</a:t>
            </a:r>
          </a:p>
        </p:txBody>
      </p:sp>
      <p:sp>
        <p:nvSpPr>
          <p:cNvPr id="3" name="Inhaltsplatzhalter 2">
            <a:extLst>
              <a:ext uri="{FF2B5EF4-FFF2-40B4-BE49-F238E27FC236}">
                <a16:creationId xmlns:a16="http://schemas.microsoft.com/office/drawing/2014/main" id="{AFC868B0-DC3A-40DA-28F0-40C6C72E726B}"/>
              </a:ext>
            </a:extLst>
          </p:cNvPr>
          <p:cNvSpPr>
            <a:spLocks noGrp="1"/>
          </p:cNvSpPr>
          <p:nvPr>
            <p:ph idx="1"/>
          </p:nvPr>
        </p:nvSpPr>
        <p:spPr>
          <a:xfrm>
            <a:off x="838200" y="1896269"/>
            <a:ext cx="10515600" cy="4351338"/>
          </a:xfrm>
        </p:spPr>
        <p:txBody>
          <a:bodyPr/>
          <a:lstStyle/>
          <a:p>
            <a:endParaRPr lang="de-DE" dirty="0"/>
          </a:p>
          <a:p>
            <a:endParaRPr lang="de-DE" dirty="0"/>
          </a:p>
        </p:txBody>
      </p:sp>
      <p:pic>
        <p:nvPicPr>
          <p:cNvPr id="5" name="Grafik 4">
            <a:extLst>
              <a:ext uri="{FF2B5EF4-FFF2-40B4-BE49-F238E27FC236}">
                <a16:creationId xmlns:a16="http://schemas.microsoft.com/office/drawing/2014/main" id="{A5945A19-4990-01EB-C84E-67473A318CE4}"/>
              </a:ext>
            </a:extLst>
          </p:cNvPr>
          <p:cNvPicPr>
            <a:picLocks noChangeAspect="1"/>
          </p:cNvPicPr>
          <p:nvPr/>
        </p:nvPicPr>
        <p:blipFill>
          <a:blip r:embed="rId3"/>
          <a:srcRect b="18967"/>
          <a:stretch/>
        </p:blipFill>
        <p:spPr>
          <a:xfrm>
            <a:off x="1085294" y="2345711"/>
            <a:ext cx="1275524" cy="1083289"/>
          </a:xfrm>
          <a:prstGeom prst="rect">
            <a:avLst/>
          </a:prstGeom>
        </p:spPr>
      </p:pic>
      <p:pic>
        <p:nvPicPr>
          <p:cNvPr id="6" name="Grafik 5">
            <a:extLst>
              <a:ext uri="{FF2B5EF4-FFF2-40B4-BE49-F238E27FC236}">
                <a16:creationId xmlns:a16="http://schemas.microsoft.com/office/drawing/2014/main" id="{A3C45D9D-CE2B-6279-F1D3-66CE9606A924}"/>
              </a:ext>
            </a:extLst>
          </p:cNvPr>
          <p:cNvPicPr>
            <a:picLocks noChangeAspect="1"/>
          </p:cNvPicPr>
          <p:nvPr/>
        </p:nvPicPr>
        <p:blipFill>
          <a:blip r:embed="rId4"/>
          <a:stretch>
            <a:fillRect/>
          </a:stretch>
        </p:blipFill>
        <p:spPr>
          <a:xfrm>
            <a:off x="2851546" y="2635186"/>
            <a:ext cx="735180" cy="735180"/>
          </a:xfrm>
          <a:prstGeom prst="rect">
            <a:avLst/>
          </a:prstGeom>
        </p:spPr>
      </p:pic>
      <p:pic>
        <p:nvPicPr>
          <p:cNvPr id="8" name="Grafik 7" descr="Pfiff Silhouette">
            <a:extLst>
              <a:ext uri="{FF2B5EF4-FFF2-40B4-BE49-F238E27FC236}">
                <a16:creationId xmlns:a16="http://schemas.microsoft.com/office/drawing/2014/main" id="{0C828E8B-2936-5438-A664-DC6DCCFC13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2944" y="2492553"/>
            <a:ext cx="914400" cy="914400"/>
          </a:xfrm>
          <a:prstGeom prst="rect">
            <a:avLst/>
          </a:prstGeom>
        </p:spPr>
      </p:pic>
      <p:pic>
        <p:nvPicPr>
          <p:cNvPr id="11" name="Grafik 10">
            <a:extLst>
              <a:ext uri="{FF2B5EF4-FFF2-40B4-BE49-F238E27FC236}">
                <a16:creationId xmlns:a16="http://schemas.microsoft.com/office/drawing/2014/main" id="{D153037A-5CF2-0BF6-91C1-6856D63A0950}"/>
              </a:ext>
            </a:extLst>
          </p:cNvPr>
          <p:cNvPicPr>
            <a:picLocks noChangeAspect="1"/>
          </p:cNvPicPr>
          <p:nvPr/>
        </p:nvPicPr>
        <p:blipFill>
          <a:blip r:embed="rId7"/>
          <a:srcRect l="14364" r="17214" b="14545"/>
          <a:stretch/>
        </p:blipFill>
        <p:spPr>
          <a:xfrm>
            <a:off x="5997796" y="2345711"/>
            <a:ext cx="1158842" cy="1266405"/>
          </a:xfrm>
          <a:prstGeom prst="rect">
            <a:avLst/>
          </a:prstGeom>
        </p:spPr>
      </p:pic>
      <p:pic>
        <p:nvPicPr>
          <p:cNvPr id="14" name="Grafik 13">
            <a:extLst>
              <a:ext uri="{FF2B5EF4-FFF2-40B4-BE49-F238E27FC236}">
                <a16:creationId xmlns:a16="http://schemas.microsoft.com/office/drawing/2014/main" id="{47ADF797-77D4-0311-0762-E7367F319D37}"/>
              </a:ext>
            </a:extLst>
          </p:cNvPr>
          <p:cNvPicPr>
            <a:picLocks noChangeAspect="1"/>
          </p:cNvPicPr>
          <p:nvPr/>
        </p:nvPicPr>
        <p:blipFill>
          <a:blip r:embed="rId8"/>
          <a:stretch>
            <a:fillRect/>
          </a:stretch>
        </p:blipFill>
        <p:spPr>
          <a:xfrm>
            <a:off x="7509767" y="2508348"/>
            <a:ext cx="1240342" cy="1240342"/>
          </a:xfrm>
          <a:prstGeom prst="rect">
            <a:avLst/>
          </a:prstGeom>
        </p:spPr>
      </p:pic>
      <p:pic>
        <p:nvPicPr>
          <p:cNvPr id="19" name="Grafik 18">
            <a:extLst>
              <a:ext uri="{FF2B5EF4-FFF2-40B4-BE49-F238E27FC236}">
                <a16:creationId xmlns:a16="http://schemas.microsoft.com/office/drawing/2014/main" id="{088F68E4-D3FE-54D6-81E3-43CDC08DD5DD}"/>
              </a:ext>
            </a:extLst>
          </p:cNvPr>
          <p:cNvPicPr>
            <a:picLocks noChangeAspect="1"/>
          </p:cNvPicPr>
          <p:nvPr/>
        </p:nvPicPr>
        <p:blipFill>
          <a:blip r:embed="rId9"/>
          <a:stretch>
            <a:fillRect/>
          </a:stretch>
        </p:blipFill>
        <p:spPr>
          <a:xfrm>
            <a:off x="9369061" y="2492553"/>
            <a:ext cx="1271933" cy="1271933"/>
          </a:xfrm>
          <a:prstGeom prst="rect">
            <a:avLst/>
          </a:prstGeom>
        </p:spPr>
      </p:pic>
    </p:spTree>
    <p:extLst>
      <p:ext uri="{BB962C8B-B14F-4D97-AF65-F5344CB8AC3E}">
        <p14:creationId xmlns:p14="http://schemas.microsoft.com/office/powerpoint/2010/main" val="185752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1EB8B-61F1-46C1-36F6-E28649AC06B5}"/>
              </a:ext>
            </a:extLst>
          </p:cNvPr>
          <p:cNvSpPr>
            <a:spLocks noGrp="1"/>
          </p:cNvSpPr>
          <p:nvPr>
            <p:ph type="title"/>
          </p:nvPr>
        </p:nvSpPr>
        <p:spPr/>
        <p:txBody>
          <a:bodyPr/>
          <a:lstStyle/>
          <a:p>
            <a:r>
              <a:rPr lang="de-DE" dirty="0"/>
              <a:t>Lerntagebuch</a:t>
            </a:r>
          </a:p>
        </p:txBody>
      </p:sp>
      <p:pic>
        <p:nvPicPr>
          <p:cNvPr id="5" name="Inhaltsplatzhalter 4" descr="Ein Bild, das Text, Reihe, Zahl, Schrift enthält.&#10;&#10;Automatisch generierte Beschreibung">
            <a:extLst>
              <a:ext uri="{FF2B5EF4-FFF2-40B4-BE49-F238E27FC236}">
                <a16:creationId xmlns:a16="http://schemas.microsoft.com/office/drawing/2014/main" id="{C3E3D5DB-FEAF-BC1F-5AFC-47F87926C687}"/>
              </a:ext>
            </a:extLst>
          </p:cNvPr>
          <p:cNvPicPr>
            <a:picLocks noGrp="1" noChangeAspect="1"/>
          </p:cNvPicPr>
          <p:nvPr>
            <p:ph idx="1"/>
          </p:nvPr>
        </p:nvPicPr>
        <p:blipFill>
          <a:blip r:embed="rId3"/>
          <a:stretch>
            <a:fillRect/>
          </a:stretch>
        </p:blipFill>
        <p:spPr>
          <a:xfrm>
            <a:off x="838200" y="2073177"/>
            <a:ext cx="10428059" cy="3447730"/>
          </a:xfrm>
        </p:spPr>
      </p:pic>
    </p:spTree>
    <p:extLst>
      <p:ext uri="{BB962C8B-B14F-4D97-AF65-F5344CB8AC3E}">
        <p14:creationId xmlns:p14="http://schemas.microsoft.com/office/powerpoint/2010/main" val="7693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AC2E-7FC7-1543-3E44-0747AF42BB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228F88-1C2D-C346-6212-D6E11AB5B5FF}"/>
              </a:ext>
            </a:extLst>
          </p:cNvPr>
          <p:cNvSpPr>
            <a:spLocks noGrp="1"/>
          </p:cNvSpPr>
          <p:nvPr>
            <p:ph type="title"/>
          </p:nvPr>
        </p:nvSpPr>
        <p:spPr/>
        <p:txBody>
          <a:bodyPr/>
          <a:lstStyle/>
          <a:p>
            <a:r>
              <a:rPr lang="de-DE" dirty="0"/>
              <a:t>Lerntagebuch Beispiel </a:t>
            </a:r>
          </a:p>
        </p:txBody>
      </p:sp>
      <p:graphicFrame>
        <p:nvGraphicFramePr>
          <p:cNvPr id="6" name="Inhaltsplatzhalter 5">
            <a:extLst>
              <a:ext uri="{FF2B5EF4-FFF2-40B4-BE49-F238E27FC236}">
                <a16:creationId xmlns:a16="http://schemas.microsoft.com/office/drawing/2014/main" id="{8C99A6D6-20FE-549A-7EA2-080ED6FD0D54}"/>
              </a:ext>
            </a:extLst>
          </p:cNvPr>
          <p:cNvGraphicFramePr>
            <a:graphicFrameLocks noGrp="1"/>
          </p:cNvGraphicFramePr>
          <p:nvPr>
            <p:ph idx="1"/>
          </p:nvPr>
        </p:nvGraphicFramePr>
        <p:xfrm>
          <a:off x="838200" y="1825196"/>
          <a:ext cx="10515600" cy="3838848"/>
        </p:xfrm>
        <a:graphic>
          <a:graphicData uri="http://schemas.openxmlformats.org/drawingml/2006/table">
            <a:tbl>
              <a:tblPr>
                <a:tableStyleId>{5C22544A-7EE6-4342-B048-85BDC9FD1C3A}</a:tableStyleId>
              </a:tblPr>
              <a:tblGrid>
                <a:gridCol w="973347">
                  <a:extLst>
                    <a:ext uri="{9D8B030D-6E8A-4147-A177-3AD203B41FA5}">
                      <a16:colId xmlns:a16="http://schemas.microsoft.com/office/drawing/2014/main" val="2608545815"/>
                    </a:ext>
                  </a:extLst>
                </a:gridCol>
                <a:gridCol w="1846053">
                  <a:extLst>
                    <a:ext uri="{9D8B030D-6E8A-4147-A177-3AD203B41FA5}">
                      <a16:colId xmlns:a16="http://schemas.microsoft.com/office/drawing/2014/main" val="2190375800"/>
                    </a:ext>
                  </a:extLst>
                </a:gridCol>
                <a:gridCol w="3191774">
                  <a:extLst>
                    <a:ext uri="{9D8B030D-6E8A-4147-A177-3AD203B41FA5}">
                      <a16:colId xmlns:a16="http://schemas.microsoft.com/office/drawing/2014/main" val="1586367336"/>
                    </a:ext>
                  </a:extLst>
                </a:gridCol>
                <a:gridCol w="2611117">
                  <a:extLst>
                    <a:ext uri="{9D8B030D-6E8A-4147-A177-3AD203B41FA5}">
                      <a16:colId xmlns:a16="http://schemas.microsoft.com/office/drawing/2014/main" val="3011367373"/>
                    </a:ext>
                  </a:extLst>
                </a:gridCol>
                <a:gridCol w="1893309">
                  <a:extLst>
                    <a:ext uri="{9D8B030D-6E8A-4147-A177-3AD203B41FA5}">
                      <a16:colId xmlns:a16="http://schemas.microsoft.com/office/drawing/2014/main" val="1385294533"/>
                    </a:ext>
                  </a:extLst>
                </a:gridCol>
              </a:tblGrid>
              <a:tr h="185057">
                <a:tc rowSpan="2">
                  <a:txBody>
                    <a:bodyPr/>
                    <a:lstStyle/>
                    <a:p>
                      <a:pPr algn="just" fontAlgn="ctr"/>
                      <a:r>
                        <a:rPr lang="de-CH" sz="1000" u="none" strike="noStrike">
                          <a:effectLst/>
                        </a:rPr>
                        <a:t>Datum</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rowSpan="2">
                  <a:txBody>
                    <a:bodyPr/>
                    <a:lstStyle/>
                    <a:p>
                      <a:pPr algn="just" fontAlgn="ctr"/>
                      <a:r>
                        <a:rPr lang="de-CH" sz="1000" u="none" strike="noStrike">
                          <a:effectLst/>
                        </a:rPr>
                        <a:t>Fragestelliung</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rowSpan="2">
                  <a:txBody>
                    <a:bodyPr/>
                    <a:lstStyle/>
                    <a:p>
                      <a:pPr algn="just" fontAlgn="ctr"/>
                      <a:r>
                        <a:rPr lang="de-CH" sz="1000" u="none" strike="noStrike">
                          <a:effectLst/>
                        </a:rPr>
                        <a:t>ERGEBNIS:</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a:txBody>
                    <a:bodyPr/>
                    <a:lstStyle/>
                    <a:p>
                      <a:pPr algn="just" fontAlgn="ctr"/>
                      <a:r>
                        <a:rPr lang="de-CH" sz="1000" u="none" strike="noStrike">
                          <a:effectLst/>
                        </a:rPr>
                        <a:t>ERFAHRUNG:</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a:txBody>
                    <a:bodyPr/>
                    <a:lstStyle/>
                    <a:p>
                      <a:pPr algn="just" fontAlgn="ctr"/>
                      <a:r>
                        <a:rPr lang="de-CH" sz="1000" u="none" strike="noStrike">
                          <a:effectLst/>
                        </a:rPr>
                        <a:t>Konsequenzen:</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extLst>
                  <a:ext uri="{0D108BD9-81ED-4DB2-BD59-A6C34878D82A}">
                    <a16:rowId xmlns:a16="http://schemas.microsoft.com/office/drawing/2014/main" val="3828857698"/>
                  </a:ext>
                </a:extLst>
              </a:tr>
              <a:tr h="381000">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just" fontAlgn="ctr"/>
                      <a:r>
                        <a:rPr lang="de-CH" sz="1000" u="none" strike="noStrike">
                          <a:effectLst/>
                        </a:rPr>
                        <a:t>Was ist mir aufgefallen, wo hatte ich Schwierigkeiten (Begründung)?</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a:txBody>
                    <a:bodyPr/>
                    <a:lstStyle/>
                    <a:p>
                      <a:pPr algn="just" fontAlgn="ctr"/>
                      <a:r>
                        <a:rPr lang="de-CH" sz="1000" u="none" strike="noStrike">
                          <a:effectLst/>
                        </a:rPr>
                        <a:t>Was merke ich mir, welche Folgerungen ziehe ich?</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extLst>
                  <a:ext uri="{0D108BD9-81ED-4DB2-BD59-A6C34878D82A}">
                    <a16:rowId xmlns:a16="http://schemas.microsoft.com/office/drawing/2014/main" val="1128449853"/>
                  </a:ext>
                </a:extLst>
              </a:tr>
              <a:tr h="791936">
                <a:tc>
                  <a:txBody>
                    <a:bodyPr/>
                    <a:lstStyle/>
                    <a:p>
                      <a:pPr algn="just" fontAlgn="b"/>
                      <a:r>
                        <a:rPr lang="de-CH" sz="1000" u="none" strike="noStrike">
                          <a:effectLst/>
                        </a:rPr>
                        <a:t>16.08.24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Wie lautet mein Auftrag?</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Ich habe mich für das Apfel-Experiment entschieden. Dabei musste ich einen aufgeschnittenen Apfel beobachten und die Erkenntnisse festhalten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Die Schwierigkeit war die Zeitplanung, weil ich den Apfel über mehrere Stunden beobachten sollte.</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Das nächste Mal achte ich darauf, die Zeit im Voraus gut zu planen und mir vorzunehmen, wann ich welchen Teil des Auftrages erledigen werde.</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3890434315"/>
                  </a:ext>
                </a:extLst>
              </a:tr>
              <a:tr h="791936">
                <a:tc>
                  <a:txBody>
                    <a:bodyPr/>
                    <a:lstStyle/>
                    <a:p>
                      <a:pPr algn="just" fontAlgn="b"/>
                      <a:r>
                        <a:rPr lang="de-CH" sz="1000" u="none" strike="noStrike">
                          <a:effectLst/>
                        </a:rPr>
                        <a:t>25.08.24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Wie teile ich mir die Zeit ein?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Diese Woche habe ich mir die Zeit deutlich besser </a:t>
                      </a:r>
                      <a:r>
                        <a:rPr lang="de-CH" sz="1000" u="none" strike="noStrike" dirty="0" err="1">
                          <a:effectLst/>
                        </a:rPr>
                        <a:t>eingeteilgt</a:t>
                      </a:r>
                      <a:r>
                        <a:rPr lang="de-CH" sz="1000" u="none" strike="noStrike" dirty="0">
                          <a:effectLst/>
                        </a:rPr>
                        <a:t>. Es hat mir viel gebracht, dass ich letzte Woche diesen Fehler </a:t>
                      </a:r>
                      <a:r>
                        <a:rPr lang="de-CH" sz="1000" u="none" strike="noStrike" dirty="0" err="1">
                          <a:effectLst/>
                        </a:rPr>
                        <a:t>gemahct</a:t>
                      </a:r>
                      <a:r>
                        <a:rPr lang="de-CH" sz="1000" u="none" strike="noStrike" dirty="0">
                          <a:effectLst/>
                        </a:rPr>
                        <a:t> habe, denn so habe ich dieses Mal besonders darauf geachtet und mich verbessert.</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Es war schwierig die Inhalte alleine zu verstehen.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Ich versuche mich bei Schwierigkeiten zu melden und das Problem zu beheben.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57952433"/>
                  </a:ext>
                </a:extLst>
              </a:tr>
              <a:tr h="948690">
                <a:tc>
                  <a:txBody>
                    <a:bodyPr/>
                    <a:lstStyle/>
                    <a:p>
                      <a:pPr algn="just" fontAlgn="b"/>
                      <a:r>
                        <a:rPr lang="de-CH" sz="1000" u="none" strike="noStrike">
                          <a:effectLst/>
                        </a:rPr>
                        <a:t>05.09.24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Was ist mir nicht so gut gelungen?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Diese Woche habe ich mich für 3.3 entschieden. Das ist ein Leseverständnis, denn ich habe Mühe, mir über einen Text Wissen anzueignen. Es hat dementsprechend nicht wirklich gut funktioniert und ich muss die Inhalte wirklich nochmals anschauen und erlernen.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Ich habe Schwierigkeiten, wenn ich mir Wissen aneignen und selber erklären muss. Die Aufgaben habe ich gar nicht verstanden.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b="1" u="none" strike="noStrike" dirty="0">
                          <a:effectLst/>
                        </a:rPr>
                        <a:t>Ich möchte mein Leseverständnis verbessern und werde die Inhalte mithilfe anderer Methoden erlernen.</a:t>
                      </a:r>
                      <a:endParaRPr lang="de-CH" sz="1000" b="1"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1091120638"/>
                  </a:ext>
                </a:extLst>
              </a:tr>
              <a:tr h="740229">
                <a:tc>
                  <a:txBody>
                    <a:bodyPr/>
                    <a:lstStyle/>
                    <a:p>
                      <a:pPr algn="just" fontAlgn="b"/>
                      <a:r>
                        <a:rPr lang="de-CH" sz="1000" u="none" strike="noStrike">
                          <a:effectLst/>
                        </a:rPr>
                        <a:t>13.09.24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Was war gut in Bezug auf die gesamte Lerneinheit (Gründe, Konsequenzen für zukünftige Arbeiten)?</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Ich habe zusammen mit Katja gearbeitet. Das hat sehr geholfen, weil wir uns gemeinsam über die Aufgabe austauschen konnten.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3252016342"/>
                  </a:ext>
                </a:extLst>
              </a:tr>
            </a:tbl>
          </a:graphicData>
        </a:graphic>
      </p:graphicFrame>
      <p:sp>
        <p:nvSpPr>
          <p:cNvPr id="8" name="Textfeld 7">
            <a:extLst>
              <a:ext uri="{FF2B5EF4-FFF2-40B4-BE49-F238E27FC236}">
                <a16:creationId xmlns:a16="http://schemas.microsoft.com/office/drawing/2014/main" id="{71CAB5EF-6CDB-6306-5108-E42841E4FB4B}"/>
              </a:ext>
            </a:extLst>
          </p:cNvPr>
          <p:cNvSpPr txBox="1"/>
          <p:nvPr/>
        </p:nvSpPr>
        <p:spPr>
          <a:xfrm>
            <a:off x="5254338" y="4238445"/>
            <a:ext cx="6099462" cy="923330"/>
          </a:xfrm>
          <a:prstGeom prst="rect">
            <a:avLst/>
          </a:prstGeom>
          <a:solidFill>
            <a:schemeClr val="bg1"/>
          </a:solidFill>
        </p:spPr>
        <p:txBody>
          <a:bodyPr wrap="square">
            <a:spAutoFit/>
          </a:bodyPr>
          <a:lstStyle/>
          <a:p>
            <a:pPr algn="just" fontAlgn="b"/>
            <a:r>
              <a:rPr lang="de-CH" sz="1800" b="1" u="none" strike="noStrike" dirty="0">
                <a:effectLst/>
              </a:rPr>
              <a:t>Ich möchte mein Leseverständnis verbessern und werde die Inhalte mithilfe anderer Methoden erlernen.</a:t>
            </a:r>
          </a:p>
          <a:p>
            <a:pPr algn="just" fontAlgn="b"/>
            <a:endParaRPr lang="de-CH" sz="1800" b="1" i="0" u="none" strike="noStrike" dirty="0">
              <a:solidFill>
                <a:srgbClr val="000000"/>
              </a:solidFill>
              <a:effectLst/>
              <a:latin typeface="Aptos Narrow" panose="020B0004020202020204" pitchFamily="34" charset="0"/>
            </a:endParaRPr>
          </a:p>
        </p:txBody>
      </p:sp>
    </p:spTree>
    <p:extLst>
      <p:ext uri="{BB962C8B-B14F-4D97-AF65-F5344CB8AC3E}">
        <p14:creationId xmlns:p14="http://schemas.microsoft.com/office/powerpoint/2010/main" val="202775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76C16A1A-FA86-3575-B3D4-B498AAFA2173}"/>
              </a:ext>
            </a:extLst>
          </p:cNvPr>
          <p:cNvGraphicFramePr>
            <a:graphicFrameLocks noGrp="1"/>
          </p:cNvGraphicFramePr>
          <p:nvPr>
            <p:extLst>
              <p:ext uri="{D42A27DB-BD31-4B8C-83A1-F6EECF244321}">
                <p14:modId xmlns:p14="http://schemas.microsoft.com/office/powerpoint/2010/main" val="1789320516"/>
              </p:ext>
            </p:extLst>
          </p:nvPr>
        </p:nvGraphicFramePr>
        <p:xfrm>
          <a:off x="838200" y="2120617"/>
          <a:ext cx="10000974" cy="3114261"/>
        </p:xfrm>
        <a:graphic>
          <a:graphicData uri="http://schemas.openxmlformats.org/drawingml/2006/table">
            <a:tbl>
              <a:tblPr firstRow="1" bandRow="1">
                <a:tableStyleId>{5C22544A-7EE6-4342-B048-85BDC9FD1C3A}</a:tableStyleId>
              </a:tblPr>
              <a:tblGrid>
                <a:gridCol w="5000487">
                  <a:extLst>
                    <a:ext uri="{9D8B030D-6E8A-4147-A177-3AD203B41FA5}">
                      <a16:colId xmlns:a16="http://schemas.microsoft.com/office/drawing/2014/main" val="982059705"/>
                    </a:ext>
                  </a:extLst>
                </a:gridCol>
                <a:gridCol w="5000487">
                  <a:extLst>
                    <a:ext uri="{9D8B030D-6E8A-4147-A177-3AD203B41FA5}">
                      <a16:colId xmlns:a16="http://schemas.microsoft.com/office/drawing/2014/main" val="1227987605"/>
                    </a:ext>
                  </a:extLst>
                </a:gridCol>
              </a:tblGrid>
              <a:tr h="1103004">
                <a:tc>
                  <a:txBody>
                    <a:bodyPr/>
                    <a:lstStyle/>
                    <a:p>
                      <a:pPr algn="ctr"/>
                      <a:r>
                        <a:rPr lang="de-DE" b="0" dirty="0">
                          <a:solidFill>
                            <a:schemeClr val="tx1"/>
                          </a:solidFill>
                        </a:rPr>
                        <a:t>Schülerantworten</a:t>
                      </a:r>
                    </a:p>
                  </a:txBody>
                  <a:tcPr>
                    <a:noFill/>
                  </a:tcPr>
                </a:tc>
                <a:tc>
                  <a:txBody>
                    <a:bodyPr/>
                    <a:lstStyle/>
                    <a:p>
                      <a:pPr algn="ctr"/>
                      <a:r>
                        <a:rPr lang="de-DE" b="0" dirty="0">
                          <a:solidFill>
                            <a:schemeClr val="tx1"/>
                          </a:solidFill>
                        </a:rPr>
                        <a:t>Eure Antwort</a:t>
                      </a:r>
                    </a:p>
                  </a:txBody>
                  <a:tcPr>
                    <a:noFill/>
                  </a:tcPr>
                </a:tc>
                <a:extLst>
                  <a:ext uri="{0D108BD9-81ED-4DB2-BD59-A6C34878D82A}">
                    <a16:rowId xmlns:a16="http://schemas.microsoft.com/office/drawing/2014/main" val="2293270890"/>
                  </a:ext>
                </a:extLst>
              </a:tr>
              <a:tr h="2011257">
                <a:tc>
                  <a:txBody>
                    <a:bodyPr/>
                    <a:lstStyle/>
                    <a:p>
                      <a:endParaRPr lang="de-DE" dirty="0"/>
                    </a:p>
                  </a:txBody>
                  <a:tcPr/>
                </a:tc>
                <a:tc>
                  <a:txBody>
                    <a:bodyPr/>
                    <a:lstStyle/>
                    <a:p>
                      <a:endParaRPr lang="de-DE" dirty="0"/>
                    </a:p>
                  </a:txBody>
                  <a:tcPr>
                    <a:solidFill>
                      <a:schemeClr val="bg1"/>
                    </a:solidFill>
                  </a:tcPr>
                </a:tc>
                <a:extLst>
                  <a:ext uri="{0D108BD9-81ED-4DB2-BD59-A6C34878D82A}">
                    <a16:rowId xmlns:a16="http://schemas.microsoft.com/office/drawing/2014/main" val="661844429"/>
                  </a:ext>
                </a:extLst>
              </a:tr>
            </a:tbl>
          </a:graphicData>
        </a:graphic>
      </p:graphicFrame>
      <p:sp>
        <p:nvSpPr>
          <p:cNvPr id="2" name="Titel 1">
            <a:extLst>
              <a:ext uri="{FF2B5EF4-FFF2-40B4-BE49-F238E27FC236}">
                <a16:creationId xmlns:a16="http://schemas.microsoft.com/office/drawing/2014/main" id="{BC4C2F27-D034-0174-23A9-956DC3DB29D6}"/>
              </a:ext>
            </a:extLst>
          </p:cNvPr>
          <p:cNvSpPr>
            <a:spLocks noGrp="1"/>
          </p:cNvSpPr>
          <p:nvPr>
            <p:ph type="title"/>
          </p:nvPr>
        </p:nvSpPr>
        <p:spPr/>
        <p:txBody>
          <a:bodyPr/>
          <a:lstStyle/>
          <a:p>
            <a:r>
              <a:rPr lang="de-CH" sz="4400" dirty="0"/>
              <a:t>Welche Bedingungen müssten erfüllt sein, damit Sie gerne Neues lernen?</a:t>
            </a:r>
            <a:endParaRPr lang="de-DE" dirty="0"/>
          </a:p>
        </p:txBody>
      </p:sp>
      <p:pic>
        <p:nvPicPr>
          <p:cNvPr id="7" name="Grafik 6" descr="Ein Bild, das Text, Screenshot, Schrift enthält.&#10;&#10;Automatisch generierte Beschreibung">
            <a:extLst>
              <a:ext uri="{FF2B5EF4-FFF2-40B4-BE49-F238E27FC236}">
                <a16:creationId xmlns:a16="http://schemas.microsoft.com/office/drawing/2014/main" id="{58533AFD-4C20-7503-4A4D-CD2A5AD6028A}"/>
              </a:ext>
            </a:extLst>
          </p:cNvPr>
          <p:cNvPicPr>
            <a:picLocks noChangeAspect="1"/>
          </p:cNvPicPr>
          <p:nvPr/>
        </p:nvPicPr>
        <p:blipFill>
          <a:blip r:embed="rId3"/>
          <a:stretch>
            <a:fillRect/>
          </a:stretch>
        </p:blipFill>
        <p:spPr>
          <a:xfrm>
            <a:off x="469900" y="2481580"/>
            <a:ext cx="5626100" cy="3632200"/>
          </a:xfrm>
          <a:prstGeom prst="rect">
            <a:avLst/>
          </a:prstGeom>
        </p:spPr>
      </p:pic>
      <p:pic>
        <p:nvPicPr>
          <p:cNvPr id="4" name="Grafik 3" descr="Ein Bild, das Text, Screenshot, Schrift, Design enthält.&#10;&#10;Automatisch generierte Beschreibung">
            <a:extLst>
              <a:ext uri="{FF2B5EF4-FFF2-40B4-BE49-F238E27FC236}">
                <a16:creationId xmlns:a16="http://schemas.microsoft.com/office/drawing/2014/main" id="{DE6A641F-8BF5-FBD4-8033-393001941A9F}"/>
              </a:ext>
            </a:extLst>
          </p:cNvPr>
          <p:cNvPicPr>
            <a:picLocks noChangeAspect="1"/>
          </p:cNvPicPr>
          <p:nvPr/>
        </p:nvPicPr>
        <p:blipFill>
          <a:blip r:embed="rId4"/>
          <a:stretch>
            <a:fillRect/>
          </a:stretch>
        </p:blipFill>
        <p:spPr>
          <a:xfrm>
            <a:off x="5664200" y="2481580"/>
            <a:ext cx="6057900" cy="3632200"/>
          </a:xfrm>
          <a:prstGeom prst="rect">
            <a:avLst/>
          </a:prstGeom>
        </p:spPr>
      </p:pic>
    </p:spTree>
    <p:extLst>
      <p:ext uri="{BB962C8B-B14F-4D97-AF65-F5344CB8AC3E}">
        <p14:creationId xmlns:p14="http://schemas.microsoft.com/office/powerpoint/2010/main" val="255301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1E7C2-C81F-9534-6335-D9BAE4C0FB48}"/>
              </a:ext>
            </a:extLst>
          </p:cNvPr>
          <p:cNvSpPr>
            <a:spLocks noGrp="1"/>
          </p:cNvSpPr>
          <p:nvPr>
            <p:ph type="title"/>
          </p:nvPr>
        </p:nvSpPr>
        <p:spPr/>
        <p:txBody>
          <a:bodyPr/>
          <a:lstStyle/>
          <a:p>
            <a:r>
              <a:rPr lang="de-DE" dirty="0"/>
              <a:t>Lernberatungsgespräche</a:t>
            </a:r>
          </a:p>
        </p:txBody>
      </p:sp>
      <p:pic>
        <p:nvPicPr>
          <p:cNvPr id="6" name="Inhaltsplatzhalter 5">
            <a:extLst>
              <a:ext uri="{FF2B5EF4-FFF2-40B4-BE49-F238E27FC236}">
                <a16:creationId xmlns:a16="http://schemas.microsoft.com/office/drawing/2014/main" id="{B6A11516-5A3E-1427-5CCE-96F647739829}"/>
              </a:ext>
            </a:extLst>
          </p:cNvPr>
          <p:cNvPicPr>
            <a:picLocks noGrp="1" noChangeAspect="1"/>
          </p:cNvPicPr>
          <p:nvPr>
            <p:ph idx="1"/>
          </p:nvPr>
        </p:nvPicPr>
        <p:blipFill>
          <a:blip r:embed="rId3"/>
          <a:stretch>
            <a:fillRect/>
          </a:stretch>
        </p:blipFill>
        <p:spPr>
          <a:xfrm>
            <a:off x="463504" y="1568199"/>
            <a:ext cx="4351338" cy="4351338"/>
          </a:xfrm>
        </p:spPr>
      </p:pic>
      <p:sp>
        <p:nvSpPr>
          <p:cNvPr id="4" name="Textfeld 3">
            <a:extLst>
              <a:ext uri="{FF2B5EF4-FFF2-40B4-BE49-F238E27FC236}">
                <a16:creationId xmlns:a16="http://schemas.microsoft.com/office/drawing/2014/main" id="{A32CDC7A-4D62-B64C-9C4C-F2EDB86945CB}"/>
              </a:ext>
            </a:extLst>
          </p:cNvPr>
          <p:cNvSpPr txBox="1"/>
          <p:nvPr/>
        </p:nvSpPr>
        <p:spPr>
          <a:xfrm>
            <a:off x="2454442" y="5919537"/>
            <a:ext cx="184731" cy="400110"/>
          </a:xfrm>
          <a:prstGeom prst="rect">
            <a:avLst/>
          </a:prstGeom>
          <a:noFill/>
        </p:spPr>
        <p:txBody>
          <a:bodyPr wrap="none" rtlCol="0">
            <a:spAutoFit/>
          </a:bodyPr>
          <a:lstStyle/>
          <a:p>
            <a:endParaRPr lang="de-DE" sz="2000" dirty="0"/>
          </a:p>
        </p:txBody>
      </p:sp>
      <p:graphicFrame>
        <p:nvGraphicFramePr>
          <p:cNvPr id="3" name="Inhaltsplatzhalter 3">
            <a:extLst>
              <a:ext uri="{FF2B5EF4-FFF2-40B4-BE49-F238E27FC236}">
                <a16:creationId xmlns:a16="http://schemas.microsoft.com/office/drawing/2014/main" id="{5D9F2690-B295-0360-2832-92E256C7874F}"/>
              </a:ext>
            </a:extLst>
          </p:cNvPr>
          <p:cNvGraphicFramePr>
            <a:graphicFrameLocks/>
          </p:cNvGraphicFramePr>
          <p:nvPr>
            <p:extLst>
              <p:ext uri="{D42A27DB-BD31-4B8C-83A1-F6EECF244321}">
                <p14:modId xmlns:p14="http://schemas.microsoft.com/office/powerpoint/2010/main" val="1264870643"/>
              </p:ext>
            </p:extLst>
          </p:nvPr>
        </p:nvGraphicFramePr>
        <p:xfrm>
          <a:off x="4814842" y="1690688"/>
          <a:ext cx="6131064" cy="4614478"/>
        </p:xfrm>
        <a:graphic>
          <a:graphicData uri="http://schemas.openxmlformats.org/drawingml/2006/table">
            <a:tbl>
              <a:tblPr/>
              <a:tblGrid>
                <a:gridCol w="6131064">
                  <a:extLst>
                    <a:ext uri="{9D8B030D-6E8A-4147-A177-3AD203B41FA5}">
                      <a16:colId xmlns:a16="http://schemas.microsoft.com/office/drawing/2014/main" val="1756131372"/>
                    </a:ext>
                  </a:extLst>
                </a:gridCol>
              </a:tblGrid>
              <a:tr h="403728">
                <a:tc>
                  <a:txBody>
                    <a:bodyPr/>
                    <a:lstStyle/>
                    <a:p>
                      <a:pPr marL="0" marR="0" fontAlgn="t">
                        <a:spcBef>
                          <a:spcPts val="0"/>
                        </a:spcBef>
                        <a:spcAft>
                          <a:spcPts val="0"/>
                        </a:spcAft>
                      </a:pPr>
                      <a:r>
                        <a:rPr lang="de-CH" sz="2000">
                          <a:effectLst/>
                          <a:latin typeface="+mj-lt"/>
                        </a:rPr>
                        <a:t>Die SLA wird von den Sportlern geschätzt.</a:t>
                      </a:r>
                    </a:p>
                  </a:txBody>
                  <a:tcPr marL="38100" marR="38100" marT="25400" marB="25400">
                    <a:lnL>
                      <a:noFill/>
                    </a:lnL>
                    <a:lnR>
                      <a:noFill/>
                    </a:lnR>
                    <a:lnT>
                      <a:noFill/>
                    </a:lnT>
                    <a:lnB>
                      <a:noFill/>
                    </a:lnB>
                    <a:noFill/>
                  </a:tcPr>
                </a:tc>
                <a:extLst>
                  <a:ext uri="{0D108BD9-81ED-4DB2-BD59-A6C34878D82A}">
                    <a16:rowId xmlns:a16="http://schemas.microsoft.com/office/drawing/2014/main" val="1324146057"/>
                  </a:ext>
                </a:extLst>
              </a:tr>
              <a:tr h="403728">
                <a:tc>
                  <a:txBody>
                    <a:bodyPr/>
                    <a:lstStyle/>
                    <a:p>
                      <a:pPr marL="0" marR="0" fontAlgn="t">
                        <a:spcBef>
                          <a:spcPts val="0"/>
                        </a:spcBef>
                        <a:spcAft>
                          <a:spcPts val="0"/>
                        </a:spcAft>
                      </a:pPr>
                      <a:r>
                        <a:rPr lang="de-CH" sz="2000">
                          <a:effectLst/>
                          <a:latin typeface="+mj-lt"/>
                        </a:rPr>
                        <a:t>Kognitiv tiefere Aufgaben werden häufiger gewählt.</a:t>
                      </a:r>
                    </a:p>
                  </a:txBody>
                  <a:tcPr marL="38100" marR="38100" marT="25400" marB="25400">
                    <a:lnL>
                      <a:noFill/>
                    </a:lnL>
                    <a:lnR>
                      <a:noFill/>
                    </a:lnR>
                    <a:lnT>
                      <a:noFill/>
                    </a:lnT>
                    <a:lnB>
                      <a:noFill/>
                    </a:lnB>
                    <a:noFill/>
                  </a:tcPr>
                </a:tc>
                <a:extLst>
                  <a:ext uri="{0D108BD9-81ED-4DB2-BD59-A6C34878D82A}">
                    <a16:rowId xmlns:a16="http://schemas.microsoft.com/office/drawing/2014/main" val="1296210054"/>
                  </a:ext>
                </a:extLst>
              </a:tr>
              <a:tr h="403728">
                <a:tc>
                  <a:txBody>
                    <a:bodyPr/>
                    <a:lstStyle/>
                    <a:p>
                      <a:pPr marL="0" marR="0" fontAlgn="t">
                        <a:spcBef>
                          <a:spcPts val="0"/>
                        </a:spcBef>
                        <a:spcAft>
                          <a:spcPts val="0"/>
                        </a:spcAft>
                      </a:pPr>
                      <a:r>
                        <a:rPr lang="de-CH" sz="2000" dirty="0">
                          <a:effectLst/>
                          <a:latin typeface="+mj-lt"/>
                        </a:rPr>
                        <a:t>Schüler/-innen gehen grundsätzliche bedacht und mit Fleiss an die Aufgaben.</a:t>
                      </a:r>
                    </a:p>
                  </a:txBody>
                  <a:tcPr marL="38100" marR="38100" marT="25400" marB="25400">
                    <a:lnL>
                      <a:noFill/>
                    </a:lnL>
                    <a:lnR>
                      <a:noFill/>
                    </a:lnR>
                    <a:lnT>
                      <a:noFill/>
                    </a:lnT>
                    <a:lnB>
                      <a:noFill/>
                    </a:lnB>
                    <a:noFill/>
                  </a:tcPr>
                </a:tc>
                <a:extLst>
                  <a:ext uri="{0D108BD9-81ED-4DB2-BD59-A6C34878D82A}">
                    <a16:rowId xmlns:a16="http://schemas.microsoft.com/office/drawing/2014/main" val="2178504981"/>
                  </a:ext>
                </a:extLst>
              </a:tr>
              <a:tr h="403728">
                <a:tc>
                  <a:txBody>
                    <a:bodyPr/>
                    <a:lstStyle/>
                    <a:p>
                      <a:pPr marL="0" marR="0" fontAlgn="t">
                        <a:spcBef>
                          <a:spcPts val="0"/>
                        </a:spcBef>
                        <a:spcAft>
                          <a:spcPts val="0"/>
                        </a:spcAft>
                      </a:pPr>
                      <a:r>
                        <a:rPr lang="de-CH" sz="2000" dirty="0">
                          <a:effectLst/>
                          <a:latin typeface="+mj-lt"/>
                        </a:rPr>
                        <a:t>Es ist spannend die Lernprozesse nachzuvollziehen. </a:t>
                      </a:r>
                    </a:p>
                  </a:txBody>
                  <a:tcPr marL="38100" marR="38100" marT="25400" marB="25400">
                    <a:lnL>
                      <a:noFill/>
                    </a:lnL>
                    <a:lnR>
                      <a:noFill/>
                    </a:lnR>
                    <a:lnT>
                      <a:noFill/>
                    </a:lnT>
                    <a:lnB>
                      <a:noFill/>
                    </a:lnB>
                    <a:noFill/>
                  </a:tcPr>
                </a:tc>
                <a:extLst>
                  <a:ext uri="{0D108BD9-81ED-4DB2-BD59-A6C34878D82A}">
                    <a16:rowId xmlns:a16="http://schemas.microsoft.com/office/drawing/2014/main" val="2940223589"/>
                  </a:ext>
                </a:extLst>
              </a:tr>
              <a:tr h="713566">
                <a:tc>
                  <a:txBody>
                    <a:bodyPr/>
                    <a:lstStyle/>
                    <a:p>
                      <a:pPr marL="0" marR="0" fontAlgn="t">
                        <a:spcBef>
                          <a:spcPts val="0"/>
                        </a:spcBef>
                        <a:spcAft>
                          <a:spcPts val="0"/>
                        </a:spcAft>
                      </a:pPr>
                      <a:r>
                        <a:rPr lang="de-CH" sz="2000">
                          <a:effectLst/>
                          <a:latin typeface="+mj-lt"/>
                        </a:rPr>
                        <a:t>Gewisse Schüler/-innen haben Mühe, welche im normalen Unterricht keine Probleme haben. </a:t>
                      </a:r>
                    </a:p>
                  </a:txBody>
                  <a:tcPr marL="38100" marR="38100" marT="25400" marB="25400">
                    <a:lnL>
                      <a:noFill/>
                    </a:lnL>
                    <a:lnR>
                      <a:noFill/>
                    </a:lnR>
                    <a:lnT>
                      <a:noFill/>
                    </a:lnT>
                    <a:lnB>
                      <a:noFill/>
                    </a:lnB>
                    <a:noFill/>
                  </a:tcPr>
                </a:tc>
                <a:extLst>
                  <a:ext uri="{0D108BD9-81ED-4DB2-BD59-A6C34878D82A}">
                    <a16:rowId xmlns:a16="http://schemas.microsoft.com/office/drawing/2014/main" val="2171284658"/>
                  </a:ext>
                </a:extLst>
              </a:tr>
              <a:tr h="403728">
                <a:tc>
                  <a:txBody>
                    <a:bodyPr/>
                    <a:lstStyle/>
                    <a:p>
                      <a:pPr marL="0" marR="0" fontAlgn="t">
                        <a:spcBef>
                          <a:spcPts val="0"/>
                        </a:spcBef>
                        <a:spcAft>
                          <a:spcPts val="0"/>
                        </a:spcAft>
                      </a:pPr>
                      <a:r>
                        <a:rPr lang="de-CH" sz="2000">
                          <a:effectLst/>
                          <a:latin typeface="+mj-lt"/>
                        </a:rPr>
                        <a:t>Gewisse Schüler/-innen hätten mich lieber immer an ihrer Seite</a:t>
                      </a:r>
                    </a:p>
                  </a:txBody>
                  <a:tcPr marL="38100" marR="38100" marT="25400" marB="25400">
                    <a:lnL>
                      <a:noFill/>
                    </a:lnL>
                    <a:lnR>
                      <a:noFill/>
                    </a:lnR>
                    <a:lnT>
                      <a:noFill/>
                    </a:lnT>
                    <a:lnB>
                      <a:noFill/>
                    </a:lnB>
                    <a:noFill/>
                  </a:tcPr>
                </a:tc>
                <a:extLst>
                  <a:ext uri="{0D108BD9-81ED-4DB2-BD59-A6C34878D82A}">
                    <a16:rowId xmlns:a16="http://schemas.microsoft.com/office/drawing/2014/main" val="3503729769"/>
                  </a:ext>
                </a:extLst>
              </a:tr>
              <a:tr h="403728">
                <a:tc>
                  <a:txBody>
                    <a:bodyPr/>
                    <a:lstStyle/>
                    <a:p>
                      <a:pPr marL="0" marR="0" fontAlgn="t">
                        <a:spcBef>
                          <a:spcPts val="0"/>
                        </a:spcBef>
                        <a:spcAft>
                          <a:spcPts val="0"/>
                        </a:spcAft>
                      </a:pPr>
                      <a:r>
                        <a:rPr lang="de-CH" sz="2000">
                          <a:effectLst/>
                          <a:latin typeface="+mj-lt"/>
                        </a:rPr>
                        <a:t>Die Sprech- und Lernatelierstunden werden genutzt. </a:t>
                      </a:r>
                    </a:p>
                  </a:txBody>
                  <a:tcPr marL="38100" marR="38100" marT="25400" marB="25400">
                    <a:lnL>
                      <a:noFill/>
                    </a:lnL>
                    <a:lnR>
                      <a:noFill/>
                    </a:lnR>
                    <a:lnT>
                      <a:noFill/>
                    </a:lnT>
                    <a:lnB>
                      <a:noFill/>
                    </a:lnB>
                    <a:noFill/>
                  </a:tcPr>
                </a:tc>
                <a:extLst>
                  <a:ext uri="{0D108BD9-81ED-4DB2-BD59-A6C34878D82A}">
                    <a16:rowId xmlns:a16="http://schemas.microsoft.com/office/drawing/2014/main" val="2544346305"/>
                  </a:ext>
                </a:extLst>
              </a:tr>
              <a:tr h="713566">
                <a:tc>
                  <a:txBody>
                    <a:bodyPr/>
                    <a:lstStyle/>
                    <a:p>
                      <a:pPr marL="0" marR="0" fontAlgn="t">
                        <a:spcBef>
                          <a:spcPts val="0"/>
                        </a:spcBef>
                        <a:spcAft>
                          <a:spcPts val="0"/>
                        </a:spcAft>
                      </a:pPr>
                      <a:r>
                        <a:rPr lang="de-CH" sz="2000" dirty="0">
                          <a:effectLst/>
                          <a:latin typeface="+mj-lt"/>
                        </a:rPr>
                        <a:t>Das Leseverständnis ist sehr unterschiedlich. Einige Schüler/-innen muss man dazu ermuntern die Komfortzone zwischendurch zu verlassen. </a:t>
                      </a:r>
                    </a:p>
                  </a:txBody>
                  <a:tcPr marL="38100" marR="38100" marT="25400" marB="25400">
                    <a:lnL>
                      <a:noFill/>
                    </a:lnL>
                    <a:lnR>
                      <a:noFill/>
                    </a:lnR>
                    <a:lnT>
                      <a:noFill/>
                    </a:lnT>
                    <a:lnB>
                      <a:noFill/>
                    </a:lnB>
                    <a:noFill/>
                  </a:tcPr>
                </a:tc>
                <a:extLst>
                  <a:ext uri="{0D108BD9-81ED-4DB2-BD59-A6C34878D82A}">
                    <a16:rowId xmlns:a16="http://schemas.microsoft.com/office/drawing/2014/main" val="450698753"/>
                  </a:ext>
                </a:extLst>
              </a:tr>
            </a:tbl>
          </a:graphicData>
        </a:graphic>
      </p:graphicFrame>
    </p:spTree>
    <p:extLst>
      <p:ext uri="{BB962C8B-B14F-4D97-AF65-F5344CB8AC3E}">
        <p14:creationId xmlns:p14="http://schemas.microsoft.com/office/powerpoint/2010/main" val="3655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689B0-2D0F-B2D0-6BF0-15D4C04B4E27}"/>
              </a:ext>
            </a:extLst>
          </p:cNvPr>
          <p:cNvSpPr>
            <a:spLocks noGrp="1"/>
          </p:cNvSpPr>
          <p:nvPr>
            <p:ph type="title"/>
          </p:nvPr>
        </p:nvSpPr>
        <p:spPr/>
        <p:txBody>
          <a:bodyPr/>
          <a:lstStyle/>
          <a:p>
            <a:r>
              <a:rPr lang="de-DE" dirty="0"/>
              <a:t>Notenspiegel der </a:t>
            </a:r>
            <a:r>
              <a:rPr lang="de-DE" dirty="0" err="1"/>
              <a:t>schrifltichen</a:t>
            </a:r>
            <a:r>
              <a:rPr lang="de-DE" dirty="0"/>
              <a:t> Prüfung</a:t>
            </a:r>
          </a:p>
        </p:txBody>
      </p:sp>
      <p:sp>
        <p:nvSpPr>
          <p:cNvPr id="9" name="Rectangle 7">
            <a:extLst>
              <a:ext uri="{FF2B5EF4-FFF2-40B4-BE49-F238E27FC236}">
                <a16:creationId xmlns:a16="http://schemas.microsoft.com/office/drawing/2014/main" id="{645C64E9-84D1-FDF3-50D0-DDECC768CE2D}"/>
              </a:ext>
            </a:extLst>
          </p:cNvPr>
          <p:cNvSpPr>
            <a:spLocks noChangeArrowheads="1"/>
          </p:cNvSpPr>
          <p:nvPr/>
        </p:nvSpPr>
        <p:spPr bwMode="auto">
          <a:xfrm>
            <a:off x="6682154" y="2138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078" name="Grafik 1">
            <a:extLst>
              <a:ext uri="{FF2B5EF4-FFF2-40B4-BE49-F238E27FC236}">
                <a16:creationId xmlns:a16="http://schemas.microsoft.com/office/drawing/2014/main" id="{91856C18-7CDB-E7A3-832D-FA8F50F562F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33182" y="1338655"/>
            <a:ext cx="6564337" cy="5154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Inhaltsplatzhalter 12">
            <a:extLst>
              <a:ext uri="{FF2B5EF4-FFF2-40B4-BE49-F238E27FC236}">
                <a16:creationId xmlns:a16="http://schemas.microsoft.com/office/drawing/2014/main" id="{B8EBD08F-01C5-E0E2-AAB5-CDC6EE4166EA}"/>
              </a:ext>
            </a:extLst>
          </p:cNvPr>
          <p:cNvGraphicFramePr>
            <a:graphicFrameLocks noGrp="1"/>
          </p:cNvGraphicFramePr>
          <p:nvPr>
            <p:ph idx="1"/>
            <p:extLst>
              <p:ext uri="{D42A27DB-BD31-4B8C-83A1-F6EECF244321}">
                <p14:modId xmlns:p14="http://schemas.microsoft.com/office/powerpoint/2010/main" val="1389874391"/>
              </p:ext>
            </p:extLst>
          </p:nvPr>
        </p:nvGraphicFramePr>
        <p:xfrm>
          <a:off x="952500" y="3024556"/>
          <a:ext cx="5143500" cy="1643160"/>
        </p:xfrm>
        <a:graphic>
          <a:graphicData uri="http://schemas.openxmlformats.org/drawingml/2006/table">
            <a:tbl>
              <a:tblPr firstRow="1" firstCol="1" bandRow="1">
                <a:tableStyleId>{5C22544A-7EE6-4342-B048-85BDC9FD1C3A}</a:tableStyleId>
              </a:tblPr>
              <a:tblGrid>
                <a:gridCol w="2571750">
                  <a:extLst>
                    <a:ext uri="{9D8B030D-6E8A-4147-A177-3AD203B41FA5}">
                      <a16:colId xmlns:a16="http://schemas.microsoft.com/office/drawing/2014/main" val="954484905"/>
                    </a:ext>
                  </a:extLst>
                </a:gridCol>
                <a:gridCol w="2571750">
                  <a:extLst>
                    <a:ext uri="{9D8B030D-6E8A-4147-A177-3AD203B41FA5}">
                      <a16:colId xmlns:a16="http://schemas.microsoft.com/office/drawing/2014/main" val="4079361116"/>
                    </a:ext>
                  </a:extLst>
                </a:gridCol>
              </a:tblGrid>
              <a:tr h="328632">
                <a:tc>
                  <a:txBody>
                    <a:bodyPr/>
                    <a:lstStyle/>
                    <a:p>
                      <a:pPr>
                        <a:lnSpc>
                          <a:spcPts val="1050"/>
                        </a:lnSpc>
                      </a:pPr>
                      <a:r>
                        <a:rPr lang="de-CH" sz="2000">
                          <a:solidFill>
                            <a:schemeClr val="tx1"/>
                          </a:solidFill>
                          <a:effectLst/>
                        </a:rPr>
                        <a:t>Anzahl Noten:</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b="0" dirty="0">
                          <a:solidFill>
                            <a:schemeClr val="tx1"/>
                          </a:solidFill>
                          <a:effectLst/>
                        </a:rPr>
                        <a:t>23</a:t>
                      </a:r>
                      <a:endParaRPr lang="de-CH" sz="2000" b="0"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4076942375"/>
                  </a:ext>
                </a:extLst>
              </a:tr>
              <a:tr h="328632">
                <a:tc>
                  <a:txBody>
                    <a:bodyPr/>
                    <a:lstStyle/>
                    <a:p>
                      <a:pPr>
                        <a:lnSpc>
                          <a:spcPts val="1050"/>
                        </a:lnSpc>
                      </a:pPr>
                      <a:r>
                        <a:rPr lang="de-CH" sz="2000">
                          <a:solidFill>
                            <a:schemeClr val="tx1"/>
                          </a:solidFill>
                          <a:effectLst/>
                        </a:rPr>
                        <a:t>Notendurchschnitt:</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a:solidFill>
                            <a:schemeClr val="tx1"/>
                          </a:solidFill>
                          <a:effectLst/>
                        </a:rPr>
                        <a:t>4.452</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2370681550"/>
                  </a:ext>
                </a:extLst>
              </a:tr>
              <a:tr h="328632">
                <a:tc>
                  <a:txBody>
                    <a:bodyPr/>
                    <a:lstStyle/>
                    <a:p>
                      <a:pPr>
                        <a:lnSpc>
                          <a:spcPts val="1050"/>
                        </a:lnSpc>
                      </a:pPr>
                      <a:r>
                        <a:rPr lang="de-CH" sz="2000">
                          <a:solidFill>
                            <a:schemeClr val="tx1"/>
                          </a:solidFill>
                          <a:effectLst/>
                        </a:rPr>
                        <a:t>Median:</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a:solidFill>
                            <a:schemeClr val="tx1"/>
                          </a:solidFill>
                          <a:effectLst/>
                        </a:rPr>
                        <a:t>4.55</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125771651"/>
                  </a:ext>
                </a:extLst>
              </a:tr>
              <a:tr h="328632">
                <a:tc>
                  <a:txBody>
                    <a:bodyPr/>
                    <a:lstStyle/>
                    <a:p>
                      <a:pPr>
                        <a:lnSpc>
                          <a:spcPts val="1050"/>
                        </a:lnSpc>
                      </a:pPr>
                      <a:r>
                        <a:rPr lang="de-CH" sz="2000">
                          <a:solidFill>
                            <a:schemeClr val="tx1"/>
                          </a:solidFill>
                          <a:effectLst/>
                        </a:rPr>
                        <a:t>Notendurchschnitt:</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a:solidFill>
                            <a:schemeClr val="tx1"/>
                          </a:solidFill>
                          <a:effectLst/>
                        </a:rPr>
                        <a:t>4.452</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2333419305"/>
                  </a:ext>
                </a:extLst>
              </a:tr>
              <a:tr h="328632">
                <a:tc>
                  <a:txBody>
                    <a:bodyPr/>
                    <a:lstStyle/>
                    <a:p>
                      <a:pPr>
                        <a:lnSpc>
                          <a:spcPts val="1050"/>
                        </a:lnSpc>
                      </a:pPr>
                      <a:r>
                        <a:rPr lang="de-CH" sz="2000">
                          <a:solidFill>
                            <a:schemeClr val="tx1"/>
                          </a:solidFill>
                          <a:effectLst/>
                        </a:rPr>
                        <a:t>Median:</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dirty="0">
                          <a:solidFill>
                            <a:schemeClr val="tx1"/>
                          </a:solidFill>
                          <a:effectLst/>
                        </a:rPr>
                        <a:t>4.55</a:t>
                      </a:r>
                      <a:endParaRPr lang="de-CH" sz="2000"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2418689721"/>
                  </a:ext>
                </a:extLst>
              </a:tr>
            </a:tbl>
          </a:graphicData>
        </a:graphic>
      </p:graphicFrame>
    </p:spTree>
    <p:extLst>
      <p:ext uri="{BB962C8B-B14F-4D97-AF65-F5344CB8AC3E}">
        <p14:creationId xmlns:p14="http://schemas.microsoft.com/office/powerpoint/2010/main" val="209283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93800-74A8-0394-1138-2FC6CC322EF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7A148CD-B01F-C047-0792-A6A0C64D8217}"/>
              </a:ext>
            </a:extLst>
          </p:cNvPr>
          <p:cNvSpPr>
            <a:spLocks noGrp="1"/>
          </p:cNvSpPr>
          <p:nvPr>
            <p:ph idx="1"/>
          </p:nvPr>
        </p:nvSpPr>
        <p:spPr>
          <a:xfrm>
            <a:off x="838200" y="1825625"/>
            <a:ext cx="5257800" cy="3688556"/>
          </a:xfrm>
        </p:spPr>
        <p:txBody>
          <a:bodyPr>
            <a:normAutofit/>
          </a:bodyPr>
          <a:lstStyle/>
          <a:p>
            <a:r>
              <a:rPr lang="de-DE" sz="2000" dirty="0"/>
              <a:t>Lernen, selbst zu lernen wird mit dem Fachwissen vermittelt</a:t>
            </a:r>
          </a:p>
          <a:p>
            <a:r>
              <a:rPr lang="de-DE" sz="2000" dirty="0"/>
              <a:t>Sinn-Bezug, Kognitive Passung, Autonomie =&gt; Motivation (Deci &amp; Ryan)</a:t>
            </a:r>
          </a:p>
          <a:p>
            <a:r>
              <a:rPr lang="de-DE" sz="2000" dirty="0"/>
              <a:t>Hohe Selbstwirksamkeit</a:t>
            </a:r>
          </a:p>
          <a:p>
            <a:r>
              <a:rPr lang="de-DE" sz="2000" dirty="0"/>
              <a:t>Eigenverantwortliches Lernen</a:t>
            </a:r>
          </a:p>
          <a:p>
            <a:r>
              <a:rPr lang="de-DE" sz="2000" dirty="0"/>
              <a:t>Rolle der Lehrperson als Coach, Lernbegleitung</a:t>
            </a:r>
          </a:p>
          <a:p>
            <a:endParaRPr lang="de-DE" sz="2000" dirty="0"/>
          </a:p>
        </p:txBody>
      </p:sp>
      <p:sp>
        <p:nvSpPr>
          <p:cNvPr id="5" name="Inhaltsplatzhalter 2">
            <a:extLst>
              <a:ext uri="{FF2B5EF4-FFF2-40B4-BE49-F238E27FC236}">
                <a16:creationId xmlns:a16="http://schemas.microsoft.com/office/drawing/2014/main" id="{D4A38AC5-B806-3936-7DB2-10E03E32A962}"/>
              </a:ext>
            </a:extLst>
          </p:cNvPr>
          <p:cNvSpPr txBox="1">
            <a:spLocks/>
          </p:cNvSpPr>
          <p:nvPr/>
        </p:nvSpPr>
        <p:spPr>
          <a:xfrm>
            <a:off x="6096000" y="1825625"/>
            <a:ext cx="5257800" cy="3688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Lernen, selbst zu lernen, muss mit dem Fachwissen vermittelt werden</a:t>
            </a:r>
          </a:p>
          <a:p>
            <a:r>
              <a:rPr lang="de-DE" sz="2000" dirty="0"/>
              <a:t>Sehr gute Strukturierung und didaktisch passende Aufbereitung nötig =&gt; Hoher Vorbereitungsaufwand</a:t>
            </a:r>
          </a:p>
          <a:p>
            <a:r>
              <a:rPr lang="de-DE" sz="2000" dirty="0"/>
              <a:t>Weniger geeignet für </a:t>
            </a:r>
            <a:r>
              <a:rPr lang="de-DE" sz="2000" dirty="0" err="1"/>
              <a:t>ausschliesslich</a:t>
            </a:r>
            <a:r>
              <a:rPr lang="de-DE" sz="2000" dirty="0"/>
              <a:t> normatives Lernen (Faktenwissen, Bloom-Taxonomie K1-K3)</a:t>
            </a:r>
          </a:p>
          <a:p>
            <a:r>
              <a:rPr lang="de-DE" sz="2000" dirty="0"/>
              <a:t>Neue Rolle der Lehrperson – Haltung und Werte sind zu hinterfragen.</a:t>
            </a:r>
          </a:p>
          <a:p>
            <a:endParaRPr lang="de-DE" sz="2000" dirty="0"/>
          </a:p>
        </p:txBody>
      </p:sp>
      <p:pic>
        <p:nvPicPr>
          <p:cNvPr id="2051" name="Picture 3" descr="pro contra sign on white background">
            <a:hlinkClick r:id="rId3"/>
            <a:extLst>
              <a:ext uri="{FF2B5EF4-FFF2-40B4-BE49-F238E27FC236}">
                <a16:creationId xmlns:a16="http://schemas.microsoft.com/office/drawing/2014/main" id="{478E063C-48ED-0C58-D858-802064A07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074" y="272793"/>
            <a:ext cx="3001212" cy="141789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66BBC54-6AE2-B4DA-CB94-47CF3EBDECAF}"/>
              </a:ext>
            </a:extLst>
          </p:cNvPr>
          <p:cNvSpPr>
            <a:spLocks noGrp="1"/>
          </p:cNvSpPr>
          <p:nvPr>
            <p:ph type="title"/>
          </p:nvPr>
        </p:nvSpPr>
        <p:spPr>
          <a:xfrm>
            <a:off x="838200" y="5514181"/>
            <a:ext cx="10515600" cy="1325563"/>
          </a:xfrm>
        </p:spPr>
        <p:txBody>
          <a:bodyPr/>
          <a:lstStyle/>
          <a:p>
            <a:r>
              <a:rPr lang="de-DE" dirty="0"/>
              <a:t>Was sagt die Forschung?</a:t>
            </a:r>
          </a:p>
        </p:txBody>
      </p:sp>
    </p:spTree>
    <p:extLst>
      <p:ext uri="{BB962C8B-B14F-4D97-AF65-F5344CB8AC3E}">
        <p14:creationId xmlns:p14="http://schemas.microsoft.com/office/powerpoint/2010/main" val="194625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4B28-7DDE-B160-4F6D-5D51113E70A5}"/>
            </a:ext>
          </a:extLst>
        </p:cNvPr>
        <p:cNvGrpSpPr/>
        <p:nvPr/>
      </p:nvGrpSpPr>
      <p:grpSpPr>
        <a:xfrm>
          <a:off x="0" y="0"/>
          <a:ext cx="0" cy="0"/>
          <a:chOff x="0" y="0"/>
          <a:chExt cx="0" cy="0"/>
        </a:xfrm>
      </p:grpSpPr>
      <p:pic>
        <p:nvPicPr>
          <p:cNvPr id="2051" name="Picture 3" descr="pro contra sign on white background">
            <a:hlinkClick r:id="rId3"/>
            <a:extLst>
              <a:ext uri="{FF2B5EF4-FFF2-40B4-BE49-F238E27FC236}">
                <a16:creationId xmlns:a16="http://schemas.microsoft.com/office/drawing/2014/main" id="{92F5439D-B707-13CC-A22F-BEE1CE236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074" y="272793"/>
            <a:ext cx="3001212" cy="141789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24BA5D3-A1E1-DF16-1B8E-1DA178E1F1EB}"/>
              </a:ext>
            </a:extLst>
          </p:cNvPr>
          <p:cNvSpPr>
            <a:spLocks noGrp="1"/>
          </p:cNvSpPr>
          <p:nvPr>
            <p:ph type="title"/>
          </p:nvPr>
        </p:nvSpPr>
        <p:spPr>
          <a:xfrm>
            <a:off x="838200" y="5514181"/>
            <a:ext cx="10515600" cy="1325563"/>
          </a:xfrm>
        </p:spPr>
        <p:txBody>
          <a:bodyPr/>
          <a:lstStyle/>
          <a:p>
            <a:r>
              <a:rPr lang="de-DE" dirty="0"/>
              <a:t>…oder auf zwei Zitate reduziert</a:t>
            </a:r>
          </a:p>
        </p:txBody>
      </p:sp>
      <p:sp>
        <p:nvSpPr>
          <p:cNvPr id="7" name="Inhaltsplatzhalter 2">
            <a:extLst>
              <a:ext uri="{FF2B5EF4-FFF2-40B4-BE49-F238E27FC236}">
                <a16:creationId xmlns:a16="http://schemas.microsoft.com/office/drawing/2014/main" id="{AABA3DD2-0E85-1552-9E80-AD061885A751}"/>
              </a:ext>
            </a:extLst>
          </p:cNvPr>
          <p:cNvSpPr txBox="1">
            <a:spLocks/>
          </p:cNvSpPr>
          <p:nvPr/>
        </p:nvSpPr>
        <p:spPr>
          <a:xfrm>
            <a:off x="741215" y="1905654"/>
            <a:ext cx="5146964" cy="1881179"/>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600" i="1" dirty="0">
                <a:latin typeface="Times New Roman" panose="02020603050405020304" pitchFamily="18" charset="0"/>
                <a:cs typeface="Times New Roman" panose="02020603050405020304" pitchFamily="18" charset="0"/>
              </a:rPr>
              <a:t>„Wir können einer anderen Person nicht direkt etwas lehren;</a:t>
            </a:r>
            <a:br>
              <a:rPr lang="de-DE" sz="2600" i="1" dirty="0">
                <a:latin typeface="Times New Roman" panose="02020603050405020304" pitchFamily="18" charset="0"/>
                <a:cs typeface="Times New Roman" panose="02020603050405020304" pitchFamily="18" charset="0"/>
              </a:rPr>
            </a:br>
            <a:r>
              <a:rPr lang="de-DE" sz="2600" i="1" dirty="0">
                <a:latin typeface="Times New Roman" panose="02020603050405020304" pitchFamily="18" charset="0"/>
                <a:cs typeface="Times New Roman" panose="02020603050405020304" pitchFamily="18" charset="0"/>
              </a:rPr>
              <a:t>wir können nur ihr Lernen fördern.“</a:t>
            </a:r>
          </a:p>
          <a:p>
            <a:pPr marL="0" indent="0">
              <a:buFont typeface="Arial" panose="020B0604020202020204" pitchFamily="34" charset="0"/>
              <a:buNone/>
            </a:pPr>
            <a:r>
              <a:rPr lang="de-DE" sz="2600" dirty="0"/>
              <a:t>Carl R. Rogers, 1973</a:t>
            </a:r>
          </a:p>
        </p:txBody>
      </p:sp>
      <p:sp>
        <p:nvSpPr>
          <p:cNvPr id="8" name="Inhaltsplatzhalter 2">
            <a:extLst>
              <a:ext uri="{FF2B5EF4-FFF2-40B4-BE49-F238E27FC236}">
                <a16:creationId xmlns:a16="http://schemas.microsoft.com/office/drawing/2014/main" id="{E2E15B91-B68F-BD9C-1E5A-27917B1FF15E}"/>
              </a:ext>
            </a:extLst>
          </p:cNvPr>
          <p:cNvSpPr txBox="1">
            <a:spLocks/>
          </p:cNvSpPr>
          <p:nvPr/>
        </p:nvSpPr>
        <p:spPr>
          <a:xfrm>
            <a:off x="5985164" y="3626783"/>
            <a:ext cx="5368636" cy="1776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i="1" dirty="0">
                <a:latin typeface="Times New Roman" panose="02020603050405020304" pitchFamily="18" charset="0"/>
                <a:cs typeface="Times New Roman" panose="02020603050405020304" pitchFamily="18" charset="0"/>
              </a:rPr>
              <a:t>„Herr Lehrer, müssen wir heute wieder tun, was wir tun wollen, oder dürfen wir tun, was wir tun sollen?“</a:t>
            </a:r>
          </a:p>
          <a:p>
            <a:pPr marL="0" indent="0">
              <a:buFont typeface="Arial" panose="020B0604020202020204" pitchFamily="34" charset="0"/>
              <a:buNone/>
            </a:pPr>
            <a:r>
              <a:rPr lang="de-DE" dirty="0"/>
              <a:t>Zum offenen Unterricht.</a:t>
            </a:r>
          </a:p>
        </p:txBody>
      </p:sp>
    </p:spTree>
    <p:extLst>
      <p:ext uri="{BB962C8B-B14F-4D97-AF65-F5344CB8AC3E}">
        <p14:creationId xmlns:p14="http://schemas.microsoft.com/office/powerpoint/2010/main" val="13276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5531-F336-F869-66F6-9A790B3906B1}"/>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67B632A1-FF4C-1B01-F8A4-53FE98820748}"/>
              </a:ext>
            </a:extLst>
          </p:cNvPr>
          <p:cNvSpPr>
            <a:spLocks noGrp="1"/>
          </p:cNvSpPr>
          <p:nvPr>
            <p:ph type="title"/>
          </p:nvPr>
        </p:nvSpPr>
        <p:spPr>
          <a:xfrm>
            <a:off x="892467" y="608866"/>
            <a:ext cx="10162387" cy="1284427"/>
          </a:xfrm>
        </p:spPr>
        <p:txBody>
          <a:bodyPr>
            <a:normAutofit fontScale="90000"/>
          </a:bodyPr>
          <a:lstStyle/>
          <a:p>
            <a:pPr>
              <a:lnSpc>
                <a:spcPct val="100000"/>
              </a:lnSpc>
            </a:pPr>
            <a:r>
              <a:rPr lang="de-DE" dirty="0"/>
              <a:t>Selbstlernarchitektur fördert</a:t>
            </a:r>
            <a:br>
              <a:rPr lang="de-DE" dirty="0"/>
            </a:br>
            <a:r>
              <a:rPr lang="de-DE" dirty="0"/>
              <a:t>Fachwissen und überfachliche Kompetenzen </a:t>
            </a:r>
          </a:p>
        </p:txBody>
      </p:sp>
      <p:sp>
        <p:nvSpPr>
          <p:cNvPr id="6" name="Inhaltsplatzhalter 3">
            <a:extLst>
              <a:ext uri="{FF2B5EF4-FFF2-40B4-BE49-F238E27FC236}">
                <a16:creationId xmlns:a16="http://schemas.microsoft.com/office/drawing/2014/main" id="{9CBA4214-0105-81B8-2472-9EA634511468}"/>
              </a:ext>
            </a:extLst>
          </p:cNvPr>
          <p:cNvSpPr txBox="1">
            <a:spLocks/>
          </p:cNvSpPr>
          <p:nvPr/>
        </p:nvSpPr>
        <p:spPr>
          <a:xfrm>
            <a:off x="892467" y="4298583"/>
            <a:ext cx="4208872" cy="2472270"/>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Font typeface="Arial" panose="020B0604020202020204" pitchFamily="34" charset="0"/>
              <a:buNone/>
            </a:pPr>
            <a:r>
              <a:rPr lang="de-CH" sz="1700" b="1" dirty="0">
                <a:solidFill>
                  <a:srgbClr val="C00000"/>
                </a:solidFill>
                <a:latin typeface="Arial" panose="020B0604020202020204" pitchFamily="34" charset="0"/>
              </a:rPr>
              <a:t>Methodenkompetenz</a:t>
            </a:r>
            <a:endParaRPr lang="de-CH" sz="1700" dirty="0">
              <a:solidFill>
                <a:srgbClr val="C00000"/>
              </a:solidFill>
              <a:latin typeface="Arial" panose="020B0604020202020204" pitchFamily="34" charset="0"/>
            </a:endParaRPr>
          </a:p>
          <a:p>
            <a:pPr>
              <a:lnSpc>
                <a:spcPct val="100000"/>
              </a:lnSpc>
              <a:spcBef>
                <a:spcPts val="0"/>
              </a:spcBef>
            </a:pPr>
            <a:r>
              <a:rPr lang="de-CH" sz="1500" dirty="0">
                <a:solidFill>
                  <a:srgbClr val="000000"/>
                </a:solidFill>
                <a:latin typeface="Arial" panose="020B0604020202020204" pitchFamily="34" charset="0"/>
              </a:rPr>
              <a:t>Problemlösefähigkeit</a:t>
            </a:r>
          </a:p>
          <a:p>
            <a:pPr>
              <a:lnSpc>
                <a:spcPct val="100000"/>
              </a:lnSpc>
              <a:spcBef>
                <a:spcPts val="0"/>
              </a:spcBef>
            </a:pPr>
            <a:r>
              <a:rPr lang="de-CH" sz="1500" dirty="0">
                <a:solidFill>
                  <a:srgbClr val="000000"/>
                </a:solidFill>
                <a:latin typeface="Arial" panose="020B0604020202020204" pitchFamily="34" charset="0"/>
              </a:rPr>
              <a:t>Zielgerichtetes Handeln</a:t>
            </a:r>
          </a:p>
          <a:p>
            <a:pPr>
              <a:lnSpc>
                <a:spcPct val="100000"/>
              </a:lnSpc>
              <a:spcBef>
                <a:spcPts val="0"/>
              </a:spcBef>
            </a:pPr>
            <a:r>
              <a:rPr lang="de-CH" sz="1500" dirty="0">
                <a:solidFill>
                  <a:srgbClr val="000000"/>
                </a:solidFill>
                <a:latin typeface="Arial" panose="020B0604020202020204" pitchFamily="34" charset="0"/>
              </a:rPr>
              <a:t>Strukturiertes und vernetztes Denken</a:t>
            </a:r>
          </a:p>
          <a:p>
            <a:pPr>
              <a:lnSpc>
                <a:spcPct val="100000"/>
              </a:lnSpc>
              <a:spcBef>
                <a:spcPts val="0"/>
              </a:spcBef>
            </a:pPr>
            <a:r>
              <a:rPr lang="de-CH" sz="1500" dirty="0">
                <a:solidFill>
                  <a:srgbClr val="000000"/>
                </a:solidFill>
                <a:latin typeface="Arial" panose="020B0604020202020204" pitchFamily="34" charset="0"/>
              </a:rPr>
              <a:t>Anwendung von Methoden und Strategien,</a:t>
            </a:r>
          </a:p>
          <a:p>
            <a:pPr>
              <a:lnSpc>
                <a:spcPct val="100000"/>
              </a:lnSpc>
              <a:spcBef>
                <a:spcPts val="0"/>
              </a:spcBef>
            </a:pPr>
            <a:r>
              <a:rPr lang="de-CH" sz="1500" dirty="0">
                <a:solidFill>
                  <a:srgbClr val="000000"/>
                </a:solidFill>
                <a:latin typeface="Arial" panose="020B0604020202020204" pitchFamily="34" charset="0"/>
              </a:rPr>
              <a:t>Arbeitsorganisation (auch ICT)</a:t>
            </a:r>
          </a:p>
          <a:p>
            <a:pPr>
              <a:lnSpc>
                <a:spcPct val="100000"/>
              </a:lnSpc>
              <a:spcBef>
                <a:spcPts val="0"/>
              </a:spcBef>
            </a:pPr>
            <a:r>
              <a:rPr lang="de-CH" sz="1500" dirty="0">
                <a:solidFill>
                  <a:srgbClr val="000000"/>
                </a:solidFill>
                <a:latin typeface="Arial" panose="020B0604020202020204" pitchFamily="34" charset="0"/>
              </a:rPr>
              <a:t>Zeitmanagement, Planungs- und Organisationskompetenz</a:t>
            </a:r>
          </a:p>
          <a:p>
            <a:pPr>
              <a:lnSpc>
                <a:spcPct val="100000"/>
              </a:lnSpc>
              <a:spcBef>
                <a:spcPts val="0"/>
              </a:spcBef>
            </a:pPr>
            <a:r>
              <a:rPr lang="de-CH" sz="1500" dirty="0">
                <a:solidFill>
                  <a:srgbClr val="000000"/>
                </a:solidFill>
                <a:latin typeface="Arial" panose="020B0604020202020204" pitchFamily="34" charset="0"/>
              </a:rPr>
              <a:t>Praktiken der Selbststeuerung (Foucault)</a:t>
            </a:r>
          </a:p>
        </p:txBody>
      </p:sp>
      <p:sp>
        <p:nvSpPr>
          <p:cNvPr id="7" name="Inhaltsplatzhalter 3">
            <a:extLst>
              <a:ext uri="{FF2B5EF4-FFF2-40B4-BE49-F238E27FC236}">
                <a16:creationId xmlns:a16="http://schemas.microsoft.com/office/drawing/2014/main" id="{F7E1C649-087E-C0C6-1230-6384DCC794E0}"/>
              </a:ext>
            </a:extLst>
          </p:cNvPr>
          <p:cNvSpPr txBox="1">
            <a:spLocks/>
          </p:cNvSpPr>
          <p:nvPr/>
        </p:nvSpPr>
        <p:spPr>
          <a:xfrm>
            <a:off x="7090662" y="1962039"/>
            <a:ext cx="3815457" cy="2806906"/>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Font typeface="Arial" panose="020B0604020202020204" pitchFamily="34" charset="0"/>
              <a:buNone/>
            </a:pPr>
            <a:r>
              <a:rPr lang="de-CH" sz="1700" b="1" dirty="0">
                <a:solidFill>
                  <a:srgbClr val="C00000"/>
                </a:solidFill>
                <a:latin typeface="Arial" panose="020B0604020202020204" pitchFamily="34" charset="0"/>
              </a:rPr>
              <a:t>Soziale Kompetenzen</a:t>
            </a:r>
            <a:endParaRPr lang="de-CH" sz="1700" dirty="0">
              <a:solidFill>
                <a:srgbClr val="C00000"/>
              </a:solidFill>
              <a:latin typeface="Arial" panose="020B0604020202020204" pitchFamily="34" charset="0"/>
            </a:endParaRPr>
          </a:p>
          <a:p>
            <a:pPr>
              <a:lnSpc>
                <a:spcPct val="100000"/>
              </a:lnSpc>
              <a:spcBef>
                <a:spcPts val="0"/>
              </a:spcBef>
            </a:pPr>
            <a:r>
              <a:rPr lang="de-CH" sz="1500" dirty="0">
                <a:solidFill>
                  <a:srgbClr val="000000"/>
                </a:solidFill>
                <a:latin typeface="Arial" panose="020B0604020202020204" pitchFamily="34" charset="0"/>
              </a:rPr>
              <a:t>Kommunikationsfähigkeit</a:t>
            </a:r>
          </a:p>
          <a:p>
            <a:pPr>
              <a:lnSpc>
                <a:spcPct val="100000"/>
              </a:lnSpc>
              <a:spcBef>
                <a:spcPts val="0"/>
              </a:spcBef>
            </a:pPr>
            <a:r>
              <a:rPr lang="de-CH" sz="1500" dirty="0">
                <a:solidFill>
                  <a:srgbClr val="000000"/>
                </a:solidFill>
                <a:latin typeface="Arial" panose="020B0604020202020204" pitchFamily="34" charset="0"/>
              </a:rPr>
              <a:t>Fähigkeit mit Konflikten umzugehen</a:t>
            </a:r>
          </a:p>
          <a:p>
            <a:pPr>
              <a:lnSpc>
                <a:spcPct val="100000"/>
              </a:lnSpc>
              <a:spcBef>
                <a:spcPts val="0"/>
              </a:spcBef>
            </a:pPr>
            <a:r>
              <a:rPr lang="de-CH" sz="1500" dirty="0">
                <a:solidFill>
                  <a:srgbClr val="000000"/>
                </a:solidFill>
                <a:latin typeface="Arial" panose="020B0604020202020204" pitchFamily="34" charset="0"/>
              </a:rPr>
              <a:t>Team-, Kollaborations- und Kooperationsfähigkeit</a:t>
            </a:r>
          </a:p>
          <a:p>
            <a:pPr>
              <a:lnSpc>
                <a:spcPct val="100000"/>
              </a:lnSpc>
              <a:spcBef>
                <a:spcPts val="0"/>
              </a:spcBef>
            </a:pPr>
            <a:r>
              <a:rPr lang="de-CH" sz="1500" dirty="0">
                <a:solidFill>
                  <a:srgbClr val="000000"/>
                </a:solidFill>
                <a:latin typeface="Arial" panose="020B0604020202020204" pitchFamily="34" charset="0"/>
              </a:rPr>
              <a:t>Fähigkeit im Umgang mit Multi- und Transkulturalität</a:t>
            </a:r>
          </a:p>
          <a:p>
            <a:pPr>
              <a:lnSpc>
                <a:spcPct val="100000"/>
              </a:lnSpc>
              <a:spcBef>
                <a:spcPts val="0"/>
              </a:spcBef>
            </a:pPr>
            <a:r>
              <a:rPr lang="de-CH" sz="1500" dirty="0">
                <a:solidFill>
                  <a:srgbClr val="000000"/>
                </a:solidFill>
                <a:latin typeface="Arial" panose="020B0604020202020204" pitchFamily="34" charset="0"/>
              </a:rPr>
              <a:t>Integrationsfähigkeit und situatives Bewusstsein</a:t>
            </a:r>
          </a:p>
          <a:p>
            <a:pPr>
              <a:lnSpc>
                <a:spcPct val="100000"/>
              </a:lnSpc>
              <a:spcBef>
                <a:spcPts val="0"/>
              </a:spcBef>
            </a:pPr>
            <a:r>
              <a:rPr lang="de-CH" sz="1500" dirty="0">
                <a:solidFill>
                  <a:srgbClr val="000000"/>
                </a:solidFill>
                <a:latin typeface="Arial" panose="020B0604020202020204" pitchFamily="34" charset="0"/>
              </a:rPr>
              <a:t>Empathie, Solidarität</a:t>
            </a:r>
          </a:p>
          <a:p>
            <a:pPr>
              <a:lnSpc>
                <a:spcPct val="100000"/>
              </a:lnSpc>
              <a:spcBef>
                <a:spcPts val="0"/>
              </a:spcBef>
            </a:pPr>
            <a:r>
              <a:rPr lang="de-CH" sz="1500" dirty="0">
                <a:solidFill>
                  <a:srgbClr val="000000"/>
                </a:solidFill>
                <a:latin typeface="Arial" panose="020B0604020202020204" pitchFamily="34" charset="0"/>
              </a:rPr>
              <a:t>Verantwortungsbewusstsein</a:t>
            </a:r>
          </a:p>
        </p:txBody>
      </p:sp>
      <p:sp>
        <p:nvSpPr>
          <p:cNvPr id="8" name="Inhaltsplatzhalter 3">
            <a:extLst>
              <a:ext uri="{FF2B5EF4-FFF2-40B4-BE49-F238E27FC236}">
                <a16:creationId xmlns:a16="http://schemas.microsoft.com/office/drawing/2014/main" id="{902F1A98-EF6A-7729-CCF9-62E8DE1AF3C8}"/>
              </a:ext>
            </a:extLst>
          </p:cNvPr>
          <p:cNvSpPr txBox="1">
            <a:spLocks/>
          </p:cNvSpPr>
          <p:nvPr/>
        </p:nvSpPr>
        <p:spPr>
          <a:xfrm>
            <a:off x="7090662" y="4835670"/>
            <a:ext cx="3815457" cy="1766367"/>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Font typeface="Arial" panose="020B0604020202020204" pitchFamily="34" charset="0"/>
              <a:buNone/>
            </a:pPr>
            <a:r>
              <a:rPr lang="de-CH" sz="1700" b="1" dirty="0">
                <a:solidFill>
                  <a:srgbClr val="C00000"/>
                </a:solidFill>
                <a:latin typeface="Arial" panose="020B0604020202020204" pitchFamily="34" charset="0"/>
              </a:rPr>
              <a:t>Reflexive Kompetenzen</a:t>
            </a:r>
            <a:endParaRPr lang="de-CH" sz="1700" dirty="0">
              <a:solidFill>
                <a:srgbClr val="C00000"/>
              </a:solidFill>
              <a:latin typeface="Arial" panose="020B0604020202020204" pitchFamily="34" charset="0"/>
            </a:endParaRPr>
          </a:p>
          <a:p>
            <a:pPr>
              <a:lnSpc>
                <a:spcPct val="100000"/>
              </a:lnSpc>
              <a:spcBef>
                <a:spcPts val="0"/>
              </a:spcBef>
            </a:pPr>
            <a:r>
              <a:rPr lang="de-CH" sz="1500" dirty="0">
                <a:solidFill>
                  <a:srgbClr val="000000"/>
                </a:solidFill>
                <a:latin typeface="Arial" panose="020B0604020202020204" pitchFamily="34" charset="0"/>
              </a:rPr>
              <a:t>Reflexion eigenes Verhalten und dessen (Aus-)Wirkungen</a:t>
            </a:r>
          </a:p>
          <a:p>
            <a:pPr>
              <a:lnSpc>
                <a:spcPct val="100000"/>
              </a:lnSpc>
              <a:spcBef>
                <a:spcPts val="0"/>
              </a:spcBef>
            </a:pPr>
            <a:r>
              <a:rPr lang="de-CH" sz="1500" dirty="0">
                <a:solidFill>
                  <a:srgbClr val="000000"/>
                </a:solidFill>
                <a:latin typeface="Arial" panose="020B0604020202020204" pitchFamily="34" charset="0"/>
              </a:rPr>
              <a:t>Sinn- und Wertefragen</a:t>
            </a:r>
          </a:p>
          <a:p>
            <a:pPr>
              <a:lnSpc>
                <a:spcPct val="100000"/>
              </a:lnSpc>
              <a:spcBef>
                <a:spcPts val="0"/>
              </a:spcBef>
            </a:pPr>
            <a:r>
              <a:rPr lang="de-CH" sz="1500" dirty="0">
                <a:solidFill>
                  <a:srgbClr val="000000"/>
                </a:solidFill>
                <a:latin typeface="Arial" panose="020B0604020202020204" pitchFamily="34" charset="0"/>
              </a:rPr>
              <a:t>Ethische Fragen</a:t>
            </a:r>
          </a:p>
          <a:p>
            <a:pPr>
              <a:lnSpc>
                <a:spcPct val="100000"/>
              </a:lnSpc>
              <a:spcBef>
                <a:spcPts val="0"/>
              </a:spcBef>
            </a:pPr>
            <a:r>
              <a:rPr lang="de-CH" sz="1500" dirty="0" err="1">
                <a:solidFill>
                  <a:srgbClr val="000000"/>
                </a:solidFill>
                <a:latin typeface="Arial" panose="020B0604020202020204" pitchFamily="34" charset="0"/>
              </a:rPr>
              <a:t>Sustainability</a:t>
            </a:r>
            <a:endParaRPr lang="de-CH" sz="1500" dirty="0">
              <a:solidFill>
                <a:srgbClr val="000000"/>
              </a:solidFill>
              <a:latin typeface="Arial" panose="020B0604020202020204" pitchFamily="34" charset="0"/>
            </a:endParaRPr>
          </a:p>
        </p:txBody>
      </p:sp>
      <p:pic>
        <p:nvPicPr>
          <p:cNvPr id="2" name="Picture 2" descr="Waage, Waagschale, Wiegen, Küchenwaage">
            <a:extLst>
              <a:ext uri="{FF2B5EF4-FFF2-40B4-BE49-F238E27FC236}">
                <a16:creationId xmlns:a16="http://schemas.microsoft.com/office/drawing/2014/main" id="{4411A1AD-9759-F0E3-B1D0-5C40534BE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270" y="2851787"/>
            <a:ext cx="2152700" cy="215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0F2E993-7533-4142-9D22-D202B6E76403}"/>
              </a:ext>
            </a:extLst>
          </p:cNvPr>
          <p:cNvSpPr txBox="1"/>
          <p:nvPr/>
        </p:nvSpPr>
        <p:spPr>
          <a:xfrm>
            <a:off x="5536052" y="2686530"/>
            <a:ext cx="726481" cy="369332"/>
          </a:xfrm>
          <a:prstGeom prst="rect">
            <a:avLst/>
          </a:prstGeom>
          <a:noFill/>
        </p:spPr>
        <p:txBody>
          <a:bodyPr wrap="none" rtlCol="0">
            <a:spAutoFit/>
          </a:bodyPr>
          <a:lstStyle/>
          <a:p>
            <a:r>
              <a:rPr lang="de-DE" dirty="0"/>
              <a:t>LP 21</a:t>
            </a:r>
          </a:p>
        </p:txBody>
      </p:sp>
      <p:sp>
        <p:nvSpPr>
          <p:cNvPr id="5" name="Textfeld 4">
            <a:extLst>
              <a:ext uri="{FF2B5EF4-FFF2-40B4-BE49-F238E27FC236}">
                <a16:creationId xmlns:a16="http://schemas.microsoft.com/office/drawing/2014/main" id="{DA25B2D7-BCB5-E9E2-3B01-F741BB247B12}"/>
              </a:ext>
            </a:extLst>
          </p:cNvPr>
          <p:cNvSpPr txBox="1"/>
          <p:nvPr/>
        </p:nvSpPr>
        <p:spPr>
          <a:xfrm>
            <a:off x="4656381" y="4228927"/>
            <a:ext cx="983346" cy="369332"/>
          </a:xfrm>
          <a:prstGeom prst="rect">
            <a:avLst/>
          </a:prstGeom>
          <a:noFill/>
        </p:spPr>
        <p:txBody>
          <a:bodyPr wrap="none" rtlCol="0">
            <a:spAutoFit/>
          </a:bodyPr>
          <a:lstStyle/>
          <a:p>
            <a:r>
              <a:rPr lang="de-DE" dirty="0"/>
              <a:t>fachlich</a:t>
            </a:r>
          </a:p>
        </p:txBody>
      </p:sp>
      <p:sp>
        <p:nvSpPr>
          <p:cNvPr id="10" name="Textfeld 9">
            <a:extLst>
              <a:ext uri="{FF2B5EF4-FFF2-40B4-BE49-F238E27FC236}">
                <a16:creationId xmlns:a16="http://schemas.microsoft.com/office/drawing/2014/main" id="{96D44A88-0015-550A-489D-E0C05BA74923}"/>
              </a:ext>
            </a:extLst>
          </p:cNvPr>
          <p:cNvSpPr txBox="1"/>
          <p:nvPr/>
        </p:nvSpPr>
        <p:spPr>
          <a:xfrm>
            <a:off x="6119502" y="4173465"/>
            <a:ext cx="983346" cy="646331"/>
          </a:xfrm>
          <a:prstGeom prst="rect">
            <a:avLst/>
          </a:prstGeom>
          <a:noFill/>
        </p:spPr>
        <p:txBody>
          <a:bodyPr wrap="none" rtlCol="0">
            <a:spAutoFit/>
          </a:bodyPr>
          <a:lstStyle/>
          <a:p>
            <a:r>
              <a:rPr lang="de-DE" dirty="0"/>
              <a:t>über-</a:t>
            </a:r>
          </a:p>
          <a:p>
            <a:r>
              <a:rPr lang="de-DE" dirty="0"/>
              <a:t>fachlich</a:t>
            </a:r>
          </a:p>
        </p:txBody>
      </p:sp>
      <p:sp>
        <p:nvSpPr>
          <p:cNvPr id="11" name="Inhaltsplatzhalter 3">
            <a:extLst>
              <a:ext uri="{FF2B5EF4-FFF2-40B4-BE49-F238E27FC236}">
                <a16:creationId xmlns:a16="http://schemas.microsoft.com/office/drawing/2014/main" id="{0B92A760-4AA3-0958-B121-FEFC3F5C915C}"/>
              </a:ext>
            </a:extLst>
          </p:cNvPr>
          <p:cNvSpPr txBox="1">
            <a:spLocks/>
          </p:cNvSpPr>
          <p:nvPr/>
        </p:nvSpPr>
        <p:spPr>
          <a:xfrm>
            <a:off x="891066" y="1945520"/>
            <a:ext cx="3815457" cy="2328899"/>
          </a:xfrm>
          <a:prstGeom prst="rect">
            <a:avLst/>
          </a:prstGeom>
          <a:solidFill>
            <a:schemeClr val="bg1"/>
          </a:solidFill>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None/>
            </a:pPr>
            <a:r>
              <a:rPr lang="de-CH" sz="1800" b="1" dirty="0">
                <a:solidFill>
                  <a:srgbClr val="C00000"/>
                </a:solidFill>
                <a:effectLst/>
                <a:latin typeface="Arial" panose="020B0604020202020204" pitchFamily="34" charset="0"/>
              </a:rPr>
              <a:t>Personale Kompetenzen</a:t>
            </a:r>
            <a:endParaRPr lang="de-CH" sz="1800" dirty="0">
              <a:solidFill>
                <a:srgbClr val="C00000"/>
              </a:solidFill>
              <a:effectLst/>
              <a:latin typeface="Arial" panose="020B0604020202020204" pitchFamily="34" charset="0"/>
            </a:endParaRP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Selbstvertrauen</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Eigenständigkeit, Resilienz</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Leistungseinstellungen, -motive</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Kreativität, Flexibilität im Denken</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Entscheidungsfähigkeit</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Fähigkeit z. Selbsteinschätzung und Selbstabgrenzung</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Selbststeuerung</a:t>
            </a:r>
          </a:p>
        </p:txBody>
      </p:sp>
    </p:spTree>
    <p:extLst>
      <p:ext uri="{BB962C8B-B14F-4D97-AF65-F5344CB8AC3E}">
        <p14:creationId xmlns:p14="http://schemas.microsoft.com/office/powerpoint/2010/main" val="397895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2A4355-242B-B639-5807-6896EAD460E7}"/>
              </a:ext>
            </a:extLst>
          </p:cNvPr>
          <p:cNvSpPr>
            <a:spLocks noGrp="1"/>
          </p:cNvSpPr>
          <p:nvPr>
            <p:ph type="title"/>
          </p:nvPr>
        </p:nvSpPr>
        <p:spPr>
          <a:xfrm>
            <a:off x="838201" y="365125"/>
            <a:ext cx="5251316" cy="1807305"/>
          </a:xfrm>
        </p:spPr>
        <p:txBody>
          <a:bodyPr>
            <a:normAutofit/>
          </a:bodyPr>
          <a:lstStyle/>
          <a:p>
            <a:r>
              <a:rPr lang="de-DE" dirty="0"/>
              <a:t>Kontakt</a:t>
            </a:r>
          </a:p>
        </p:txBody>
      </p:sp>
      <p:sp>
        <p:nvSpPr>
          <p:cNvPr id="3" name="Inhaltsplatzhalter 2">
            <a:extLst>
              <a:ext uri="{FF2B5EF4-FFF2-40B4-BE49-F238E27FC236}">
                <a16:creationId xmlns:a16="http://schemas.microsoft.com/office/drawing/2014/main" id="{EE20E238-0A64-C150-2AC5-04B3C251F218}"/>
              </a:ext>
            </a:extLst>
          </p:cNvPr>
          <p:cNvSpPr>
            <a:spLocks noGrp="1"/>
          </p:cNvSpPr>
          <p:nvPr>
            <p:ph idx="1"/>
          </p:nvPr>
        </p:nvSpPr>
        <p:spPr>
          <a:xfrm>
            <a:off x="838200" y="2333297"/>
            <a:ext cx="4619621" cy="3843666"/>
          </a:xfrm>
        </p:spPr>
        <p:txBody>
          <a:bodyPr>
            <a:normAutofit/>
          </a:bodyPr>
          <a:lstStyle/>
          <a:p>
            <a:pPr marL="0" indent="0">
              <a:buNone/>
            </a:pPr>
            <a:r>
              <a:rPr lang="de-DE" sz="2000" dirty="0"/>
              <a:t>Bei Fragen zur SLA in </a:t>
            </a:r>
            <a:r>
              <a:rPr lang="de-DE" sz="2000" dirty="0" err="1"/>
              <a:t>Redoxchemie</a:t>
            </a:r>
            <a:r>
              <a:rPr lang="de-DE" sz="2000" dirty="0"/>
              <a:t> kontaktiert bitte: </a:t>
            </a:r>
          </a:p>
          <a:p>
            <a:pPr marL="0" indent="0">
              <a:buNone/>
            </a:pPr>
            <a:r>
              <a:rPr lang="de-DE" sz="2000" dirty="0">
                <a:hlinkClick r:id="rId3"/>
              </a:rPr>
              <a:t>Benita.heiz@kanti-baden.ch</a:t>
            </a:r>
            <a:endParaRPr lang="de-DE" sz="2000" dirty="0"/>
          </a:p>
          <a:p>
            <a:pPr marL="0" indent="0">
              <a:buNone/>
            </a:pPr>
            <a:endParaRPr lang="de-DE" sz="2000" dirty="0"/>
          </a:p>
          <a:p>
            <a:pPr marL="0" indent="0">
              <a:buNone/>
            </a:pPr>
            <a:r>
              <a:rPr lang="de-DE" sz="2000" dirty="0"/>
              <a:t>Bei Fragen zur Forschung der SLA kontaktiert bitte: </a:t>
            </a:r>
          </a:p>
          <a:p>
            <a:pPr marL="0" indent="0">
              <a:buNone/>
            </a:pPr>
            <a:r>
              <a:rPr lang="de-CH" sz="2000" dirty="0">
                <a:solidFill>
                  <a:srgbClr val="000000"/>
                </a:solidFill>
                <a:effectLst/>
                <a:ea typeface="Times New Roman" panose="02020603050405020304" pitchFamily="18" charset="0"/>
                <a:cs typeface="Aptos" panose="020B0004020202020204" pitchFamily="34" charset="0"/>
                <a:hlinkClick r:id="rId4"/>
              </a:rPr>
              <a:t>christine.guesdon@bluewin.ch</a:t>
            </a:r>
            <a:endParaRPr lang="de-CH" sz="2000" dirty="0">
              <a:solidFill>
                <a:srgbClr val="000000"/>
              </a:solidFill>
              <a:effectLst/>
              <a:ea typeface="Times New Roman" panose="02020603050405020304" pitchFamily="18" charset="0"/>
              <a:cs typeface="Aptos" panose="020B0004020202020204" pitchFamily="34" charset="0"/>
            </a:endParaRPr>
          </a:p>
          <a:p>
            <a:pPr marL="0" indent="0">
              <a:buNone/>
            </a:pPr>
            <a:endParaRPr lang="de-CH" sz="2000" dirty="0">
              <a:solidFill>
                <a:srgbClr val="000000"/>
              </a:solidFill>
              <a:effectLst/>
              <a:ea typeface="Times New Roman" panose="02020603050405020304" pitchFamily="18" charset="0"/>
              <a:cs typeface="Aptos" panose="020B0004020202020204" pitchFamily="34" charset="0"/>
            </a:endParaRPr>
          </a:p>
          <a:p>
            <a:pPr marL="0" indent="0">
              <a:buNone/>
            </a:pPr>
            <a:r>
              <a:rPr lang="de-CH" sz="2000" dirty="0">
                <a:effectLst/>
              </a:rPr>
              <a:t> </a:t>
            </a:r>
            <a:endParaRPr lang="de-DE" sz="2000" dirty="0">
              <a:effectLst/>
            </a:endParaRPr>
          </a:p>
          <a:p>
            <a:pPr marL="0" indent="0">
              <a:buNone/>
            </a:pPr>
            <a:endParaRPr lang="de-DE" sz="2000" dirty="0"/>
          </a:p>
          <a:p>
            <a:pPr marL="0" indent="0">
              <a:buNone/>
            </a:pPr>
            <a:endParaRPr lang="de-DE" sz="2000" dirty="0"/>
          </a:p>
          <a:p>
            <a:pPr marL="0" indent="0">
              <a:buNone/>
            </a:pPr>
            <a:endParaRPr lang="de-DE" sz="2000" dirty="0"/>
          </a:p>
        </p:txBody>
      </p:sp>
      <p:pic>
        <p:nvPicPr>
          <p:cNvPr id="6" name="Grafik 5" descr="Ein Bild, das Menschliches Gesicht, Lächeln, Person, draußen enthält.&#10;&#10;Automatisch generierte Beschreibung">
            <a:extLst>
              <a:ext uri="{FF2B5EF4-FFF2-40B4-BE49-F238E27FC236}">
                <a16:creationId xmlns:a16="http://schemas.microsoft.com/office/drawing/2014/main" id="{2C1070C0-898B-9787-8315-70AA008394A0}"/>
              </a:ext>
            </a:extLst>
          </p:cNvPr>
          <p:cNvPicPr>
            <a:picLocks noChangeAspect="1"/>
          </p:cNvPicPr>
          <p:nvPr/>
        </p:nvPicPr>
        <p:blipFill>
          <a:blip r:embed="rId5"/>
          <a:srcRect t="15300" r="-2" b="160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6543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C02CB-1950-16E4-6067-DED9B849E399}"/>
              </a:ext>
            </a:extLst>
          </p:cNvPr>
          <p:cNvSpPr>
            <a:spLocks noGrp="1"/>
          </p:cNvSpPr>
          <p:nvPr>
            <p:ph type="title"/>
          </p:nvPr>
        </p:nvSpPr>
        <p:spPr/>
        <p:txBody>
          <a:bodyPr>
            <a:normAutofit/>
          </a:bodyPr>
          <a:lstStyle/>
          <a:p>
            <a:r>
              <a:rPr lang="de-DE" sz="3600" dirty="0"/>
              <a:t>Gewand des Lernens</a:t>
            </a:r>
          </a:p>
        </p:txBody>
      </p:sp>
      <p:pic>
        <p:nvPicPr>
          <p:cNvPr id="7" name="Grafik 6" descr="Langärmliges Shirt mit einfarbiger Füllung">
            <a:extLst>
              <a:ext uri="{FF2B5EF4-FFF2-40B4-BE49-F238E27FC236}">
                <a16:creationId xmlns:a16="http://schemas.microsoft.com/office/drawing/2014/main" id="{2410873E-BA04-044C-3ED2-E7E4A664A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2971" y="2731502"/>
            <a:ext cx="2617372" cy="2617372"/>
          </a:xfrm>
          <a:prstGeom prst="rect">
            <a:avLst/>
          </a:prstGeom>
        </p:spPr>
      </p:pic>
      <p:pic>
        <p:nvPicPr>
          <p:cNvPr id="9" name="Grafik 8" descr="Langärmliges Shirt Silhouette">
            <a:extLst>
              <a:ext uri="{FF2B5EF4-FFF2-40B4-BE49-F238E27FC236}">
                <a16:creationId xmlns:a16="http://schemas.microsoft.com/office/drawing/2014/main" id="{9AC5D71B-C0EE-B7E2-8983-91E0B2CBAF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5085" y="2731502"/>
            <a:ext cx="2617372" cy="2617372"/>
          </a:xfrm>
          <a:prstGeom prst="rect">
            <a:avLst/>
          </a:prstGeom>
        </p:spPr>
      </p:pic>
      <p:pic>
        <p:nvPicPr>
          <p:cNvPr id="13" name="Grafik 12" descr="Pfeil nach rechts mit einfarbiger Füllung">
            <a:extLst>
              <a:ext uri="{FF2B5EF4-FFF2-40B4-BE49-F238E27FC236}">
                <a16:creationId xmlns:a16="http://schemas.microsoft.com/office/drawing/2014/main" id="{E2704AFF-1EDF-BF23-CBB9-EFCF480C6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0982" y="3449782"/>
            <a:ext cx="914400" cy="914400"/>
          </a:xfrm>
          <a:prstGeom prst="rect">
            <a:avLst/>
          </a:prstGeom>
        </p:spPr>
      </p:pic>
    </p:spTree>
    <p:extLst>
      <p:ext uri="{BB962C8B-B14F-4D97-AF65-F5344CB8AC3E}">
        <p14:creationId xmlns:p14="http://schemas.microsoft.com/office/powerpoint/2010/main" val="285317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C57F4-0B00-5881-1D60-ACF4A7371575}"/>
              </a:ext>
            </a:extLst>
          </p:cNvPr>
          <p:cNvSpPr>
            <a:spLocks noGrp="1"/>
          </p:cNvSpPr>
          <p:nvPr>
            <p:ph type="title"/>
          </p:nvPr>
        </p:nvSpPr>
        <p:spPr/>
        <p:txBody>
          <a:bodyPr>
            <a:noAutofit/>
          </a:bodyPr>
          <a:lstStyle/>
          <a:p>
            <a:r>
              <a:rPr lang="de-CH" sz="3600" dirty="0">
                <a:effectLst/>
              </a:rPr>
              <a:t>Veränderungskurve in Anlehnung an Kübler-Ross (2001)</a:t>
            </a:r>
            <a:br>
              <a:rPr lang="de-CH" sz="3600" dirty="0">
                <a:effectLst/>
              </a:rPr>
            </a:br>
            <a:endParaRPr lang="de-DE" sz="3600" dirty="0"/>
          </a:p>
        </p:txBody>
      </p:sp>
      <p:pic>
        <p:nvPicPr>
          <p:cNvPr id="6" name="Grafik 5">
            <a:extLst>
              <a:ext uri="{FF2B5EF4-FFF2-40B4-BE49-F238E27FC236}">
                <a16:creationId xmlns:a16="http://schemas.microsoft.com/office/drawing/2014/main" id="{10402FA9-D9F0-E397-1A9D-85B7FFDB0D6E}"/>
              </a:ext>
            </a:extLst>
          </p:cNvPr>
          <p:cNvPicPr>
            <a:picLocks noChangeAspect="1"/>
          </p:cNvPicPr>
          <p:nvPr/>
        </p:nvPicPr>
        <p:blipFill>
          <a:blip r:embed="rId3"/>
          <a:srcRect l="7143" t="19425" r="6022" b="8851"/>
          <a:stretch/>
        </p:blipFill>
        <p:spPr>
          <a:xfrm>
            <a:off x="1766289" y="1320573"/>
            <a:ext cx="8659421" cy="5363255"/>
          </a:xfrm>
          <a:prstGeom prst="rect">
            <a:avLst/>
          </a:prstGeom>
        </p:spPr>
      </p:pic>
    </p:spTree>
    <p:extLst>
      <p:ext uri="{BB962C8B-B14F-4D97-AF65-F5344CB8AC3E}">
        <p14:creationId xmlns:p14="http://schemas.microsoft.com/office/powerpoint/2010/main" val="27671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B3743-C123-CE90-FBE0-9ACB52BC4A90}"/>
              </a:ext>
            </a:extLst>
          </p:cNvPr>
          <p:cNvSpPr>
            <a:spLocks noGrp="1"/>
          </p:cNvSpPr>
          <p:nvPr>
            <p:ph type="title"/>
          </p:nvPr>
        </p:nvSpPr>
        <p:spPr>
          <a:xfrm>
            <a:off x="838200" y="597599"/>
            <a:ext cx="10515600" cy="1325563"/>
          </a:xfrm>
        </p:spPr>
        <p:txBody>
          <a:bodyPr/>
          <a:lstStyle/>
          <a:p>
            <a:r>
              <a:rPr lang="de-DE" dirty="0"/>
              <a:t>Selbstgesteuert </a:t>
            </a:r>
            <a:r>
              <a:rPr lang="de-DE" dirty="0" err="1"/>
              <a:t>heisst</a:t>
            </a:r>
            <a:r>
              <a:rPr lang="de-DE" dirty="0"/>
              <a:t> nicht</a:t>
            </a:r>
            <a:br>
              <a:rPr lang="de-DE" dirty="0"/>
            </a:br>
            <a:r>
              <a:rPr lang="de-DE" dirty="0"/>
              <a:t>steuerungsfrei</a:t>
            </a:r>
          </a:p>
        </p:txBody>
      </p:sp>
      <p:sp>
        <p:nvSpPr>
          <p:cNvPr id="5" name="Textfeld 4">
            <a:extLst>
              <a:ext uri="{FF2B5EF4-FFF2-40B4-BE49-F238E27FC236}">
                <a16:creationId xmlns:a16="http://schemas.microsoft.com/office/drawing/2014/main" id="{CECC18C3-31B0-5831-6379-77731D2935EB}"/>
              </a:ext>
            </a:extLst>
          </p:cNvPr>
          <p:cNvSpPr txBox="1"/>
          <p:nvPr/>
        </p:nvSpPr>
        <p:spPr>
          <a:xfrm>
            <a:off x="838200" y="2173685"/>
            <a:ext cx="5531603" cy="3716915"/>
          </a:xfrm>
          <a:prstGeom prst="rect">
            <a:avLst/>
          </a:prstGeom>
          <a:noFill/>
        </p:spPr>
        <p:txBody>
          <a:bodyPr wrap="square">
            <a:spAutoFit/>
          </a:bodyPr>
          <a:lstStyle/>
          <a:p>
            <a:pPr>
              <a:lnSpc>
                <a:spcPct val="115000"/>
              </a:lnSpc>
              <a:spcAft>
                <a:spcPts val="800"/>
              </a:spcAft>
            </a:pPr>
            <a:r>
              <a:rPr lang="de-DE" sz="2000" i="1" kern="100" dirty="0">
                <a:effectLst/>
                <a:latin typeface="Aptos" panose="020B0004020202020204" pitchFamily="34" charset="0"/>
                <a:ea typeface="Aptos" panose="020B0004020202020204" pitchFamily="34" charset="0"/>
                <a:cs typeface="Times New Roman" panose="02020603050405020304" pitchFamily="18" charset="0"/>
              </a:rPr>
              <a:t>Die Lehrpersonen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initiieren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steuern mit didaktisch aufbereiteten Materialien, die Lernprozesse,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in denen die Lernenden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(Mit-)</a:t>
            </a:r>
            <a:br>
              <a:rPr lang="de-DE" sz="2000" b="1" i="1" kern="100" dirty="0">
                <a:effectLst/>
                <a:latin typeface="Aptos" panose="020B0004020202020204" pitchFamily="34" charset="0"/>
                <a:ea typeface="Aptos" panose="020B0004020202020204" pitchFamily="34" charset="0"/>
                <a:cs typeface="Times New Roman" panose="02020603050405020304" pitchFamily="18" charset="0"/>
              </a:rPr>
            </a:b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Verantwortung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für ihr Lernen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übernehmen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(Partizipation).</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2000" i="1" kern="100" dirty="0">
                <a:effectLst/>
                <a:latin typeface="Aptos" panose="020B0004020202020204" pitchFamily="34" charset="0"/>
                <a:ea typeface="Aptos" panose="020B0004020202020204" pitchFamily="34" charset="0"/>
                <a:cs typeface="Times New Roman" panose="02020603050405020304" pitchFamily="18" charset="0"/>
              </a:rPr>
              <a:t>Die gemeinsam verantworteten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Lernprozesse (fachliche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überfachliche)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sind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angeleitet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sie werden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begleitet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im «dialogischen Lernen», das die Schüler*innen zur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Reflexion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Selbstverantwortung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anleitet.</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6D1DEB80-81EC-62C2-5410-55BDD5E7E65D}"/>
              </a:ext>
            </a:extLst>
          </p:cNvPr>
          <p:cNvPicPr>
            <a:picLocks noChangeAspect="1"/>
          </p:cNvPicPr>
          <p:nvPr/>
        </p:nvPicPr>
        <p:blipFill>
          <a:blip r:embed="rId3"/>
          <a:srcRect/>
          <a:stretch/>
        </p:blipFill>
        <p:spPr>
          <a:xfrm>
            <a:off x="7345822" y="3534140"/>
            <a:ext cx="4541378" cy="3144540"/>
          </a:xfrm>
          <a:prstGeom prst="rect">
            <a:avLst/>
          </a:prstGeom>
        </p:spPr>
      </p:pic>
      <p:pic>
        <p:nvPicPr>
          <p:cNvPr id="7" name="Grafik 6">
            <a:extLst>
              <a:ext uri="{FF2B5EF4-FFF2-40B4-BE49-F238E27FC236}">
                <a16:creationId xmlns:a16="http://schemas.microsoft.com/office/drawing/2014/main" id="{72884230-A2B8-799B-F9B4-E448B8E1BA4B}"/>
              </a:ext>
            </a:extLst>
          </p:cNvPr>
          <p:cNvPicPr>
            <a:picLocks noChangeAspect="1"/>
          </p:cNvPicPr>
          <p:nvPr/>
        </p:nvPicPr>
        <p:blipFill>
          <a:blip r:embed="rId4"/>
          <a:stretch>
            <a:fillRect/>
          </a:stretch>
        </p:blipFill>
        <p:spPr>
          <a:xfrm>
            <a:off x="7477824" y="409819"/>
            <a:ext cx="4409376" cy="2945038"/>
          </a:xfrm>
          <a:prstGeom prst="rect">
            <a:avLst/>
          </a:prstGeom>
        </p:spPr>
      </p:pic>
    </p:spTree>
    <p:extLst>
      <p:ext uri="{BB962C8B-B14F-4D97-AF65-F5344CB8AC3E}">
        <p14:creationId xmlns:p14="http://schemas.microsoft.com/office/powerpoint/2010/main" val="66051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C5A87-E08E-20E4-2A77-44A3282CBAE5}"/>
            </a:ext>
          </a:extLst>
        </p:cNvPr>
        <p:cNvGrpSpPr/>
        <p:nvPr/>
      </p:nvGrpSpPr>
      <p:grpSpPr>
        <a:xfrm>
          <a:off x="0" y="0"/>
          <a:ext cx="0" cy="0"/>
          <a:chOff x="0" y="0"/>
          <a:chExt cx="0" cy="0"/>
        </a:xfrm>
      </p:grpSpPr>
      <p:sp>
        <p:nvSpPr>
          <p:cNvPr id="12" name="Ring 11">
            <a:extLst>
              <a:ext uri="{FF2B5EF4-FFF2-40B4-BE49-F238E27FC236}">
                <a16:creationId xmlns:a16="http://schemas.microsoft.com/office/drawing/2014/main" id="{E06879AC-18BE-BCB3-4E92-6B2772079D2C}"/>
              </a:ext>
            </a:extLst>
          </p:cNvPr>
          <p:cNvSpPr/>
          <p:nvPr/>
        </p:nvSpPr>
        <p:spPr>
          <a:xfrm>
            <a:off x="3936569" y="1957015"/>
            <a:ext cx="4572001" cy="4333165"/>
          </a:xfrm>
          <a:prstGeom prst="donut">
            <a:avLst>
              <a:gd name="adj" fmla="val 5073"/>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 1">
            <a:extLst>
              <a:ext uri="{FF2B5EF4-FFF2-40B4-BE49-F238E27FC236}">
                <a16:creationId xmlns:a16="http://schemas.microsoft.com/office/drawing/2014/main" id="{7A50C4E9-259A-AD1C-6DE7-7FF3F95D5B47}"/>
              </a:ext>
            </a:extLst>
          </p:cNvPr>
          <p:cNvSpPr>
            <a:spLocks noGrp="1"/>
          </p:cNvSpPr>
          <p:nvPr>
            <p:ph type="title"/>
          </p:nvPr>
        </p:nvSpPr>
        <p:spPr/>
        <p:txBody>
          <a:bodyPr/>
          <a:lstStyle/>
          <a:p>
            <a:r>
              <a:rPr lang="de-DE" dirty="0"/>
              <a:t>Struktur einer Selbstlernarchitektur</a:t>
            </a:r>
          </a:p>
        </p:txBody>
      </p:sp>
      <p:sp>
        <p:nvSpPr>
          <p:cNvPr id="5" name="Abgerundetes Rechteck 4">
            <a:extLst>
              <a:ext uri="{FF2B5EF4-FFF2-40B4-BE49-F238E27FC236}">
                <a16:creationId xmlns:a16="http://schemas.microsoft.com/office/drawing/2014/main" id="{9CD6BB7C-B862-B49E-02AE-68E6D4CF2836}"/>
              </a:ext>
            </a:extLst>
          </p:cNvPr>
          <p:cNvSpPr/>
          <p:nvPr/>
        </p:nvSpPr>
        <p:spPr>
          <a:xfrm>
            <a:off x="1991830" y="1560163"/>
            <a:ext cx="4096422"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b="1" dirty="0" err="1">
                <a:solidFill>
                  <a:srgbClr val="000000"/>
                </a:solidFill>
                <a:effectLst/>
                <a:latin typeface="Helvetica" pitchFamily="2" charset="0"/>
              </a:rPr>
              <a:t>Diﬀerenz</a:t>
            </a:r>
            <a:r>
              <a:rPr lang="de-CH" b="1" dirty="0" err="1">
                <a:solidFill>
                  <a:srgbClr val="000000"/>
                </a:solidFill>
                <a:latin typeface="Helvetica" pitchFamily="2" charset="0"/>
              </a:rPr>
              <a:t>ierende</a:t>
            </a:r>
            <a:r>
              <a:rPr lang="de-CH" b="1" dirty="0">
                <a:solidFill>
                  <a:srgbClr val="000000"/>
                </a:solidFill>
                <a:effectLst/>
                <a:latin typeface="Helvetica" pitchFamily="2" charset="0"/>
              </a:rPr>
              <a:t> Aufgabenstellung</a:t>
            </a:r>
          </a:p>
          <a:p>
            <a:pPr algn="ctr">
              <a:lnSpc>
                <a:spcPct val="110000"/>
              </a:lnSpc>
            </a:pPr>
            <a:r>
              <a:rPr lang="de-CH" dirty="0">
                <a:solidFill>
                  <a:srgbClr val="000000"/>
                </a:solidFill>
                <a:effectLst/>
                <a:latin typeface="Helvetica" pitchFamily="2" charset="0"/>
              </a:rPr>
              <a:t>Relevanz, Interessen;</a:t>
            </a:r>
          </a:p>
          <a:p>
            <a:pPr algn="ctr">
              <a:lnSpc>
                <a:spcPct val="110000"/>
              </a:lnSpc>
            </a:pPr>
            <a:r>
              <a:rPr lang="de-CH" dirty="0">
                <a:solidFill>
                  <a:srgbClr val="000000"/>
                </a:solidFill>
                <a:effectLst/>
                <a:latin typeface="Helvetica" pitchFamily="2" charset="0"/>
              </a:rPr>
              <a:t>multimodale Zugänge;</a:t>
            </a:r>
          </a:p>
          <a:p>
            <a:pPr algn="ctr">
              <a:lnSpc>
                <a:spcPct val="110000"/>
              </a:lnSpc>
            </a:pPr>
            <a:r>
              <a:rPr lang="de-CH" dirty="0" err="1">
                <a:solidFill>
                  <a:srgbClr val="000000"/>
                </a:solidFill>
                <a:effectLst/>
                <a:latin typeface="Helvetica" pitchFamily="2" charset="0"/>
              </a:rPr>
              <a:t>unterschiedl</a:t>
            </a:r>
            <a:r>
              <a:rPr lang="de-CH" b="1" dirty="0">
                <a:solidFill>
                  <a:srgbClr val="000000"/>
                </a:solidFill>
                <a:effectLst/>
                <a:latin typeface="Helvetica" pitchFamily="2" charset="0"/>
              </a:rPr>
              <a:t>. </a:t>
            </a:r>
            <a:r>
              <a:rPr lang="de-CH" b="1" dirty="0">
                <a:solidFill>
                  <a:srgbClr val="FB0007"/>
                </a:solidFill>
                <a:effectLst/>
                <a:latin typeface="Helvetica" pitchFamily="2" charset="0"/>
              </a:rPr>
              <a:t>Anspruchsniveaus</a:t>
            </a:r>
          </a:p>
        </p:txBody>
      </p:sp>
      <p:sp>
        <p:nvSpPr>
          <p:cNvPr id="8" name="Abgerundetes Rechteck 7">
            <a:extLst>
              <a:ext uri="{FF2B5EF4-FFF2-40B4-BE49-F238E27FC236}">
                <a16:creationId xmlns:a16="http://schemas.microsoft.com/office/drawing/2014/main" id="{CB3BAE66-BE4A-C34F-28FF-6982BFCDC4FC}"/>
              </a:ext>
            </a:extLst>
          </p:cNvPr>
          <p:cNvSpPr/>
          <p:nvPr/>
        </p:nvSpPr>
        <p:spPr>
          <a:xfrm>
            <a:off x="6298472" y="1560163"/>
            <a:ext cx="3886200"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dirty="0">
                <a:solidFill>
                  <a:srgbClr val="000000"/>
                </a:solidFill>
                <a:effectLst/>
                <a:latin typeface="Helvetica" pitchFamily="2" charset="0"/>
              </a:rPr>
              <a:t>Exemplarische</a:t>
            </a:r>
          </a:p>
          <a:p>
            <a:pPr algn="ctr">
              <a:lnSpc>
                <a:spcPct val="110000"/>
              </a:lnSpc>
            </a:pPr>
            <a:r>
              <a:rPr lang="de-CH" b="1" dirty="0">
                <a:solidFill>
                  <a:srgbClr val="000000"/>
                </a:solidFill>
                <a:effectLst/>
                <a:latin typeface="Helvetica" pitchFamily="2" charset="0"/>
              </a:rPr>
              <a:t>Lernmaterialien</a:t>
            </a:r>
            <a:r>
              <a:rPr lang="de-CH" dirty="0">
                <a:solidFill>
                  <a:srgbClr val="000000"/>
                </a:solidFill>
                <a:effectLst/>
                <a:latin typeface="Helvetica" pitchFamily="2" charset="0"/>
              </a:rPr>
              <a:t>; Aufgaben</a:t>
            </a:r>
          </a:p>
          <a:p>
            <a:pPr algn="ctr">
              <a:lnSpc>
                <a:spcPct val="110000"/>
              </a:lnSpc>
            </a:pPr>
            <a:r>
              <a:rPr lang="de-CH" dirty="0">
                <a:solidFill>
                  <a:srgbClr val="000000"/>
                </a:solidFill>
                <a:effectLst/>
                <a:latin typeface="Helvetica" pitchFamily="2" charset="0"/>
              </a:rPr>
              <a:t>mit </a:t>
            </a:r>
            <a:r>
              <a:rPr lang="de-CH" b="1" dirty="0" err="1">
                <a:solidFill>
                  <a:srgbClr val="000000"/>
                </a:solidFill>
                <a:effectLst/>
                <a:latin typeface="Helvetica" pitchFamily="2" charset="0"/>
              </a:rPr>
              <a:t>Lernwegsempfehlungen</a:t>
            </a:r>
            <a:endParaRPr lang="de-CH" b="1" dirty="0">
              <a:solidFill>
                <a:srgbClr val="000000"/>
              </a:solidFill>
              <a:effectLst/>
              <a:latin typeface="Helvetica" pitchFamily="2" charset="0"/>
            </a:endParaRPr>
          </a:p>
          <a:p>
            <a:pPr algn="ctr">
              <a:lnSpc>
                <a:spcPct val="110000"/>
              </a:lnSpc>
            </a:pPr>
            <a:r>
              <a:rPr lang="de-CH" dirty="0">
                <a:solidFill>
                  <a:srgbClr val="000000"/>
                </a:solidFill>
                <a:effectLst/>
                <a:latin typeface="Helvetica" pitchFamily="2" charset="0"/>
              </a:rPr>
              <a:t>(</a:t>
            </a:r>
            <a:r>
              <a:rPr lang="de-CH" b="1" dirty="0">
                <a:solidFill>
                  <a:srgbClr val="FB0007"/>
                </a:solidFill>
                <a:effectLst/>
                <a:latin typeface="Helvetica" pitchFamily="2" charset="0"/>
              </a:rPr>
              <a:t>Methoden, Strategien</a:t>
            </a:r>
            <a:r>
              <a:rPr lang="de-CH" dirty="0">
                <a:solidFill>
                  <a:srgbClr val="000000"/>
                </a:solidFill>
                <a:effectLst/>
                <a:latin typeface="Helvetica" pitchFamily="2" charset="0"/>
              </a:rPr>
              <a:t>)</a:t>
            </a:r>
            <a:endParaRPr lang="de-CH" dirty="0">
              <a:solidFill>
                <a:srgbClr val="FB0007"/>
              </a:solidFill>
              <a:effectLst/>
              <a:latin typeface="Helvetica" pitchFamily="2" charset="0"/>
            </a:endParaRPr>
          </a:p>
        </p:txBody>
      </p:sp>
      <p:sp>
        <p:nvSpPr>
          <p:cNvPr id="9" name="Abgerundetes Rechteck 8">
            <a:extLst>
              <a:ext uri="{FF2B5EF4-FFF2-40B4-BE49-F238E27FC236}">
                <a16:creationId xmlns:a16="http://schemas.microsoft.com/office/drawing/2014/main" id="{54F83D62-A32C-0A20-E625-F947D90F2C6D}"/>
              </a:ext>
            </a:extLst>
          </p:cNvPr>
          <p:cNvSpPr/>
          <p:nvPr/>
        </p:nvSpPr>
        <p:spPr>
          <a:xfrm>
            <a:off x="2202050" y="3367008"/>
            <a:ext cx="3886200"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b="1" dirty="0">
                <a:solidFill>
                  <a:srgbClr val="000000"/>
                </a:solidFill>
                <a:effectLst/>
                <a:latin typeface="Helvetica" pitchFamily="2" charset="0"/>
              </a:rPr>
              <a:t>Dokumentation</a:t>
            </a:r>
            <a:r>
              <a:rPr lang="de-CH" dirty="0">
                <a:solidFill>
                  <a:srgbClr val="000000"/>
                </a:solidFill>
                <a:effectLst/>
                <a:latin typeface="Helvetica" pitchFamily="2" charset="0"/>
              </a:rPr>
              <a:t> </a:t>
            </a:r>
            <a:r>
              <a:rPr lang="de-CH" dirty="0" err="1">
                <a:solidFill>
                  <a:srgbClr val="000000"/>
                </a:solidFill>
                <a:effectLst/>
                <a:latin typeface="Helvetica" pitchFamily="2" charset="0"/>
              </a:rPr>
              <a:t>indiv</a:t>
            </a:r>
            <a:r>
              <a:rPr lang="de-CH" dirty="0">
                <a:solidFill>
                  <a:srgbClr val="000000"/>
                </a:solidFill>
                <a:effectLst/>
                <a:latin typeface="Helvetica" pitchFamily="2" charset="0"/>
              </a:rPr>
              <a:t>. </a:t>
            </a:r>
            <a:r>
              <a:rPr lang="de-CH" b="1" dirty="0">
                <a:solidFill>
                  <a:srgbClr val="000000"/>
                </a:solidFill>
                <a:effectLst/>
                <a:latin typeface="Helvetica" pitchFamily="2" charset="0"/>
              </a:rPr>
              <a:t>Leistungen</a:t>
            </a:r>
          </a:p>
          <a:p>
            <a:pPr algn="ctr">
              <a:lnSpc>
                <a:spcPct val="110000"/>
              </a:lnSpc>
            </a:pPr>
            <a:r>
              <a:rPr lang="de-CH" dirty="0">
                <a:solidFill>
                  <a:srgbClr val="000000"/>
                </a:solidFill>
                <a:effectLst/>
                <a:latin typeface="Helvetica" pitchFamily="2" charset="0"/>
              </a:rPr>
              <a:t>und Kompetenzen</a:t>
            </a:r>
          </a:p>
          <a:p>
            <a:pPr algn="ctr">
              <a:lnSpc>
                <a:spcPct val="110000"/>
              </a:lnSpc>
            </a:pPr>
            <a:r>
              <a:rPr lang="de-CH" dirty="0">
                <a:solidFill>
                  <a:srgbClr val="000000"/>
                </a:solidFill>
                <a:effectLst/>
                <a:latin typeface="Helvetica" pitchFamily="2" charset="0"/>
              </a:rPr>
              <a:t>(formativ und kriterial)</a:t>
            </a:r>
          </a:p>
          <a:p>
            <a:pPr algn="ctr">
              <a:lnSpc>
                <a:spcPct val="110000"/>
              </a:lnSpc>
            </a:pPr>
            <a:r>
              <a:rPr lang="de-CH" b="1" dirty="0">
                <a:solidFill>
                  <a:srgbClr val="FB0007"/>
                </a:solidFill>
                <a:effectLst/>
                <a:latin typeface="Helvetica" pitchFamily="2" charset="0"/>
              </a:rPr>
              <a:t>Portfolio/Kompetenzraster</a:t>
            </a:r>
          </a:p>
        </p:txBody>
      </p:sp>
      <p:sp>
        <p:nvSpPr>
          <p:cNvPr id="10" name="Abgerundetes Rechteck 9">
            <a:extLst>
              <a:ext uri="{FF2B5EF4-FFF2-40B4-BE49-F238E27FC236}">
                <a16:creationId xmlns:a16="http://schemas.microsoft.com/office/drawing/2014/main" id="{BC95EAC2-DD50-F278-679E-136EFAFAFF5D}"/>
              </a:ext>
            </a:extLst>
          </p:cNvPr>
          <p:cNvSpPr/>
          <p:nvPr/>
        </p:nvSpPr>
        <p:spPr>
          <a:xfrm>
            <a:off x="6298470" y="3367008"/>
            <a:ext cx="3434466"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dirty="0">
                <a:solidFill>
                  <a:srgbClr val="000000"/>
                </a:solidFill>
                <a:effectLst/>
                <a:latin typeface="Helvetica" pitchFamily="2" charset="0"/>
              </a:rPr>
              <a:t>Individuelles und</a:t>
            </a:r>
          </a:p>
          <a:p>
            <a:pPr algn="ctr">
              <a:lnSpc>
                <a:spcPct val="110000"/>
              </a:lnSpc>
            </a:pPr>
            <a:r>
              <a:rPr lang="de-CH" b="1" dirty="0">
                <a:solidFill>
                  <a:srgbClr val="000000"/>
                </a:solidFill>
                <a:effectLst/>
                <a:latin typeface="Helvetica" pitchFamily="2" charset="0"/>
              </a:rPr>
              <a:t>kooperatives Lernen</a:t>
            </a:r>
            <a:r>
              <a:rPr lang="de-CH" dirty="0">
                <a:solidFill>
                  <a:srgbClr val="000000"/>
                </a:solidFill>
                <a:effectLst/>
                <a:latin typeface="Helvetica" pitchFamily="2" charset="0"/>
              </a:rPr>
              <a:t>;</a:t>
            </a:r>
          </a:p>
          <a:p>
            <a:pPr algn="ctr">
              <a:lnSpc>
                <a:spcPct val="110000"/>
              </a:lnSpc>
            </a:pPr>
            <a:r>
              <a:rPr lang="de-CH" dirty="0">
                <a:solidFill>
                  <a:srgbClr val="000000"/>
                </a:solidFill>
                <a:effectLst/>
                <a:latin typeface="Helvetica" pitchFamily="2" charset="0"/>
              </a:rPr>
              <a:t>Lernende Gemeinschaft</a:t>
            </a:r>
          </a:p>
          <a:p>
            <a:pPr algn="ctr">
              <a:lnSpc>
                <a:spcPct val="110000"/>
              </a:lnSpc>
            </a:pPr>
            <a:r>
              <a:rPr lang="de-CH" b="1" dirty="0">
                <a:solidFill>
                  <a:srgbClr val="FB0007"/>
                </a:solidFill>
                <a:effectLst/>
                <a:latin typeface="Helvetica" pitchFamily="2" charset="0"/>
              </a:rPr>
              <a:t>Soziales Lernen</a:t>
            </a:r>
          </a:p>
        </p:txBody>
      </p:sp>
      <p:sp>
        <p:nvSpPr>
          <p:cNvPr id="11" name="Abgerundetes Rechteck 10">
            <a:extLst>
              <a:ext uri="{FF2B5EF4-FFF2-40B4-BE49-F238E27FC236}">
                <a16:creationId xmlns:a16="http://schemas.microsoft.com/office/drawing/2014/main" id="{755347D1-00A1-4BB8-452B-11941FB62F25}"/>
              </a:ext>
            </a:extLst>
          </p:cNvPr>
          <p:cNvSpPr/>
          <p:nvPr/>
        </p:nvSpPr>
        <p:spPr>
          <a:xfrm>
            <a:off x="4370870" y="5097215"/>
            <a:ext cx="3734744"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b="1" dirty="0">
                <a:solidFill>
                  <a:srgbClr val="000000"/>
                </a:solidFill>
                <a:effectLst/>
                <a:latin typeface="Helvetica" pitchFamily="2" charset="0"/>
              </a:rPr>
              <a:t>Lernprozessbegleitung</a:t>
            </a:r>
          </a:p>
          <a:p>
            <a:pPr algn="ctr">
              <a:lnSpc>
                <a:spcPct val="110000"/>
              </a:lnSpc>
            </a:pPr>
            <a:r>
              <a:rPr lang="de-CH" b="1" dirty="0">
                <a:solidFill>
                  <a:srgbClr val="FB0007"/>
                </a:solidFill>
                <a:effectLst/>
                <a:latin typeface="Helvetica" pitchFamily="2" charset="0"/>
              </a:rPr>
              <a:t>Reflexives Lernen</a:t>
            </a:r>
          </a:p>
          <a:p>
            <a:pPr algn="ctr">
              <a:lnSpc>
                <a:spcPct val="110000"/>
              </a:lnSpc>
            </a:pPr>
            <a:r>
              <a:rPr lang="de-CH" b="1" dirty="0">
                <a:solidFill>
                  <a:srgbClr val="000000"/>
                </a:solidFill>
                <a:effectLst/>
                <a:latin typeface="Helvetica" pitchFamily="2" charset="0"/>
              </a:rPr>
              <a:t>Lernberatung, Coaching</a:t>
            </a:r>
          </a:p>
          <a:p>
            <a:pPr algn="ctr">
              <a:lnSpc>
                <a:spcPct val="110000"/>
              </a:lnSpc>
            </a:pPr>
            <a:r>
              <a:rPr lang="de-CH" b="1" dirty="0">
                <a:solidFill>
                  <a:srgbClr val="000000"/>
                </a:solidFill>
                <a:effectLst/>
                <a:latin typeface="Helvetica" pitchFamily="2" charset="0"/>
              </a:rPr>
              <a:t>Lernjournal (</a:t>
            </a:r>
            <a:r>
              <a:rPr lang="de-CH" b="1" dirty="0">
                <a:solidFill>
                  <a:srgbClr val="FB0007"/>
                </a:solidFill>
                <a:effectLst/>
                <a:latin typeface="Helvetica" pitchFamily="2" charset="0"/>
              </a:rPr>
              <a:t>Einstellungen</a:t>
            </a:r>
            <a:r>
              <a:rPr lang="de-CH" b="1" dirty="0">
                <a:solidFill>
                  <a:srgbClr val="000000"/>
                </a:solidFill>
                <a:effectLst/>
                <a:latin typeface="Helvetica" pitchFamily="2" charset="0"/>
              </a:rPr>
              <a:t>)</a:t>
            </a:r>
          </a:p>
        </p:txBody>
      </p:sp>
      <p:pic>
        <p:nvPicPr>
          <p:cNvPr id="13" name="Grafik 12">
            <a:extLst>
              <a:ext uri="{FF2B5EF4-FFF2-40B4-BE49-F238E27FC236}">
                <a16:creationId xmlns:a16="http://schemas.microsoft.com/office/drawing/2014/main" id="{4EB50206-2093-E03C-3E1E-E052CB035600}"/>
              </a:ext>
            </a:extLst>
          </p:cNvPr>
          <p:cNvPicPr>
            <a:picLocks noChangeAspect="1"/>
          </p:cNvPicPr>
          <p:nvPr/>
        </p:nvPicPr>
        <p:blipFill>
          <a:blip r:embed="rId3"/>
          <a:stretch>
            <a:fillRect/>
          </a:stretch>
        </p:blipFill>
        <p:spPr>
          <a:xfrm>
            <a:off x="8357135" y="5003532"/>
            <a:ext cx="1295455" cy="1858697"/>
          </a:xfrm>
          <a:prstGeom prst="rect">
            <a:avLst/>
          </a:prstGeom>
        </p:spPr>
      </p:pic>
      <p:pic>
        <p:nvPicPr>
          <p:cNvPr id="15" name="Grafik 14" descr="Ein Bild, das Text, Screenshot, Schrift, Software enthält.&#10;&#10;Automatisch generierte Beschreibung">
            <a:extLst>
              <a:ext uri="{FF2B5EF4-FFF2-40B4-BE49-F238E27FC236}">
                <a16:creationId xmlns:a16="http://schemas.microsoft.com/office/drawing/2014/main" id="{0503D646-548B-CA0C-A9E7-DCC2B55FBF2E}"/>
              </a:ext>
            </a:extLst>
          </p:cNvPr>
          <p:cNvPicPr>
            <a:picLocks noChangeAspect="1"/>
          </p:cNvPicPr>
          <p:nvPr/>
        </p:nvPicPr>
        <p:blipFill>
          <a:blip r:embed="rId4"/>
          <a:stretch>
            <a:fillRect/>
          </a:stretch>
        </p:blipFill>
        <p:spPr>
          <a:xfrm>
            <a:off x="229558" y="4894459"/>
            <a:ext cx="1788669" cy="1006126"/>
          </a:xfrm>
          <a:prstGeom prst="rect">
            <a:avLst/>
          </a:prstGeom>
        </p:spPr>
      </p:pic>
      <p:pic>
        <p:nvPicPr>
          <p:cNvPr id="17" name="Grafik 16" descr="Ein Bild, das Text, Schrift, Screenshot, Poster enthält.&#10;&#10;Automatisch generierte Beschreibung">
            <a:extLst>
              <a:ext uri="{FF2B5EF4-FFF2-40B4-BE49-F238E27FC236}">
                <a16:creationId xmlns:a16="http://schemas.microsoft.com/office/drawing/2014/main" id="{661CD6EC-AC03-E454-6563-2E4E4CC6A76A}"/>
              </a:ext>
            </a:extLst>
          </p:cNvPr>
          <p:cNvPicPr>
            <a:picLocks noChangeAspect="1"/>
          </p:cNvPicPr>
          <p:nvPr/>
        </p:nvPicPr>
        <p:blipFill>
          <a:blip r:embed="rId5"/>
          <a:stretch>
            <a:fillRect/>
          </a:stretch>
        </p:blipFill>
        <p:spPr>
          <a:xfrm>
            <a:off x="1888554" y="5345617"/>
            <a:ext cx="2356556" cy="1325563"/>
          </a:xfrm>
          <a:prstGeom prst="rect">
            <a:avLst/>
          </a:prstGeom>
        </p:spPr>
      </p:pic>
    </p:spTree>
    <p:extLst>
      <p:ext uri="{BB962C8B-B14F-4D97-AF65-F5344CB8AC3E}">
        <p14:creationId xmlns:p14="http://schemas.microsoft.com/office/powerpoint/2010/main" val="37226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6286A-753C-BB22-DE4E-B9D6B2818BC1}"/>
            </a:ext>
          </a:extLst>
        </p:cNvPr>
        <p:cNvGrpSpPr/>
        <p:nvPr/>
      </p:nvGrpSpPr>
      <p:grpSpPr>
        <a:xfrm>
          <a:off x="0" y="0"/>
          <a:ext cx="0" cy="0"/>
          <a:chOff x="0" y="0"/>
          <a:chExt cx="0" cy="0"/>
        </a:xfrm>
      </p:grpSpPr>
      <p:sp>
        <p:nvSpPr>
          <p:cNvPr id="4" name="Richtungspfeil 3">
            <a:extLst>
              <a:ext uri="{FF2B5EF4-FFF2-40B4-BE49-F238E27FC236}">
                <a16:creationId xmlns:a16="http://schemas.microsoft.com/office/drawing/2014/main" id="{741406B3-86E0-CA0E-CE3E-7D7253850E60}"/>
              </a:ext>
            </a:extLst>
          </p:cNvPr>
          <p:cNvSpPr/>
          <p:nvPr/>
        </p:nvSpPr>
        <p:spPr>
          <a:xfrm>
            <a:off x="838201" y="3073515"/>
            <a:ext cx="7959436" cy="1280275"/>
          </a:xfrm>
          <a:prstGeom prst="homePlat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90BA085-91FB-BE53-801B-1F121408AD94}"/>
              </a:ext>
            </a:extLst>
          </p:cNvPr>
          <p:cNvSpPr>
            <a:spLocks noGrp="1"/>
          </p:cNvSpPr>
          <p:nvPr>
            <p:ph type="title"/>
          </p:nvPr>
        </p:nvSpPr>
        <p:spPr/>
        <p:txBody>
          <a:bodyPr/>
          <a:lstStyle/>
          <a:p>
            <a:r>
              <a:rPr lang="de-DE" dirty="0"/>
              <a:t>Elemente einer Selbstlernarchitektur</a:t>
            </a:r>
          </a:p>
        </p:txBody>
      </p:sp>
      <p:sp>
        <p:nvSpPr>
          <p:cNvPr id="3" name="Inhaltsplatzhalter 2">
            <a:extLst>
              <a:ext uri="{FF2B5EF4-FFF2-40B4-BE49-F238E27FC236}">
                <a16:creationId xmlns:a16="http://schemas.microsoft.com/office/drawing/2014/main" id="{FB6DB987-856D-8F91-B879-D2B06CC0A1BF}"/>
              </a:ext>
            </a:extLst>
          </p:cNvPr>
          <p:cNvSpPr>
            <a:spLocks noGrp="1"/>
          </p:cNvSpPr>
          <p:nvPr>
            <p:ph idx="1"/>
          </p:nvPr>
        </p:nvSpPr>
        <p:spPr>
          <a:xfrm>
            <a:off x="838200" y="1690688"/>
            <a:ext cx="7796645" cy="4511329"/>
          </a:xfrm>
        </p:spPr>
        <p:txBody>
          <a:bodyPr>
            <a:normAutofit/>
          </a:bodyPr>
          <a:lstStyle/>
          <a:p>
            <a:pPr>
              <a:lnSpc>
                <a:spcPct val="110000"/>
              </a:lnSpc>
            </a:pPr>
            <a:r>
              <a:rPr lang="de-CH" sz="2200" b="1" dirty="0">
                <a:solidFill>
                  <a:srgbClr val="D40008"/>
                </a:solidFill>
                <a:effectLst/>
                <a:latin typeface="Arial" panose="020B0604020202020204" pitchFamily="34" charset="0"/>
              </a:rPr>
              <a:t>ESP</a:t>
            </a:r>
            <a:r>
              <a:rPr lang="de-CH" sz="2200" dirty="0">
                <a:solidFill>
                  <a:srgbClr val="000000"/>
                </a:solidFill>
                <a:effectLst/>
                <a:latin typeface="Arial" panose="020B0604020202020204" pitchFamily="34" charset="0"/>
              </a:rPr>
              <a:t>: Einstiegspunkt: Appetizer; Kontextualisierung</a:t>
            </a:r>
          </a:p>
          <a:p>
            <a:pPr>
              <a:lnSpc>
                <a:spcPct val="110000"/>
              </a:lnSpc>
            </a:pPr>
            <a:r>
              <a:rPr lang="de-CH" sz="2200" b="1" dirty="0">
                <a:solidFill>
                  <a:srgbClr val="DA9F36"/>
                </a:solidFill>
                <a:effectLst/>
                <a:latin typeface="Arial" panose="020B0604020202020204" pitchFamily="34" charset="0"/>
              </a:rPr>
              <a:t>MAT</a:t>
            </a:r>
            <a:r>
              <a:rPr lang="de-CH" sz="2200" dirty="0">
                <a:solidFill>
                  <a:srgbClr val="000000"/>
                </a:solidFill>
                <a:effectLst/>
                <a:latin typeface="Arial" panose="020B0604020202020204" pitchFamily="34" charset="0"/>
              </a:rPr>
              <a:t>: Strukturierte Lernmaterialien (Übersichtstexte, Originaldokumente, Medien, Filmsequenzen, ...</a:t>
            </a:r>
          </a:p>
          <a:p>
            <a:pPr>
              <a:lnSpc>
                <a:spcPct val="110000"/>
              </a:lnSpc>
            </a:pPr>
            <a:r>
              <a:rPr lang="de-CH" sz="2200" b="1" dirty="0">
                <a:solidFill>
                  <a:srgbClr val="0000FF"/>
                </a:solidFill>
                <a:effectLst/>
                <a:latin typeface="Arial" panose="020B0604020202020204" pitchFamily="34" charset="0"/>
              </a:rPr>
              <a:t>LP: </a:t>
            </a:r>
            <a:r>
              <a:rPr lang="de-CH" sz="2200" dirty="0">
                <a:solidFill>
                  <a:srgbClr val="000000"/>
                </a:solidFill>
                <a:effectLst/>
                <a:latin typeface="Arial" panose="020B0604020202020204" pitchFamily="34" charset="0"/>
              </a:rPr>
              <a:t>Lernpraktiken, Aktive Umsetzung</a:t>
            </a:r>
          </a:p>
          <a:p>
            <a:pPr>
              <a:lnSpc>
                <a:spcPct val="110000"/>
              </a:lnSpc>
            </a:pPr>
            <a:r>
              <a:rPr lang="de-CH" sz="2200" b="1" dirty="0">
                <a:solidFill>
                  <a:srgbClr val="1FA881"/>
                </a:solidFill>
                <a:effectLst/>
                <a:latin typeface="Arial" panose="020B0604020202020204" pitchFamily="34" charset="0"/>
              </a:rPr>
              <a:t>LWE</a:t>
            </a:r>
            <a:r>
              <a:rPr lang="de-CH" sz="2200" dirty="0">
                <a:solidFill>
                  <a:srgbClr val="000000"/>
                </a:solidFill>
                <a:effectLst/>
                <a:latin typeface="Arial" panose="020B0604020202020204" pitchFamily="34" charset="0"/>
              </a:rPr>
              <a:t>: </a:t>
            </a:r>
            <a:r>
              <a:rPr lang="de-CH" sz="2200" dirty="0" err="1">
                <a:solidFill>
                  <a:srgbClr val="000000"/>
                </a:solidFill>
                <a:effectLst/>
                <a:latin typeface="Arial" panose="020B0604020202020204" pitchFamily="34" charset="0"/>
              </a:rPr>
              <a:t>Lernwegsempfehlungen</a:t>
            </a:r>
            <a:r>
              <a:rPr lang="de-CH" sz="2200" dirty="0">
                <a:solidFill>
                  <a:srgbClr val="000000"/>
                </a:solidFill>
                <a:effectLst/>
                <a:latin typeface="Arial" panose="020B0604020202020204" pitchFamily="34" charset="0"/>
              </a:rPr>
              <a:t> (Methoden, Techniken, Vorgehen, Strategien)</a:t>
            </a:r>
          </a:p>
          <a:p>
            <a:pPr>
              <a:lnSpc>
                <a:spcPct val="110000"/>
              </a:lnSpc>
            </a:pPr>
            <a:r>
              <a:rPr lang="de-CH" sz="2200" b="1" dirty="0">
                <a:solidFill>
                  <a:srgbClr val="6B0001"/>
                </a:solidFill>
                <a:effectLst/>
                <a:latin typeface="Arial" panose="020B0604020202020204" pitchFamily="34" charset="0"/>
              </a:rPr>
              <a:t>DIS: </a:t>
            </a:r>
            <a:r>
              <a:rPr lang="de-CH" sz="2200" dirty="0">
                <a:solidFill>
                  <a:srgbClr val="000000"/>
                </a:solidFill>
                <a:effectLst/>
                <a:latin typeface="Arial" panose="020B0604020202020204" pitchFamily="34" charset="0"/>
              </a:rPr>
              <a:t>Diskussionsimpulse, Austausch</a:t>
            </a:r>
          </a:p>
          <a:p>
            <a:pPr>
              <a:lnSpc>
                <a:spcPct val="110000"/>
              </a:lnSpc>
            </a:pPr>
            <a:r>
              <a:rPr lang="de-CH" sz="2200" b="1" dirty="0">
                <a:solidFill>
                  <a:srgbClr val="000000"/>
                </a:solidFill>
                <a:effectLst/>
                <a:latin typeface="Arial" panose="020B0604020202020204" pitchFamily="34" charset="0"/>
              </a:rPr>
              <a:t>REF</a:t>
            </a:r>
            <a:r>
              <a:rPr lang="de-CH" sz="2200" dirty="0">
                <a:solidFill>
                  <a:srgbClr val="000000"/>
                </a:solidFill>
                <a:effectLst/>
                <a:latin typeface="Arial" panose="020B0604020202020204" pitchFamily="34" charset="0"/>
              </a:rPr>
              <a:t>: Reflexionsanregungen, -aufgaben</a:t>
            </a:r>
          </a:p>
          <a:p>
            <a:pPr>
              <a:lnSpc>
                <a:spcPct val="110000"/>
              </a:lnSpc>
            </a:pPr>
            <a:r>
              <a:rPr lang="de-CH" sz="2200" b="1" dirty="0">
                <a:solidFill>
                  <a:srgbClr val="6B0001"/>
                </a:solidFill>
                <a:effectLst/>
                <a:latin typeface="Arial" panose="020B0604020202020204" pitchFamily="34" charset="0"/>
              </a:rPr>
              <a:t>LB: </a:t>
            </a:r>
            <a:r>
              <a:rPr lang="de-CH" sz="2200" dirty="0">
                <a:solidFill>
                  <a:srgbClr val="000000"/>
                </a:solidFill>
                <a:effectLst/>
                <a:latin typeface="Arial" panose="020B0604020202020204" pitchFamily="34" charset="0"/>
              </a:rPr>
              <a:t>Kontrolle oder Lernberatung?</a:t>
            </a:r>
          </a:p>
        </p:txBody>
      </p:sp>
    </p:spTree>
    <p:extLst>
      <p:ext uri="{BB962C8B-B14F-4D97-AF65-F5344CB8AC3E}">
        <p14:creationId xmlns:p14="http://schemas.microsoft.com/office/powerpoint/2010/main" val="248779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2AA5D-5251-DCE2-7EC1-EFA8C918E71D}"/>
            </a:ext>
          </a:extLst>
        </p:cNvPr>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F7BE025D-ECBE-FA4D-0944-6DF0F9C57ACF}"/>
              </a:ext>
            </a:extLst>
          </p:cNvPr>
          <p:cNvGraphicFramePr>
            <a:graphicFrameLocks noGrp="1"/>
          </p:cNvGraphicFramePr>
          <p:nvPr>
            <p:extLst>
              <p:ext uri="{D42A27DB-BD31-4B8C-83A1-F6EECF244321}">
                <p14:modId xmlns:p14="http://schemas.microsoft.com/office/powerpoint/2010/main" val="1258501758"/>
              </p:ext>
            </p:extLst>
          </p:nvPr>
        </p:nvGraphicFramePr>
        <p:xfrm>
          <a:off x="1964980" y="2365168"/>
          <a:ext cx="8153057" cy="2377440"/>
        </p:xfrm>
        <a:graphic>
          <a:graphicData uri="http://schemas.openxmlformats.org/drawingml/2006/table">
            <a:tbl>
              <a:tblPr firstRow="1" bandRow="1">
                <a:tableStyleId>{5C22544A-7EE6-4342-B048-85BDC9FD1C3A}</a:tableStyleId>
              </a:tblPr>
              <a:tblGrid>
                <a:gridCol w="1665673">
                  <a:extLst>
                    <a:ext uri="{9D8B030D-6E8A-4147-A177-3AD203B41FA5}">
                      <a16:colId xmlns:a16="http://schemas.microsoft.com/office/drawing/2014/main" val="838760489"/>
                    </a:ext>
                  </a:extLst>
                </a:gridCol>
                <a:gridCol w="1665673">
                  <a:extLst>
                    <a:ext uri="{9D8B030D-6E8A-4147-A177-3AD203B41FA5}">
                      <a16:colId xmlns:a16="http://schemas.microsoft.com/office/drawing/2014/main" val="2211807820"/>
                    </a:ext>
                  </a:extLst>
                </a:gridCol>
                <a:gridCol w="1444361">
                  <a:extLst>
                    <a:ext uri="{9D8B030D-6E8A-4147-A177-3AD203B41FA5}">
                      <a16:colId xmlns:a16="http://schemas.microsoft.com/office/drawing/2014/main" val="1501705735"/>
                    </a:ext>
                  </a:extLst>
                </a:gridCol>
                <a:gridCol w="1636601">
                  <a:extLst>
                    <a:ext uri="{9D8B030D-6E8A-4147-A177-3AD203B41FA5}">
                      <a16:colId xmlns:a16="http://schemas.microsoft.com/office/drawing/2014/main" val="2560066564"/>
                    </a:ext>
                  </a:extLst>
                </a:gridCol>
                <a:gridCol w="1740749">
                  <a:extLst>
                    <a:ext uri="{9D8B030D-6E8A-4147-A177-3AD203B41FA5}">
                      <a16:colId xmlns:a16="http://schemas.microsoft.com/office/drawing/2014/main" val="2282572776"/>
                    </a:ext>
                  </a:extLst>
                </a:gridCol>
              </a:tblGrid>
              <a:tr h="0">
                <a:tc>
                  <a:txBody>
                    <a:bodyPr/>
                    <a:lstStyle/>
                    <a:p>
                      <a:endParaRPr lang="de-DE" dirty="0"/>
                    </a:p>
                    <a:p>
                      <a:endParaRPr lang="de-DE" dirty="0"/>
                    </a:p>
                    <a:p>
                      <a:endParaRPr lang="de-DE" dirty="0"/>
                    </a:p>
                    <a:p>
                      <a:endParaRPr lang="de-DE" dirty="0"/>
                    </a:p>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a:p>
                  </a:txBody>
                  <a:tcPr>
                    <a:noFill/>
                  </a:tcPr>
                </a:tc>
                <a:tc>
                  <a:txBody>
                    <a:bodyPr/>
                    <a:lstStyle/>
                    <a:p>
                      <a:endParaRPr lang="de-DE" dirty="0"/>
                    </a:p>
                  </a:txBody>
                  <a:tcPr>
                    <a:noFill/>
                  </a:tcPr>
                </a:tc>
                <a:extLst>
                  <a:ext uri="{0D108BD9-81ED-4DB2-BD59-A6C34878D82A}">
                    <a16:rowId xmlns:a16="http://schemas.microsoft.com/office/drawing/2014/main" val="103725657"/>
                  </a:ext>
                </a:extLst>
              </a:tr>
              <a:tr h="370840">
                <a:tc>
                  <a:txBody>
                    <a:bodyPr/>
                    <a:lstStyle/>
                    <a:p>
                      <a:r>
                        <a:rPr lang="de-DE" dirty="0"/>
                        <a:t>Lernen organisieren</a:t>
                      </a:r>
                    </a:p>
                  </a:txBody>
                  <a:tcPr>
                    <a:noFill/>
                  </a:tcPr>
                </a:tc>
                <a:tc>
                  <a:txBody>
                    <a:bodyPr/>
                    <a:lstStyle/>
                    <a:p>
                      <a:r>
                        <a:rPr lang="de-DE" dirty="0"/>
                        <a:t>Auswendig lernen</a:t>
                      </a:r>
                    </a:p>
                  </a:txBody>
                  <a:tcPr>
                    <a:noFill/>
                  </a:tcPr>
                </a:tc>
                <a:tc>
                  <a:txBody>
                    <a:bodyPr/>
                    <a:lstStyle/>
                    <a:p>
                      <a:r>
                        <a:rPr lang="de-DE" dirty="0"/>
                        <a:t>Lernen mit Karteikarten</a:t>
                      </a:r>
                    </a:p>
                  </a:txBody>
                  <a:tcPr>
                    <a:noFill/>
                  </a:tcPr>
                </a:tc>
                <a:tc>
                  <a:txBody>
                    <a:bodyPr/>
                    <a:lstStyle/>
                    <a:p>
                      <a:r>
                        <a:rPr lang="de-DE" dirty="0"/>
                        <a:t>Lernen mit eigenen Fragen</a:t>
                      </a:r>
                    </a:p>
                  </a:txBody>
                  <a:tcPr>
                    <a:noFill/>
                  </a:tcPr>
                </a:tc>
                <a:tc>
                  <a:txBody>
                    <a:bodyPr/>
                    <a:lstStyle/>
                    <a:p>
                      <a:r>
                        <a:rPr lang="de-DE" dirty="0"/>
                        <a:t>Motiviert und gesund lernen</a:t>
                      </a:r>
                    </a:p>
                  </a:txBody>
                  <a:tcPr>
                    <a:noFill/>
                  </a:tcPr>
                </a:tc>
                <a:extLst>
                  <a:ext uri="{0D108BD9-81ED-4DB2-BD59-A6C34878D82A}">
                    <a16:rowId xmlns:a16="http://schemas.microsoft.com/office/drawing/2014/main" val="1003871655"/>
                  </a:ext>
                </a:extLst>
              </a:tr>
            </a:tbl>
          </a:graphicData>
        </a:graphic>
      </p:graphicFrame>
      <p:sp>
        <p:nvSpPr>
          <p:cNvPr id="2" name="Titel 1">
            <a:extLst>
              <a:ext uri="{FF2B5EF4-FFF2-40B4-BE49-F238E27FC236}">
                <a16:creationId xmlns:a16="http://schemas.microsoft.com/office/drawing/2014/main" id="{865274E8-AB2F-305E-EE76-2B32A143EB61}"/>
              </a:ext>
            </a:extLst>
          </p:cNvPr>
          <p:cNvSpPr>
            <a:spLocks noGrp="1"/>
          </p:cNvSpPr>
          <p:nvPr>
            <p:ph type="title"/>
          </p:nvPr>
        </p:nvSpPr>
        <p:spPr/>
        <p:txBody>
          <a:bodyPr/>
          <a:lstStyle/>
          <a:p>
            <a:r>
              <a:rPr lang="de-DE" dirty="0"/>
              <a:t>Lernpraktiken - Basis</a:t>
            </a:r>
          </a:p>
        </p:txBody>
      </p:sp>
      <p:sp>
        <p:nvSpPr>
          <p:cNvPr id="3" name="Inhaltsplatzhalter 2">
            <a:extLst>
              <a:ext uri="{FF2B5EF4-FFF2-40B4-BE49-F238E27FC236}">
                <a16:creationId xmlns:a16="http://schemas.microsoft.com/office/drawing/2014/main" id="{4F03EC78-2BC3-DCDE-70AA-E05ECCCC5AA3}"/>
              </a:ext>
            </a:extLst>
          </p:cNvPr>
          <p:cNvSpPr>
            <a:spLocks noGrp="1"/>
          </p:cNvSpPr>
          <p:nvPr>
            <p:ph idx="1"/>
          </p:nvPr>
        </p:nvSpPr>
        <p:spPr>
          <a:xfrm>
            <a:off x="838200" y="1896269"/>
            <a:ext cx="10515600" cy="4351338"/>
          </a:xfrm>
        </p:spPr>
        <p:txBody>
          <a:bodyPr/>
          <a:lstStyle/>
          <a:p>
            <a:endParaRPr lang="de-DE" dirty="0"/>
          </a:p>
          <a:p>
            <a:endParaRPr lang="de-DE" dirty="0"/>
          </a:p>
        </p:txBody>
      </p:sp>
      <p:pic>
        <p:nvPicPr>
          <p:cNvPr id="6" name="Grafik 5" descr="Präsentation mit Organigramm mit einfarbiger Füllung">
            <a:extLst>
              <a:ext uri="{FF2B5EF4-FFF2-40B4-BE49-F238E27FC236}">
                <a16:creationId xmlns:a16="http://schemas.microsoft.com/office/drawing/2014/main" id="{9239016B-38EC-8291-ABFA-4E25B72E83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3963" y="2598626"/>
            <a:ext cx="914400" cy="914400"/>
          </a:xfrm>
          <a:prstGeom prst="rect">
            <a:avLst/>
          </a:prstGeom>
        </p:spPr>
      </p:pic>
      <p:pic>
        <p:nvPicPr>
          <p:cNvPr id="8" name="Grafik 7" descr="Kopf mit Zahnrädern Silhouette">
            <a:extLst>
              <a:ext uri="{FF2B5EF4-FFF2-40B4-BE49-F238E27FC236}">
                <a16:creationId xmlns:a16="http://schemas.microsoft.com/office/drawing/2014/main" id="{DF67F7B5-0AB2-BB60-28D4-8E41B49FA3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2190" y="2592941"/>
            <a:ext cx="914400" cy="914400"/>
          </a:xfrm>
          <a:prstGeom prst="rect">
            <a:avLst/>
          </a:prstGeom>
        </p:spPr>
      </p:pic>
      <p:pic>
        <p:nvPicPr>
          <p:cNvPr id="10" name="Grafik 9">
            <a:extLst>
              <a:ext uri="{FF2B5EF4-FFF2-40B4-BE49-F238E27FC236}">
                <a16:creationId xmlns:a16="http://schemas.microsoft.com/office/drawing/2014/main" id="{06D99FD7-DAEA-98D4-A368-7075ED02B757}"/>
              </a:ext>
            </a:extLst>
          </p:cNvPr>
          <p:cNvPicPr>
            <a:picLocks noChangeAspect="1"/>
          </p:cNvPicPr>
          <p:nvPr/>
        </p:nvPicPr>
        <p:blipFill>
          <a:blip r:embed="rId7"/>
          <a:stretch>
            <a:fillRect/>
          </a:stretch>
        </p:blipFill>
        <p:spPr>
          <a:xfrm>
            <a:off x="5381580" y="2339822"/>
            <a:ext cx="1214066" cy="1214066"/>
          </a:xfrm>
          <a:prstGeom prst="rect">
            <a:avLst/>
          </a:prstGeom>
        </p:spPr>
      </p:pic>
      <p:pic>
        <p:nvPicPr>
          <p:cNvPr id="12" name="Grafik 11" descr="Fragezeichen Silhouette">
            <a:extLst>
              <a:ext uri="{FF2B5EF4-FFF2-40B4-BE49-F238E27FC236}">
                <a16:creationId xmlns:a16="http://schemas.microsoft.com/office/drawing/2014/main" id="{7D12583E-F532-267A-6957-DD63ECF991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11227" y="2587256"/>
            <a:ext cx="719198" cy="719198"/>
          </a:xfrm>
          <a:prstGeom prst="rect">
            <a:avLst/>
          </a:prstGeom>
        </p:spPr>
      </p:pic>
      <p:pic>
        <p:nvPicPr>
          <p:cNvPr id="16" name="Grafik 15" descr="Obstschüssel Silhouette">
            <a:extLst>
              <a:ext uri="{FF2B5EF4-FFF2-40B4-BE49-F238E27FC236}">
                <a16:creationId xmlns:a16="http://schemas.microsoft.com/office/drawing/2014/main" id="{91C19E5D-FC7E-8707-31AC-25E6A44C50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00053" y="2489655"/>
            <a:ext cx="914400" cy="914400"/>
          </a:xfrm>
          <a:prstGeom prst="rect">
            <a:avLst/>
          </a:prstGeom>
        </p:spPr>
      </p:pic>
    </p:spTree>
    <p:extLst>
      <p:ext uri="{BB962C8B-B14F-4D97-AF65-F5344CB8AC3E}">
        <p14:creationId xmlns:p14="http://schemas.microsoft.com/office/powerpoint/2010/main" val="337668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C10A1263-FDEF-B97D-3AFB-4AA6450FF41D}"/>
              </a:ext>
            </a:extLst>
          </p:cNvPr>
          <p:cNvGraphicFramePr>
            <a:graphicFrameLocks noGrp="1"/>
          </p:cNvGraphicFramePr>
          <p:nvPr>
            <p:ph idx="1"/>
          </p:nvPr>
        </p:nvGraphicFramePr>
        <p:xfrm>
          <a:off x="894521" y="612188"/>
          <a:ext cx="10240619" cy="563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descr="Volumen Silhouette">
            <a:extLst>
              <a:ext uri="{FF2B5EF4-FFF2-40B4-BE49-F238E27FC236}">
                <a16:creationId xmlns:a16="http://schemas.microsoft.com/office/drawing/2014/main" id="{74560C91-C780-2CDF-5399-8137D34B86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40964" y="3071191"/>
            <a:ext cx="914400" cy="914400"/>
          </a:xfrm>
          <a:prstGeom prst="rect">
            <a:avLst/>
          </a:prstGeom>
        </p:spPr>
      </p:pic>
      <p:pic>
        <p:nvPicPr>
          <p:cNvPr id="8" name="Inhaltsplatzhalter 8" descr="Dokument Silhouette">
            <a:extLst>
              <a:ext uri="{FF2B5EF4-FFF2-40B4-BE49-F238E27FC236}">
                <a16:creationId xmlns:a16="http://schemas.microsoft.com/office/drawing/2014/main" id="{0FB5C8D5-3DD6-5C3C-EC28-97957EFA6B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29130" y="3071191"/>
            <a:ext cx="914400" cy="914400"/>
          </a:xfrm>
          <a:prstGeom prst="rect">
            <a:avLst/>
          </a:prstGeom>
        </p:spPr>
      </p:pic>
    </p:spTree>
    <p:extLst>
      <p:ext uri="{BB962C8B-B14F-4D97-AF65-F5344CB8AC3E}">
        <p14:creationId xmlns:p14="http://schemas.microsoft.com/office/powerpoint/2010/main" val="15980609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5414</Words>
  <Application>Microsoft Macintosh PowerPoint</Application>
  <PresentationFormat>Breitbild</PresentationFormat>
  <Paragraphs>383</Paragraphs>
  <Slides>25</Slides>
  <Notes>25</Notes>
  <HiddenSlides>0</HiddenSlides>
  <MMClips>1</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25</vt:i4>
      </vt:variant>
    </vt:vector>
  </HeadingPairs>
  <TitlesOfParts>
    <vt:vector size="36" baseType="lpstr">
      <vt:lpstr>-webkit-standard</vt:lpstr>
      <vt:lpstr>Aptos</vt:lpstr>
      <vt:lpstr>Aptos Display</vt:lpstr>
      <vt:lpstr>Aptos Narrow</vt:lpstr>
      <vt:lpstr>Arial</vt:lpstr>
      <vt:lpstr>Calibri</vt:lpstr>
      <vt:lpstr>Courier New</vt:lpstr>
      <vt:lpstr>Helvetica</vt:lpstr>
      <vt:lpstr>Segoe UI</vt:lpstr>
      <vt:lpstr>Times New Roman</vt:lpstr>
      <vt:lpstr>Office</vt:lpstr>
      <vt:lpstr>Erfahrungen mit unserer Selbstlernarchitektur in der Redoxchemie</vt:lpstr>
      <vt:lpstr>Welche Bedingungen müssten erfüllt sein, damit Sie gerne Neues lernen?</vt:lpstr>
      <vt:lpstr>Gewand des Lernens</vt:lpstr>
      <vt:lpstr>Veränderungskurve in Anlehnung an Kübler-Ross (2001) </vt:lpstr>
      <vt:lpstr>Selbstgesteuert heisst nicht steuerungsfrei</vt:lpstr>
      <vt:lpstr>Struktur einer Selbstlernarchitektur</vt:lpstr>
      <vt:lpstr>Elemente einer Selbstlernarchitektur</vt:lpstr>
      <vt:lpstr>Lernpraktiken - Basis</vt:lpstr>
      <vt:lpstr>PowerPoint-Präsentation</vt:lpstr>
      <vt:lpstr>Lernaufgaben</vt:lpstr>
      <vt:lpstr>Überblick Redox</vt:lpstr>
      <vt:lpstr>PowerPoint-Präsentation</vt:lpstr>
      <vt:lpstr>  Einstiegspunkt</vt:lpstr>
      <vt:lpstr>  Lernwegempfehlung</vt:lpstr>
      <vt:lpstr>PowerPoint-Präsentation</vt:lpstr>
      <vt:lpstr>R1 Testen Sie sich selbst</vt:lpstr>
      <vt:lpstr>Kompass/Führung der Lehrperson</vt:lpstr>
      <vt:lpstr>Lerntagebuch</vt:lpstr>
      <vt:lpstr>Lerntagebuch Beispiel </vt:lpstr>
      <vt:lpstr>Lernberatungsgespräche</vt:lpstr>
      <vt:lpstr>Notenspiegel der schrifltichen Prüfung</vt:lpstr>
      <vt:lpstr>Was sagt die Forschung?</vt:lpstr>
      <vt:lpstr>…oder auf zwei Zitate reduziert</vt:lpstr>
      <vt:lpstr>Selbstlernarchitektur fördert Fachwissen und überfachliche Kompetenzen </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Benita Heiz</dc:creator>
  <cp:lastModifiedBy>Benita Heiz</cp:lastModifiedBy>
  <cp:revision>28</cp:revision>
  <dcterms:created xsi:type="dcterms:W3CDTF">2024-09-30T10:22:22Z</dcterms:created>
  <dcterms:modified xsi:type="dcterms:W3CDTF">2024-12-30T09:25:56Z</dcterms:modified>
</cp:coreProperties>
</file>