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04"/>
  </p:notesMasterIdLst>
  <p:sldIdLst>
    <p:sldId id="258" r:id="rId3"/>
    <p:sldId id="457" r:id="rId4"/>
    <p:sldId id="458" r:id="rId5"/>
    <p:sldId id="459" r:id="rId6"/>
    <p:sldId id="551" r:id="rId7"/>
    <p:sldId id="463" r:id="rId8"/>
    <p:sldId id="277" r:id="rId9"/>
    <p:sldId id="555" r:id="rId10"/>
    <p:sldId id="257" r:id="rId11"/>
    <p:sldId id="464" r:id="rId12"/>
    <p:sldId id="468" r:id="rId13"/>
    <p:sldId id="470" r:id="rId14"/>
    <p:sldId id="471" r:id="rId15"/>
    <p:sldId id="259" r:id="rId16"/>
    <p:sldId id="279" r:id="rId17"/>
    <p:sldId id="275" r:id="rId18"/>
    <p:sldId id="556" r:id="rId19"/>
    <p:sldId id="260" r:id="rId20"/>
    <p:sldId id="261" r:id="rId21"/>
    <p:sldId id="472" r:id="rId22"/>
    <p:sldId id="262" r:id="rId23"/>
    <p:sldId id="473" r:id="rId24"/>
    <p:sldId id="557" r:id="rId25"/>
    <p:sldId id="465" r:id="rId26"/>
    <p:sldId id="264" r:id="rId27"/>
    <p:sldId id="474" r:id="rId28"/>
    <p:sldId id="265" r:id="rId29"/>
    <p:sldId id="256" r:id="rId30"/>
    <p:sldId id="466" r:id="rId31"/>
    <p:sldId id="475" r:id="rId32"/>
    <p:sldId id="552" r:id="rId33"/>
    <p:sldId id="553" r:id="rId34"/>
    <p:sldId id="554" r:id="rId35"/>
    <p:sldId id="480" r:id="rId36"/>
    <p:sldId id="481" r:id="rId37"/>
    <p:sldId id="482" r:id="rId38"/>
    <p:sldId id="558" r:id="rId39"/>
    <p:sldId id="320" r:id="rId40"/>
    <p:sldId id="321" r:id="rId41"/>
    <p:sldId id="448" r:id="rId42"/>
    <p:sldId id="449" r:id="rId43"/>
    <p:sldId id="450" r:id="rId44"/>
    <p:sldId id="451" r:id="rId45"/>
    <p:sldId id="452" r:id="rId46"/>
    <p:sldId id="478" r:id="rId47"/>
    <p:sldId id="453" r:id="rId48"/>
    <p:sldId id="542" r:id="rId49"/>
    <p:sldId id="560" r:id="rId50"/>
    <p:sldId id="559" r:id="rId51"/>
    <p:sldId id="561" r:id="rId52"/>
    <p:sldId id="544" r:id="rId53"/>
    <p:sldId id="545" r:id="rId54"/>
    <p:sldId id="460" r:id="rId55"/>
    <p:sldId id="490" r:id="rId56"/>
    <p:sldId id="455" r:id="rId57"/>
    <p:sldId id="456" r:id="rId58"/>
    <p:sldId id="562" r:id="rId59"/>
    <p:sldId id="491" r:id="rId60"/>
    <p:sldId id="504" r:id="rId61"/>
    <p:sldId id="485" r:id="rId62"/>
    <p:sldId id="506" r:id="rId63"/>
    <p:sldId id="563" r:id="rId64"/>
    <p:sldId id="564" r:id="rId65"/>
    <p:sldId id="565" r:id="rId66"/>
    <p:sldId id="569" r:id="rId67"/>
    <p:sldId id="570" r:id="rId68"/>
    <p:sldId id="571" r:id="rId69"/>
    <p:sldId id="572" r:id="rId70"/>
    <p:sldId id="550" r:id="rId71"/>
    <p:sldId id="461" r:id="rId72"/>
    <p:sldId id="462" r:id="rId73"/>
    <p:sldId id="546" r:id="rId74"/>
    <p:sldId id="547" r:id="rId75"/>
    <p:sldId id="573" r:id="rId76"/>
    <p:sldId id="492" r:id="rId77"/>
    <p:sldId id="548" r:id="rId78"/>
    <p:sldId id="549" r:id="rId79"/>
    <p:sldId id="487" r:id="rId80"/>
    <p:sldId id="488" r:id="rId81"/>
    <p:sldId id="574" r:id="rId82"/>
    <p:sldId id="575" r:id="rId83"/>
    <p:sldId id="566" r:id="rId84"/>
    <p:sldId id="567" r:id="rId85"/>
    <p:sldId id="508" r:id="rId86"/>
    <p:sldId id="514" r:id="rId87"/>
    <p:sldId id="327" r:id="rId88"/>
    <p:sldId id="568" r:id="rId89"/>
    <p:sldId id="520" r:id="rId90"/>
    <p:sldId id="521" r:id="rId91"/>
    <p:sldId id="522" r:id="rId92"/>
    <p:sldId id="577" r:id="rId93"/>
    <p:sldId id="282" r:id="rId94"/>
    <p:sldId id="531" r:id="rId95"/>
    <p:sldId id="532" r:id="rId96"/>
    <p:sldId id="533" r:id="rId97"/>
    <p:sldId id="284" r:id="rId98"/>
    <p:sldId id="524" r:id="rId99"/>
    <p:sldId id="534" r:id="rId100"/>
    <p:sldId id="578" r:id="rId101"/>
    <p:sldId id="526" r:id="rId102"/>
    <p:sldId id="527" r:id="rId103"/>
  </p:sldIdLst>
  <p:sldSz cx="9144000" cy="6858000" type="screen4x3"/>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236BB8"/>
    <a:srgbClr val="009051"/>
    <a:srgbClr val="F7B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8201"/>
  </p:normalViewPr>
  <p:slideViewPr>
    <p:cSldViewPr snapToGrid="0" snapToObjects="1">
      <p:cViewPr varScale="1">
        <p:scale>
          <a:sx n="83" d="100"/>
          <a:sy n="83"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7:50.157"/>
    </inkml:context>
    <inkml:brush xml:id="br0">
      <inkml:brushProperty name="width" value="0.05" units="cm"/>
      <inkml:brushProperty name="height" value="0.05" units="cm"/>
      <inkml:brushProperty name="color" value="#F6630D"/>
    </inkml:brush>
  </inkml:definitions>
  <inkml:trace contextRef="#ctx0" brushRef="#br0">0 1 24575,'18'35'0,"-4"-14"0,-6 8 0,-5-20 0,-1 0 0,-1-1 0,2 1 0,-3-2 0,0-1 0,0 1 0,3-1 0,1 1 0,-1 2 0,0-1 0,0 1 0,-2-2 0,2-1 0,-3 1 0,3-1 0,-3 1 0,3 2 0,-3 1 0,3 1 0,-2-2 0,5-2 0,-3-1 0,5 11 0,-1-6 0,-2 7 0,-2-9 0,-3-2 0,0-1 0,0 1 0,0 2 0,0-2 0,3 3 0,-2-6 0,2-2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3:33.195"/>
    </inkml:context>
    <inkml:brush xml:id="br0">
      <inkml:brushProperty name="width" value="0.05" units="cm"/>
      <inkml:brushProperty name="height" value="0.05" units="cm"/>
      <inkml:brushProperty name="color" value="#008C3A"/>
    </inkml:brush>
  </inkml:definitions>
  <inkml:trace contextRef="#ctx0" brushRef="#br0">46 1 24575,'0'7'0,"0"2"0,0-2 0,0 3 0,0-1 0,0 1 0,0 0 0,0 3 0,0-3 0,0 0 0,-3 0 0,2-4 0,-5 1 0,6-1 0,-6 4 0,5 0 0,-2 0 0,3 2 0,0-4 0,-3 1 0,3 1 0,-3-3 0,0 5 0,2-4 0,-2 1 0,3-3 0,0 1 0,-3 2 0,2 2 0,-1-1 0,-1 2 0,2-5 0,-2 3 0,3-1 0,0-1 0,0 1 0,0-2 0,0-1 0,3 1 0,25 3 0,-6-5 0,12 4 0,-15-8 0,-9 2 0,3-3 0,-3 0 0,0 6 0,-4-5 0,1 8 0,-1-8 0,1 2 0,9 1 0,-4-3 0,6 6 0,-6 0 0,-5-3 0,6 2 0,-6-6 0,5 3 0,-2 0 0,0 7 0,0-6 0,-4 2 0,1-6 0,0 0 0,-4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4:07.732"/>
    </inkml:context>
    <inkml:brush xml:id="br0">
      <inkml:brushProperty name="width" value="0.05" units="cm"/>
      <inkml:brushProperty name="height" value="0.05" units="cm"/>
      <inkml:brushProperty name="color" value="#008C3A"/>
    </inkml:brush>
  </inkml:definitions>
  <inkml:trace contextRef="#ctx0" brushRef="#br0">215 398 24575,'-6'-3'0,"-4"2"0,3-5 0,-12 1 0,7 1 0,-8 0 0,9 4 0,-8-4 0,10 3 0,-7-6 0,9 3 0,0 0 0,1-4 0,-1 3 0,1-4 0,-1 2 0,4 1 0,-3-1 0,2 1 0,1-1 0,-3-2 0,5 1 0,-2-1 0,-3-1 0,5 3 0,-8-2 0,8 2 0,-1-2 0,2-1 0,0-1 0,0-1 0,0 5 0,0-13 0,0 11 0,0-7 0,5 7 0,0 1 0,4-1 0,-2 2 0,1-9 0,-2 7 0,2-8 0,-1 11 0,2-1 0,-1 1 0,-2-1 0,3-2 0,-5 1 0,6-1 0,-7 2 0,3 1 0,-5 2 0,2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4:09.802"/>
    </inkml:context>
    <inkml:brush xml:id="br0">
      <inkml:brushProperty name="width" value="0.05" units="cm"/>
      <inkml:brushProperty name="height" value="0.05" units="cm"/>
      <inkml:brushProperty name="color" value="#008C3A"/>
    </inkml:brush>
  </inkml:definitions>
  <inkml:trace contextRef="#ctx0" brushRef="#br0">144 0 24575,'-7'0'0,"1"0"0,-1 0 0,-2 0 0,1 0 0,-11 0 0,0 0 0,-3 0 0,2 0 0,7 0 0,6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4:12.233"/>
    </inkml:context>
    <inkml:brush xml:id="br0">
      <inkml:brushProperty name="width" value="0.05" units="cm"/>
      <inkml:brushProperty name="height" value="0.05" units="cm"/>
      <inkml:brushProperty name="color" value="#008C3A"/>
    </inkml:brush>
  </inkml:definitions>
  <inkml:trace contextRef="#ctx0" brushRef="#br0">1 4 24575,'6'-3'0,"4"3"0,-3 3 0,2 1 0,-2 2 0,-1-3 0,1 7 0,-1-3 0,-2 3 0,-1-4 0,0 1 0,-2-1 0,4 1 0,-4-1 0,2 4 0,-3-3 0,0 2 0,0-2 0,0-1 0,3 1 0,-2 0 0,2-1 0,-3 4 0,0-3 0,3 2 0,-3-5 0,3-1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4:29.669"/>
    </inkml:context>
    <inkml:brush xml:id="br0">
      <inkml:brushProperty name="width" value="0.05" units="cm"/>
      <inkml:brushProperty name="height" value="0.05" units="cm"/>
      <inkml:brushProperty name="color" value="#008C3A"/>
    </inkml:brush>
  </inkml:definitions>
  <inkml:trace contextRef="#ctx0" brushRef="#br0">2037 7 24575,'-10'-3'0,"-3"0"0,6 3 0,-5 0 0,2 3 0,-10 6 0,-45 15 0,25-7 0,-46 10 0,61-19 0,-17 4 0,27-8 0,-26 7 0,16-1 0,-19 4 0,1 2 0,21-7 0,-12 1 0,17-6 0,2 2 0,-5-3 0,-29 26 0,20-16 0,-18 16 0,-8-16 0,14 6 0,-20-3 0,23 11 0,-5-19 0,-28 33 0,18-34 0,-9 20 0,21-20 0,25-2 0,-15 5 0,22-6 0,-1-1 0,0 0 0,-18 18 0,-10-6 0,-2 11 0,7-15 0,-36 12 0,49-12 0,-42 8 0,52-10 0,-3-5 0,-1 5 0,-6-5 0,-1 8 0,-1-7 0,4 4 0,6-3 0,-25 19 0,20-16 0,-44 30 0,48-36 0,-21 14 0,24-17 0,0 3 0,1-3 0,2 0 0,-2 3 0,1 1 0,-4 2 0,2-2 0,-3 2 0,-7 3 0,8-1 0,-5 1 0,11-6 0,-4 0 0,0 1 0,0-1 0,3 0 0,4-3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4:32.933"/>
    </inkml:context>
    <inkml:brush xml:id="br0">
      <inkml:brushProperty name="width" value="0.05" units="cm"/>
      <inkml:brushProperty name="height" value="0.05" units="cm"/>
      <inkml:brushProperty name="color" value="#008C3A"/>
    </inkml:brush>
  </inkml:definitions>
  <inkml:trace contextRef="#ctx0" brushRef="#br0">125 4 24575,'2'-3'0,"-1"6"0,2 11 0,-3-2 0,0 7 0,0-12 0,0 3 0,0-4 0,0 4 0,0-3 0,0 3 0,0-1 0,-4 8 0,0-2 0,-4 2 0,4-7 0,-11 2 0,8-4 0,-9 4 0,9-5 0,0 9 0,0-7 0,-1 7 0,4-9 0,-2 0 0,3-1 0,-4 1 0,3 2 0,-1 1 0,1 0 0,-3 0 0,4-4 0,3-2 0,3 2 0,4-2 0,0-1 0,-1 6 0,1-5 0,-1 6 0,1-7 0,-1 3 0,11-1 0,-8 2 0,10 1 0,-12-2 0,3 4 0,-1 0 0,-1 0 0,1-3 0,0 2 0,-1-5 0,1 5 0,1 1 0,0-3 0,0 0 0,-1-4 0,-2-3 0,0 2 0,-4-1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7:52.261"/>
    </inkml:context>
    <inkml:brush xml:id="br0">
      <inkml:brushProperty name="width" value="0.05" units="cm"/>
      <inkml:brushProperty name="height" value="0.05" units="cm"/>
      <inkml:brushProperty name="color" value="#F6630D"/>
    </inkml:brush>
  </inkml:definitions>
  <inkml:trace contextRef="#ctx0" brushRef="#br0">209 1 24575,'-10'3'0,"3"-2"0,-6 4 0,6-4 0,-12 6 0,10-3 0,-8 1 0,8 4 0,-1-8 0,-3 5 0,2-6 0,-1 0 0,2 3 0,-10 2 0,8 2 0,-5-2 0,11-2 0,2-3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7:55.050"/>
    </inkml:context>
    <inkml:brush xml:id="br0">
      <inkml:brushProperty name="width" value="0.05" units="cm"/>
      <inkml:brushProperty name="height" value="0.05" units="cm"/>
      <inkml:brushProperty name="color" value="#F6630D"/>
    </inkml:brush>
  </inkml:definitions>
  <inkml:trace contextRef="#ctx0" brushRef="#br0">1 1 24575,'0'2'0,"0"0"0,0 7 0,4 7 0,-3-7 0,9 11 0,-8-13 0,3 3 0,-5-4 0,5 11 0,-1-8 0,1 7 0,0-9 0,-4 2 0,5-2 0,-5 3 0,2-1 0,-3-2 0,3 3 0,-3-4 0,6 1 0,-5 0 0,5 2 0,-3 1 0,4 0 0,-1 0 0,1-4 0,-4 1 0,3-1 0,-5 1 0,2-3 0,-3-1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7:57.571"/>
    </inkml:context>
    <inkml:brush xml:id="br0">
      <inkml:brushProperty name="width" value="0.05" units="cm"/>
      <inkml:brushProperty name="height" value="0.05" units="cm"/>
      <inkml:brushProperty name="color" value="#F6630D"/>
    </inkml:brush>
  </inkml:definitions>
  <inkml:trace contextRef="#ctx0" brushRef="#br0">62 0 24575,'0'13'0,"-8"7"0,3-8 0,-9 15 0,7-18 0,-1 10 0,2-12 0,-1 3 0,4-4 0,0 1 0,3 9 0,0-7 0,0 11 0,0-13 0,0 2 0,0-2 0,0 2 0,0-1 0,0 1 0,0-2 0,0 9 0,0 3 0,0 0 0,0-2 0,3-11 0,-3 1 0,6-1 0,-2 4 0,2 0 0,1 0 0,2-1 0,8-5 0,-2-1 0,27-3 0,-17 0 0,11 0 0,-19 0 0,3 4 0,-8-3 0,5 4 0,2-5 0,-10 0 0,8 0 0,-11 0 0,1 0 0,-1 0 0,1 0 0,-1 0 0,1 0 0,0 0 0,-1 0 0,1 0 0,-1 0 0,1 0 0,-1 0 0,1 0 0,2 0 0,-2 0 0,6 0 0,-6 0 0,3 0 0,-4 0 0,1 0 0,-1 0 0,1-3 0,-4 2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7:59.652"/>
    </inkml:context>
    <inkml:brush xml:id="br0">
      <inkml:brushProperty name="width" value="0.05" units="cm"/>
      <inkml:brushProperty name="height" value="0.05" units="cm"/>
      <inkml:brushProperty name="color" value="#F6630D"/>
    </inkml:brush>
  </inkml:definitions>
  <inkml:trace contextRef="#ctx0" brushRef="#br0">33 7 24575,'6'-4'0,"1"1"0,0 3 0,-1 0 0,1 0 0,2 3 0,-2 1 0,3 2 0,-2 11 0,-1-8 0,-2 7 0,0-6 0,-1-6 0,6 5 0,-3-5 0,2 5 0,-2-2 0,-7 0 0,-10 4 0,1-9 0,-11 10 0,10-9 0,0 4 0,1-3 0,2 1 0,-2 2 0,1 0 0,-1 0 0,2-4 0,1 0 0,-4 0 0,3 1 0,-2 2 0,2-6 0,4 3 0,0-3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8:04.613"/>
    </inkml:context>
    <inkml:brush xml:id="br0">
      <inkml:brushProperty name="width" value="0.05" units="cm"/>
      <inkml:brushProperty name="height" value="0.05" units="cm"/>
      <inkml:brushProperty name="color" value="#F6630D"/>
    </inkml:brush>
  </inkml:definitions>
  <inkml:trace contextRef="#ctx0" brushRef="#br0">213 0 24575,'-7'0'0,"-2"6"0,-9 22 0,4-2 0,-3 10 0,-2 5 0,-20 5 0,14-7 0,-12 0 0,24-4 0,8-19 0,-5 18 0,10-25 0,0 1 0,0 0 0,0 0 0,0-4 0,0 1 0,0 2 0,3-1 0,2 11 0,2-7 0,1 5 0,1-5 0,-2-4 0,3 4 0,6 1 0,3 3 0,0-2 0,-2-5 0,-8-3 0,1-5 0,25 2 0,-17-3 0,14 0 0,-23 0 0,-2 0 0,-1 0 0,4-3 0,-3 2 0,2-5 0,1 6 0,-3-6 0,2 5 0,1-2 0,0 0 0,0-3 0,0-2 0,-4 2 0,1 3 0,-1 0 0,1-1 0,2-5 0,-4 2 0,3-3 0,-4 7 0,3-6 0,-1 7 0,1-6 0,9 7 0,-7-5 0,5 5 0,-11-1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8:07.257"/>
    </inkml:context>
    <inkml:brush xml:id="br0">
      <inkml:brushProperty name="width" value="0.05" units="cm"/>
      <inkml:brushProperty name="height" value="0.05" units="cm"/>
      <inkml:brushProperty name="color" value="#F6630D"/>
    </inkml:brush>
  </inkml:definitions>
  <inkml:trace contextRef="#ctx0" brushRef="#br0">1 1 24575,'9'0'0,"-1"0"0,1 0 0,8 0 0,-5 0 0,8 0 0,-10 0 0,-1 3 0,-2-3 0,2 6 0,-2-2 0,3-1 0,-4 0 0,1 0 0,0-2 0,-1 2 0,1-3 0,-1 3 0,-2 3 0,-1 5 0,-3-1 0,0-1 0,0-2 0,-3-1 0,2 1 0,-6 9 0,6-7 0,-8 18 0,8-18 0,-3 7 0,4-6 0,0-3 0,-3 2 0,2-2 0,-2-1 0,3 4 0,0-3 0,0 5 0,0-4 0,0 1 0,0-5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3:06.870"/>
    </inkml:context>
    <inkml:brush xml:id="br0">
      <inkml:brushProperty name="width" value="0.05" units="cm"/>
      <inkml:brushProperty name="height" value="0.05" units="cm"/>
      <inkml:brushProperty name="color" value="#008C3A"/>
    </inkml:brush>
  </inkml:definitions>
  <inkml:trace contextRef="#ctx0" brushRef="#br0">0 235 24575,'7'0'0,"-1"0"0,1-3 0,2-1 0,-2 1 0,3-3 0,-4 2 0,1 1 0,-1-3 0,1 5 0,2-8 0,-1 5 0,1-6 0,1 4 0,-3-1 0,2 1 0,-2 2 0,-1 1 0,4-2 0,-3-3 0,3 1 0,-1-2 0,-2 6 0,13-5 0,-1-5 0,0 4 0,-3 0 0,-9 3 0,-1-1 0,4 0 0,-3 0 0,2 2 0,8 0 0,-8-2 0,7 2 0,-9-1 0,-1 2 0,4-2 0,-3 2 0,5-5 0,-7 8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19:53:18.638"/>
    </inkml:context>
    <inkml:brush xml:id="br0">
      <inkml:brushProperty name="width" value="0.05" units="cm"/>
      <inkml:brushProperty name="height" value="0.05" units="cm"/>
      <inkml:brushProperty name="color" value="#008C3A"/>
    </inkml:brush>
  </inkml:definitions>
  <inkml:trace contextRef="#ctx0" brushRef="#br0">1028 0 24575,'9'7'0,"-2"-1"0,3 4 0,-4-3 0,1 2 0,-1-2 0,1 0 0,-1-4 0,4 3 0,-3-2 0,3 2 0,-4 4 0,-2-3 0,-1 5 0,0-4 0,-3 1 0,6-2 0,-5-1 0,5 4 0,-6-3 0,3 2 0,-3 1 0,3 0 0,-2 10 0,5-8 0,-6 7 0,8-2 0,-7-5 0,3 15 0,-4-18 0,0 10 0,3-9 0,-2 0 0,2 3 0,-1-3 0,-1 0 0,2 2 0,0-1 0,-2 2 0,5 0 0,-6 0 0,3 0 0,-3-3 0,0 3 0,0-6 0,0 5 0,3-2 0,-2 1 0,2-2 0,-3 7 0,0-7 0,0 8 0,0-11 0,0 1 0,0 2 0,0 2 0,0 2 0,0 0 0,0 0 0,0-3 0,0 9 0,0-10 0,0 11 0,0-10 0,-9 39 0,7-30 0,-6 26 0,5-36 0,0-1 0,-1 4 0,-2-2 0,5 0 0,-2 3 0,3-3 0,-2 3 0,-2-3 0,-3 2 0,4-4 0,-4 11 0,-3 0 0,4 0 0,-9 0 0,8-9 0,0 1 0,-3 8 0,6-10 0,-4 10 0,1-11 0,-2 4 0,1-2 0,-4 0 0,5 0 0,-3-4 0,1 4 0,2-3 0,-3 2 0,1 1 0,-1 0 0,-1 0 0,-1 3 0,2-3 0,0 3 0,0-3 0,1 2 0,1-4 0,-1-2 0,2 0 0,1-2 0,-4 2 0,3-2 0,-5-1 0,-1 10 0,2-7 0,-1 10 0,2-6 0,3-3 0,-4 12 0,4-13 0,-3 10 0,2-12 0,-25 6 0,17-2 0,-15 2 0,11-2 0,-6 16 0,5-11 0,-6 8 0,20-16 0,-12 0 0,10 2 0,-11-2 0,10 1 0,0-5 0,0 5 0,-6-1 0,4-1 0,-5 0 0,7-4 0,-6 8 0,4-2 0,-5 3 0,4-3 0,3-6 0,0 3 0,1-3 0,2 3 0,1-2 0,-11 10 0,5-9 0,-8 7 0,-14 5 0,18-5 0,-15 6 0,25-9 0,-1-3 0,1-3 0,-1 3 0,-2 0 0,-8 2 0,5-1 0,-15 0 0,18-1 0,-7-2 0,9 5 0,-9-1 0,7-1 0,-8 0 0,8-1 0,-8 6 0,5-1 0,-2 1 0,11-6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C4B6F-254D-AF41-8051-3A0F60E1DC8B}" type="datetimeFigureOut">
              <a:rPr lang="de-DE" smtClean="0"/>
              <a:t>23.10.24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B61A-9097-9940-89D5-BF75BE43CB1E}" type="slidenum">
              <a:rPr lang="de-DE" smtClean="0"/>
              <a:t>‹Nr.›</a:t>
            </a:fld>
            <a:endParaRPr lang="de-DE"/>
          </a:p>
        </p:txBody>
      </p:sp>
    </p:spTree>
    <p:extLst>
      <p:ext uri="{BB962C8B-B14F-4D97-AF65-F5344CB8AC3E}">
        <p14:creationId xmlns:p14="http://schemas.microsoft.com/office/powerpoint/2010/main" val="10599969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e.wikipedia.org/wiki/Zytostatikum" TargetMode="External"/><Relationship Id="rId13" Type="http://schemas.openxmlformats.org/officeDocument/2006/relationships/hyperlink" Target="https://de.wikipedia.org/wiki/Methotrexat#cite_note-5" TargetMode="External"/><Relationship Id="rId3" Type="http://schemas.openxmlformats.org/officeDocument/2006/relationships/hyperlink" Target="https://de.wikipedia.org/wiki/Analogon_(Chemie)" TargetMode="External"/><Relationship Id="rId7" Type="http://schemas.openxmlformats.org/officeDocument/2006/relationships/hyperlink" Target="https://de.wikipedia.org/wiki/Dihydrofolat-Reduktase" TargetMode="External"/><Relationship Id="rId12" Type="http://schemas.openxmlformats.org/officeDocument/2006/relationships/hyperlink" Target="https://de.wikipedia.org/wiki/Rheumatoide_Arthriti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e.wikipedia.org/wiki/Enzym" TargetMode="External"/><Relationship Id="rId11" Type="http://schemas.openxmlformats.org/officeDocument/2006/relationships/hyperlink" Target="https://de.wikipedia.org/wiki/Basistherapie" TargetMode="External"/><Relationship Id="rId5" Type="http://schemas.openxmlformats.org/officeDocument/2006/relationships/hyperlink" Target="https://de.wikipedia.org/wiki/Antagonist_(Pharmakologie)" TargetMode="External"/><Relationship Id="rId15" Type="http://schemas.openxmlformats.org/officeDocument/2006/relationships/hyperlink" Target="https://de.wikipedia.org/wiki/Methotrexat#cite_note-7" TargetMode="External"/><Relationship Id="rId10" Type="http://schemas.openxmlformats.org/officeDocument/2006/relationships/hyperlink" Target="https://de.wikipedia.org/wiki/Chemotherapie" TargetMode="External"/><Relationship Id="rId4" Type="http://schemas.openxmlformats.org/officeDocument/2006/relationships/hyperlink" Target="https://de.wikipedia.org/wiki/Fols%C3%A4ure" TargetMode="External"/><Relationship Id="rId9" Type="http://schemas.openxmlformats.org/officeDocument/2006/relationships/hyperlink" Target="https://de.wikipedia.org/wiki/Antimetabolit" TargetMode="External"/><Relationship Id="rId14" Type="http://schemas.openxmlformats.org/officeDocument/2006/relationships/hyperlink" Target="https://de.wikipedia.org/wiki/Methotrexat#cite_note-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de.wikipedia.org/wiki/Bluthochdruck" TargetMode="External"/><Relationship Id="rId3" Type="http://schemas.openxmlformats.org/officeDocument/2006/relationships/hyperlink" Target="https://de.wikipedia.org/wiki/Arzneistoff" TargetMode="External"/><Relationship Id="rId7" Type="http://schemas.openxmlformats.org/officeDocument/2006/relationships/hyperlink" Target="https://de.wikipedia.org/wiki/Kompetitive_Hemmung"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de.wikipedia.org/wiki/Noradrenalin" TargetMode="External"/><Relationship Id="rId5" Type="http://schemas.openxmlformats.org/officeDocument/2006/relationships/hyperlink" Target="https://de.wikipedia.org/wiki/Adrenalin" TargetMode="External"/><Relationship Id="rId4" Type="http://schemas.openxmlformats.org/officeDocument/2006/relationships/hyperlink" Target="https://de.wikipedia.org/wiki/Beta-Adrenozeptor" TargetMode="External"/><Relationship Id="rId9" Type="http://schemas.openxmlformats.org/officeDocument/2006/relationships/hyperlink" Target="https://de.wikipedia.org/wiki/Koronare_Herzkrankheit"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1</a:t>
            </a:fld>
            <a:endParaRPr lang="de-DE"/>
          </a:p>
        </p:txBody>
      </p:sp>
    </p:spTree>
    <p:extLst>
      <p:ext uri="{BB962C8B-B14F-4D97-AF65-F5344CB8AC3E}">
        <p14:creationId xmlns:p14="http://schemas.microsoft.com/office/powerpoint/2010/main" val="10531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Etwas zu den Membranen (Abbildungen auf den Ergänzungen)</a:t>
            </a:r>
          </a:p>
        </p:txBody>
      </p:sp>
      <p:sp>
        <p:nvSpPr>
          <p:cNvPr id="4" name="Foliennummernplatzhalter 3"/>
          <p:cNvSpPr>
            <a:spLocks noGrp="1"/>
          </p:cNvSpPr>
          <p:nvPr>
            <p:ph type="sldNum" sz="quarter" idx="5"/>
          </p:nvPr>
        </p:nvSpPr>
        <p:spPr/>
        <p:txBody>
          <a:bodyPr/>
          <a:lstStyle/>
          <a:p>
            <a:fld id="{4AFEB61A-9097-9940-89D5-BF75BE43CB1E}" type="slidenum">
              <a:rPr lang="de-DE" smtClean="0"/>
              <a:t>19</a:t>
            </a:fld>
            <a:endParaRPr lang="de-DE"/>
          </a:p>
        </p:txBody>
      </p:sp>
    </p:spTree>
    <p:extLst>
      <p:ext uri="{BB962C8B-B14F-4D97-AF65-F5344CB8AC3E}">
        <p14:creationId xmlns:p14="http://schemas.microsoft.com/office/powerpoint/2010/main" val="288624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Membran: </a:t>
            </a:r>
            <a:r>
              <a:rPr lang="de-DE" dirty="0" err="1"/>
              <a:t>aussen</a:t>
            </a:r>
            <a:r>
              <a:rPr lang="de-DE" dirty="0"/>
              <a:t> hydrophil, innen hydrophob</a:t>
            </a:r>
          </a:p>
          <a:p>
            <a:pPr marL="171450" indent="-171450">
              <a:buFont typeface="Wingdings" pitchFamily="2" charset="2"/>
              <a:buChar char="à"/>
            </a:pPr>
            <a:r>
              <a:rPr lang="de-DE" dirty="0">
                <a:sym typeface="Wingdings" pitchFamily="2" charset="2"/>
              </a:rPr>
              <a:t>Ionen oder sehr polare Moleküle kommen nicht einfach so durch!</a:t>
            </a:r>
          </a:p>
          <a:p>
            <a:pPr marL="171450" indent="-171450">
              <a:buFont typeface="Wingdings" pitchFamily="2" charset="2"/>
              <a:buChar char="à"/>
            </a:pPr>
            <a:r>
              <a:rPr lang="de-DE" dirty="0">
                <a:sym typeface="Wingdings" pitchFamily="2" charset="2"/>
              </a:rPr>
              <a:t>Das sind aber Teilchen, die gut löslich sind in der Zelle, im Speichel, im Blut</a:t>
            </a:r>
          </a:p>
          <a:p>
            <a:pPr marL="171450" indent="-171450">
              <a:buFont typeface="Wingdings" pitchFamily="2" charset="2"/>
              <a:buChar char="à"/>
            </a:pPr>
            <a:r>
              <a:rPr lang="de-DE" dirty="0">
                <a:sym typeface="Wingdings" pitchFamily="2" charset="2"/>
              </a:rPr>
              <a:t>Kanäle, Carrier etc. UND/ODER: pH-abhängige Löslichkeit</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20</a:t>
            </a:fld>
            <a:endParaRPr lang="de-DE"/>
          </a:p>
        </p:txBody>
      </p:sp>
    </p:spTree>
    <p:extLst>
      <p:ext uri="{BB962C8B-B14F-4D97-AF65-F5344CB8AC3E}">
        <p14:creationId xmlns:p14="http://schemas.microsoft.com/office/powerpoint/2010/main" val="82262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wie Membranen</a:t>
            </a:r>
          </a:p>
        </p:txBody>
      </p:sp>
      <p:sp>
        <p:nvSpPr>
          <p:cNvPr id="4" name="Foliennummernplatzhalter 3"/>
          <p:cNvSpPr>
            <a:spLocks noGrp="1"/>
          </p:cNvSpPr>
          <p:nvPr>
            <p:ph type="sldNum" sz="quarter" idx="5"/>
          </p:nvPr>
        </p:nvSpPr>
        <p:spPr/>
        <p:txBody>
          <a:bodyPr/>
          <a:lstStyle/>
          <a:p>
            <a:fld id="{4AFEB61A-9097-9940-89D5-BF75BE43CB1E}" type="slidenum">
              <a:rPr lang="de-DE" smtClean="0"/>
              <a:t>22</a:t>
            </a:fld>
            <a:endParaRPr lang="de-DE"/>
          </a:p>
        </p:txBody>
      </p:sp>
    </p:spTree>
    <p:extLst>
      <p:ext uri="{BB962C8B-B14F-4D97-AF65-F5344CB8AC3E}">
        <p14:creationId xmlns:p14="http://schemas.microsoft.com/office/powerpoint/2010/main" val="181787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b="1" i="0" u="none" strike="noStrike" kern="1200" dirty="0" err="1">
                <a:solidFill>
                  <a:schemeClr val="tx1"/>
                </a:solidFill>
                <a:effectLst/>
                <a:latin typeface="+mn-lt"/>
                <a:ea typeface="+mn-ea"/>
                <a:cs typeface="+mn-cs"/>
              </a:rPr>
              <a:t>Methotrexat</a:t>
            </a:r>
            <a:r>
              <a:rPr lang="de-CH" sz="900" b="0" i="0" u="none" strike="noStrike" kern="1200" dirty="0">
                <a:solidFill>
                  <a:schemeClr val="tx1"/>
                </a:solidFill>
                <a:effectLst/>
                <a:latin typeface="+mn-lt"/>
                <a:ea typeface="+mn-ea"/>
                <a:cs typeface="+mn-cs"/>
              </a:rPr>
              <a:t> (</a:t>
            </a:r>
            <a:r>
              <a:rPr lang="de-CH" sz="900" b="1" i="0" u="none" strike="noStrike" kern="1200" dirty="0">
                <a:solidFill>
                  <a:schemeClr val="tx1"/>
                </a:solidFill>
                <a:effectLst/>
                <a:latin typeface="+mn-lt"/>
                <a:ea typeface="+mn-ea"/>
                <a:cs typeface="+mn-cs"/>
              </a:rPr>
              <a:t>MTX</a:t>
            </a:r>
            <a:r>
              <a:rPr lang="de-CH" sz="900" b="0" i="0" u="none" strike="noStrike" kern="1200" dirty="0">
                <a:solidFill>
                  <a:schemeClr val="tx1"/>
                </a:solidFill>
                <a:effectLst/>
                <a:latin typeface="+mn-lt"/>
                <a:ea typeface="+mn-ea"/>
                <a:cs typeface="+mn-cs"/>
              </a:rPr>
              <a:t>) ist ein strukturelles </a:t>
            </a:r>
            <a:r>
              <a:rPr lang="de-CH" sz="900" b="0" i="0" u="none" strike="noStrike" kern="1200" dirty="0">
                <a:solidFill>
                  <a:schemeClr val="tx1"/>
                </a:solidFill>
                <a:effectLst/>
                <a:latin typeface="+mn-lt"/>
                <a:ea typeface="+mn-ea"/>
                <a:cs typeface="+mn-cs"/>
                <a:hlinkClick r:id="rId3" tooltip="Analogon (Chemie)"/>
              </a:rPr>
              <a:t>Analogon</a:t>
            </a:r>
            <a:r>
              <a:rPr lang="de-CH" sz="900" b="0" i="0" u="none" strike="noStrike" kern="1200" dirty="0">
                <a:solidFill>
                  <a:schemeClr val="tx1"/>
                </a:solidFill>
                <a:effectLst/>
                <a:latin typeface="+mn-lt"/>
                <a:ea typeface="+mn-ea"/>
                <a:cs typeface="+mn-cs"/>
              </a:rPr>
              <a:t> der </a:t>
            </a:r>
            <a:r>
              <a:rPr lang="de-CH" sz="900" b="0" i="0" u="none" strike="noStrike" kern="1200" dirty="0">
                <a:solidFill>
                  <a:schemeClr val="tx1"/>
                </a:solidFill>
                <a:effectLst/>
                <a:latin typeface="+mn-lt"/>
                <a:ea typeface="+mn-ea"/>
                <a:cs typeface="+mn-cs"/>
                <a:hlinkClick r:id="rId4" tooltip="Folsäure"/>
              </a:rPr>
              <a:t>Folsäure</a:t>
            </a:r>
            <a:r>
              <a:rPr lang="de-CH" sz="900" b="0" i="0" u="none" strike="noStrike" kern="1200" dirty="0">
                <a:solidFill>
                  <a:schemeClr val="tx1"/>
                </a:solidFill>
                <a:effectLst/>
                <a:latin typeface="+mn-lt"/>
                <a:ea typeface="+mn-ea"/>
                <a:cs typeface="+mn-cs"/>
              </a:rPr>
              <a:t> (Vitamin B</a:t>
            </a:r>
            <a:r>
              <a:rPr lang="de-CH" sz="900" b="0" i="0" u="none" strike="noStrike" kern="1200" baseline="-25000" dirty="0">
                <a:solidFill>
                  <a:schemeClr val="tx1"/>
                </a:solidFill>
                <a:effectLst/>
                <a:latin typeface="+mn-lt"/>
                <a:ea typeface="+mn-ea"/>
                <a:cs typeface="+mn-cs"/>
              </a:rPr>
              <a:t>9</a:t>
            </a:r>
            <a:r>
              <a:rPr lang="de-CH" sz="900" b="0" i="0" u="none" strike="noStrike" kern="1200" dirty="0">
                <a:solidFill>
                  <a:schemeClr val="tx1"/>
                </a:solidFill>
                <a:effectLst/>
                <a:latin typeface="+mn-lt"/>
                <a:ea typeface="+mn-ea"/>
                <a:cs typeface="+mn-cs"/>
              </a:rPr>
              <a:t>). Es inhibiert (hemmt) als Folsäure-</a:t>
            </a:r>
            <a:r>
              <a:rPr lang="de-CH" sz="900" b="0" i="0" u="none" strike="noStrike" kern="1200" dirty="0">
                <a:solidFill>
                  <a:schemeClr val="tx1"/>
                </a:solidFill>
                <a:effectLst/>
                <a:latin typeface="+mn-lt"/>
                <a:ea typeface="+mn-ea"/>
                <a:cs typeface="+mn-cs"/>
                <a:hlinkClick r:id="rId5" tooltip="Antagonist (Pharmakologie)"/>
              </a:rPr>
              <a:t>Antagonist</a:t>
            </a:r>
            <a:r>
              <a:rPr lang="de-CH" sz="900" b="0" i="0" u="none" strike="noStrike" kern="1200" dirty="0">
                <a:solidFill>
                  <a:schemeClr val="tx1"/>
                </a:solidFill>
                <a:effectLst/>
                <a:latin typeface="+mn-lt"/>
                <a:ea typeface="+mn-ea"/>
                <a:cs typeface="+mn-cs"/>
              </a:rPr>
              <a:t> kompetitiv und reversibel das </a:t>
            </a:r>
            <a:r>
              <a:rPr lang="de-CH" sz="900" b="0" i="0" u="none" strike="noStrike" kern="1200" dirty="0" err="1">
                <a:solidFill>
                  <a:schemeClr val="tx1"/>
                </a:solidFill>
                <a:effectLst/>
                <a:latin typeface="+mn-lt"/>
                <a:ea typeface="+mn-ea"/>
                <a:cs typeface="+mn-cs"/>
                <a:hlinkClick r:id="rId6" tooltip="Enzym"/>
              </a:rPr>
              <a:t>Enzym</a:t>
            </a:r>
            <a:r>
              <a:rPr lang="de-CH" sz="900" b="0" i="0" u="none" strike="noStrike" kern="1200" dirty="0" err="1">
                <a:solidFill>
                  <a:schemeClr val="tx1"/>
                </a:solidFill>
                <a:effectLst/>
                <a:latin typeface="+mn-lt"/>
                <a:ea typeface="+mn-ea"/>
                <a:cs typeface="+mn-cs"/>
                <a:hlinkClick r:id="rId7" tooltip="Dihydrofolat-Reduktase"/>
              </a:rPr>
              <a:t>Dihydrofolat-Reduktase</a:t>
            </a:r>
            <a:r>
              <a:rPr lang="de-CH" sz="900" b="0" i="0" u="none" strike="noStrike" kern="1200" dirty="0">
                <a:solidFill>
                  <a:schemeClr val="tx1"/>
                </a:solidFill>
                <a:effectLst/>
                <a:latin typeface="+mn-lt"/>
                <a:ea typeface="+mn-ea"/>
                <a:cs typeface="+mn-cs"/>
              </a:rPr>
              <a:t> (DHFR). Der Wirkstoff wird als </a:t>
            </a:r>
            <a:r>
              <a:rPr lang="de-CH" sz="900" b="0" i="0" u="none" strike="noStrike" kern="1200" dirty="0">
                <a:solidFill>
                  <a:schemeClr val="tx1"/>
                </a:solidFill>
                <a:effectLst/>
                <a:latin typeface="+mn-lt"/>
                <a:ea typeface="+mn-ea"/>
                <a:cs typeface="+mn-cs"/>
                <a:hlinkClick r:id="rId8" tooltip="Zytostatikum"/>
              </a:rPr>
              <a:t>Zytostatikum</a:t>
            </a:r>
            <a:r>
              <a:rPr lang="de-CH" sz="900" b="0" i="0" u="none" strike="noStrike" kern="1200" dirty="0">
                <a:solidFill>
                  <a:schemeClr val="tx1"/>
                </a:solidFill>
                <a:effectLst/>
                <a:latin typeface="+mn-lt"/>
                <a:ea typeface="+mn-ea"/>
                <a:cs typeface="+mn-cs"/>
              </a:rPr>
              <a:t> (</a:t>
            </a:r>
            <a:r>
              <a:rPr lang="de-CH" sz="900" b="0" i="0" u="none" strike="noStrike" kern="1200" dirty="0">
                <a:solidFill>
                  <a:schemeClr val="tx1"/>
                </a:solidFill>
                <a:effectLst/>
                <a:latin typeface="+mn-lt"/>
                <a:ea typeface="+mn-ea"/>
                <a:cs typeface="+mn-cs"/>
                <a:hlinkClick r:id="rId9" tooltip="Antimetabolit"/>
              </a:rPr>
              <a:t>Antimetabolit</a:t>
            </a:r>
            <a:r>
              <a:rPr lang="de-CH" sz="900" b="0" i="0" u="none" strike="noStrike" kern="1200" dirty="0">
                <a:solidFill>
                  <a:schemeClr val="tx1"/>
                </a:solidFill>
                <a:effectLst/>
                <a:latin typeface="+mn-lt"/>
                <a:ea typeface="+mn-ea"/>
                <a:cs typeface="+mn-cs"/>
              </a:rPr>
              <a:t>) in der </a:t>
            </a:r>
            <a:r>
              <a:rPr lang="de-CH" sz="900" b="0" i="0" u="none" strike="noStrike" kern="1200" dirty="0">
                <a:solidFill>
                  <a:schemeClr val="tx1"/>
                </a:solidFill>
                <a:effectLst/>
                <a:latin typeface="+mn-lt"/>
                <a:ea typeface="+mn-ea"/>
                <a:cs typeface="+mn-cs"/>
                <a:hlinkClick r:id="rId10" tooltip="Chemotherapie"/>
              </a:rPr>
              <a:t>Chemotherapie</a:t>
            </a:r>
            <a:r>
              <a:rPr lang="de-CH" sz="900" b="0" i="0" u="none" strike="noStrike" kern="1200" dirty="0">
                <a:solidFill>
                  <a:schemeClr val="tx1"/>
                </a:solidFill>
                <a:effectLst/>
                <a:latin typeface="+mn-lt"/>
                <a:ea typeface="+mn-ea"/>
                <a:cs typeface="+mn-cs"/>
              </a:rPr>
              <a:t> und als </a:t>
            </a:r>
            <a:r>
              <a:rPr lang="de-CH" sz="900" b="0" i="0" u="none" strike="noStrike" kern="1200" dirty="0">
                <a:solidFill>
                  <a:schemeClr val="tx1"/>
                </a:solidFill>
                <a:effectLst/>
                <a:latin typeface="+mn-lt"/>
                <a:ea typeface="+mn-ea"/>
                <a:cs typeface="+mn-cs"/>
                <a:hlinkClick r:id="rId11" tooltip="Basistherapie"/>
              </a:rPr>
              <a:t>Basistherapie (DMARD)</a:t>
            </a:r>
            <a:r>
              <a:rPr lang="de-CH" sz="900" b="0" i="0" u="none" strike="noStrike" kern="1200" dirty="0">
                <a:solidFill>
                  <a:schemeClr val="tx1"/>
                </a:solidFill>
                <a:effectLst/>
                <a:latin typeface="+mn-lt"/>
                <a:ea typeface="+mn-ea"/>
                <a:cs typeface="+mn-cs"/>
              </a:rPr>
              <a:t> in viel niedrigeren Dosen bei vielen der 400 verschiedenen rheumatischen Erkrankungen wie der </a:t>
            </a:r>
            <a:r>
              <a:rPr lang="de-CH" sz="900" b="0" i="0" u="none" strike="noStrike" kern="1200" dirty="0">
                <a:solidFill>
                  <a:schemeClr val="tx1"/>
                </a:solidFill>
                <a:effectLst/>
                <a:latin typeface="+mn-lt"/>
                <a:ea typeface="+mn-ea"/>
                <a:cs typeface="+mn-cs"/>
                <a:hlinkClick r:id="rId12" tooltip="Rheumatoide Arthritis"/>
              </a:rPr>
              <a:t>rheumatoiden Arthritis</a:t>
            </a:r>
            <a:r>
              <a:rPr lang="de-CH" sz="900" b="0" i="0" u="none" strike="noStrike" kern="1200" dirty="0">
                <a:solidFill>
                  <a:schemeClr val="tx1"/>
                </a:solidFill>
                <a:effectLst/>
                <a:latin typeface="+mn-lt"/>
                <a:ea typeface="+mn-ea"/>
                <a:cs typeface="+mn-cs"/>
              </a:rPr>
              <a:t> eingesetzt.</a:t>
            </a:r>
            <a:r>
              <a:rPr lang="de-CH" sz="900" b="0" i="0" u="none" strike="noStrike" kern="1200" baseline="30000" dirty="0">
                <a:solidFill>
                  <a:schemeClr val="tx1"/>
                </a:solidFill>
                <a:effectLst/>
                <a:latin typeface="+mn-lt"/>
                <a:ea typeface="+mn-ea"/>
                <a:cs typeface="+mn-cs"/>
                <a:hlinkClick r:id="rId13"/>
              </a:rPr>
              <a:t>[5]</a:t>
            </a:r>
            <a:r>
              <a:rPr lang="de-CH" sz="900" b="0" i="0" u="none" strike="noStrike" kern="1200" baseline="30000" dirty="0">
                <a:solidFill>
                  <a:schemeClr val="tx1"/>
                </a:solidFill>
                <a:effectLst/>
                <a:latin typeface="+mn-lt"/>
                <a:ea typeface="+mn-ea"/>
                <a:cs typeface="+mn-cs"/>
                <a:hlinkClick r:id="rId14"/>
              </a:rPr>
              <a:t>[6]</a:t>
            </a:r>
            <a:r>
              <a:rPr lang="de-CH" sz="900" b="0" i="0" u="none" strike="noStrike" kern="1200" baseline="30000" dirty="0">
                <a:solidFill>
                  <a:schemeClr val="tx1"/>
                </a:solidFill>
                <a:effectLst/>
                <a:latin typeface="+mn-lt"/>
                <a:ea typeface="+mn-ea"/>
                <a:cs typeface="+mn-cs"/>
                <a:hlinkClick r:id="rId15"/>
              </a:rPr>
              <a:t>[7]</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27</a:t>
            </a:fld>
            <a:endParaRPr lang="de-DE"/>
          </a:p>
        </p:txBody>
      </p:sp>
    </p:spTree>
    <p:extLst>
      <p:ext uri="{BB962C8B-B14F-4D97-AF65-F5344CB8AC3E}">
        <p14:creationId xmlns:p14="http://schemas.microsoft.com/office/powerpoint/2010/main" val="247277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a:t>Auch die räumliche Struktur spielt eine Rolle: Wie gut passt der Wirkstoff …</a:t>
            </a:r>
          </a:p>
        </p:txBody>
      </p:sp>
      <p:sp>
        <p:nvSpPr>
          <p:cNvPr id="4" name="Foliennummernplatzhalter 3"/>
          <p:cNvSpPr>
            <a:spLocks noGrp="1"/>
          </p:cNvSpPr>
          <p:nvPr>
            <p:ph type="sldNum" sz="quarter" idx="5"/>
          </p:nvPr>
        </p:nvSpPr>
        <p:spPr/>
        <p:txBody>
          <a:bodyPr/>
          <a:lstStyle/>
          <a:p>
            <a:fld id="{4AFEB61A-9097-9940-89D5-BF75BE43CB1E}" type="slidenum">
              <a:rPr lang="de-DE" smtClean="0"/>
              <a:t>28</a:t>
            </a:fld>
            <a:endParaRPr lang="de-DE"/>
          </a:p>
        </p:txBody>
      </p:sp>
    </p:spTree>
    <p:extLst>
      <p:ext uri="{BB962C8B-B14F-4D97-AF65-F5344CB8AC3E}">
        <p14:creationId xmlns:p14="http://schemas.microsoft.com/office/powerpoint/2010/main" val="206495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Aufgabe 1 </a:t>
            </a:r>
            <a:r>
              <a:rPr lang="de-DE" dirty="0"/>
              <a:t>besprechen (Animation)</a:t>
            </a:r>
          </a:p>
        </p:txBody>
      </p:sp>
      <p:sp>
        <p:nvSpPr>
          <p:cNvPr id="4" name="Foliennummernplatzhalter 3"/>
          <p:cNvSpPr>
            <a:spLocks noGrp="1"/>
          </p:cNvSpPr>
          <p:nvPr>
            <p:ph type="sldNum" sz="quarter" idx="5"/>
          </p:nvPr>
        </p:nvSpPr>
        <p:spPr/>
        <p:txBody>
          <a:bodyPr/>
          <a:lstStyle/>
          <a:p>
            <a:fld id="{4AFEB61A-9097-9940-89D5-BF75BE43CB1E}" type="slidenum">
              <a:rPr lang="de-DE" smtClean="0"/>
              <a:t>29</a:t>
            </a:fld>
            <a:endParaRPr lang="de-DE"/>
          </a:p>
        </p:txBody>
      </p:sp>
    </p:spTree>
    <p:extLst>
      <p:ext uri="{BB962C8B-B14F-4D97-AF65-F5344CB8AC3E}">
        <p14:creationId xmlns:p14="http://schemas.microsoft.com/office/powerpoint/2010/main" val="272487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findet man Wirkstoffe?</a:t>
            </a:r>
          </a:p>
        </p:txBody>
      </p:sp>
      <p:sp>
        <p:nvSpPr>
          <p:cNvPr id="4" name="Foliennummernplatzhalter 3"/>
          <p:cNvSpPr>
            <a:spLocks noGrp="1"/>
          </p:cNvSpPr>
          <p:nvPr>
            <p:ph type="sldNum" sz="quarter" idx="5"/>
          </p:nvPr>
        </p:nvSpPr>
        <p:spPr/>
        <p:txBody>
          <a:bodyPr/>
          <a:lstStyle/>
          <a:p>
            <a:fld id="{4AFEB61A-9097-9940-89D5-BF75BE43CB1E}" type="slidenum">
              <a:rPr lang="de-DE" smtClean="0"/>
              <a:t>30</a:t>
            </a:fld>
            <a:endParaRPr lang="de-DE"/>
          </a:p>
        </p:txBody>
      </p:sp>
    </p:spTree>
    <p:extLst>
      <p:ext uri="{BB962C8B-B14F-4D97-AF65-F5344CB8AC3E}">
        <p14:creationId xmlns:p14="http://schemas.microsoft.com/office/powerpoint/2010/main" val="293956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31</a:t>
            </a:fld>
            <a:endParaRPr lang="de-DE"/>
          </a:p>
        </p:txBody>
      </p:sp>
    </p:spTree>
    <p:extLst>
      <p:ext uri="{BB962C8B-B14F-4D97-AF65-F5344CB8AC3E}">
        <p14:creationId xmlns:p14="http://schemas.microsoft.com/office/powerpoint/2010/main" val="302795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rgbClr val="009051"/>
              </a:solidFill>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32</a:t>
            </a:fld>
            <a:endParaRPr lang="de-DE"/>
          </a:p>
        </p:txBody>
      </p:sp>
    </p:spTree>
    <p:extLst>
      <p:ext uri="{BB962C8B-B14F-4D97-AF65-F5344CB8AC3E}">
        <p14:creationId xmlns:p14="http://schemas.microsoft.com/office/powerpoint/2010/main" val="1795055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rgbClr val="009051"/>
              </a:solidFill>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35</a:t>
            </a:fld>
            <a:endParaRPr lang="de-DE"/>
          </a:p>
        </p:txBody>
      </p:sp>
    </p:spTree>
    <p:extLst>
      <p:ext uri="{BB962C8B-B14F-4D97-AF65-F5344CB8AC3E}">
        <p14:creationId xmlns:p14="http://schemas.microsoft.com/office/powerpoint/2010/main" val="100232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2</a:t>
            </a:fld>
            <a:endParaRPr lang="de-DE"/>
          </a:p>
        </p:txBody>
      </p:sp>
    </p:spTree>
    <p:extLst>
      <p:ext uri="{BB962C8B-B14F-4D97-AF65-F5344CB8AC3E}">
        <p14:creationId xmlns:p14="http://schemas.microsoft.com/office/powerpoint/2010/main" val="179987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stellen zuerst einige </a:t>
            </a:r>
            <a:r>
              <a:rPr lang="de-DE" b="1" dirty="0"/>
              <a:t>allgemeine Überlegungen zu Benzoesäure</a:t>
            </a:r>
            <a:r>
              <a:rPr lang="de-DE" b="0" dirty="0"/>
              <a:t> an. Notizen könnt ihr z.B. rechts neben das PDF oder direkt ins Schema auf S. 11 (unter das Edukt) machen …</a:t>
            </a:r>
            <a:endParaRPr lang="de-DE" b="1" dirty="0"/>
          </a:p>
        </p:txBody>
      </p:sp>
      <p:sp>
        <p:nvSpPr>
          <p:cNvPr id="4" name="Foliennummernplatzhalter 3"/>
          <p:cNvSpPr>
            <a:spLocks noGrp="1"/>
          </p:cNvSpPr>
          <p:nvPr>
            <p:ph type="sldNum" sz="quarter" idx="5"/>
          </p:nvPr>
        </p:nvSpPr>
        <p:spPr/>
        <p:txBody>
          <a:bodyPr/>
          <a:lstStyle/>
          <a:p>
            <a:fld id="{4AFEB61A-9097-9940-89D5-BF75BE43CB1E}" type="slidenum">
              <a:rPr lang="de-DE" smtClean="0"/>
              <a:t>38</a:t>
            </a:fld>
            <a:endParaRPr lang="de-DE"/>
          </a:p>
        </p:txBody>
      </p:sp>
    </p:spTree>
    <p:extLst>
      <p:ext uri="{BB962C8B-B14F-4D97-AF65-F5344CB8AC3E}">
        <p14:creationId xmlns:p14="http://schemas.microsoft.com/office/powerpoint/2010/main" val="201746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Benzoesäure ist im Sauren wirksam, auch wenn die leichter löslichen Salze eingesetzt werden.</a:t>
            </a:r>
          </a:p>
          <a:p>
            <a:r>
              <a:rPr lang="de-DE" dirty="0"/>
              <a:t>Der Stoff wirkt antibakteriell und gegen Pilze, wird selten auch als antimikrobieller Wirkstoff verwendet.</a:t>
            </a:r>
          </a:p>
          <a:p>
            <a:endParaRPr lang="de-DE" dirty="0"/>
          </a:p>
          <a:p>
            <a:r>
              <a:rPr lang="de-CH" b="1" dirty="0"/>
              <a:t>Konservierungsmittel und Wirkungsweise (Deutsche Apothekerzeitung)</a:t>
            </a:r>
          </a:p>
          <a:p>
            <a:r>
              <a:rPr lang="de-CH" b="1" dirty="0"/>
              <a:t>https://</a:t>
            </a:r>
            <a:r>
              <a:rPr lang="de-CH" b="1" dirty="0" err="1"/>
              <a:t>www.deutsche</a:t>
            </a:r>
            <a:r>
              <a:rPr lang="de-CH" b="1" dirty="0"/>
              <a:t>-apotheker-</a:t>
            </a:r>
            <a:r>
              <a:rPr lang="de-CH" b="1" dirty="0" err="1"/>
              <a:t>zeitung.de</a:t>
            </a:r>
            <a:r>
              <a:rPr lang="de-CH" b="1" dirty="0"/>
              <a:t>/</a:t>
            </a:r>
            <a:r>
              <a:rPr lang="de-CH" b="1" dirty="0" err="1"/>
              <a:t>daz-az</a:t>
            </a:r>
            <a:r>
              <a:rPr lang="de-CH" b="1" dirty="0"/>
              <a:t>/2016/daz-40-2016/schutz-vor-verderben</a:t>
            </a:r>
          </a:p>
          <a:p>
            <a:r>
              <a:rPr lang="de-CH" dirty="0"/>
              <a:t>Konservierungsmittel sind chemische Stoffe, die auf Mikroorganismen schädigend wirken, indem sie den Mikroorganismus an der Zellwand oder im Zellinneren angreifen. Ihre Wirkungsweise ist zum einen anhängig von der Konzentration und zum anderen von je nach Substanzgruppe spezifischen Reaktionen. </a:t>
            </a:r>
          </a:p>
          <a:p>
            <a:r>
              <a:rPr lang="de-CH" dirty="0"/>
              <a:t>Konservierungsmittel haben in der Regel einen </a:t>
            </a:r>
            <a:r>
              <a:rPr lang="de-CH" b="1" dirty="0"/>
              <a:t>amphiphilen Charakter</a:t>
            </a:r>
            <a:r>
              <a:rPr lang="de-CH" dirty="0"/>
              <a:t>. Die Hydrophilie ist dafür verantwortlich, dass die Konservierungsmittelmoleküle sich in Wasser lösen und an die Mikroorganismenmembran transportiert werden. Die Lipophilie ist Voraussetzung für ein Eindringen bzw. Durchdringen der Membran. In </a:t>
            </a:r>
            <a:r>
              <a:rPr lang="de-CH" dirty="0" err="1"/>
              <a:t>mikrobi­statischer</a:t>
            </a:r>
            <a:r>
              <a:rPr lang="de-CH" dirty="0"/>
              <a:t> Konzentration, das heisst in Konzentrationen, die das Wachstum blockieren, kommt es zu einer Anreicherung der Stoffe an der Zellmembran der Mikroorganismen, die zu toxischen Zellmembranveränderungen und einer </a:t>
            </a:r>
            <a:r>
              <a:rPr lang="de-CH" dirty="0" err="1"/>
              <a:t>Permeationserhöhung</a:t>
            </a:r>
            <a:r>
              <a:rPr lang="de-CH" dirty="0"/>
              <a:t> in das Zellinnere führen. </a:t>
            </a:r>
          </a:p>
          <a:p>
            <a:endParaRPr lang="de-CH" dirty="0"/>
          </a:p>
          <a:p>
            <a:r>
              <a:rPr lang="de-CH" i="1" dirty="0"/>
              <a:t>In </a:t>
            </a:r>
            <a:r>
              <a:rPr lang="de-CH" i="1" dirty="0" err="1"/>
              <a:t>mikrobizider</a:t>
            </a:r>
            <a:r>
              <a:rPr lang="de-CH" i="1" dirty="0"/>
              <a:t> ­Konzentration, das heisst in Konzentrationen, die den Zelltod direkt herbeiführen, ist die Durchlässigkeit der Zellmembran derart hoch, dass ins Zellinnere eingedrungene Konservierungsmittelmoleküle eine Desorientierung des kolloid-­physikalischen Systems bewirken, was zu Autolyse führen kann. Eine solch strenge Differenzierung zwischen </a:t>
            </a:r>
            <a:r>
              <a:rPr lang="de-CH" i="1" dirty="0" err="1"/>
              <a:t>Mikrobistase</a:t>
            </a:r>
            <a:r>
              <a:rPr lang="de-CH" i="1" dirty="0"/>
              <a:t> und </a:t>
            </a:r>
            <a:r>
              <a:rPr lang="de-CH" i="1" dirty="0" err="1"/>
              <a:t>Mikrobizidie</a:t>
            </a:r>
            <a:r>
              <a:rPr lang="de-CH" i="1" dirty="0"/>
              <a:t> ist bei genauer Betrachtung allerdings nicht gerechtfertigt, da sich beide vor allem durch die Absterberate unterscheiden, das heißt durch die Geschwindigkeit der Abtötung der Mikroorganismen.</a:t>
            </a:r>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39</a:t>
            </a:fld>
            <a:endParaRPr lang="de-DE"/>
          </a:p>
        </p:txBody>
      </p:sp>
    </p:spTree>
    <p:extLst>
      <p:ext uri="{BB962C8B-B14F-4D97-AF65-F5344CB8AC3E}">
        <p14:creationId xmlns:p14="http://schemas.microsoft.com/office/powerpoint/2010/main" val="792601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Experiment führt ihr selbst durch, überlegt euch auch schon etwas zur Begründung …</a:t>
            </a:r>
          </a:p>
          <a:p>
            <a:endParaRPr lang="de-DE" dirty="0"/>
          </a:p>
          <a:p>
            <a:r>
              <a:rPr lang="de-DE" b="1" dirty="0"/>
              <a:t>Auswertung 4.: Leitfähigkeit</a:t>
            </a:r>
          </a:p>
          <a:p>
            <a:r>
              <a:rPr lang="de-DE" b="0" dirty="0"/>
              <a:t>Machen wir nachher gemeinsam, überlegt euch aber auch hier, was ihr erwartet.</a:t>
            </a:r>
          </a:p>
        </p:txBody>
      </p:sp>
      <p:sp>
        <p:nvSpPr>
          <p:cNvPr id="4" name="Foliennummernplatzhalter 3"/>
          <p:cNvSpPr>
            <a:spLocks noGrp="1"/>
          </p:cNvSpPr>
          <p:nvPr>
            <p:ph type="sldNum" sz="quarter" idx="5"/>
          </p:nvPr>
        </p:nvSpPr>
        <p:spPr/>
        <p:txBody>
          <a:bodyPr/>
          <a:lstStyle/>
          <a:p>
            <a:fld id="{4AFEB61A-9097-9940-89D5-BF75BE43CB1E}" type="slidenum">
              <a:rPr lang="de-DE" smtClean="0"/>
              <a:t>41</a:t>
            </a:fld>
            <a:endParaRPr lang="de-DE"/>
          </a:p>
        </p:txBody>
      </p:sp>
    </p:spTree>
    <p:extLst>
      <p:ext uri="{BB962C8B-B14F-4D97-AF65-F5344CB8AC3E}">
        <p14:creationId xmlns:p14="http://schemas.microsoft.com/office/powerpoint/2010/main" val="376228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44</a:t>
            </a:fld>
            <a:endParaRPr lang="de-DE"/>
          </a:p>
        </p:txBody>
      </p:sp>
    </p:spTree>
    <p:extLst>
      <p:ext uri="{BB962C8B-B14F-4D97-AF65-F5344CB8AC3E}">
        <p14:creationId xmlns:p14="http://schemas.microsoft.com/office/powerpoint/2010/main" val="144235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Letzter Punkt: Vieles wird euch dann (hoffentlich) aus dem Dossier „Alkaloide“ bekannt vorkommen …</a:t>
            </a:r>
          </a:p>
        </p:txBody>
      </p:sp>
      <p:sp>
        <p:nvSpPr>
          <p:cNvPr id="4" name="Foliennummernplatzhalter 3"/>
          <p:cNvSpPr>
            <a:spLocks noGrp="1"/>
          </p:cNvSpPr>
          <p:nvPr>
            <p:ph type="sldNum" sz="quarter" idx="5"/>
          </p:nvPr>
        </p:nvSpPr>
        <p:spPr/>
        <p:txBody>
          <a:bodyPr/>
          <a:lstStyle/>
          <a:p>
            <a:fld id="{4AFEB61A-9097-9940-89D5-BF75BE43CB1E}" type="slidenum">
              <a:rPr lang="de-DE" smtClean="0"/>
              <a:t>47</a:t>
            </a:fld>
            <a:endParaRPr lang="de-DE"/>
          </a:p>
        </p:txBody>
      </p:sp>
    </p:spTree>
    <p:extLst>
      <p:ext uri="{BB962C8B-B14F-4D97-AF65-F5344CB8AC3E}">
        <p14:creationId xmlns:p14="http://schemas.microsoft.com/office/powerpoint/2010/main" val="242279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Wasser: sehr hydrophil, löst hydrophile Stoffe gut</a:t>
            </a:r>
          </a:p>
          <a:p>
            <a:endParaRPr lang="de-DE" dirty="0"/>
          </a:p>
          <a:p>
            <a:r>
              <a:rPr lang="de-DE" dirty="0"/>
              <a:t>Kationen/Anionen sind hydrophiler als Moleküle</a:t>
            </a:r>
          </a:p>
          <a:p>
            <a:endParaRPr lang="de-DE" dirty="0"/>
          </a:p>
          <a:p>
            <a:endParaRPr lang="de-DE" dirty="0"/>
          </a:p>
          <a:p>
            <a:r>
              <a:rPr lang="de-DE" b="1" dirty="0"/>
              <a:t>Achtung: </a:t>
            </a:r>
            <a:r>
              <a:rPr lang="de-DE" b="0" dirty="0"/>
              <a:t>Es sind natürlich nicht alle Ionen gut löslich in Wasser (</a:t>
            </a:r>
            <a:r>
              <a:rPr lang="de-DE" b="0" dirty="0">
                <a:sym typeface="Wingdings" pitchFamily="2" charset="2"/>
              </a:rPr>
              <a:t> schwerlösliche Salze). Aber wenn man Moleküle mit dem entsprechenden Anion oder Kation vergleicht, dann sind </a:t>
            </a:r>
            <a:r>
              <a:rPr lang="de-DE" b="1" i="1" dirty="0">
                <a:sym typeface="Wingdings" pitchFamily="2" charset="2"/>
              </a:rPr>
              <a:t>die Ionen im Vergleich zu Molekülen besser löslich</a:t>
            </a:r>
            <a:r>
              <a:rPr lang="de-DE" b="0" dirty="0">
                <a:sym typeface="Wingdings" pitchFamily="2" charset="2"/>
              </a:rPr>
              <a:t>.</a:t>
            </a:r>
            <a:endParaRPr lang="de-DE" b="0" dirty="0"/>
          </a:p>
        </p:txBody>
      </p:sp>
      <p:sp>
        <p:nvSpPr>
          <p:cNvPr id="4" name="Foliennummernplatzhalter 3"/>
          <p:cNvSpPr>
            <a:spLocks noGrp="1"/>
          </p:cNvSpPr>
          <p:nvPr>
            <p:ph type="sldNum" sz="quarter" idx="5"/>
          </p:nvPr>
        </p:nvSpPr>
        <p:spPr/>
        <p:txBody>
          <a:bodyPr/>
          <a:lstStyle/>
          <a:p>
            <a:fld id="{4AFEB61A-9097-9940-89D5-BF75BE43CB1E}" type="slidenum">
              <a:rPr lang="de-DE" smtClean="0"/>
              <a:t>48</a:t>
            </a:fld>
            <a:endParaRPr lang="de-DE"/>
          </a:p>
        </p:txBody>
      </p:sp>
    </p:spTree>
    <p:extLst>
      <p:ext uri="{BB962C8B-B14F-4D97-AF65-F5344CB8AC3E}">
        <p14:creationId xmlns:p14="http://schemas.microsoft.com/office/powerpoint/2010/main" val="2984760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Ev. erstmals Hinweis:</a:t>
            </a:r>
            <a:r>
              <a:rPr lang="de-DE" b="0" dirty="0"/>
              <a:t> nicht die Benzoesäure bestimmt beim dritten RG den pH, sondern der </a:t>
            </a:r>
            <a:r>
              <a:rPr lang="de-DE" b="1" dirty="0"/>
              <a:t>pH ist </a:t>
            </a:r>
            <a:r>
              <a:rPr lang="de-DE" b="1" i="1" dirty="0"/>
              <a:t>vorgegeben</a:t>
            </a:r>
            <a:r>
              <a:rPr lang="de-DE" b="0" i="1" dirty="0"/>
              <a:t> …</a:t>
            </a:r>
            <a:endParaRPr lang="de-DE" b="1" dirty="0"/>
          </a:p>
        </p:txBody>
      </p:sp>
      <p:sp>
        <p:nvSpPr>
          <p:cNvPr id="4" name="Foliennummernplatzhalter 3"/>
          <p:cNvSpPr>
            <a:spLocks noGrp="1"/>
          </p:cNvSpPr>
          <p:nvPr>
            <p:ph type="sldNum" sz="quarter" idx="5"/>
          </p:nvPr>
        </p:nvSpPr>
        <p:spPr/>
        <p:txBody>
          <a:bodyPr/>
          <a:lstStyle/>
          <a:p>
            <a:fld id="{4AFEB61A-9097-9940-89D5-BF75BE43CB1E}" type="slidenum">
              <a:rPr lang="de-DE" smtClean="0"/>
              <a:t>49</a:t>
            </a:fld>
            <a:endParaRPr lang="de-DE"/>
          </a:p>
        </p:txBody>
      </p:sp>
    </p:spTree>
    <p:extLst>
      <p:ext uri="{BB962C8B-B14F-4D97-AF65-F5344CB8AC3E}">
        <p14:creationId xmlns:p14="http://schemas.microsoft.com/office/powerpoint/2010/main" val="3549715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der Puffergleichung geht es um die Quantifizierung der pH-abhängigen Löslichkeit (Bei welchem pH liegt welche Form zu wie vielen % vor).</a:t>
            </a:r>
          </a:p>
        </p:txBody>
      </p:sp>
      <p:sp>
        <p:nvSpPr>
          <p:cNvPr id="4" name="Foliennummernplatzhalter 3"/>
          <p:cNvSpPr>
            <a:spLocks noGrp="1"/>
          </p:cNvSpPr>
          <p:nvPr>
            <p:ph type="sldNum" sz="quarter" idx="5"/>
          </p:nvPr>
        </p:nvSpPr>
        <p:spPr/>
        <p:txBody>
          <a:bodyPr/>
          <a:lstStyle/>
          <a:p>
            <a:fld id="{4AFEB61A-9097-9940-89D5-BF75BE43CB1E}" type="slidenum">
              <a:rPr lang="de-DE" smtClean="0"/>
              <a:t>50</a:t>
            </a:fld>
            <a:endParaRPr lang="de-DE"/>
          </a:p>
        </p:txBody>
      </p:sp>
    </p:spTree>
    <p:extLst>
      <p:ext uri="{BB962C8B-B14F-4D97-AF65-F5344CB8AC3E}">
        <p14:creationId xmlns:p14="http://schemas.microsoft.com/office/powerpoint/2010/main" val="2416253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Beispiel 1: Bromthymolblau</a:t>
            </a:r>
          </a:p>
          <a:p>
            <a:endParaRPr lang="de-DE" dirty="0"/>
          </a:p>
          <a:p>
            <a:r>
              <a:rPr lang="de-DE" dirty="0"/>
              <a:t>Säure-Base-Indikator: Säureform hat andere Farbe als Basenform</a:t>
            </a:r>
          </a:p>
          <a:p>
            <a:endParaRPr lang="de-DE" dirty="0"/>
          </a:p>
          <a:p>
            <a:r>
              <a:rPr lang="de-DE" dirty="0"/>
              <a:t>Dazwischen: Umschlagbereich </a:t>
            </a:r>
            <a:r>
              <a:rPr lang="de-DE" dirty="0">
                <a:sym typeface="Wingdings" pitchFamily="2" charset="2"/>
              </a:rPr>
              <a:t> Bsp. Bromthymolblau zeigen.</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52</a:t>
            </a:fld>
            <a:endParaRPr lang="de-DE"/>
          </a:p>
        </p:txBody>
      </p:sp>
    </p:spTree>
    <p:extLst>
      <p:ext uri="{BB962C8B-B14F-4D97-AF65-F5344CB8AC3E}">
        <p14:creationId xmlns:p14="http://schemas.microsoft.com/office/powerpoint/2010/main" val="1214403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Beispiel 2: Benzoesäure</a:t>
            </a:r>
          </a:p>
          <a:p>
            <a:endParaRPr lang="de-DE" dirty="0"/>
          </a:p>
          <a:p>
            <a:r>
              <a:rPr lang="de-DE" dirty="0"/>
              <a:t>(Haben wir qualitativ angeschaut)</a:t>
            </a:r>
          </a:p>
          <a:p>
            <a:endParaRPr lang="de-DE" dirty="0"/>
          </a:p>
          <a:p>
            <a:r>
              <a:rPr lang="de-DE" dirty="0"/>
              <a:t>Dass sich ab einem bestimmten pH-Wert „alles oder nichts“ in Wasser oder einem organischen Lösemittel lösen lässt, lässt sich für </a:t>
            </a:r>
            <a:r>
              <a:rPr lang="de-DE" b="1" dirty="0"/>
              <a:t>Extraktionen </a:t>
            </a:r>
            <a:r>
              <a:rPr lang="de-DE" b="0" dirty="0"/>
              <a:t>ausnutzen.</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53</a:t>
            </a:fld>
            <a:endParaRPr lang="de-DE"/>
          </a:p>
        </p:txBody>
      </p:sp>
    </p:spTree>
    <p:extLst>
      <p:ext uri="{BB962C8B-B14F-4D97-AF65-F5344CB8AC3E}">
        <p14:creationId xmlns:p14="http://schemas.microsoft.com/office/powerpoint/2010/main" val="226052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3</a:t>
            </a:fld>
            <a:endParaRPr lang="de-DE"/>
          </a:p>
        </p:txBody>
      </p:sp>
    </p:spTree>
    <p:extLst>
      <p:ext uri="{BB962C8B-B14F-4D97-AF65-F5344CB8AC3E}">
        <p14:creationId xmlns:p14="http://schemas.microsoft.com/office/powerpoint/2010/main" val="216494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der Puffergleichung geht es um die Quantifizierung der pH-abhängigen Löslichkeit (Bei welchem pH liegt welche Form zu wie vielen % vor).</a:t>
            </a:r>
          </a:p>
        </p:txBody>
      </p:sp>
      <p:sp>
        <p:nvSpPr>
          <p:cNvPr id="4" name="Foliennummernplatzhalter 3"/>
          <p:cNvSpPr>
            <a:spLocks noGrp="1"/>
          </p:cNvSpPr>
          <p:nvPr>
            <p:ph type="sldNum" sz="quarter" idx="5"/>
          </p:nvPr>
        </p:nvSpPr>
        <p:spPr/>
        <p:txBody>
          <a:bodyPr/>
          <a:lstStyle/>
          <a:p>
            <a:fld id="{4AFEB61A-9097-9940-89D5-BF75BE43CB1E}" type="slidenum">
              <a:rPr lang="de-DE" smtClean="0"/>
              <a:t>57</a:t>
            </a:fld>
            <a:endParaRPr lang="de-DE"/>
          </a:p>
        </p:txBody>
      </p:sp>
    </p:spTree>
    <p:extLst>
      <p:ext uri="{BB962C8B-B14F-4D97-AF65-F5344CB8AC3E}">
        <p14:creationId xmlns:p14="http://schemas.microsoft.com/office/powerpoint/2010/main" val="915759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b="1" i="0" u="none" strike="noStrike" kern="1200" dirty="0">
                <a:solidFill>
                  <a:schemeClr val="tx1"/>
                </a:solidFill>
                <a:effectLst/>
                <a:latin typeface="+mn-lt"/>
                <a:ea typeface="+mn-ea"/>
                <a:cs typeface="+mn-cs"/>
              </a:rPr>
              <a:t>Zum Muttermilch-Beispiel im Dossier:</a:t>
            </a:r>
          </a:p>
          <a:p>
            <a:r>
              <a:rPr lang="de-CH" sz="900" b="1" i="0" u="none" strike="noStrike" kern="1200" dirty="0">
                <a:solidFill>
                  <a:schemeClr val="tx1"/>
                </a:solidFill>
                <a:effectLst/>
                <a:latin typeface="+mn-lt"/>
                <a:ea typeface="+mn-ea"/>
                <a:cs typeface="+mn-cs"/>
              </a:rPr>
              <a:t>Betablocker</a:t>
            </a:r>
            <a:r>
              <a:rPr lang="de-CH" sz="900" b="0" i="0" u="none" strike="noStrike" kern="1200" dirty="0">
                <a:solidFill>
                  <a:schemeClr val="tx1"/>
                </a:solidFill>
                <a:effectLst/>
                <a:latin typeface="+mn-lt"/>
                <a:ea typeface="+mn-ea"/>
                <a:cs typeface="+mn-cs"/>
              </a:rPr>
              <a:t> oder besser </a:t>
            </a:r>
            <a:r>
              <a:rPr lang="de-CH" sz="900" b="1" i="0" u="none" strike="noStrike" kern="1200" dirty="0">
                <a:solidFill>
                  <a:schemeClr val="tx1"/>
                </a:solidFill>
                <a:effectLst/>
                <a:latin typeface="+mn-lt"/>
                <a:ea typeface="+mn-ea"/>
                <a:cs typeface="+mn-cs"/>
              </a:rPr>
              <a:t>Betarezeptorenblocker</a:t>
            </a:r>
            <a:r>
              <a:rPr lang="de-CH" sz="900" b="0" i="0" u="none" strike="noStrike" kern="1200" dirty="0">
                <a:solidFill>
                  <a:schemeClr val="tx1"/>
                </a:solidFill>
                <a:effectLst/>
                <a:latin typeface="+mn-lt"/>
                <a:ea typeface="+mn-ea"/>
                <a:cs typeface="+mn-cs"/>
              </a:rPr>
              <a:t>, auch </a:t>
            </a:r>
            <a:r>
              <a:rPr lang="de-CH" sz="900" b="0" i="1" u="none" strike="noStrike" kern="1200" dirty="0">
                <a:solidFill>
                  <a:schemeClr val="tx1"/>
                </a:solidFill>
                <a:effectLst/>
                <a:latin typeface="+mn-lt"/>
                <a:ea typeface="+mn-ea"/>
                <a:cs typeface="+mn-cs"/>
              </a:rPr>
              <a:t>Beta-</a:t>
            </a:r>
            <a:r>
              <a:rPr lang="de-CH" sz="900" b="0" i="1" u="none" strike="noStrike" kern="1200" dirty="0" err="1">
                <a:solidFill>
                  <a:schemeClr val="tx1"/>
                </a:solidFill>
                <a:effectLst/>
                <a:latin typeface="+mn-lt"/>
                <a:ea typeface="+mn-ea"/>
                <a:cs typeface="+mn-cs"/>
              </a:rPr>
              <a:t>Rezeptorenblocker</a:t>
            </a:r>
            <a:r>
              <a:rPr lang="de-CH" sz="900" b="0" i="0" u="none" strike="noStrike" kern="1200" dirty="0">
                <a:solidFill>
                  <a:schemeClr val="tx1"/>
                </a:solidFill>
                <a:effectLst/>
                <a:latin typeface="+mn-lt"/>
                <a:ea typeface="+mn-ea"/>
                <a:cs typeface="+mn-cs"/>
              </a:rPr>
              <a:t>, </a:t>
            </a:r>
            <a:r>
              <a:rPr lang="el-GR" sz="900" b="0" i="1" u="none" strike="noStrike" kern="1200" dirty="0">
                <a:solidFill>
                  <a:schemeClr val="tx1"/>
                </a:solidFill>
                <a:effectLst/>
                <a:latin typeface="+mn-lt"/>
                <a:ea typeface="+mn-ea"/>
                <a:cs typeface="+mn-cs"/>
              </a:rPr>
              <a:t>β-</a:t>
            </a:r>
            <a:r>
              <a:rPr lang="de-CH" sz="900" b="0" i="1" u="none" strike="noStrike" kern="1200" dirty="0">
                <a:solidFill>
                  <a:schemeClr val="tx1"/>
                </a:solidFill>
                <a:effectLst/>
                <a:latin typeface="+mn-lt"/>
                <a:ea typeface="+mn-ea"/>
                <a:cs typeface="+mn-cs"/>
              </a:rPr>
              <a:t>Blocker</a:t>
            </a:r>
            <a:r>
              <a:rPr lang="de-CH" sz="900" b="0" i="0" u="none" strike="noStrike" kern="1200" dirty="0">
                <a:solidFill>
                  <a:schemeClr val="tx1"/>
                </a:solidFill>
                <a:effectLst/>
                <a:latin typeface="+mn-lt"/>
                <a:ea typeface="+mn-ea"/>
                <a:cs typeface="+mn-cs"/>
              </a:rPr>
              <a:t> oder </a:t>
            </a:r>
            <a:r>
              <a:rPr lang="de-CH" sz="900" b="0" i="1" u="none" strike="noStrike" kern="1200" dirty="0">
                <a:solidFill>
                  <a:schemeClr val="tx1"/>
                </a:solidFill>
                <a:effectLst/>
                <a:latin typeface="+mn-lt"/>
                <a:ea typeface="+mn-ea"/>
                <a:cs typeface="+mn-cs"/>
              </a:rPr>
              <a:t>Beta-</a:t>
            </a:r>
            <a:r>
              <a:rPr lang="de-CH" sz="900" b="0" i="1" u="none" strike="noStrike" kern="1200" dirty="0" err="1">
                <a:solidFill>
                  <a:schemeClr val="tx1"/>
                </a:solidFill>
                <a:effectLst/>
                <a:latin typeface="+mn-lt"/>
                <a:ea typeface="+mn-ea"/>
                <a:cs typeface="+mn-cs"/>
              </a:rPr>
              <a:t>Adrenozeptor</a:t>
            </a:r>
            <a:r>
              <a:rPr lang="de-CH" sz="900" b="0" i="1" u="none" strike="noStrike" kern="1200" dirty="0">
                <a:solidFill>
                  <a:schemeClr val="tx1"/>
                </a:solidFill>
                <a:effectLst/>
                <a:latin typeface="+mn-lt"/>
                <a:ea typeface="+mn-ea"/>
                <a:cs typeface="+mn-cs"/>
              </a:rPr>
              <a:t>-Antagonisten</a:t>
            </a:r>
            <a:r>
              <a:rPr lang="de-CH" sz="900" b="0" i="0" u="none" strike="noStrike" kern="1200" dirty="0">
                <a:solidFill>
                  <a:schemeClr val="tx1"/>
                </a:solidFill>
                <a:effectLst/>
                <a:latin typeface="+mn-lt"/>
                <a:ea typeface="+mn-ea"/>
                <a:cs typeface="+mn-cs"/>
              </a:rPr>
              <a:t>, sind eine Reihe ähnlich wirkender </a:t>
            </a:r>
            <a:r>
              <a:rPr lang="de-CH" sz="900" b="0" i="0" u="none" strike="noStrike" kern="1200" dirty="0">
                <a:solidFill>
                  <a:schemeClr val="tx1"/>
                </a:solidFill>
                <a:effectLst/>
                <a:latin typeface="+mn-lt"/>
                <a:ea typeface="+mn-ea"/>
                <a:cs typeface="+mn-cs"/>
                <a:hlinkClick r:id="rId3" tooltip="Arzneistoff"/>
              </a:rPr>
              <a:t>Arzneistoffe</a:t>
            </a:r>
            <a:r>
              <a:rPr lang="de-CH" sz="900" b="0" i="0" u="none" strike="noStrike" kern="1200" dirty="0">
                <a:solidFill>
                  <a:schemeClr val="tx1"/>
                </a:solidFill>
                <a:effectLst/>
                <a:latin typeface="+mn-lt"/>
                <a:ea typeface="+mn-ea"/>
                <a:cs typeface="+mn-cs"/>
              </a:rPr>
              <a:t>, die sich im Körper mit </a:t>
            </a:r>
            <a:r>
              <a:rPr lang="el-GR" sz="900" b="0" i="0" u="none" strike="noStrike" kern="1200" dirty="0">
                <a:solidFill>
                  <a:schemeClr val="tx1"/>
                </a:solidFill>
                <a:effectLst/>
                <a:latin typeface="+mn-lt"/>
                <a:ea typeface="+mn-ea"/>
                <a:cs typeface="+mn-cs"/>
                <a:hlinkClick r:id="rId4" tooltip="Beta-Adrenozeptor"/>
              </a:rPr>
              <a:t>β-</a:t>
            </a:r>
            <a:r>
              <a:rPr lang="de-CH" sz="900" b="0" i="0" u="none" strike="noStrike" kern="1200" dirty="0">
                <a:solidFill>
                  <a:schemeClr val="tx1"/>
                </a:solidFill>
                <a:effectLst/>
                <a:latin typeface="+mn-lt"/>
                <a:ea typeface="+mn-ea"/>
                <a:cs typeface="+mn-cs"/>
                <a:hlinkClick r:id="rId4" tooltip="Beta-Adrenozeptor"/>
              </a:rPr>
              <a:t>Adrenozeptoren</a:t>
            </a:r>
            <a:r>
              <a:rPr lang="de-CH" sz="900" b="0" i="0" u="none" strike="noStrike" kern="1200" dirty="0">
                <a:solidFill>
                  <a:schemeClr val="tx1"/>
                </a:solidFill>
                <a:effectLst/>
                <a:latin typeface="+mn-lt"/>
                <a:ea typeface="+mn-ea"/>
                <a:cs typeface="+mn-cs"/>
              </a:rPr>
              <a:t> verbinden, diese blockieren und so die Wirkung des „Stresshormons“ </a:t>
            </a:r>
            <a:r>
              <a:rPr lang="de-CH" sz="900" b="0" i="0" u="none" strike="noStrike" kern="1200" dirty="0">
                <a:solidFill>
                  <a:schemeClr val="tx1"/>
                </a:solidFill>
                <a:effectLst/>
                <a:latin typeface="+mn-lt"/>
                <a:ea typeface="+mn-ea"/>
                <a:cs typeface="+mn-cs"/>
                <a:hlinkClick r:id="rId5" tooltip="Adrenalin"/>
              </a:rPr>
              <a:t>Adrenalin</a:t>
            </a:r>
            <a:r>
              <a:rPr lang="de-CH" sz="900" b="0" i="0" u="none" strike="noStrike" kern="1200" dirty="0">
                <a:solidFill>
                  <a:schemeClr val="tx1"/>
                </a:solidFill>
                <a:effectLst/>
                <a:latin typeface="+mn-lt"/>
                <a:ea typeface="+mn-ea"/>
                <a:cs typeface="+mn-cs"/>
              </a:rPr>
              <a:t> und des Neurotransmitters </a:t>
            </a:r>
            <a:r>
              <a:rPr lang="de-CH" sz="900" b="0" i="0" u="none" strike="noStrike" kern="1200" dirty="0">
                <a:solidFill>
                  <a:schemeClr val="tx1"/>
                </a:solidFill>
                <a:effectLst/>
                <a:latin typeface="+mn-lt"/>
                <a:ea typeface="+mn-ea"/>
                <a:cs typeface="+mn-cs"/>
                <a:hlinkClick r:id="rId6" tooltip="Noradrenalin"/>
              </a:rPr>
              <a:t>Noradrenalin</a:t>
            </a:r>
            <a:r>
              <a:rPr lang="de-CH" sz="900" b="0" i="0" u="none" strike="noStrike" kern="1200" dirty="0">
                <a:solidFill>
                  <a:schemeClr val="tx1"/>
                </a:solidFill>
                <a:effectLst/>
                <a:latin typeface="+mn-lt"/>
                <a:ea typeface="+mn-ea"/>
                <a:cs typeface="+mn-cs"/>
              </a:rPr>
              <a:t> </a:t>
            </a:r>
            <a:r>
              <a:rPr lang="de-CH" sz="900" b="0" i="0" u="none" strike="noStrike" kern="1200" dirty="0">
                <a:solidFill>
                  <a:schemeClr val="tx1"/>
                </a:solidFill>
                <a:effectLst/>
                <a:latin typeface="+mn-lt"/>
                <a:ea typeface="+mn-ea"/>
                <a:cs typeface="+mn-cs"/>
                <a:hlinkClick r:id="rId7" tooltip="Kompetitive Hemmung"/>
              </a:rPr>
              <a:t>(kompetitiv) hemmen</a:t>
            </a:r>
            <a:r>
              <a:rPr lang="de-CH" sz="900" b="0" i="0" u="none" strike="noStrike" kern="1200" dirty="0">
                <a:solidFill>
                  <a:schemeClr val="tx1"/>
                </a:solidFill>
                <a:effectLst/>
                <a:latin typeface="+mn-lt"/>
                <a:ea typeface="+mn-ea"/>
                <a:cs typeface="+mn-cs"/>
              </a:rPr>
              <a:t>. Die wichtigsten Wirkungen von Betablockern sind die Senkung der Ruheherzfrequenz und des (arteriellen) Blutdrucks, weshalb sie bei der medikamentösen Therapie vieler Krankheiten, insbesondere von </a:t>
            </a:r>
            <a:r>
              <a:rPr lang="de-CH" sz="900" b="0" i="0" u="none" strike="noStrike" kern="1200" dirty="0">
                <a:solidFill>
                  <a:schemeClr val="tx1"/>
                </a:solidFill>
                <a:effectLst/>
                <a:latin typeface="+mn-lt"/>
                <a:ea typeface="+mn-ea"/>
                <a:cs typeface="+mn-cs"/>
                <a:hlinkClick r:id="rId8" tooltip="Bluthochdruck"/>
              </a:rPr>
              <a:t>Bluthochdruck</a:t>
            </a:r>
            <a:r>
              <a:rPr lang="de-CH" sz="900" b="0" i="0" u="none" strike="noStrike" kern="1200" dirty="0">
                <a:solidFill>
                  <a:schemeClr val="tx1"/>
                </a:solidFill>
                <a:effectLst/>
                <a:latin typeface="+mn-lt"/>
                <a:ea typeface="+mn-ea"/>
                <a:cs typeface="+mn-cs"/>
              </a:rPr>
              <a:t> und </a:t>
            </a:r>
            <a:r>
              <a:rPr lang="de-CH" sz="900" b="0" i="0" u="none" strike="noStrike" kern="1200" dirty="0">
                <a:solidFill>
                  <a:schemeClr val="tx1"/>
                </a:solidFill>
                <a:effectLst/>
                <a:latin typeface="+mn-lt"/>
                <a:ea typeface="+mn-ea"/>
                <a:cs typeface="+mn-cs"/>
                <a:hlinkClick r:id="rId9" tooltip="Koronare Herzkrankheit"/>
              </a:rPr>
              <a:t>Koronarer Herzkrankheit</a:t>
            </a:r>
            <a:r>
              <a:rPr lang="de-CH" sz="900" b="0" i="0" u="none" strike="noStrike" kern="1200" dirty="0">
                <a:solidFill>
                  <a:schemeClr val="tx1"/>
                </a:solidFill>
                <a:effectLst/>
                <a:latin typeface="+mn-lt"/>
                <a:ea typeface="+mn-ea"/>
                <a:cs typeface="+mn-cs"/>
              </a:rPr>
              <a:t> sowie Herzschwäche und </a:t>
            </a:r>
            <a:r>
              <a:rPr lang="de-CH" sz="900" b="0" i="0" u="none" strike="noStrike" kern="1200" dirty="0" err="1">
                <a:solidFill>
                  <a:schemeClr val="tx1"/>
                </a:solidFill>
                <a:effectLst/>
                <a:latin typeface="+mn-lt"/>
                <a:ea typeface="+mn-ea"/>
                <a:cs typeface="+mn-cs"/>
              </a:rPr>
              <a:t>tachykarden</a:t>
            </a:r>
            <a:r>
              <a:rPr lang="de-CH" sz="900" b="0" i="0" u="none" strike="noStrike" kern="1200" dirty="0">
                <a:solidFill>
                  <a:schemeClr val="tx1"/>
                </a:solidFill>
                <a:effectLst/>
                <a:latin typeface="+mn-lt"/>
                <a:ea typeface="+mn-ea"/>
                <a:cs typeface="+mn-cs"/>
              </a:rPr>
              <a:t> Herzrhythmusstörungen, eingesetzt werden.</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59</a:t>
            </a:fld>
            <a:endParaRPr lang="de-DE"/>
          </a:p>
        </p:txBody>
      </p:sp>
    </p:spTree>
    <p:extLst>
      <p:ext uri="{BB962C8B-B14F-4D97-AF65-F5344CB8AC3E}">
        <p14:creationId xmlns:p14="http://schemas.microsoft.com/office/powerpoint/2010/main" val="391108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Zweites Beispiel: Zitrone</a:t>
            </a:r>
          </a:p>
          <a:p>
            <a:r>
              <a:rPr lang="de-DE" dirty="0"/>
              <a:t>Der Saft ist so sauer, dass die Proteine denaturieren würden…</a:t>
            </a:r>
          </a:p>
          <a:p>
            <a:endParaRPr lang="de-DE" dirty="0"/>
          </a:p>
          <a:p>
            <a:r>
              <a:rPr lang="de-DE" dirty="0"/>
              <a:t>Ähnlichkeit zu Codein hervorheben!</a:t>
            </a:r>
          </a:p>
          <a:p>
            <a:endParaRPr lang="de-DE" dirty="0"/>
          </a:p>
        </p:txBody>
      </p:sp>
      <p:sp>
        <p:nvSpPr>
          <p:cNvPr id="4" name="Foliennummernplatzhalter 3"/>
          <p:cNvSpPr>
            <a:spLocks noGrp="1"/>
          </p:cNvSpPr>
          <p:nvPr>
            <p:ph type="sldNum" sz="quarter" idx="5"/>
          </p:nvPr>
        </p:nvSpPr>
        <p:spPr/>
        <p:txBody>
          <a:bodyPr/>
          <a:lstStyle/>
          <a:p>
            <a:fld id="{BB63C9D4-362A-B045-8012-0F65FBE14877}" type="slidenum">
              <a:rPr lang="de-CH" smtClean="0"/>
              <a:pPr/>
              <a:t>60</a:t>
            </a:fld>
            <a:endParaRPr lang="de-CH"/>
          </a:p>
        </p:txBody>
      </p:sp>
    </p:spTree>
    <p:extLst>
      <p:ext uri="{BB962C8B-B14F-4D97-AF65-F5344CB8AC3E}">
        <p14:creationId xmlns:p14="http://schemas.microsoft.com/office/powerpoint/2010/main" val="63791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kern="1200" dirty="0">
                <a:solidFill>
                  <a:schemeClr val="tx1"/>
                </a:solidFill>
                <a:effectLst/>
                <a:latin typeface="+mn-lt"/>
                <a:ea typeface="+mn-ea"/>
                <a:cs typeface="+mn-cs"/>
              </a:rPr>
              <a:t>Membranen sowie die Blut-Hirn-Schranke sind für Ionen und polare Moleküle nur schlecht durchlässig. </a:t>
            </a:r>
          </a:p>
          <a:p>
            <a:endParaRPr lang="de-CH" sz="900" kern="1200" dirty="0">
              <a:solidFill>
                <a:schemeClr val="tx1"/>
              </a:solidFill>
              <a:effectLst/>
              <a:latin typeface="+mn-lt"/>
              <a:ea typeface="+mn-ea"/>
              <a:cs typeface="+mn-cs"/>
            </a:endParaRPr>
          </a:p>
          <a:p>
            <a:r>
              <a:rPr lang="de-CH" sz="900" kern="1200" dirty="0">
                <a:solidFill>
                  <a:schemeClr val="tx1"/>
                </a:solidFill>
                <a:effectLst/>
                <a:latin typeface="+mn-lt"/>
                <a:ea typeface="+mn-ea"/>
                <a:cs typeface="+mn-cs"/>
              </a:rPr>
              <a:t>Die Löslichkeit in wässrigen Systemen wie z. B. dem Blut verhält sich hingegen genau umgekehrt, was die Entwicklung von Medikamenten, die im ZNS wirken sollen, zu einer enormen Herausforderung macht. </a:t>
            </a:r>
            <a:r>
              <a:rPr lang="de-DE" sz="900" kern="1200" dirty="0">
                <a:solidFill>
                  <a:schemeClr val="tx1"/>
                </a:solidFill>
                <a:effectLst/>
                <a:latin typeface="+mn-lt"/>
                <a:ea typeface="+mn-ea"/>
                <a:cs typeface="+mn-cs"/>
              </a:rPr>
              <a:t>Etliche Kandidaten scheiterten bereits in klinischen Studien, weil sie nicht in ausreichender Menge zum Wirkungsort gelangen konnten. Als Konsequenz </a:t>
            </a:r>
            <a:r>
              <a:rPr lang="de-DE" sz="900" kern="1200" dirty="0" err="1">
                <a:solidFill>
                  <a:schemeClr val="tx1"/>
                </a:solidFill>
                <a:effectLst/>
                <a:latin typeface="+mn-lt"/>
                <a:ea typeface="+mn-ea"/>
                <a:cs typeface="+mn-cs"/>
              </a:rPr>
              <a:t>liessen</a:t>
            </a:r>
            <a:r>
              <a:rPr lang="de-DE" sz="900" kern="1200" dirty="0">
                <a:solidFill>
                  <a:schemeClr val="tx1"/>
                </a:solidFill>
                <a:effectLst/>
                <a:latin typeface="+mn-lt"/>
                <a:ea typeface="+mn-ea"/>
                <a:cs typeface="+mn-cs"/>
              </a:rPr>
              <a:t> und lassen sich zahlreiche Krankheiten wie Alzheimer, Parkinson, Schizophrenie, Depressionen usw. nicht oder nur ungenügend behandeln. </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62</a:t>
            </a:fld>
            <a:endParaRPr lang="de-DE"/>
          </a:p>
        </p:txBody>
      </p:sp>
    </p:spTree>
    <p:extLst>
      <p:ext uri="{BB962C8B-B14F-4D97-AF65-F5344CB8AC3E}">
        <p14:creationId xmlns:p14="http://schemas.microsoft.com/office/powerpoint/2010/main" val="49431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900" kern="1200" dirty="0">
                <a:solidFill>
                  <a:schemeClr val="tx1"/>
                </a:solidFill>
                <a:effectLst/>
                <a:latin typeface="+mn-lt"/>
                <a:ea typeface="+mn-ea"/>
                <a:cs typeface="+mn-cs"/>
              </a:rPr>
              <a:t>Dank intensiver Forschung gibt es heute mehrere Möglichkeiten um – zumindest in der Theorie – auch polare Arzneistoffe über die Blut-Hirn-Schranke zu transportieren. </a:t>
            </a:r>
          </a:p>
          <a:p>
            <a:pPr marL="0" marR="0" lvl="0" indent="0" algn="l" defTabSz="685800" rtl="0" eaLnBrk="1" fontAlgn="auto" latinLnBrk="0" hangingPunct="1">
              <a:lnSpc>
                <a:spcPct val="100000"/>
              </a:lnSpc>
              <a:spcBef>
                <a:spcPts val="0"/>
              </a:spcBef>
              <a:spcAft>
                <a:spcPts val="0"/>
              </a:spcAft>
              <a:buClrTx/>
              <a:buSzTx/>
              <a:buFontTx/>
              <a:buNone/>
              <a:tabLst/>
              <a:defRPr/>
            </a:pPr>
            <a:r>
              <a:rPr lang="de-CH" sz="900" kern="1200" dirty="0">
                <a:solidFill>
                  <a:schemeClr val="tx1"/>
                </a:solidFill>
                <a:effectLst/>
                <a:latin typeface="+mn-lt"/>
                <a:ea typeface="+mn-ea"/>
                <a:cs typeface="+mn-cs"/>
              </a:rPr>
              <a:t>Eine davon ist das Prinzip der </a:t>
            </a:r>
            <a:r>
              <a:rPr lang="de-CH" sz="900" kern="1200" dirty="0" err="1">
                <a:solidFill>
                  <a:schemeClr val="tx1"/>
                </a:solidFill>
                <a:effectLst/>
                <a:latin typeface="+mn-lt"/>
                <a:ea typeface="+mn-ea"/>
                <a:cs typeface="+mn-cs"/>
              </a:rPr>
              <a:t>Prodrugs</a:t>
            </a:r>
            <a:r>
              <a:rPr lang="de-CH" sz="900" kern="1200" dirty="0">
                <a:solidFill>
                  <a:schemeClr val="tx1"/>
                </a:solidFill>
                <a:effectLst/>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de-CH" sz="900" kern="1200" dirty="0">
                <a:solidFill>
                  <a:schemeClr val="tx1"/>
                </a:solidFill>
                <a:effectLst/>
                <a:latin typeface="+mn-lt"/>
                <a:ea typeface="+mn-ea"/>
                <a:cs typeface="+mn-cs"/>
              </a:rPr>
              <a:t>Ein </a:t>
            </a:r>
            <a:r>
              <a:rPr lang="de-CH" sz="900" b="1" kern="1200" dirty="0" err="1">
                <a:solidFill>
                  <a:schemeClr val="tx1"/>
                </a:solidFill>
                <a:effectLst/>
                <a:latin typeface="+mn-lt"/>
                <a:ea typeface="+mn-ea"/>
                <a:cs typeface="+mn-cs"/>
              </a:rPr>
              <a:t>Prodrug</a:t>
            </a:r>
            <a:r>
              <a:rPr lang="de-CH" sz="900" b="1" kern="1200" dirty="0">
                <a:solidFill>
                  <a:schemeClr val="tx1"/>
                </a:solidFill>
                <a:effectLst/>
                <a:latin typeface="+mn-lt"/>
                <a:ea typeface="+mn-ea"/>
                <a:cs typeface="+mn-cs"/>
              </a:rPr>
              <a:t> </a:t>
            </a:r>
            <a:r>
              <a:rPr lang="de-CH" sz="900" kern="1200" dirty="0">
                <a:solidFill>
                  <a:schemeClr val="tx1"/>
                </a:solidFill>
                <a:effectLst/>
                <a:latin typeface="+mn-lt"/>
                <a:ea typeface="+mn-ea"/>
                <a:cs typeface="+mn-cs"/>
              </a:rPr>
              <a:t>(auch: </a:t>
            </a:r>
            <a:r>
              <a:rPr lang="de-CH" sz="900" b="1" kern="1200" dirty="0">
                <a:solidFill>
                  <a:schemeClr val="tx1"/>
                </a:solidFill>
                <a:effectLst/>
                <a:latin typeface="+mn-lt"/>
                <a:ea typeface="+mn-ea"/>
                <a:cs typeface="+mn-cs"/>
              </a:rPr>
              <a:t>Propharmakon</a:t>
            </a:r>
            <a:r>
              <a:rPr lang="de-CH" sz="900" kern="1200" dirty="0">
                <a:solidFill>
                  <a:schemeClr val="tx1"/>
                </a:solidFill>
                <a:effectLst/>
                <a:latin typeface="+mn-lt"/>
                <a:ea typeface="+mn-ea"/>
                <a:cs typeface="+mn-cs"/>
              </a:rPr>
              <a:t>) ist ein inaktiver oder nur mässig aktiver Wirkstoff, der in der Lage ist, die Blut-Hirn-Schranke zu überwinden, und sich im ZNS in eine aktive Verbindung umwandelt. Idealerweise ist die aktive Form dabei deutlich polarer, so dass sie im ZNS "gefangen" bleibt (Ionenfalle). </a:t>
            </a:r>
          </a:p>
          <a:p>
            <a:pPr marL="0" marR="0" lvl="0" indent="0" algn="l" defTabSz="685800" rtl="0" eaLnBrk="1" fontAlgn="auto" latinLnBrk="0" hangingPunct="1">
              <a:lnSpc>
                <a:spcPct val="100000"/>
              </a:lnSpc>
              <a:spcBef>
                <a:spcPts val="0"/>
              </a:spcBef>
              <a:spcAft>
                <a:spcPts val="0"/>
              </a:spcAft>
              <a:buClrTx/>
              <a:buSzTx/>
              <a:buFontTx/>
              <a:buNone/>
              <a:tabLst/>
              <a:defRPr/>
            </a:pPr>
            <a:r>
              <a:rPr lang="de-CH" sz="900" kern="1200" dirty="0">
                <a:solidFill>
                  <a:schemeClr val="tx1"/>
                </a:solidFill>
                <a:effectLst/>
                <a:latin typeface="+mn-lt"/>
                <a:ea typeface="+mn-ea"/>
                <a:cs typeface="+mn-cs"/>
              </a:rPr>
              <a:t>Ein Lehrbuchbeispiel zum Prinzip der </a:t>
            </a:r>
            <a:r>
              <a:rPr lang="de-CH" sz="900" kern="1200" dirty="0" err="1">
                <a:solidFill>
                  <a:schemeClr val="tx1"/>
                </a:solidFill>
                <a:effectLst/>
                <a:latin typeface="+mn-lt"/>
                <a:ea typeface="+mn-ea"/>
                <a:cs typeface="+mn-cs"/>
              </a:rPr>
              <a:t>Prodrugs</a:t>
            </a:r>
            <a:r>
              <a:rPr lang="de-CH" sz="900" kern="1200" dirty="0">
                <a:solidFill>
                  <a:schemeClr val="tx1"/>
                </a:solidFill>
                <a:effectLst/>
                <a:latin typeface="+mn-lt"/>
                <a:ea typeface="+mn-ea"/>
                <a:cs typeface="+mn-cs"/>
              </a:rPr>
              <a:t> bilden die drei Alkaloide Morphin, Codein und </a:t>
            </a:r>
            <a:r>
              <a:rPr lang="de-CH" sz="900" kern="1200" dirty="0" err="1">
                <a:solidFill>
                  <a:schemeClr val="tx1"/>
                </a:solidFill>
                <a:effectLst/>
                <a:latin typeface="+mn-lt"/>
                <a:ea typeface="+mn-ea"/>
                <a:cs typeface="+mn-cs"/>
              </a:rPr>
              <a:t>Heroin.Morphin</a:t>
            </a:r>
            <a:r>
              <a:rPr lang="de-CH" sz="900" kern="1200" dirty="0">
                <a:solidFill>
                  <a:schemeClr val="tx1"/>
                </a:solidFill>
                <a:effectLst/>
                <a:latin typeface="+mn-lt"/>
                <a:ea typeface="+mn-ea"/>
                <a:cs typeface="+mn-cs"/>
              </a:rPr>
              <a:t> ist zwar ein effektives Schmerzmittel («Morphium»), überquert die Blut-Hirn-Schranke jedoch kaum. Heroin bindet hingegen nur schwach an </a:t>
            </a:r>
            <a:r>
              <a:rPr lang="de-CH" sz="900" kern="1200" dirty="0" err="1">
                <a:solidFill>
                  <a:schemeClr val="tx1"/>
                </a:solidFill>
                <a:effectLst/>
                <a:latin typeface="+mn-lt"/>
                <a:ea typeface="+mn-ea"/>
                <a:cs typeface="+mn-cs"/>
              </a:rPr>
              <a:t>Opioidrezeptoren</a:t>
            </a:r>
            <a:r>
              <a:rPr lang="de-CH" sz="900" kern="1200" dirty="0">
                <a:solidFill>
                  <a:schemeClr val="tx1"/>
                </a:solidFill>
                <a:effectLst/>
                <a:latin typeface="+mn-lt"/>
                <a:ea typeface="+mn-ea"/>
                <a:cs typeface="+mn-cs"/>
              </a:rPr>
              <a:t>, gelangt jedoch leicht ins ZNS und wird dort sehr rasch zu Morphin abgebaut, welches an die Rezeptoren im Gehirn binden und dadurch die gewünschte Wirkung entfalten kann. Heroin wirkt als </a:t>
            </a:r>
            <a:r>
              <a:rPr lang="de-CH" sz="900" kern="1200" dirty="0" err="1">
                <a:solidFill>
                  <a:schemeClr val="tx1"/>
                </a:solidFill>
                <a:effectLst/>
                <a:latin typeface="+mn-lt"/>
                <a:ea typeface="+mn-ea"/>
                <a:cs typeface="+mn-cs"/>
              </a:rPr>
              <a:t>Prodrug</a:t>
            </a:r>
            <a:r>
              <a:rPr lang="de-CH" sz="900" kern="1200" dirty="0">
                <a:solidFill>
                  <a:schemeClr val="tx1"/>
                </a:solidFill>
                <a:effectLst/>
                <a:latin typeface="+mn-lt"/>
                <a:ea typeface="+mn-ea"/>
                <a:cs typeface="+mn-cs"/>
              </a:rPr>
              <a:t> für Morphin: Es dringt sehr schnell ins ZNS ein und bewirkt den "Rausch", den Heroinabhängige verspüren – tatsächlich wirkt es jedoch als Morphin. Auch Codein, das unter anderem als Hustenstiller verwendet wird, entfaltet seine Wirkung im ZNS nach der Umwandlung in Morphin.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CH" sz="9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63</a:t>
            </a:fld>
            <a:endParaRPr lang="de-DE"/>
          </a:p>
        </p:txBody>
      </p:sp>
    </p:spTree>
    <p:extLst>
      <p:ext uri="{BB962C8B-B14F-4D97-AF65-F5344CB8AC3E}">
        <p14:creationId xmlns:p14="http://schemas.microsoft.com/office/powerpoint/2010/main" val="1963740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65</a:t>
            </a:fld>
            <a:endParaRPr lang="de-DE"/>
          </a:p>
        </p:txBody>
      </p:sp>
    </p:spTree>
    <p:extLst>
      <p:ext uri="{BB962C8B-B14F-4D97-AF65-F5344CB8AC3E}">
        <p14:creationId xmlns:p14="http://schemas.microsoft.com/office/powerpoint/2010/main" val="1284398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68</a:t>
            </a:fld>
            <a:endParaRPr lang="de-DE"/>
          </a:p>
        </p:txBody>
      </p:sp>
    </p:spTree>
    <p:extLst>
      <p:ext uri="{BB962C8B-B14F-4D97-AF65-F5344CB8AC3E}">
        <p14:creationId xmlns:p14="http://schemas.microsoft.com/office/powerpoint/2010/main" val="620041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74</a:t>
            </a:fld>
            <a:endParaRPr lang="de-DE"/>
          </a:p>
        </p:txBody>
      </p:sp>
    </p:spTree>
    <p:extLst>
      <p:ext uri="{BB962C8B-B14F-4D97-AF65-F5344CB8AC3E}">
        <p14:creationId xmlns:p14="http://schemas.microsoft.com/office/powerpoint/2010/main" val="1779839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Kontrolle der Übungsaufgaben: </a:t>
            </a:r>
            <a:r>
              <a:rPr lang="de-DE" dirty="0" err="1"/>
              <a:t>moodle</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75</a:t>
            </a:fld>
            <a:endParaRPr lang="de-DE"/>
          </a:p>
        </p:txBody>
      </p:sp>
    </p:spTree>
    <p:extLst>
      <p:ext uri="{BB962C8B-B14F-4D97-AF65-F5344CB8AC3E}">
        <p14:creationId xmlns:p14="http://schemas.microsoft.com/office/powerpoint/2010/main" val="279122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a:t>
            </a:r>
            <a:r>
              <a:rPr lang="de-DE" dirty="0" err="1"/>
              <a:t>moodle</a:t>
            </a:r>
            <a:r>
              <a:rPr lang="de-DE" dirty="0"/>
              <a:t>, inkl. Kommentare)</a:t>
            </a:r>
          </a:p>
        </p:txBody>
      </p:sp>
      <p:sp>
        <p:nvSpPr>
          <p:cNvPr id="4" name="Foliennummernplatzhalter 3"/>
          <p:cNvSpPr>
            <a:spLocks noGrp="1"/>
          </p:cNvSpPr>
          <p:nvPr>
            <p:ph type="sldNum" sz="quarter" idx="5"/>
          </p:nvPr>
        </p:nvSpPr>
        <p:spPr/>
        <p:txBody>
          <a:bodyPr/>
          <a:lstStyle/>
          <a:p>
            <a:fld id="{4AFEB61A-9097-9940-89D5-BF75BE43CB1E}" type="slidenum">
              <a:rPr lang="de-DE" smtClean="0"/>
              <a:t>76</a:t>
            </a:fld>
            <a:endParaRPr lang="de-DE"/>
          </a:p>
        </p:txBody>
      </p:sp>
    </p:spTree>
    <p:extLst>
      <p:ext uri="{BB962C8B-B14F-4D97-AF65-F5344CB8AC3E}">
        <p14:creationId xmlns:p14="http://schemas.microsoft.com/office/powerpoint/2010/main" val="188341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4</a:t>
            </a:fld>
            <a:endParaRPr lang="de-DE"/>
          </a:p>
        </p:txBody>
      </p:sp>
    </p:spTree>
    <p:extLst>
      <p:ext uri="{BB962C8B-B14F-4D97-AF65-F5344CB8AC3E}">
        <p14:creationId xmlns:p14="http://schemas.microsoft.com/office/powerpoint/2010/main" val="3363204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(auf </a:t>
            </a:r>
            <a:r>
              <a:rPr lang="de-DE" dirty="0" err="1"/>
              <a:t>moodle</a:t>
            </a:r>
            <a:r>
              <a:rPr lang="de-DE" dirty="0"/>
              <a:t>, inkl. Kommentare)</a:t>
            </a:r>
          </a:p>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77</a:t>
            </a:fld>
            <a:endParaRPr lang="de-DE"/>
          </a:p>
        </p:txBody>
      </p:sp>
    </p:spTree>
    <p:extLst>
      <p:ext uri="{BB962C8B-B14F-4D97-AF65-F5344CB8AC3E}">
        <p14:creationId xmlns:p14="http://schemas.microsoft.com/office/powerpoint/2010/main" val="2950278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 direkt ins Dossier notieren: Formel </a:t>
            </a:r>
            <a:r>
              <a:rPr lang="de-DE" dirty="0" err="1"/>
              <a:t>Flurbiprofen</a:t>
            </a:r>
            <a:r>
              <a:rPr lang="de-DE" dirty="0"/>
              <a:t> bei pH = 7/7.4</a:t>
            </a:r>
          </a:p>
        </p:txBody>
      </p:sp>
      <p:sp>
        <p:nvSpPr>
          <p:cNvPr id="4" name="Foliennummernplatzhalter 3"/>
          <p:cNvSpPr>
            <a:spLocks noGrp="1"/>
          </p:cNvSpPr>
          <p:nvPr>
            <p:ph type="sldNum" sz="quarter" idx="5"/>
          </p:nvPr>
        </p:nvSpPr>
        <p:spPr/>
        <p:txBody>
          <a:bodyPr/>
          <a:lstStyle/>
          <a:p>
            <a:fld id="{4AFEB61A-9097-9940-89D5-BF75BE43CB1E}" type="slidenum">
              <a:rPr lang="de-DE" smtClean="0"/>
              <a:t>85</a:t>
            </a:fld>
            <a:endParaRPr lang="de-DE"/>
          </a:p>
        </p:txBody>
      </p:sp>
    </p:spTree>
    <p:extLst>
      <p:ext uri="{BB962C8B-B14F-4D97-AF65-F5344CB8AC3E}">
        <p14:creationId xmlns:p14="http://schemas.microsoft.com/office/powerpoint/2010/main" val="2074400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89</a:t>
            </a:fld>
            <a:endParaRPr lang="de-DE"/>
          </a:p>
        </p:txBody>
      </p:sp>
    </p:spTree>
    <p:extLst>
      <p:ext uri="{BB962C8B-B14F-4D97-AF65-F5344CB8AC3E}">
        <p14:creationId xmlns:p14="http://schemas.microsoft.com/office/powerpoint/2010/main" val="2208905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Direkt im Dossier arbeiten (OneNote).</a:t>
            </a:r>
          </a:p>
        </p:txBody>
      </p:sp>
      <p:sp>
        <p:nvSpPr>
          <p:cNvPr id="4" name="Foliennummernplatzhalter 3"/>
          <p:cNvSpPr>
            <a:spLocks noGrp="1"/>
          </p:cNvSpPr>
          <p:nvPr>
            <p:ph type="sldNum" sz="quarter" idx="5"/>
          </p:nvPr>
        </p:nvSpPr>
        <p:spPr/>
        <p:txBody>
          <a:bodyPr/>
          <a:lstStyle/>
          <a:p>
            <a:fld id="{4AFEB61A-9097-9940-89D5-BF75BE43CB1E}" type="slidenum">
              <a:rPr lang="de-DE" smtClean="0"/>
              <a:t>90</a:t>
            </a:fld>
            <a:endParaRPr lang="de-DE"/>
          </a:p>
        </p:txBody>
      </p:sp>
    </p:spTree>
    <p:extLst>
      <p:ext uri="{BB962C8B-B14F-4D97-AF65-F5344CB8AC3E}">
        <p14:creationId xmlns:p14="http://schemas.microsoft.com/office/powerpoint/2010/main" val="2934761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b="1" kern="1200" dirty="0">
                <a:solidFill>
                  <a:schemeClr val="tx1"/>
                </a:solidFill>
                <a:effectLst/>
                <a:latin typeface="+mn-lt"/>
                <a:ea typeface="+mn-ea"/>
                <a:cs typeface="+mn-cs"/>
              </a:rPr>
              <a:t>Salicylsäure</a:t>
            </a:r>
            <a:r>
              <a:rPr lang="de-DE" sz="900" kern="1200" dirty="0">
                <a:solidFill>
                  <a:schemeClr val="tx1"/>
                </a:solidFill>
                <a:effectLst/>
                <a:latin typeface="+mn-lt"/>
                <a:ea typeface="+mn-ea"/>
                <a:cs typeface="+mn-cs"/>
              </a:rPr>
              <a:t> hemmt COX-1 ebenfalls, kann aber keine </a:t>
            </a:r>
            <a:r>
              <a:rPr lang="de-DE" sz="900" kern="1200" dirty="0" err="1">
                <a:solidFill>
                  <a:schemeClr val="tx1"/>
                </a:solidFill>
                <a:effectLst/>
                <a:latin typeface="+mn-lt"/>
                <a:ea typeface="+mn-ea"/>
                <a:cs typeface="+mn-cs"/>
              </a:rPr>
              <a:t>Acetylgruppe</a:t>
            </a:r>
            <a:r>
              <a:rPr lang="de-DE" sz="900" kern="1200" dirty="0">
                <a:solidFill>
                  <a:schemeClr val="tx1"/>
                </a:solidFill>
                <a:effectLst/>
                <a:latin typeface="+mn-lt"/>
                <a:ea typeface="+mn-ea"/>
                <a:cs typeface="+mn-cs"/>
              </a:rPr>
              <a:t> auf COX-1 übertragen. Sie ist daher ein schwächerer, reversibler und kompetitiver Inhibitor des Enzyms.</a:t>
            </a:r>
            <a:endParaRPr lang="de-CH" sz="9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92</a:t>
            </a:fld>
            <a:endParaRPr lang="de-DE"/>
          </a:p>
        </p:txBody>
      </p:sp>
    </p:spTree>
    <p:extLst>
      <p:ext uri="{BB962C8B-B14F-4D97-AF65-F5344CB8AC3E}">
        <p14:creationId xmlns:p14="http://schemas.microsoft.com/office/powerpoint/2010/main" val="3604362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b="1" kern="1200" dirty="0">
                <a:solidFill>
                  <a:schemeClr val="tx1"/>
                </a:solidFill>
                <a:effectLst/>
                <a:latin typeface="+mn-lt"/>
                <a:ea typeface="+mn-ea"/>
                <a:cs typeface="+mn-cs"/>
              </a:rPr>
              <a:t>Salicylsäure</a:t>
            </a:r>
            <a:r>
              <a:rPr lang="de-DE" sz="900" kern="1200" dirty="0">
                <a:solidFill>
                  <a:schemeClr val="tx1"/>
                </a:solidFill>
                <a:effectLst/>
                <a:latin typeface="+mn-lt"/>
                <a:ea typeface="+mn-ea"/>
                <a:cs typeface="+mn-cs"/>
              </a:rPr>
              <a:t> hemmt COX-1 ebenfalls, kann aber keine </a:t>
            </a:r>
            <a:r>
              <a:rPr lang="de-DE" sz="900" kern="1200" dirty="0" err="1">
                <a:solidFill>
                  <a:schemeClr val="tx1"/>
                </a:solidFill>
                <a:effectLst/>
                <a:latin typeface="+mn-lt"/>
                <a:ea typeface="+mn-ea"/>
                <a:cs typeface="+mn-cs"/>
              </a:rPr>
              <a:t>Acetylgruppe</a:t>
            </a:r>
            <a:r>
              <a:rPr lang="de-DE" sz="900" kern="1200" dirty="0">
                <a:solidFill>
                  <a:schemeClr val="tx1"/>
                </a:solidFill>
                <a:effectLst/>
                <a:latin typeface="+mn-lt"/>
                <a:ea typeface="+mn-ea"/>
                <a:cs typeface="+mn-cs"/>
              </a:rPr>
              <a:t> auf COX-1 übertragen. Sie ist daher ein schwächerer, reversibler und kompetitiver Inhibitor des Enzyms.</a:t>
            </a:r>
            <a:endParaRPr lang="de-CH" sz="9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93</a:t>
            </a:fld>
            <a:endParaRPr lang="de-DE"/>
          </a:p>
        </p:txBody>
      </p:sp>
    </p:spTree>
    <p:extLst>
      <p:ext uri="{BB962C8B-B14F-4D97-AF65-F5344CB8AC3E}">
        <p14:creationId xmlns:p14="http://schemas.microsoft.com/office/powerpoint/2010/main" val="1241192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b="1" kern="1200" dirty="0">
                <a:solidFill>
                  <a:schemeClr val="tx1"/>
                </a:solidFill>
                <a:effectLst/>
                <a:latin typeface="+mn-lt"/>
                <a:ea typeface="+mn-ea"/>
                <a:cs typeface="+mn-cs"/>
              </a:rPr>
              <a:t>Salicylsäure</a:t>
            </a:r>
            <a:r>
              <a:rPr lang="de-DE" sz="900" kern="1200" dirty="0">
                <a:solidFill>
                  <a:schemeClr val="tx1"/>
                </a:solidFill>
                <a:effectLst/>
                <a:latin typeface="+mn-lt"/>
                <a:ea typeface="+mn-ea"/>
                <a:cs typeface="+mn-cs"/>
              </a:rPr>
              <a:t> hemmt COX-1 ebenfalls, kann aber keine </a:t>
            </a:r>
            <a:r>
              <a:rPr lang="de-DE" sz="900" kern="1200" dirty="0" err="1">
                <a:solidFill>
                  <a:schemeClr val="tx1"/>
                </a:solidFill>
                <a:effectLst/>
                <a:latin typeface="+mn-lt"/>
                <a:ea typeface="+mn-ea"/>
                <a:cs typeface="+mn-cs"/>
              </a:rPr>
              <a:t>Acetylgruppe</a:t>
            </a:r>
            <a:r>
              <a:rPr lang="de-DE" sz="900" kern="1200" dirty="0">
                <a:solidFill>
                  <a:schemeClr val="tx1"/>
                </a:solidFill>
                <a:effectLst/>
                <a:latin typeface="+mn-lt"/>
                <a:ea typeface="+mn-ea"/>
                <a:cs typeface="+mn-cs"/>
              </a:rPr>
              <a:t> auf COX-1 übertragen. Sie ist daher ein schwächerer, reversibler und kompetitiver Inhibitor des Enzyms.</a:t>
            </a:r>
            <a:endParaRPr lang="de-CH" sz="9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94</a:t>
            </a:fld>
            <a:endParaRPr lang="de-DE"/>
          </a:p>
        </p:txBody>
      </p:sp>
    </p:spTree>
    <p:extLst>
      <p:ext uri="{BB962C8B-B14F-4D97-AF65-F5344CB8AC3E}">
        <p14:creationId xmlns:p14="http://schemas.microsoft.com/office/powerpoint/2010/main" val="3753974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i="1" dirty="0">
                <a:solidFill>
                  <a:srgbClr val="FF0000"/>
                </a:solidFill>
                <a:latin typeface="Arial" panose="020B0604020202020204" pitchFamily="34" charset="0"/>
                <a:ea typeface="Cambria" panose="02040503050406030204" pitchFamily="18" charset="0"/>
                <a:cs typeface="Arial" panose="020B0604020202020204" pitchFamily="34" charset="0"/>
              </a:rPr>
              <a:t>(Aktivierung analog zur </a:t>
            </a:r>
            <a:r>
              <a:rPr lang="de-DE" sz="900" i="1" dirty="0" err="1">
                <a:solidFill>
                  <a:srgbClr val="FF0000"/>
                </a:solidFill>
                <a:latin typeface="Arial" panose="020B0604020202020204" pitchFamily="34" charset="0"/>
                <a:ea typeface="Cambria" panose="02040503050406030204" pitchFamily="18" charset="0"/>
                <a:cs typeface="Arial" panose="020B0604020202020204" pitchFamily="34" charset="0"/>
              </a:rPr>
              <a:t>Protonierung</a:t>
            </a:r>
            <a:r>
              <a:rPr lang="de-DE" sz="900" i="1" dirty="0">
                <a:solidFill>
                  <a:srgbClr val="FF0000"/>
                </a:solidFill>
                <a:latin typeface="Arial" panose="020B0604020202020204" pitchFamily="34" charset="0"/>
                <a:ea typeface="Cambria" panose="02040503050406030204" pitchFamily="18" charset="0"/>
                <a:cs typeface="Arial" panose="020B0604020202020204" pitchFamily="34" charset="0"/>
              </a:rPr>
              <a:t> der </a:t>
            </a:r>
            <a:r>
              <a:rPr lang="de-DE" sz="900" i="1" dirty="0" err="1">
                <a:solidFill>
                  <a:srgbClr val="FF0000"/>
                </a:solidFill>
                <a:latin typeface="Arial" panose="020B0604020202020204" pitchFamily="34" charset="0"/>
                <a:ea typeface="Cambria" panose="02040503050406030204" pitchFamily="18" charset="0"/>
                <a:cs typeface="Arial" panose="020B0604020202020204" pitchFamily="34" charset="0"/>
              </a:rPr>
              <a:t>Carbonylgruppe</a:t>
            </a:r>
            <a:r>
              <a:rPr lang="de-DE" sz="900" i="1" dirty="0">
                <a:solidFill>
                  <a:srgbClr val="FF0000"/>
                </a:solidFill>
                <a:latin typeface="Arial" panose="020B0604020202020204" pitchFamily="34" charset="0"/>
                <a:ea typeface="Cambria" panose="02040503050406030204" pitchFamily="18" charset="0"/>
                <a:cs typeface="Arial" panose="020B0604020202020204" pitchFamily="34" charset="0"/>
              </a:rPr>
              <a:t> durch eine Säure.)</a:t>
            </a:r>
            <a:r>
              <a:rPr lang="de-CH" sz="900" dirty="0">
                <a:latin typeface="Arial" panose="020B0604020202020204" pitchFamily="34" charset="0"/>
                <a:cs typeface="Arial" panose="020B0604020202020204" pitchFamily="34" charset="0"/>
              </a:rPr>
              <a:t> </a:t>
            </a:r>
            <a:endParaRPr lang="de-DE" sz="9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4AFEB61A-9097-9940-89D5-BF75BE43CB1E}" type="slidenum">
              <a:rPr lang="de-DE" smtClean="0"/>
              <a:t>95</a:t>
            </a:fld>
            <a:endParaRPr lang="de-DE"/>
          </a:p>
        </p:txBody>
      </p:sp>
    </p:spTree>
    <p:extLst>
      <p:ext uri="{BB962C8B-B14F-4D97-AF65-F5344CB8AC3E}">
        <p14:creationId xmlns:p14="http://schemas.microsoft.com/office/powerpoint/2010/main" val="307771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5</a:t>
            </a:fld>
            <a:endParaRPr lang="de-DE"/>
          </a:p>
        </p:txBody>
      </p:sp>
    </p:spTree>
    <p:extLst>
      <p:ext uri="{BB962C8B-B14F-4D97-AF65-F5344CB8AC3E}">
        <p14:creationId xmlns:p14="http://schemas.microsoft.com/office/powerpoint/2010/main" val="292702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kern="1200" dirty="0">
                <a:solidFill>
                  <a:schemeClr val="tx1"/>
                </a:solidFill>
                <a:effectLst/>
                <a:latin typeface="+mn-lt"/>
                <a:ea typeface="+mn-ea"/>
                <a:cs typeface="+mn-cs"/>
              </a:rPr>
              <a:t>Die medizinische Chemie befasst sich also mit Verbindungen, die eine Wirkung auf den (menschlichen) Organismus haben. </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6</a:t>
            </a:fld>
            <a:endParaRPr lang="de-DE"/>
          </a:p>
        </p:txBody>
      </p:sp>
    </p:spTree>
    <p:extLst>
      <p:ext uri="{BB962C8B-B14F-4D97-AF65-F5344CB8AC3E}">
        <p14:creationId xmlns:p14="http://schemas.microsoft.com/office/powerpoint/2010/main" val="161476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Targets können ganz unterschiedliche Dinge sein: Hormone, Rezeptoren, Enzyme etc.</a:t>
            </a:r>
          </a:p>
          <a:p>
            <a:endParaRPr lang="de-DE" dirty="0"/>
          </a:p>
          <a:p>
            <a:r>
              <a:rPr lang="de-DE" b="1" dirty="0"/>
              <a:t>Sehr häufig: Proteine (= </a:t>
            </a:r>
            <a:r>
              <a:rPr lang="de-DE" b="1" dirty="0" err="1"/>
              <a:t>Eiweisse</a:t>
            </a:r>
            <a:r>
              <a:rPr lang="de-DE" b="0" dirty="0"/>
              <a:t>, z.B. Enzyme oder Rezeptoren, aber auch Ionenkanäle)</a:t>
            </a:r>
            <a:endParaRPr lang="de-DE" b="1" dirty="0"/>
          </a:p>
        </p:txBody>
      </p:sp>
      <p:sp>
        <p:nvSpPr>
          <p:cNvPr id="4" name="Foliennummernplatzhalter 3"/>
          <p:cNvSpPr>
            <a:spLocks noGrp="1"/>
          </p:cNvSpPr>
          <p:nvPr>
            <p:ph type="sldNum" sz="quarter" idx="5"/>
          </p:nvPr>
        </p:nvSpPr>
        <p:spPr/>
        <p:txBody>
          <a:bodyPr/>
          <a:lstStyle/>
          <a:p>
            <a:fld id="{4AFEB61A-9097-9940-89D5-BF75BE43CB1E}" type="slidenum">
              <a:rPr lang="de-DE" smtClean="0"/>
              <a:t>9</a:t>
            </a:fld>
            <a:endParaRPr lang="de-DE"/>
          </a:p>
        </p:txBody>
      </p:sp>
    </p:spTree>
    <p:extLst>
      <p:ext uri="{BB962C8B-B14F-4D97-AF65-F5344CB8AC3E}">
        <p14:creationId xmlns:p14="http://schemas.microsoft.com/office/powerpoint/2010/main" val="288139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15</a:t>
            </a:fld>
            <a:endParaRPr lang="de-DE"/>
          </a:p>
        </p:txBody>
      </p:sp>
    </p:spTree>
    <p:extLst>
      <p:ext uri="{BB962C8B-B14F-4D97-AF65-F5344CB8AC3E}">
        <p14:creationId xmlns:p14="http://schemas.microsoft.com/office/powerpoint/2010/main" val="318871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 anderem wichtig (auch auf der S. 5 erwähnt): Löslichkeit und </a:t>
            </a:r>
            <a:r>
              <a:rPr lang="de-DE" dirty="0" err="1"/>
              <a:t>Membrangängigkeit</a:t>
            </a:r>
            <a:endParaRPr lang="de-DE" dirty="0"/>
          </a:p>
        </p:txBody>
      </p:sp>
      <p:sp>
        <p:nvSpPr>
          <p:cNvPr id="4" name="Foliennummernplatzhalter 3"/>
          <p:cNvSpPr>
            <a:spLocks noGrp="1"/>
          </p:cNvSpPr>
          <p:nvPr>
            <p:ph type="sldNum" sz="quarter" idx="5"/>
          </p:nvPr>
        </p:nvSpPr>
        <p:spPr/>
        <p:txBody>
          <a:bodyPr/>
          <a:lstStyle/>
          <a:p>
            <a:fld id="{4AFEB61A-9097-9940-89D5-BF75BE43CB1E}" type="slidenum">
              <a:rPr lang="de-DE" smtClean="0"/>
              <a:t>18</a:t>
            </a:fld>
            <a:endParaRPr lang="de-DE"/>
          </a:p>
        </p:txBody>
      </p:sp>
    </p:spTree>
    <p:extLst>
      <p:ext uri="{BB962C8B-B14F-4D97-AF65-F5344CB8AC3E}">
        <p14:creationId xmlns:p14="http://schemas.microsoft.com/office/powerpoint/2010/main" val="328627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CH"/>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de-CH"/>
              <a:t>Master-Untertitelformat bearbeiten</a:t>
            </a:r>
          </a:p>
        </p:txBody>
      </p:sp>
      <p:sp>
        <p:nvSpPr>
          <p:cNvPr id="4"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5"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6"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428095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9"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0"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115947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CH"/>
              <a:t>Mastertitelformat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9"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0"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29534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97035F4-3F2B-5847-AF53-3785DACF7ACB}" type="datetimeFigureOut">
              <a:rPr lang="de-DE" smtClean="0"/>
              <a:t>23.10.24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81545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Content Placeholder 2"/>
          <p:cNvSpPr>
            <a:spLocks noGrp="1"/>
          </p:cNvSpPr>
          <p:nvPr>
            <p:ph idx="1"/>
          </p:nvPr>
        </p:nvSpPr>
        <p:spPr/>
        <p:txBody>
          <a:bodyPr/>
          <a:lstStyle>
            <a:lvl1pPr>
              <a:lnSpc>
                <a:spcPct val="110000"/>
              </a:lnSpc>
              <a:defRPr>
                <a:latin typeface="Arial" panose="020B0604020202020204" pitchFamily="34" charset="0"/>
                <a:cs typeface="Arial" panose="020B0604020202020204" pitchFamily="34" charset="0"/>
              </a:defRPr>
            </a:lvl1pPr>
            <a:lvl2pPr>
              <a:lnSpc>
                <a:spcPct val="110000"/>
              </a:lnSpc>
              <a:defRPr>
                <a:latin typeface="Arial" panose="020B0604020202020204" pitchFamily="34" charset="0"/>
                <a:cs typeface="Arial" panose="020B0604020202020204" pitchFamily="34" charset="0"/>
              </a:defRPr>
            </a:lvl2pPr>
            <a:lvl3pPr>
              <a:lnSpc>
                <a:spcPct val="110000"/>
              </a:lnSpc>
              <a:defRPr>
                <a:latin typeface="Arial" panose="020B0604020202020204" pitchFamily="34" charset="0"/>
                <a:cs typeface="Arial" panose="020B0604020202020204" pitchFamily="34" charset="0"/>
              </a:defRPr>
            </a:lvl3pPr>
            <a:lvl4pPr>
              <a:lnSpc>
                <a:spcPct val="110000"/>
              </a:lnSpc>
              <a:defRPr>
                <a:latin typeface="Arial" panose="020B0604020202020204" pitchFamily="34" charset="0"/>
                <a:cs typeface="Arial" panose="020B0604020202020204" pitchFamily="34" charset="0"/>
              </a:defRPr>
            </a:lvl4pPr>
            <a:lvl5pPr>
              <a:lnSpc>
                <a:spcPct val="110000"/>
              </a:lnSpc>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97035F4-3F2B-5847-AF53-3785DACF7ACB}" type="datetimeFigureOut">
              <a:rPr lang="de-DE" smtClean="0"/>
              <a:t>23.10.24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4062676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97035F4-3F2B-5847-AF53-3785DACF7ACB}" type="datetimeFigureOut">
              <a:rPr lang="de-DE" smtClean="0"/>
              <a:t>23.10.24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208739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97035F4-3F2B-5847-AF53-3785DACF7ACB}" type="datetimeFigureOut">
              <a:rPr lang="de-DE" smtClean="0"/>
              <a:t>23.10.24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372899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97035F4-3F2B-5847-AF53-3785DACF7ACB}" type="datetimeFigureOut">
              <a:rPr lang="de-DE" smtClean="0"/>
              <a:t>23.10.24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31922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97035F4-3F2B-5847-AF53-3785DACF7ACB}" type="datetimeFigureOut">
              <a:rPr lang="de-DE" smtClean="0"/>
              <a:t>23.10.24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74722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035F4-3F2B-5847-AF53-3785DACF7ACB}" type="datetimeFigureOut">
              <a:rPr lang="de-DE" smtClean="0"/>
              <a:t>23.10.24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343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97035F4-3F2B-5847-AF53-3785DACF7ACB}" type="datetimeFigureOut">
              <a:rPr lang="de-DE" smtClean="0"/>
              <a:t>23.10.24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76579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9"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0"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1867104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97035F4-3F2B-5847-AF53-3785DACF7ACB}" type="datetimeFigureOut">
              <a:rPr lang="de-DE" smtClean="0"/>
              <a:t>23.10.24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3868213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97035F4-3F2B-5847-AF53-3785DACF7ACB}" type="datetimeFigureOut">
              <a:rPr lang="de-DE" smtClean="0"/>
              <a:t>23.10.24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43542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97035F4-3F2B-5847-AF53-3785DACF7ACB}" type="datetimeFigureOut">
              <a:rPr lang="de-DE" smtClean="0"/>
              <a:t>23.10.24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9C223C-AFDF-5344-B819-CD402B194AC2}" type="slidenum">
              <a:rPr lang="de-DE" smtClean="0"/>
              <a:t>‹Nr.›</a:t>
            </a:fld>
            <a:endParaRPr lang="de-DE"/>
          </a:p>
        </p:txBody>
      </p:sp>
    </p:spTree>
    <p:extLst>
      <p:ext uri="{BB962C8B-B14F-4D97-AF65-F5344CB8AC3E}">
        <p14:creationId xmlns:p14="http://schemas.microsoft.com/office/powerpoint/2010/main" val="153133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633788"/>
            <a:ext cx="7772400" cy="2081213"/>
          </a:xfrm>
        </p:spPr>
        <p:txBody>
          <a:bodyPr anchor="t"/>
          <a:lstStyle>
            <a:lvl1pPr algn="l">
              <a:defRPr sz="4000" b="1" cap="all"/>
            </a:lvl1pPr>
          </a:lstStyle>
          <a:p>
            <a:r>
              <a:rPr lang="de-CH"/>
              <a:t>Mastertitelformat bearbeiten</a:t>
            </a:r>
            <a:endParaRPr lang="de-CH" dirty="0"/>
          </a:p>
        </p:txBody>
      </p:sp>
      <p:sp>
        <p:nvSpPr>
          <p:cNvPr id="3" name="Textplatzhalter 2"/>
          <p:cNvSpPr>
            <a:spLocks noGrp="1"/>
          </p:cNvSpPr>
          <p:nvPr>
            <p:ph type="body" idx="1"/>
          </p:nvPr>
        </p:nvSpPr>
        <p:spPr>
          <a:xfrm>
            <a:off x="722313" y="2133601"/>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CH"/>
              <a:t>Mastertextformat bearbeiten</a:t>
            </a:r>
          </a:p>
        </p:txBody>
      </p:sp>
      <p:sp>
        <p:nvSpPr>
          <p:cNvPr id="8"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9"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0"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31203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9"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10"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1"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57019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CH"/>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1"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12"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3"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85823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p>
        </p:txBody>
      </p:sp>
      <p:sp>
        <p:nvSpPr>
          <p:cNvPr id="7"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8"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9"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244630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7"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8"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167392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CH"/>
              <a:t>Mastertitelformat bearbeiten</a:t>
            </a:r>
          </a:p>
        </p:txBody>
      </p:sp>
      <p:sp>
        <p:nvSpPr>
          <p:cNvPr id="3" name="Inhaltsplatzhalt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CH"/>
              <a:t>Mastertextformat bearbeiten</a:t>
            </a:r>
          </a:p>
        </p:txBody>
      </p:sp>
      <p:sp>
        <p:nvSpPr>
          <p:cNvPr id="9"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10"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1"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258458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CH"/>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e-CH" noProof="0"/>
              <a:t>Bild auf Platzhalter ziehen oder durch Klicken auf Symbol hinzufügen</a:t>
            </a:r>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CH"/>
              <a:t>Mastertextformat bearbeiten</a:t>
            </a:r>
          </a:p>
        </p:txBody>
      </p:sp>
      <p:sp>
        <p:nvSpPr>
          <p:cNvPr id="9" name="Rectangle 4"/>
          <p:cNvSpPr>
            <a:spLocks noGrp="1" noChangeArrowheads="1"/>
          </p:cNvSpPr>
          <p:nvPr>
            <p:ph type="dt" sz="half" idx="10"/>
          </p:nvPr>
        </p:nvSpPr>
        <p:spPr>
          <a:xfrm>
            <a:off x="152400" y="6324600"/>
            <a:ext cx="2133600" cy="476251"/>
          </a:xfrm>
          <a:prstGeom prst="rect">
            <a:avLst/>
          </a:prstGeom>
          <a:ln/>
        </p:spPr>
        <p:txBody>
          <a:bodyPr anchor="ctr"/>
          <a:lstStyle>
            <a:lvl1pPr>
              <a:defRPr sz="1200" b="1">
                <a:solidFill>
                  <a:schemeClr val="bg1"/>
                </a:solidFill>
              </a:defRPr>
            </a:lvl1pPr>
          </a:lstStyle>
          <a:p>
            <a:r>
              <a:rPr lang="de-CH"/>
              <a:t>Chemie</a:t>
            </a:r>
          </a:p>
        </p:txBody>
      </p:sp>
      <p:sp>
        <p:nvSpPr>
          <p:cNvPr id="10" name="Rectangle 5"/>
          <p:cNvSpPr>
            <a:spLocks noGrp="1" noChangeArrowheads="1"/>
          </p:cNvSpPr>
          <p:nvPr>
            <p:ph type="ftr" sz="quarter" idx="11"/>
          </p:nvPr>
        </p:nvSpPr>
        <p:spPr>
          <a:xfrm>
            <a:off x="2354037" y="6324600"/>
            <a:ext cx="4435928" cy="476251"/>
          </a:xfrm>
          <a:prstGeom prst="rect">
            <a:avLst/>
          </a:prstGeom>
          <a:ln/>
        </p:spPr>
        <p:txBody>
          <a:bodyPr anchor="ctr"/>
          <a:lstStyle>
            <a:lvl1pPr>
              <a:defRPr sz="1200" b="1">
                <a:solidFill>
                  <a:srgbClr val="FFFFFF"/>
                </a:solidFill>
              </a:defRPr>
            </a:lvl1pPr>
          </a:lstStyle>
          <a:p>
            <a:r>
              <a:rPr lang="de-CH"/>
              <a:t>Säure-Base-Reaktionen</a:t>
            </a:r>
          </a:p>
        </p:txBody>
      </p:sp>
      <p:sp>
        <p:nvSpPr>
          <p:cNvPr id="11" name="Rectangle 6"/>
          <p:cNvSpPr>
            <a:spLocks noGrp="1" noChangeArrowheads="1"/>
          </p:cNvSpPr>
          <p:nvPr>
            <p:ph type="sldNum" sz="quarter" idx="12"/>
          </p:nvPr>
        </p:nvSpPr>
        <p:spPr>
          <a:xfrm>
            <a:off x="7848600" y="6324600"/>
            <a:ext cx="1143000" cy="476251"/>
          </a:xfrm>
          <a:prstGeom prst="rect">
            <a:avLst/>
          </a:prstGeom>
          <a:ln/>
        </p:spPr>
        <p:txBody>
          <a:bodyPr anchor="ctr"/>
          <a:lstStyle>
            <a:lvl1pPr>
              <a:defRPr sz="1200" b="1">
                <a:solidFill>
                  <a:srgbClr val="FFFFFF"/>
                </a:solidFill>
              </a:defRPr>
            </a:lvl1pPr>
          </a:lstStyle>
          <a:p>
            <a:fld id="{6A17737F-E550-1F48-ADA8-08D50F3B08EC}" type="slidenum">
              <a:rPr lang="de-CH" smtClean="0"/>
              <a:pPr/>
              <a:t>‹Nr.›</a:t>
            </a:fld>
            <a:endParaRPr lang="de-CH"/>
          </a:p>
        </p:txBody>
      </p:sp>
    </p:spTree>
    <p:extLst>
      <p:ext uri="{BB962C8B-B14F-4D97-AF65-F5344CB8AC3E}">
        <p14:creationId xmlns:p14="http://schemas.microsoft.com/office/powerpoint/2010/main" val="288259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4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457200" y="1495268"/>
            <a:ext cx="8229600" cy="4630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2304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p:titleStyle>
    <p:body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10/23/24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2940484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9.emf"/><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9.emf"/><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7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9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6.emf"/></Relationships>
</file>

<file path=ppt/slides/_rels/slide94.xml.rels><?xml version="1.0" encoding="UTF-8" standalone="yes"?>
<Relationships xmlns="http://schemas.openxmlformats.org/package/2006/relationships"><Relationship Id="rId13" Type="http://schemas.openxmlformats.org/officeDocument/2006/relationships/image" Target="../media/image88.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65.emf"/><Relationship Id="rId21" Type="http://schemas.openxmlformats.org/officeDocument/2006/relationships/image" Target="../media/image92.png"/><Relationship Id="rId34" Type="http://schemas.openxmlformats.org/officeDocument/2006/relationships/customXml" Target="../ink/ink15.xml"/><Relationship Id="rId7" Type="http://schemas.openxmlformats.org/officeDocument/2006/relationships/image" Target="../media/image85.png"/><Relationship Id="rId12" Type="http://schemas.openxmlformats.org/officeDocument/2006/relationships/customXml" Target="../ink/ink4.xml"/><Relationship Id="rId17" Type="http://schemas.openxmlformats.org/officeDocument/2006/relationships/image" Target="../media/image90.png"/><Relationship Id="rId25" Type="http://schemas.openxmlformats.org/officeDocument/2006/relationships/image" Target="../media/image94.png"/><Relationship Id="rId33" Type="http://schemas.openxmlformats.org/officeDocument/2006/relationships/image" Target="../media/image98.png"/><Relationship Id="rId2" Type="http://schemas.openxmlformats.org/officeDocument/2006/relationships/notesSlide" Target="../notesSlides/notesSlide46.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87.png"/><Relationship Id="rId24" Type="http://schemas.openxmlformats.org/officeDocument/2006/relationships/customXml" Target="../ink/ink10.xml"/><Relationship Id="rId32" Type="http://schemas.openxmlformats.org/officeDocument/2006/relationships/customXml" Target="../ink/ink14.xml"/><Relationship Id="rId5" Type="http://schemas.openxmlformats.org/officeDocument/2006/relationships/image" Target="../media/image67.emf"/><Relationship Id="rId15" Type="http://schemas.openxmlformats.org/officeDocument/2006/relationships/image" Target="../media/image89.png"/><Relationship Id="rId23" Type="http://schemas.openxmlformats.org/officeDocument/2006/relationships/image" Target="../media/image93.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91.png"/><Relationship Id="rId31" Type="http://schemas.openxmlformats.org/officeDocument/2006/relationships/image" Target="../media/image97.png"/><Relationship Id="rId4" Type="http://schemas.openxmlformats.org/officeDocument/2006/relationships/image" Target="../media/image66.emf"/><Relationship Id="rId9" Type="http://schemas.openxmlformats.org/officeDocument/2006/relationships/image" Target="../media/image86.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95.png"/><Relationship Id="rId30" Type="http://schemas.openxmlformats.org/officeDocument/2006/relationships/customXml" Target="../ink/ink13.xml"/><Relationship Id="rId35" Type="http://schemas.openxmlformats.org/officeDocument/2006/relationships/image" Target="../media/image99.png"/><Relationship Id="rId8" Type="http://schemas.openxmlformats.org/officeDocument/2006/relationships/customXml" Target="../ink/ink2.xml"/></Relationships>
</file>

<file path=ppt/slides/_rels/slide9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6.emf"/></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534A35E-C01E-F540-BFA8-0D00B50AC6BF}"/>
              </a:ext>
            </a:extLst>
          </p:cNvPr>
          <p:cNvPicPr>
            <a:picLocks noChangeAspect="1"/>
          </p:cNvPicPr>
          <p:nvPr/>
        </p:nvPicPr>
        <p:blipFill rotWithShape="1">
          <a:blip r:embed="rId3">
            <a:alphaModFix amt="60000"/>
          </a:blip>
          <a:srcRect l="9038" r="12308" b="8368"/>
          <a:stretch/>
        </p:blipFill>
        <p:spPr>
          <a:xfrm>
            <a:off x="0" y="1272210"/>
            <a:ext cx="6157982" cy="5440018"/>
          </a:xfrm>
          <a:prstGeom prst="rect">
            <a:avLst/>
          </a:prstGeom>
        </p:spPr>
      </p:pic>
      <p:sp>
        <p:nvSpPr>
          <p:cNvPr id="2" name="Titel 1">
            <a:extLst>
              <a:ext uri="{FF2B5EF4-FFF2-40B4-BE49-F238E27FC236}">
                <a16:creationId xmlns:a16="http://schemas.microsoft.com/office/drawing/2014/main" id="{41416969-4B9C-BF4E-97BF-FB3ECBD0F768}"/>
              </a:ext>
            </a:extLst>
          </p:cNvPr>
          <p:cNvSpPr>
            <a:spLocks noGrp="1"/>
          </p:cNvSpPr>
          <p:nvPr>
            <p:ph type="ctrTitle"/>
          </p:nvPr>
        </p:nvSpPr>
        <p:spPr>
          <a:xfrm>
            <a:off x="622854" y="10052"/>
            <a:ext cx="8017564" cy="1262158"/>
          </a:xfrm>
        </p:spPr>
        <p:txBody>
          <a:bodyPr/>
          <a:lstStyle/>
          <a:p>
            <a:r>
              <a:rPr lang="de-DE" dirty="0">
                <a:latin typeface="Arial" panose="020B0604020202020204" pitchFamily="34" charset="0"/>
                <a:cs typeface="Arial" panose="020B0604020202020204" pitchFamily="34" charset="0"/>
              </a:rPr>
              <a:t>Medizinische Chemie</a:t>
            </a:r>
          </a:p>
        </p:txBody>
      </p:sp>
      <p:sp>
        <p:nvSpPr>
          <p:cNvPr id="3" name="Untertitel 2">
            <a:extLst>
              <a:ext uri="{FF2B5EF4-FFF2-40B4-BE49-F238E27FC236}">
                <a16:creationId xmlns:a16="http://schemas.microsoft.com/office/drawing/2014/main" id="{5FEA2157-86B2-F74F-9D33-6F742682DB3D}"/>
              </a:ext>
            </a:extLst>
          </p:cNvPr>
          <p:cNvSpPr>
            <a:spLocks noGrp="1"/>
          </p:cNvSpPr>
          <p:nvPr>
            <p:ph type="subTitle" idx="1"/>
          </p:nvPr>
        </p:nvSpPr>
        <p:spPr>
          <a:xfrm>
            <a:off x="3164536" y="1399690"/>
            <a:ext cx="5146941" cy="1655763"/>
          </a:xfrm>
        </p:spPr>
        <p:txBody>
          <a:bodyPr anchor="t">
            <a:normAutofit fontScale="92500" lnSpcReduction="10000"/>
          </a:bodyPr>
          <a:lstStyle/>
          <a:p>
            <a:pPr algn="r">
              <a:lnSpc>
                <a:spcPct val="120000"/>
              </a:lnSpc>
            </a:pPr>
            <a:r>
              <a:rPr lang="de-CH" dirty="0">
                <a:solidFill>
                  <a:schemeClr val="tx1">
                    <a:lumMod val="65000"/>
                    <a:lumOff val="35000"/>
                  </a:schemeClr>
                </a:solidFill>
                <a:latin typeface="Arial" panose="020B0604020202020204" pitchFamily="34" charset="0"/>
                <a:cs typeface="Arial" panose="020B0604020202020204" pitchFamily="34" charset="0"/>
              </a:rPr>
              <a:t>Beispiele biochemisch aktiver Verbindungen sowie</a:t>
            </a:r>
            <a:br>
              <a:rPr lang="de-CH" dirty="0">
                <a:solidFill>
                  <a:schemeClr val="tx1">
                    <a:lumMod val="65000"/>
                    <a:lumOff val="35000"/>
                  </a:schemeClr>
                </a:solidFill>
                <a:latin typeface="Arial" panose="020B0604020202020204" pitchFamily="34" charset="0"/>
                <a:cs typeface="Arial" panose="020B0604020202020204" pitchFamily="34" charset="0"/>
              </a:rPr>
            </a:br>
            <a:r>
              <a:rPr lang="de-CH" dirty="0">
                <a:solidFill>
                  <a:schemeClr val="tx1">
                    <a:lumMod val="65000"/>
                    <a:lumOff val="35000"/>
                  </a:schemeClr>
                </a:solidFill>
                <a:latin typeface="Arial" panose="020B0604020202020204" pitchFamily="34" charset="0"/>
                <a:cs typeface="Arial" panose="020B0604020202020204" pitchFamily="34" charset="0"/>
              </a:rPr>
              <a:t>molekularchemische Prinzipien ihrer Wirkung </a:t>
            </a:r>
            <a:endParaRPr lang="de-DE"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20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isch enthält.&#10;&#10;Automatisch generierte Beschreibung">
            <a:extLst>
              <a:ext uri="{FF2B5EF4-FFF2-40B4-BE49-F238E27FC236}">
                <a16:creationId xmlns:a16="http://schemas.microsoft.com/office/drawing/2014/main" id="{9B68B8FD-2014-9D44-8213-F5A8686DBE8C}"/>
              </a:ext>
            </a:extLst>
          </p:cNvPr>
          <p:cNvPicPr>
            <a:picLocks noChangeAspect="1"/>
          </p:cNvPicPr>
          <p:nvPr/>
        </p:nvPicPr>
        <p:blipFill>
          <a:blip r:embed="rId2"/>
          <a:stretch>
            <a:fillRect/>
          </a:stretch>
        </p:blipFill>
        <p:spPr>
          <a:xfrm>
            <a:off x="4571999" y="0"/>
            <a:ext cx="4582507" cy="6858000"/>
          </a:xfrm>
          <a:prstGeom prst="rect">
            <a:avLst/>
          </a:prstGeom>
        </p:spPr>
      </p:pic>
      <p:sp>
        <p:nvSpPr>
          <p:cNvPr id="8" name="Titel 1">
            <a:extLst>
              <a:ext uri="{FF2B5EF4-FFF2-40B4-BE49-F238E27FC236}">
                <a16:creationId xmlns:a16="http://schemas.microsoft.com/office/drawing/2014/main" id="{A82DE3FC-8659-BA40-BEBB-033DDCE94927}"/>
              </a:ext>
            </a:extLst>
          </p:cNvPr>
          <p:cNvSpPr>
            <a:spLocks noGrp="1"/>
          </p:cNvSpPr>
          <p:nvPr>
            <p:ph type="title"/>
          </p:nvPr>
        </p:nvSpPr>
        <p:spPr>
          <a:xfrm>
            <a:off x="157161" y="328612"/>
            <a:ext cx="4414838" cy="1087452"/>
          </a:xfrm>
        </p:spPr>
        <p:txBody>
          <a:bodyPr>
            <a:normAutofit fontScale="90000"/>
          </a:bodyPr>
          <a:lstStyle/>
          <a:p>
            <a:r>
              <a:rPr lang="de-DE" dirty="0">
                <a:latin typeface="Arial" panose="020B0604020202020204" pitchFamily="34" charset="0"/>
                <a:cs typeface="Arial" panose="020B0604020202020204" pitchFamily="34" charset="0"/>
              </a:rPr>
              <a:t>Targets </a:t>
            </a:r>
            <a:r>
              <a:rPr lang="de-DE" dirty="0"/>
              <a:t>von</a:t>
            </a:r>
            <a:r>
              <a:rPr lang="de-DE" dirty="0">
                <a:latin typeface="Arial" panose="020B0604020202020204" pitchFamily="34" charset="0"/>
                <a:cs typeface="Arial" panose="020B0604020202020204" pitchFamily="34" charset="0"/>
              </a:rPr>
              <a:t> Arzneistoffen (2/2)</a:t>
            </a:r>
          </a:p>
        </p:txBody>
      </p:sp>
      <p:sp>
        <p:nvSpPr>
          <p:cNvPr id="10" name="Rechteck 9">
            <a:extLst>
              <a:ext uri="{FF2B5EF4-FFF2-40B4-BE49-F238E27FC236}">
                <a16:creationId xmlns:a16="http://schemas.microsoft.com/office/drawing/2014/main" id="{FCFC8E99-27E9-6343-A6DF-C22E97BE8391}"/>
              </a:ext>
            </a:extLst>
          </p:cNvPr>
          <p:cNvSpPr/>
          <p:nvPr/>
        </p:nvSpPr>
        <p:spPr>
          <a:xfrm>
            <a:off x="4662902" y="394872"/>
            <a:ext cx="4414838" cy="198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83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F84C6-5F8D-644B-AB25-98A19A72B1D0}"/>
              </a:ext>
            </a:extLst>
          </p:cNvPr>
          <p:cNvSpPr>
            <a:spLocks noGrp="1"/>
          </p:cNvSpPr>
          <p:nvPr>
            <p:ph type="title"/>
          </p:nvPr>
        </p:nvSpPr>
        <p:spPr/>
        <p:txBody>
          <a:bodyPr/>
          <a:lstStyle/>
          <a:p>
            <a:r>
              <a:rPr lang="de-DE" dirty="0"/>
              <a:t>Lokalanästhetika</a:t>
            </a:r>
          </a:p>
        </p:txBody>
      </p:sp>
      <p:sp>
        <p:nvSpPr>
          <p:cNvPr id="3" name="Inhaltsplatzhalter 2">
            <a:extLst>
              <a:ext uri="{FF2B5EF4-FFF2-40B4-BE49-F238E27FC236}">
                <a16:creationId xmlns:a16="http://schemas.microsoft.com/office/drawing/2014/main" id="{18B97D22-F422-9D42-8B31-8F219E5CB1CF}"/>
              </a:ext>
            </a:extLst>
          </p:cNvPr>
          <p:cNvSpPr>
            <a:spLocks noGrp="1"/>
          </p:cNvSpPr>
          <p:nvPr>
            <p:ph idx="1"/>
          </p:nvPr>
        </p:nvSpPr>
        <p:spPr>
          <a:xfrm>
            <a:off x="457200" y="3946358"/>
            <a:ext cx="8229600" cy="2179806"/>
          </a:xfrm>
        </p:spPr>
        <p:txBody>
          <a:bodyPr/>
          <a:lstStyle/>
          <a:p>
            <a:r>
              <a:rPr lang="de-DE" dirty="0"/>
              <a:t>S. 24/25 lesen, Abbildung 13 (S. 25) studieren</a:t>
            </a:r>
            <a:br>
              <a:rPr lang="de-DE" dirty="0"/>
            </a:br>
            <a:r>
              <a:rPr lang="de-DE" dirty="0"/>
              <a:t>(ehemalige Aufgabe an der mündlichen Maturaprüfung)</a:t>
            </a:r>
          </a:p>
          <a:p>
            <a:endParaRPr lang="de-DE" dirty="0"/>
          </a:p>
          <a:p>
            <a:r>
              <a:rPr lang="de-DE" b="1" dirty="0"/>
              <a:t>Aufgabe 8</a:t>
            </a:r>
            <a:r>
              <a:rPr lang="de-DE" dirty="0"/>
              <a:t> (S. 26) lösen</a:t>
            </a:r>
            <a:endParaRPr lang="de-DE" b="1" dirty="0"/>
          </a:p>
        </p:txBody>
      </p:sp>
      <p:sp>
        <p:nvSpPr>
          <p:cNvPr id="4" name="Fußzeilenplatzhalter 3">
            <a:extLst>
              <a:ext uri="{FF2B5EF4-FFF2-40B4-BE49-F238E27FC236}">
                <a16:creationId xmlns:a16="http://schemas.microsoft.com/office/drawing/2014/main" id="{8932A1E1-0940-5741-9715-2D85655E9F55}"/>
              </a:ext>
            </a:extLst>
          </p:cNvPr>
          <p:cNvSpPr>
            <a:spLocks noGrp="1"/>
          </p:cNvSpPr>
          <p:nvPr>
            <p:ph type="ftr" sz="quarter" idx="11"/>
          </p:nvPr>
        </p:nvSpPr>
        <p:spPr/>
        <p:txBody>
          <a:bodyPr/>
          <a:lstStyle/>
          <a:p>
            <a:r>
              <a:rPr lang="de-CH"/>
              <a:t>Säure-Base-Reaktionen</a:t>
            </a:r>
          </a:p>
        </p:txBody>
      </p:sp>
      <p:pic>
        <p:nvPicPr>
          <p:cNvPr id="5" name="Grafik 4">
            <a:extLst>
              <a:ext uri="{FF2B5EF4-FFF2-40B4-BE49-F238E27FC236}">
                <a16:creationId xmlns:a16="http://schemas.microsoft.com/office/drawing/2014/main" id="{7EECB51D-063A-1647-8E26-A5ECE61BC540}"/>
              </a:ext>
            </a:extLst>
          </p:cNvPr>
          <p:cNvPicPr>
            <a:picLocks noChangeAspect="1"/>
          </p:cNvPicPr>
          <p:nvPr/>
        </p:nvPicPr>
        <p:blipFill>
          <a:blip r:embed="rId2"/>
          <a:stretch>
            <a:fillRect/>
          </a:stretch>
        </p:blipFill>
        <p:spPr>
          <a:xfrm>
            <a:off x="566342" y="1523896"/>
            <a:ext cx="8011316" cy="1905104"/>
          </a:xfrm>
          <a:prstGeom prst="rect">
            <a:avLst/>
          </a:prstGeom>
        </p:spPr>
      </p:pic>
    </p:spTree>
    <p:extLst>
      <p:ext uri="{BB962C8B-B14F-4D97-AF65-F5344CB8AC3E}">
        <p14:creationId xmlns:p14="http://schemas.microsoft.com/office/powerpoint/2010/main" val="13965003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1597EB28-2C3A-284C-9407-DE98189C9813}"/>
              </a:ext>
            </a:extLst>
          </p:cNvPr>
          <p:cNvSpPr>
            <a:spLocks noGrp="1"/>
          </p:cNvSpPr>
          <p:nvPr>
            <p:ph type="ftr" sz="quarter" idx="11"/>
          </p:nvPr>
        </p:nvSpPr>
        <p:spPr/>
        <p:txBody>
          <a:bodyPr/>
          <a:lstStyle/>
          <a:p>
            <a:r>
              <a:rPr lang="de-CH"/>
              <a:t>Säure-Base-Reaktionen</a:t>
            </a:r>
          </a:p>
        </p:txBody>
      </p:sp>
      <p:pic>
        <p:nvPicPr>
          <p:cNvPr id="5" name="Grafik 4">
            <a:extLst>
              <a:ext uri="{FF2B5EF4-FFF2-40B4-BE49-F238E27FC236}">
                <a16:creationId xmlns:a16="http://schemas.microsoft.com/office/drawing/2014/main" id="{FF669B7E-D871-144B-8F5A-E4EC3E56AB4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bwMode="auto">
          <a:xfrm>
            <a:off x="1238061" y="776721"/>
            <a:ext cx="6667878" cy="5304557"/>
          </a:xfrm>
          <a:prstGeom prst="rect">
            <a:avLst/>
          </a:prstGeom>
          <a:ln>
            <a:noFill/>
          </a:ln>
          <a:extLst>
            <a:ext uri="{53640926-AAD7-44D8-BBD7-CCE9431645EC}">
              <a14:shadowObscured xmlns:a14="http://schemas.microsoft.com/office/drawing/2010/main"/>
            </a:ext>
          </a:extLst>
        </p:spPr>
      </p:pic>
      <p:sp>
        <p:nvSpPr>
          <p:cNvPr id="6" name="Textfeld 51">
            <a:extLst>
              <a:ext uri="{FF2B5EF4-FFF2-40B4-BE49-F238E27FC236}">
                <a16:creationId xmlns:a16="http://schemas.microsoft.com/office/drawing/2014/main" id="{0C785D5F-150B-3C4B-9406-748136188C0E}"/>
              </a:ext>
            </a:extLst>
          </p:cNvPr>
          <p:cNvSpPr txBox="1"/>
          <p:nvPr/>
        </p:nvSpPr>
        <p:spPr>
          <a:xfrm>
            <a:off x="1721717" y="376611"/>
            <a:ext cx="2492073" cy="400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de-CH" sz="2000" dirty="0">
                <a:solidFill>
                  <a:srgbClr val="FF0000"/>
                </a:solidFill>
                <a:effectLst/>
                <a:latin typeface="Arial" panose="020B0604020202020204" pitchFamily="34" charset="0"/>
                <a:ea typeface="Cambria" panose="02040503050406030204" pitchFamily="18" charset="0"/>
                <a:cs typeface="Times New Roman" panose="02020603050405020304" pitchFamily="18" charset="0"/>
              </a:rPr>
              <a:t>Penetrationsform</a:t>
            </a:r>
            <a:endParaRPr lang="de-CH"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feld 52">
            <a:extLst>
              <a:ext uri="{FF2B5EF4-FFF2-40B4-BE49-F238E27FC236}">
                <a16:creationId xmlns:a16="http://schemas.microsoft.com/office/drawing/2014/main" id="{9913BC1B-8A91-D341-B3D7-FF22F3B712D0}"/>
              </a:ext>
            </a:extLst>
          </p:cNvPr>
          <p:cNvSpPr txBox="1"/>
          <p:nvPr/>
        </p:nvSpPr>
        <p:spPr>
          <a:xfrm>
            <a:off x="1721717" y="6100051"/>
            <a:ext cx="2676055" cy="400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de-CH" sz="2000" dirty="0">
                <a:solidFill>
                  <a:srgbClr val="FF0000"/>
                </a:solidFill>
                <a:effectLst/>
                <a:latin typeface="Arial" panose="020B0604020202020204" pitchFamily="34" charset="0"/>
                <a:ea typeface="Cambria" panose="02040503050406030204" pitchFamily="18" charset="0"/>
                <a:cs typeface="Times New Roman" panose="02020603050405020304" pitchFamily="18" charset="0"/>
              </a:rPr>
              <a:t>Penetrationsform</a:t>
            </a:r>
            <a:endParaRPr lang="de-CH"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feld 53">
            <a:extLst>
              <a:ext uri="{FF2B5EF4-FFF2-40B4-BE49-F238E27FC236}">
                <a16:creationId xmlns:a16="http://schemas.microsoft.com/office/drawing/2014/main" id="{BF4ECE41-2404-1B46-8813-090A0195B7AB}"/>
              </a:ext>
            </a:extLst>
          </p:cNvPr>
          <p:cNvSpPr txBox="1"/>
          <p:nvPr/>
        </p:nvSpPr>
        <p:spPr>
          <a:xfrm>
            <a:off x="7450580" y="5389936"/>
            <a:ext cx="1376045" cy="400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de-CH" sz="2000" dirty="0" err="1">
                <a:solidFill>
                  <a:srgbClr val="FF0000"/>
                </a:solidFill>
                <a:effectLst/>
                <a:latin typeface="Arial" panose="020B0604020202020204" pitchFamily="34" charset="0"/>
                <a:ea typeface="Cambria" panose="02040503050406030204" pitchFamily="18" charset="0"/>
                <a:cs typeface="Times New Roman" panose="02020603050405020304" pitchFamily="18" charset="0"/>
              </a:rPr>
              <a:t>Wirkform</a:t>
            </a:r>
            <a:endParaRPr lang="de-CH" sz="2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060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3EAAE-82AA-BD40-B0F3-0619B4DF53C2}"/>
              </a:ext>
            </a:extLst>
          </p:cNvPr>
          <p:cNvSpPr>
            <a:spLocks noGrp="1"/>
          </p:cNvSpPr>
          <p:nvPr>
            <p:ph type="title"/>
          </p:nvPr>
        </p:nvSpPr>
        <p:spPr/>
        <p:txBody>
          <a:bodyPr/>
          <a:lstStyle/>
          <a:p>
            <a:r>
              <a:rPr lang="de-DE" dirty="0"/>
              <a:t>„Berühmte“ Ausnahme</a:t>
            </a:r>
          </a:p>
        </p:txBody>
      </p:sp>
      <p:pic>
        <p:nvPicPr>
          <p:cNvPr id="6" name="Grafik 5">
            <a:extLst>
              <a:ext uri="{FF2B5EF4-FFF2-40B4-BE49-F238E27FC236}">
                <a16:creationId xmlns:a16="http://schemas.microsoft.com/office/drawing/2014/main" id="{9E494C16-454E-7D4F-B592-41383D9BE496}"/>
              </a:ext>
            </a:extLst>
          </p:cNvPr>
          <p:cNvPicPr>
            <a:picLocks noChangeAspect="1"/>
          </p:cNvPicPr>
          <p:nvPr/>
        </p:nvPicPr>
        <p:blipFill>
          <a:blip r:embed="rId2"/>
          <a:stretch>
            <a:fillRect/>
          </a:stretch>
        </p:blipFill>
        <p:spPr>
          <a:xfrm>
            <a:off x="628650" y="1531664"/>
            <a:ext cx="6684374" cy="4895913"/>
          </a:xfrm>
          <a:prstGeom prst="rect">
            <a:avLst/>
          </a:prstGeom>
        </p:spPr>
      </p:pic>
    </p:spTree>
    <p:extLst>
      <p:ext uri="{BB962C8B-B14F-4D97-AF65-F5344CB8AC3E}">
        <p14:creationId xmlns:p14="http://schemas.microsoft.com/office/powerpoint/2010/main" val="69955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47F9466-22E7-474A-930E-8AEA4E7C315A}"/>
              </a:ext>
            </a:extLst>
          </p:cNvPr>
          <p:cNvPicPr>
            <a:picLocks noChangeAspect="1"/>
          </p:cNvPicPr>
          <p:nvPr/>
        </p:nvPicPr>
        <p:blipFill rotWithShape="1">
          <a:blip r:embed="rId2"/>
          <a:srcRect t="14875" b="13038"/>
          <a:stretch/>
        </p:blipFill>
        <p:spPr>
          <a:xfrm>
            <a:off x="0" y="1020417"/>
            <a:ext cx="9144000" cy="4943062"/>
          </a:xfrm>
          <a:prstGeom prst="rect">
            <a:avLst/>
          </a:prstGeom>
        </p:spPr>
      </p:pic>
    </p:spTree>
    <p:extLst>
      <p:ext uri="{BB962C8B-B14F-4D97-AF65-F5344CB8AC3E}">
        <p14:creationId xmlns:p14="http://schemas.microsoft.com/office/powerpoint/2010/main" val="123220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isch enthält.&#10;&#10;Automatisch generierte Beschreibung">
            <a:extLst>
              <a:ext uri="{FF2B5EF4-FFF2-40B4-BE49-F238E27FC236}">
                <a16:creationId xmlns:a16="http://schemas.microsoft.com/office/drawing/2014/main" id="{9B68B8FD-2014-9D44-8213-F5A8686DBE8C}"/>
              </a:ext>
            </a:extLst>
          </p:cNvPr>
          <p:cNvPicPr>
            <a:picLocks noChangeAspect="1"/>
          </p:cNvPicPr>
          <p:nvPr/>
        </p:nvPicPr>
        <p:blipFill>
          <a:blip r:embed="rId2"/>
          <a:stretch>
            <a:fillRect/>
          </a:stretch>
        </p:blipFill>
        <p:spPr>
          <a:xfrm>
            <a:off x="4571999" y="0"/>
            <a:ext cx="4582507" cy="6858000"/>
          </a:xfrm>
          <a:prstGeom prst="rect">
            <a:avLst/>
          </a:prstGeom>
        </p:spPr>
      </p:pic>
      <p:sp>
        <p:nvSpPr>
          <p:cNvPr id="8" name="Titel 1">
            <a:extLst>
              <a:ext uri="{FF2B5EF4-FFF2-40B4-BE49-F238E27FC236}">
                <a16:creationId xmlns:a16="http://schemas.microsoft.com/office/drawing/2014/main" id="{A82DE3FC-8659-BA40-BEBB-033DDCE94927}"/>
              </a:ext>
            </a:extLst>
          </p:cNvPr>
          <p:cNvSpPr>
            <a:spLocks noGrp="1"/>
          </p:cNvSpPr>
          <p:nvPr>
            <p:ph type="title"/>
          </p:nvPr>
        </p:nvSpPr>
        <p:spPr>
          <a:xfrm>
            <a:off x="157161" y="328612"/>
            <a:ext cx="4414838" cy="1087452"/>
          </a:xfrm>
        </p:spPr>
        <p:txBody>
          <a:bodyPr>
            <a:normAutofit fontScale="90000"/>
          </a:bodyPr>
          <a:lstStyle/>
          <a:p>
            <a:r>
              <a:rPr lang="de-DE" dirty="0">
                <a:latin typeface="Arial" panose="020B0604020202020204" pitchFamily="34" charset="0"/>
                <a:cs typeface="Arial" panose="020B0604020202020204" pitchFamily="34" charset="0"/>
              </a:rPr>
              <a:t>Targets </a:t>
            </a:r>
            <a:r>
              <a:rPr lang="de-DE" dirty="0"/>
              <a:t>von</a:t>
            </a:r>
            <a:r>
              <a:rPr lang="de-DE" dirty="0">
                <a:latin typeface="Arial" panose="020B0604020202020204" pitchFamily="34" charset="0"/>
                <a:cs typeface="Arial" panose="020B0604020202020204" pitchFamily="34" charset="0"/>
              </a:rPr>
              <a:t> Arzneistoffen (2/2)</a:t>
            </a:r>
          </a:p>
        </p:txBody>
      </p:sp>
      <p:sp>
        <p:nvSpPr>
          <p:cNvPr id="10" name="Rechteck 9">
            <a:extLst>
              <a:ext uri="{FF2B5EF4-FFF2-40B4-BE49-F238E27FC236}">
                <a16:creationId xmlns:a16="http://schemas.microsoft.com/office/drawing/2014/main" id="{FCFC8E99-27E9-6343-A6DF-C22E97BE8391}"/>
              </a:ext>
            </a:extLst>
          </p:cNvPr>
          <p:cNvSpPr/>
          <p:nvPr/>
        </p:nvSpPr>
        <p:spPr>
          <a:xfrm>
            <a:off x="4655833" y="2714001"/>
            <a:ext cx="4414838" cy="40313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15E199F-3F01-454B-983F-1062AEDC9462}"/>
              </a:ext>
            </a:extLst>
          </p:cNvPr>
          <p:cNvSpPr txBox="1"/>
          <p:nvPr/>
        </p:nvSpPr>
        <p:spPr>
          <a:xfrm>
            <a:off x="1214973" y="3546144"/>
            <a:ext cx="3273191" cy="1685974"/>
          </a:xfrm>
          <a:prstGeom prst="rect">
            <a:avLst/>
          </a:prstGeom>
          <a:noFill/>
        </p:spPr>
        <p:txBody>
          <a:bodyPr wrap="square" rtlCol="0">
            <a:spAutoFit/>
          </a:bodyPr>
          <a:lstStyle/>
          <a:p>
            <a:pPr>
              <a:lnSpc>
                <a:spcPct val="150000"/>
              </a:lnSpc>
            </a:pPr>
            <a:r>
              <a:rPr lang="de-DE" sz="2400" dirty="0">
                <a:solidFill>
                  <a:srgbClr val="FF0000"/>
                </a:solidFill>
                <a:latin typeface="Arial" panose="020B0604020202020204" pitchFamily="34" charset="0"/>
                <a:cs typeface="Arial" panose="020B0604020202020204" pitchFamily="34" charset="0"/>
              </a:rPr>
              <a:t>Die meisten Targets sind </a:t>
            </a:r>
            <a:r>
              <a:rPr lang="de-DE" sz="2400" b="1" dirty="0">
                <a:solidFill>
                  <a:srgbClr val="FF0000"/>
                </a:solidFill>
                <a:latin typeface="Arial" panose="020B0604020202020204" pitchFamily="34" charset="0"/>
                <a:cs typeface="Arial" panose="020B0604020202020204" pitchFamily="34" charset="0"/>
              </a:rPr>
              <a:t>Proteine</a:t>
            </a:r>
            <a:r>
              <a:rPr lang="de-DE" sz="2400" dirty="0">
                <a:solidFill>
                  <a:srgbClr val="FF0000"/>
                </a:solidFill>
                <a:latin typeface="Arial" panose="020B0604020202020204" pitchFamily="34" charset="0"/>
                <a:cs typeface="Arial" panose="020B0604020202020204" pitchFamily="34" charset="0"/>
              </a:rPr>
              <a:t>.</a:t>
            </a:r>
          </a:p>
          <a:p>
            <a:pPr>
              <a:lnSpc>
                <a:spcPct val="150000"/>
              </a:lnSpc>
            </a:pPr>
            <a:r>
              <a:rPr lang="de-DE" sz="2400" dirty="0">
                <a:solidFill>
                  <a:srgbClr val="FF0000"/>
                </a:solidFill>
                <a:latin typeface="Arial" panose="020B0604020202020204" pitchFamily="34" charset="0"/>
                <a:cs typeface="Arial" panose="020B0604020202020204" pitchFamily="34" charset="0"/>
                <a:sym typeface="Wingdings" pitchFamily="2" charset="2"/>
              </a:rPr>
              <a:t> Beispiel HIV</a:t>
            </a:r>
            <a:endParaRPr lang="de-DE"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87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21701-8076-9C40-A214-1E1F43232E1C}"/>
              </a:ext>
            </a:extLst>
          </p:cNvPr>
          <p:cNvSpPr>
            <a:spLocks noGrp="1"/>
          </p:cNvSpPr>
          <p:nvPr>
            <p:ph type="title"/>
          </p:nvPr>
        </p:nvSpPr>
        <p:spPr>
          <a:xfrm>
            <a:off x="31042" y="311936"/>
            <a:ext cx="9112958" cy="1229546"/>
          </a:xfrm>
        </p:spPr>
        <p:txBody>
          <a:bodyPr/>
          <a:lstStyle/>
          <a:p>
            <a:pPr algn="ctr"/>
            <a:r>
              <a:rPr lang="de-DE" dirty="0">
                <a:latin typeface="Arial" panose="020B0604020202020204" pitchFamily="34" charset="0"/>
                <a:cs typeface="Arial" panose="020B0604020202020204" pitchFamily="34" charset="0"/>
              </a:rPr>
              <a:t>Beispiele für Enzyme als Targets</a:t>
            </a:r>
          </a:p>
        </p:txBody>
      </p:sp>
      <p:pic>
        <p:nvPicPr>
          <p:cNvPr id="5" name="Grafik 4" descr="Ein Bild, das Tisch enthält.&#10;&#10;Automatisch generierte Beschreibung">
            <a:extLst>
              <a:ext uri="{FF2B5EF4-FFF2-40B4-BE49-F238E27FC236}">
                <a16:creationId xmlns:a16="http://schemas.microsoft.com/office/drawing/2014/main" id="{2B2A1361-A4F4-9640-BC66-EDDA5EAAC0DB}"/>
              </a:ext>
            </a:extLst>
          </p:cNvPr>
          <p:cNvPicPr>
            <a:picLocks noChangeAspect="1"/>
          </p:cNvPicPr>
          <p:nvPr/>
        </p:nvPicPr>
        <p:blipFill>
          <a:blip r:embed="rId2"/>
          <a:stretch>
            <a:fillRect/>
          </a:stretch>
        </p:blipFill>
        <p:spPr>
          <a:xfrm>
            <a:off x="31042" y="1737240"/>
            <a:ext cx="9112958" cy="3164734"/>
          </a:xfrm>
          <a:prstGeom prst="rect">
            <a:avLst/>
          </a:prstGeom>
        </p:spPr>
      </p:pic>
    </p:spTree>
    <p:extLst>
      <p:ext uri="{BB962C8B-B14F-4D97-AF65-F5344CB8AC3E}">
        <p14:creationId xmlns:p14="http://schemas.microsoft.com/office/powerpoint/2010/main" val="8470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4">
            <a:extLst>
              <a:ext uri="{FF2B5EF4-FFF2-40B4-BE49-F238E27FC236}">
                <a16:creationId xmlns:a16="http://schemas.microsoft.com/office/drawing/2014/main" id="{04805381-BD0C-9E4B-8578-4CE7BFFC7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1" b="2170"/>
          <a:stretch/>
        </p:blipFill>
        <p:spPr bwMode="auto">
          <a:xfrm>
            <a:off x="5015932" y="236535"/>
            <a:ext cx="4027488" cy="644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a:extLst>
              <a:ext uri="{FF2B5EF4-FFF2-40B4-BE49-F238E27FC236}">
                <a16:creationId xmlns:a16="http://schemas.microsoft.com/office/drawing/2014/main" id="{59BC6177-5094-B047-AC94-FCC240DC0A70}"/>
              </a:ext>
            </a:extLst>
          </p:cNvPr>
          <p:cNvSpPr txBox="1">
            <a:spLocks noChangeArrowheads="1"/>
          </p:cNvSpPr>
          <p:nvPr/>
        </p:nvSpPr>
        <p:spPr bwMode="auto">
          <a:xfrm>
            <a:off x="4683352" y="673098"/>
            <a:ext cx="593725" cy="15716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400" b="1" dirty="0">
                <a:latin typeface="Arial" panose="020B0604020202020204" pitchFamily="34" charset="0"/>
                <a:ea typeface="ヒラギノ角ゴ Pro W3" panose="020B0300000000000000" pitchFamily="34" charset="-128"/>
                <a:cs typeface="Arial" panose="020B0604020202020204" pitchFamily="34" charset="0"/>
              </a:rPr>
              <a:t>HI-VIRUS</a:t>
            </a:r>
            <a:endParaRPr lang="en-US" altLang="de-DE" sz="1400" b="1" dirty="0">
              <a:solidFill>
                <a:srgbClr val="563A84"/>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31" name="Text Box 42">
            <a:extLst>
              <a:ext uri="{FF2B5EF4-FFF2-40B4-BE49-F238E27FC236}">
                <a16:creationId xmlns:a16="http://schemas.microsoft.com/office/drawing/2014/main" id="{F73DBFD0-5726-A346-9CF1-37F1A049EB13}"/>
              </a:ext>
            </a:extLst>
          </p:cNvPr>
          <p:cNvSpPr txBox="1">
            <a:spLocks noChangeArrowheads="1"/>
          </p:cNvSpPr>
          <p:nvPr/>
        </p:nvSpPr>
        <p:spPr bwMode="auto">
          <a:xfrm>
            <a:off x="7238433" y="3059997"/>
            <a:ext cx="1852425" cy="76234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de-DE" sz="1600" b="1" dirty="0" err="1">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Wirtszelle</a:t>
            </a:r>
            <a:endParaRPr lang="en-US" altLang="de-DE" sz="1600" b="1" dirty="0">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endParaRPr>
          </a:p>
          <a:p>
            <a:pPr algn="ctr"/>
            <a:r>
              <a:rPr lang="en-US" altLang="de-DE" sz="1200" dirty="0">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a:t>
            </a:r>
            <a:r>
              <a:rPr lang="en-US" altLang="de-DE" sz="1200" dirty="0" err="1">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Leukozyte</a:t>
            </a:r>
            <a:r>
              <a:rPr lang="en-US" altLang="de-DE" sz="1200" dirty="0">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 </a:t>
            </a:r>
          </a:p>
          <a:p>
            <a:pPr algn="ctr"/>
            <a:r>
              <a:rPr lang="en-US" altLang="de-DE" sz="1200" dirty="0" err="1">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weisse</a:t>
            </a:r>
            <a:r>
              <a:rPr lang="en-US" altLang="de-DE" sz="1200" dirty="0">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 </a:t>
            </a:r>
            <a:r>
              <a:rPr lang="en-US" altLang="de-DE" sz="1200" dirty="0" err="1">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Blutzelle</a:t>
            </a:r>
            <a:r>
              <a:rPr lang="en-US" altLang="de-DE" sz="1200" dirty="0">
                <a:solidFill>
                  <a:schemeClr val="accent2">
                    <a:lumMod val="75000"/>
                  </a:schemeClr>
                </a:solidFill>
                <a:latin typeface="Arial" panose="020B0604020202020204" pitchFamily="34" charset="0"/>
                <a:ea typeface="ヒラギノ角ゴ Pro W3" panose="020B0300000000000000" pitchFamily="34" charset="-128"/>
                <a:cs typeface="Arial" panose="020B0604020202020204" pitchFamily="34" charset="0"/>
              </a:rPr>
              <a:t>)</a:t>
            </a:r>
          </a:p>
        </p:txBody>
      </p:sp>
      <p:sp>
        <p:nvSpPr>
          <p:cNvPr id="51" name="Text Box 4">
            <a:extLst>
              <a:ext uri="{FF2B5EF4-FFF2-40B4-BE49-F238E27FC236}">
                <a16:creationId xmlns:a16="http://schemas.microsoft.com/office/drawing/2014/main" id="{A198047B-87E2-884B-AA73-12982DB26CC6}"/>
              </a:ext>
            </a:extLst>
          </p:cNvPr>
          <p:cNvSpPr txBox="1">
            <a:spLocks noChangeArrowheads="1"/>
          </p:cNvSpPr>
          <p:nvPr/>
        </p:nvSpPr>
        <p:spPr bwMode="auto">
          <a:xfrm>
            <a:off x="5047683" y="229896"/>
            <a:ext cx="803275" cy="125413"/>
          </a:xfrm>
          <a:prstGeom prst="rect">
            <a:avLst/>
          </a:prstGeom>
          <a:noFill/>
          <a:ln w="9525">
            <a:noFill/>
            <a:miter lim="800000"/>
            <a:headEnd/>
            <a:tailEnd/>
          </a:ln>
          <a:effectLst/>
          <a:extLst>
            <a:ext uri="{909E8E84-426E-40DD-AFC4-6F175D3DCCD1}">
              <a14:hiddenFill xmlns:a14="http://schemas.microsoft.com/office/drawing/2010/main">
                <a:solidFill>
                  <a:srgbClr val="55448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a:solidFill>
                  <a:srgbClr val="7030A0"/>
                </a:solidFill>
                <a:latin typeface="Arial" panose="020B0604020202020204" pitchFamily="34" charset="0"/>
                <a:ea typeface="ヒラギノ角ゴ Pro W3" panose="020B0300000000000000" pitchFamily="34" charset="-128"/>
                <a:cs typeface="Arial" panose="020B0604020202020204" pitchFamily="34" charset="0"/>
              </a:rPr>
              <a:t>Glycoprotein</a:t>
            </a:r>
          </a:p>
        </p:txBody>
      </p:sp>
      <p:sp>
        <p:nvSpPr>
          <p:cNvPr id="52" name="Text Box 27">
            <a:extLst>
              <a:ext uri="{FF2B5EF4-FFF2-40B4-BE49-F238E27FC236}">
                <a16:creationId xmlns:a16="http://schemas.microsoft.com/office/drawing/2014/main" id="{DE4B9270-587D-1640-9028-7EC2C6BDDDA2}"/>
              </a:ext>
            </a:extLst>
          </p:cNvPr>
          <p:cNvSpPr txBox="1">
            <a:spLocks noChangeArrowheads="1"/>
          </p:cNvSpPr>
          <p:nvPr/>
        </p:nvSpPr>
        <p:spPr bwMode="auto">
          <a:xfrm>
            <a:off x="6130458" y="206372"/>
            <a:ext cx="1292225" cy="158751"/>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err="1">
                <a:latin typeface="Arial" panose="020B0604020202020204" pitchFamily="34" charset="0"/>
                <a:ea typeface="ヒラギノ角ゴ Pro W3" panose="020B0300000000000000" pitchFamily="34" charset="-128"/>
                <a:cs typeface="Arial" panose="020B0604020202020204" pitchFamily="34" charset="0"/>
              </a:rPr>
              <a:t>Virushülle</a:t>
            </a:r>
            <a:endParaRPr lang="en-US" altLang="de-DE" sz="1200" dirty="0">
              <a:latin typeface="Arial" panose="020B0604020202020204" pitchFamily="34" charset="0"/>
              <a:ea typeface="ヒラギノ角ゴ Pro W3" panose="020B0300000000000000" pitchFamily="34" charset="-128"/>
              <a:cs typeface="Arial" panose="020B0604020202020204" pitchFamily="34" charset="0"/>
            </a:endParaRPr>
          </a:p>
        </p:txBody>
      </p:sp>
      <p:sp>
        <p:nvSpPr>
          <p:cNvPr id="53" name="Text Box 28">
            <a:extLst>
              <a:ext uri="{FF2B5EF4-FFF2-40B4-BE49-F238E27FC236}">
                <a16:creationId xmlns:a16="http://schemas.microsoft.com/office/drawing/2014/main" id="{70131500-489C-4147-B0B9-09778AB84EF4}"/>
              </a:ext>
            </a:extLst>
          </p:cNvPr>
          <p:cNvSpPr txBox="1">
            <a:spLocks noChangeArrowheads="1"/>
          </p:cNvSpPr>
          <p:nvPr/>
        </p:nvSpPr>
        <p:spPr bwMode="auto">
          <a:xfrm>
            <a:off x="6328797" y="539747"/>
            <a:ext cx="434975" cy="11747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err="1">
                <a:solidFill>
                  <a:srgbClr val="7030A0"/>
                </a:solidFill>
                <a:latin typeface="Arial" panose="020B0604020202020204" pitchFamily="34" charset="0"/>
                <a:ea typeface="ヒラギノ角ゴ Pro W3" panose="020B0300000000000000" pitchFamily="34" charset="-128"/>
                <a:cs typeface="Arial" panose="020B0604020202020204" pitchFamily="34" charset="0"/>
              </a:rPr>
              <a:t>Capsidprotein</a:t>
            </a:r>
            <a:endParaRPr lang="en-US" altLang="de-DE" sz="1200" dirty="0">
              <a:solidFill>
                <a:srgbClr val="7030A0"/>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54" name="Text Box 29">
            <a:extLst>
              <a:ext uri="{FF2B5EF4-FFF2-40B4-BE49-F238E27FC236}">
                <a16:creationId xmlns:a16="http://schemas.microsoft.com/office/drawing/2014/main" id="{E853F773-389A-0740-8B8B-A8136BEBB46E}"/>
              </a:ext>
            </a:extLst>
          </p:cNvPr>
          <p:cNvSpPr txBox="1">
            <a:spLocks noChangeArrowheads="1"/>
          </p:cNvSpPr>
          <p:nvPr/>
        </p:nvSpPr>
        <p:spPr bwMode="auto">
          <a:xfrm>
            <a:off x="6276408" y="766760"/>
            <a:ext cx="1336675" cy="35401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virale</a:t>
            </a:r>
            <a: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RNA </a:t>
            </a:r>
            <a:b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br>
            <a: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a:t>
            </a:r>
            <a:r>
              <a:rPr lang="en-US" altLang="de-DE" sz="1200"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zwei</a:t>
            </a:r>
            <a: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a:t>
            </a:r>
            <a:r>
              <a:rPr lang="en-US" altLang="de-DE" sz="1200"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identische</a:t>
            </a:r>
            <a: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a:t>
            </a:r>
            <a:r>
              <a:rPr lang="en-US" altLang="de-DE" sz="1200"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Stränge</a:t>
            </a:r>
            <a:r>
              <a:rPr lang="en-US" altLang="de-DE" sz="1200"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a:t>
            </a:r>
          </a:p>
        </p:txBody>
      </p:sp>
      <p:sp>
        <p:nvSpPr>
          <p:cNvPr id="55" name="Text Box 30">
            <a:extLst>
              <a:ext uri="{FF2B5EF4-FFF2-40B4-BE49-F238E27FC236}">
                <a16:creationId xmlns:a16="http://schemas.microsoft.com/office/drawing/2014/main" id="{1CD5FFAB-C273-D740-A47D-6AEF0574BDA3}"/>
              </a:ext>
            </a:extLst>
          </p:cNvPr>
          <p:cNvSpPr txBox="1">
            <a:spLocks noChangeArrowheads="1"/>
          </p:cNvSpPr>
          <p:nvPr/>
        </p:nvSpPr>
        <p:spPr bwMode="auto">
          <a:xfrm>
            <a:off x="4533334" y="996474"/>
            <a:ext cx="1398543" cy="292099"/>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a:solidFill>
                  <a:srgbClr val="00B050"/>
                </a:solidFill>
                <a:latin typeface="Arial" panose="020B0604020202020204" pitchFamily="34" charset="0"/>
                <a:ea typeface="ヒラギノ角ゴ Pro W3" panose="020B0300000000000000" pitchFamily="34" charset="-128"/>
                <a:cs typeface="Arial" panose="020B0604020202020204" pitchFamily="34" charset="0"/>
              </a:rPr>
              <a:t>Reverse</a:t>
            </a:r>
          </a:p>
          <a:p>
            <a:r>
              <a:rPr lang="en-US" altLang="de-DE" sz="1200" dirty="0" err="1">
                <a:solidFill>
                  <a:srgbClr val="00B050"/>
                </a:solidFill>
                <a:latin typeface="Arial" panose="020B0604020202020204" pitchFamily="34" charset="0"/>
                <a:ea typeface="ヒラギノ角ゴ Pro W3" panose="020B0300000000000000" pitchFamily="34" charset="-128"/>
                <a:cs typeface="Arial" panose="020B0604020202020204" pitchFamily="34" charset="0"/>
              </a:rPr>
              <a:t>Transkriptase</a:t>
            </a:r>
            <a:endParaRPr lang="en-US" altLang="de-DE" sz="1200" dirty="0">
              <a:solidFill>
                <a:srgbClr val="00B050"/>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57" name="Line 32">
            <a:extLst>
              <a:ext uri="{FF2B5EF4-FFF2-40B4-BE49-F238E27FC236}">
                <a16:creationId xmlns:a16="http://schemas.microsoft.com/office/drawing/2014/main" id="{BCF838FD-5D6E-624B-AFA9-17B42D71EA9A}"/>
              </a:ext>
            </a:extLst>
          </p:cNvPr>
          <p:cNvSpPr>
            <a:spLocks noChangeShapeType="1"/>
          </p:cNvSpPr>
          <p:nvPr/>
        </p:nvSpPr>
        <p:spPr bwMode="auto">
          <a:xfrm>
            <a:off x="5568383" y="387347"/>
            <a:ext cx="125413" cy="157163"/>
          </a:xfrm>
          <a:prstGeom prst="line">
            <a:avLst/>
          </a:prstGeom>
          <a:noFill/>
          <a:ln w="254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58" name="Line 33">
            <a:extLst>
              <a:ext uri="{FF2B5EF4-FFF2-40B4-BE49-F238E27FC236}">
                <a16:creationId xmlns:a16="http://schemas.microsoft.com/office/drawing/2014/main" id="{18AF14FA-430D-7647-BF7F-F86013A4E392}"/>
              </a:ext>
            </a:extLst>
          </p:cNvPr>
          <p:cNvSpPr>
            <a:spLocks noChangeShapeType="1"/>
          </p:cNvSpPr>
          <p:nvPr/>
        </p:nvSpPr>
        <p:spPr bwMode="auto">
          <a:xfrm flipH="1">
            <a:off x="5936683" y="333373"/>
            <a:ext cx="190500"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59" name="Line 34">
            <a:extLst>
              <a:ext uri="{FF2B5EF4-FFF2-40B4-BE49-F238E27FC236}">
                <a16:creationId xmlns:a16="http://schemas.microsoft.com/office/drawing/2014/main" id="{658CF8D4-F0CA-684F-B51B-573A0400ABF7}"/>
              </a:ext>
            </a:extLst>
          </p:cNvPr>
          <p:cNvSpPr>
            <a:spLocks noChangeShapeType="1"/>
          </p:cNvSpPr>
          <p:nvPr/>
        </p:nvSpPr>
        <p:spPr bwMode="auto">
          <a:xfrm flipV="1">
            <a:off x="5923983" y="604835"/>
            <a:ext cx="381000" cy="117475"/>
          </a:xfrm>
          <a:prstGeom prst="line">
            <a:avLst/>
          </a:prstGeom>
          <a:noFill/>
          <a:ln w="254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60" name="Line 35">
            <a:extLst>
              <a:ext uri="{FF2B5EF4-FFF2-40B4-BE49-F238E27FC236}">
                <a16:creationId xmlns:a16="http://schemas.microsoft.com/office/drawing/2014/main" id="{D9C2FD1F-6A0B-9D4B-80AD-3D222DE09C67}"/>
              </a:ext>
            </a:extLst>
          </p:cNvPr>
          <p:cNvSpPr>
            <a:spLocks noChangeShapeType="1"/>
          </p:cNvSpPr>
          <p:nvPr/>
        </p:nvSpPr>
        <p:spPr bwMode="auto">
          <a:xfrm>
            <a:off x="5893820" y="752473"/>
            <a:ext cx="350837" cy="66675"/>
          </a:xfrm>
          <a:prstGeom prst="line">
            <a:avLst/>
          </a:prstGeom>
          <a:noFill/>
          <a:ln w="254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61" name="Line 36">
            <a:extLst>
              <a:ext uri="{FF2B5EF4-FFF2-40B4-BE49-F238E27FC236}">
                <a16:creationId xmlns:a16="http://schemas.microsoft.com/office/drawing/2014/main" id="{15E450F9-BCDB-7C43-A2B3-C33979E65BDC}"/>
              </a:ext>
            </a:extLst>
          </p:cNvPr>
          <p:cNvSpPr>
            <a:spLocks noChangeShapeType="1"/>
          </p:cNvSpPr>
          <p:nvPr/>
        </p:nvSpPr>
        <p:spPr bwMode="auto">
          <a:xfrm flipV="1">
            <a:off x="5916046" y="817560"/>
            <a:ext cx="338137" cy="100013"/>
          </a:xfrm>
          <a:prstGeom prst="line">
            <a:avLst/>
          </a:prstGeom>
          <a:noFill/>
          <a:ln w="254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62" name="Line 37">
            <a:extLst>
              <a:ext uri="{FF2B5EF4-FFF2-40B4-BE49-F238E27FC236}">
                <a16:creationId xmlns:a16="http://schemas.microsoft.com/office/drawing/2014/main" id="{169F9F4E-53C2-CA45-8DE9-569538678E69}"/>
              </a:ext>
            </a:extLst>
          </p:cNvPr>
          <p:cNvSpPr>
            <a:spLocks noChangeShapeType="1"/>
          </p:cNvSpPr>
          <p:nvPr/>
        </p:nvSpPr>
        <p:spPr bwMode="auto">
          <a:xfrm flipV="1">
            <a:off x="5195320" y="900109"/>
            <a:ext cx="639763" cy="228600"/>
          </a:xfrm>
          <a:prstGeom prst="line">
            <a:avLst/>
          </a:prstGeom>
          <a:noFill/>
          <a:ln w="254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Arial" panose="020B0604020202020204" pitchFamily="34" charset="0"/>
              <a:cs typeface="Arial" panose="020B0604020202020204" pitchFamily="34" charset="0"/>
            </a:endParaRPr>
          </a:p>
        </p:txBody>
      </p:sp>
      <p:sp>
        <p:nvSpPr>
          <p:cNvPr id="74" name="Text Box 49">
            <a:extLst>
              <a:ext uri="{FF2B5EF4-FFF2-40B4-BE49-F238E27FC236}">
                <a16:creationId xmlns:a16="http://schemas.microsoft.com/office/drawing/2014/main" id="{EE8DBC44-C890-A147-9BFA-F3036B0A6DA2}"/>
              </a:ext>
            </a:extLst>
          </p:cNvPr>
          <p:cNvSpPr txBox="1">
            <a:spLocks noChangeArrowheads="1"/>
          </p:cNvSpPr>
          <p:nvPr/>
        </p:nvSpPr>
        <p:spPr bwMode="auto">
          <a:xfrm>
            <a:off x="6022842" y="2769174"/>
            <a:ext cx="723900" cy="228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virale</a:t>
            </a:r>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RNA</a:t>
            </a:r>
          </a:p>
        </p:txBody>
      </p:sp>
      <p:sp>
        <p:nvSpPr>
          <p:cNvPr id="75" name="Text Box 50">
            <a:extLst>
              <a:ext uri="{FF2B5EF4-FFF2-40B4-BE49-F238E27FC236}">
                <a16:creationId xmlns:a16="http://schemas.microsoft.com/office/drawing/2014/main" id="{7EE4D219-1338-4D40-BE77-9824700C3E03}"/>
              </a:ext>
            </a:extLst>
          </p:cNvPr>
          <p:cNvSpPr txBox="1">
            <a:spLocks noChangeArrowheads="1"/>
          </p:cNvSpPr>
          <p:nvPr/>
        </p:nvSpPr>
        <p:spPr bwMode="auto">
          <a:xfrm>
            <a:off x="5538220" y="3088256"/>
            <a:ext cx="1177925" cy="44074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RNA</a:t>
            </a:r>
            <a:r>
              <a:rPr lang="en-US" altLang="de-DE" sz="1151" dirty="0">
                <a:latin typeface="Arial" panose="020B0604020202020204" pitchFamily="34" charset="0"/>
                <a:ea typeface="ヒラギノ角ゴ Pro W3" panose="020B0300000000000000" pitchFamily="34" charset="-128"/>
                <a:cs typeface="Arial" panose="020B0604020202020204" pitchFamily="34" charset="0"/>
              </a:rPr>
              <a:t>-</a:t>
            </a:r>
            <a:r>
              <a:rPr lang="en-US" altLang="de-DE" sz="1151" dirty="0">
                <a:solidFill>
                  <a:srgbClr val="00B0F0"/>
                </a:solidFill>
                <a:latin typeface="Arial" panose="020B0604020202020204" pitchFamily="34" charset="0"/>
                <a:ea typeface="ヒラギノ角ゴ Pro W3" panose="020B0300000000000000" pitchFamily="34" charset="-128"/>
                <a:cs typeface="Arial" panose="020B0604020202020204" pitchFamily="34" charset="0"/>
              </a:rPr>
              <a:t>DNA</a:t>
            </a:r>
            <a:r>
              <a:rPr lang="en-US" altLang="de-DE" sz="1151" dirty="0">
                <a:latin typeface="Arial" panose="020B0604020202020204" pitchFamily="34" charset="0"/>
                <a:ea typeface="ヒラギノ角ゴ Pro W3" panose="020B0300000000000000" pitchFamily="34" charset="-128"/>
                <a:cs typeface="Arial" panose="020B0604020202020204" pitchFamily="34" charset="0"/>
              </a:rPr>
              <a:t>-</a:t>
            </a:r>
          </a:p>
          <a:p>
            <a:pPr algn="r"/>
            <a:r>
              <a:rPr lang="en-US" altLang="de-DE" sz="1151" dirty="0" err="1">
                <a:latin typeface="Arial" panose="020B0604020202020204" pitchFamily="34" charset="0"/>
                <a:ea typeface="ヒラギノ角ゴ Pro W3" panose="020B0300000000000000" pitchFamily="34" charset="-128"/>
                <a:cs typeface="Arial" panose="020B0604020202020204" pitchFamily="34" charset="0"/>
              </a:rPr>
              <a:t>Hybridmolekül</a:t>
            </a:r>
            <a:endParaRPr lang="en-US" altLang="de-DE" sz="1151" dirty="0">
              <a:latin typeface="Arial" panose="020B0604020202020204" pitchFamily="34" charset="0"/>
              <a:ea typeface="ヒラギノ角ゴ Pro W3" panose="020B0300000000000000" pitchFamily="34" charset="-128"/>
              <a:cs typeface="Arial" panose="020B0604020202020204" pitchFamily="34" charset="0"/>
            </a:endParaRPr>
          </a:p>
        </p:txBody>
      </p:sp>
      <p:sp>
        <p:nvSpPr>
          <p:cNvPr id="77" name="Text Box 52">
            <a:extLst>
              <a:ext uri="{FF2B5EF4-FFF2-40B4-BE49-F238E27FC236}">
                <a16:creationId xmlns:a16="http://schemas.microsoft.com/office/drawing/2014/main" id="{0CCA71B3-C5A6-E548-B5CC-B45853E0C025}"/>
              </a:ext>
            </a:extLst>
          </p:cNvPr>
          <p:cNvSpPr txBox="1">
            <a:spLocks noChangeArrowheads="1"/>
          </p:cNvSpPr>
          <p:nvPr/>
        </p:nvSpPr>
        <p:spPr bwMode="auto">
          <a:xfrm>
            <a:off x="7524182" y="2533553"/>
            <a:ext cx="1084263" cy="49163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a:solidFill>
                  <a:srgbClr val="00B050"/>
                </a:solidFill>
                <a:latin typeface="Arial" panose="020B0604020202020204" pitchFamily="34" charset="0"/>
                <a:ea typeface="ヒラギノ角ゴ Pro W3" panose="020B0300000000000000" pitchFamily="34" charset="-128"/>
                <a:cs typeface="Arial" panose="020B0604020202020204" pitchFamily="34" charset="0"/>
              </a:rPr>
              <a:t>Reverse</a:t>
            </a:r>
          </a:p>
          <a:p>
            <a:r>
              <a:rPr lang="en-US" altLang="de-DE" sz="1151" dirty="0" err="1">
                <a:solidFill>
                  <a:srgbClr val="00B050"/>
                </a:solidFill>
                <a:latin typeface="Arial" panose="020B0604020202020204" pitchFamily="34" charset="0"/>
                <a:ea typeface="ヒラギノ角ゴ Pro W3" panose="020B0300000000000000" pitchFamily="34" charset="-128"/>
                <a:cs typeface="Arial" panose="020B0604020202020204" pitchFamily="34" charset="0"/>
              </a:rPr>
              <a:t>Transkriptase</a:t>
            </a:r>
            <a:endParaRPr lang="en-US" altLang="de-DE" sz="1151" dirty="0">
              <a:solidFill>
                <a:srgbClr val="00B050"/>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78" name="Line 53">
            <a:extLst>
              <a:ext uri="{FF2B5EF4-FFF2-40B4-BE49-F238E27FC236}">
                <a16:creationId xmlns:a16="http://schemas.microsoft.com/office/drawing/2014/main" id="{50E41275-36DD-4640-8EE1-68A4EA5DB9DE}"/>
              </a:ext>
            </a:extLst>
          </p:cNvPr>
          <p:cNvSpPr>
            <a:spLocks noChangeShapeType="1"/>
          </p:cNvSpPr>
          <p:nvPr/>
        </p:nvSpPr>
        <p:spPr bwMode="auto">
          <a:xfrm flipV="1">
            <a:off x="7199611" y="2741610"/>
            <a:ext cx="292100" cy="106363"/>
          </a:xfrm>
          <a:prstGeom prst="line">
            <a:avLst/>
          </a:prstGeom>
          <a:noFill/>
          <a:ln w="254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51">
              <a:latin typeface="Arial" panose="020B0604020202020204" pitchFamily="34" charset="0"/>
              <a:cs typeface="Arial" panose="020B0604020202020204" pitchFamily="34" charset="0"/>
            </a:endParaRPr>
          </a:p>
        </p:txBody>
      </p:sp>
      <p:sp>
        <p:nvSpPr>
          <p:cNvPr id="79" name="Text Box 54">
            <a:extLst>
              <a:ext uri="{FF2B5EF4-FFF2-40B4-BE49-F238E27FC236}">
                <a16:creationId xmlns:a16="http://schemas.microsoft.com/office/drawing/2014/main" id="{5FBD3FCF-34DD-184C-8703-4AA69DBBC1FF}"/>
              </a:ext>
            </a:extLst>
          </p:cNvPr>
          <p:cNvSpPr txBox="1">
            <a:spLocks noChangeArrowheads="1"/>
          </p:cNvSpPr>
          <p:nvPr/>
        </p:nvSpPr>
        <p:spPr bwMode="auto">
          <a:xfrm>
            <a:off x="6400450" y="3584494"/>
            <a:ext cx="522287" cy="32702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a:solidFill>
                  <a:srgbClr val="00B0F0"/>
                </a:solidFill>
                <a:latin typeface="Arial" panose="020B0604020202020204" pitchFamily="34" charset="0"/>
                <a:ea typeface="ヒラギノ角ゴ Pro W3" panose="020B0300000000000000" pitchFamily="34" charset="-128"/>
                <a:cs typeface="Arial" panose="020B0604020202020204" pitchFamily="34" charset="0"/>
              </a:rPr>
              <a:t>DNA</a:t>
            </a:r>
          </a:p>
        </p:txBody>
      </p:sp>
      <p:sp>
        <p:nvSpPr>
          <p:cNvPr id="80" name="Text Box 55">
            <a:extLst>
              <a:ext uri="{FF2B5EF4-FFF2-40B4-BE49-F238E27FC236}">
                <a16:creationId xmlns:a16="http://schemas.microsoft.com/office/drawing/2014/main" id="{B5F2D9F5-F096-D141-A954-6FF36ECD1F67}"/>
              </a:ext>
            </a:extLst>
          </p:cNvPr>
          <p:cNvSpPr txBox="1">
            <a:spLocks noChangeArrowheads="1"/>
          </p:cNvSpPr>
          <p:nvPr/>
        </p:nvSpPr>
        <p:spPr bwMode="auto">
          <a:xfrm>
            <a:off x="6773728" y="4210500"/>
            <a:ext cx="655637" cy="20637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b="1" dirty="0" err="1">
                <a:solidFill>
                  <a:schemeClr val="accent1">
                    <a:lumMod val="75000"/>
                  </a:schemeClr>
                </a:solidFill>
                <a:latin typeface="Arial" panose="020B0604020202020204" pitchFamily="34" charset="0"/>
                <a:ea typeface="ヒラギノ角ゴ Pro W3" panose="020B0300000000000000" pitchFamily="34" charset="-128"/>
                <a:cs typeface="Arial" panose="020B0604020202020204" pitchFamily="34" charset="0"/>
              </a:rPr>
              <a:t>Zellkern</a:t>
            </a:r>
            <a:endParaRPr lang="en-US" altLang="de-DE" sz="1200" b="1" dirty="0">
              <a:solidFill>
                <a:schemeClr val="accent1">
                  <a:lumMod val="75000"/>
                </a:schemeClr>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81" name="Text Box 56">
            <a:extLst>
              <a:ext uri="{FF2B5EF4-FFF2-40B4-BE49-F238E27FC236}">
                <a16:creationId xmlns:a16="http://schemas.microsoft.com/office/drawing/2014/main" id="{F271CD2E-812E-F741-8BA5-17D3F3FF8A34}"/>
              </a:ext>
            </a:extLst>
          </p:cNvPr>
          <p:cNvSpPr txBox="1">
            <a:spLocks noChangeArrowheads="1"/>
          </p:cNvSpPr>
          <p:nvPr/>
        </p:nvSpPr>
        <p:spPr bwMode="auto">
          <a:xfrm>
            <a:off x="7491711" y="3956633"/>
            <a:ext cx="430212" cy="10477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a:solidFill>
                  <a:srgbClr val="00B0F0"/>
                </a:solidFill>
                <a:latin typeface="Arial" panose="020B0604020202020204" pitchFamily="34" charset="0"/>
                <a:ea typeface="ヒラギノ角ゴ Pro W3" panose="020B0300000000000000" pitchFamily="34" charset="-128"/>
                <a:cs typeface="Arial" panose="020B0604020202020204" pitchFamily="34" charset="0"/>
              </a:rPr>
              <a:t>Provirus</a:t>
            </a:r>
          </a:p>
        </p:txBody>
      </p:sp>
      <p:sp>
        <p:nvSpPr>
          <p:cNvPr id="82" name="Text Box 57">
            <a:extLst>
              <a:ext uri="{FF2B5EF4-FFF2-40B4-BE49-F238E27FC236}">
                <a16:creationId xmlns:a16="http://schemas.microsoft.com/office/drawing/2014/main" id="{83A04C70-AA36-AA44-AEA2-655F5FD11155}"/>
              </a:ext>
            </a:extLst>
          </p:cNvPr>
          <p:cNvSpPr txBox="1">
            <a:spLocks noChangeArrowheads="1"/>
          </p:cNvSpPr>
          <p:nvPr/>
        </p:nvSpPr>
        <p:spPr bwMode="auto">
          <a:xfrm>
            <a:off x="5931875" y="3878575"/>
            <a:ext cx="1044127" cy="458451"/>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de-DE" sz="1151" dirty="0" err="1">
                <a:solidFill>
                  <a:schemeClr val="accent2">
                    <a:lumMod val="50000"/>
                  </a:schemeClr>
                </a:solidFill>
                <a:latin typeface="Arial" panose="020B0604020202020204" pitchFamily="34" charset="0"/>
                <a:ea typeface="ヒラギノ角ゴ Pro W3" panose="020B0300000000000000" pitchFamily="34" charset="-128"/>
                <a:cs typeface="Arial" panose="020B0604020202020204" pitchFamily="34" charset="0"/>
              </a:rPr>
              <a:t>chromoso</a:t>
            </a:r>
            <a:r>
              <a:rPr lang="en-US" altLang="de-DE" sz="1151" dirty="0">
                <a:solidFill>
                  <a:schemeClr val="accent2">
                    <a:lumMod val="50000"/>
                  </a:schemeClr>
                </a:solidFill>
                <a:latin typeface="Arial" panose="020B0604020202020204" pitchFamily="34" charset="0"/>
                <a:ea typeface="ヒラギノ角ゴ Pro W3" panose="020B0300000000000000" pitchFamily="34" charset="-128"/>
                <a:cs typeface="Arial" panose="020B0604020202020204" pitchFamily="34" charset="0"/>
              </a:rPr>
              <a:t>-</a:t>
            </a:r>
          </a:p>
          <a:p>
            <a:pPr algn="ctr"/>
            <a:r>
              <a:rPr lang="en-US" altLang="de-DE" sz="1151" dirty="0">
                <a:solidFill>
                  <a:schemeClr val="accent2">
                    <a:lumMod val="50000"/>
                  </a:schemeClr>
                </a:solidFill>
                <a:latin typeface="Arial" panose="020B0604020202020204" pitchFamily="34" charset="0"/>
                <a:ea typeface="ヒラギノ角ゴ Pro W3" panose="020B0300000000000000" pitchFamily="34" charset="-128"/>
                <a:cs typeface="Arial" panose="020B0604020202020204" pitchFamily="34" charset="0"/>
              </a:rPr>
              <a:t>male DNA</a:t>
            </a:r>
          </a:p>
        </p:txBody>
      </p:sp>
      <p:sp>
        <p:nvSpPr>
          <p:cNvPr id="83" name="Text Box 58">
            <a:extLst>
              <a:ext uri="{FF2B5EF4-FFF2-40B4-BE49-F238E27FC236}">
                <a16:creationId xmlns:a16="http://schemas.microsoft.com/office/drawing/2014/main" id="{9CF577CA-AE1A-C14C-A6E2-8BC92D4072B4}"/>
              </a:ext>
            </a:extLst>
          </p:cNvPr>
          <p:cNvSpPr txBox="1">
            <a:spLocks noChangeArrowheads="1"/>
          </p:cNvSpPr>
          <p:nvPr/>
        </p:nvSpPr>
        <p:spPr bwMode="auto">
          <a:xfrm>
            <a:off x="5631089" y="4563057"/>
            <a:ext cx="1238251" cy="50641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RNA-</a:t>
            </a:r>
            <a:r>
              <a:rPr lang="en-US" altLang="de-DE" sz="1151"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Genom</a:t>
            </a:r>
            <a:endPar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endParaRPr>
          </a:p>
          <a:p>
            <a:r>
              <a:rPr lang="en-US" altLang="de-DE" sz="1151"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für</a:t>
            </a:r>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a:t>
            </a:r>
            <a:r>
              <a:rPr lang="en-US" altLang="de-DE" sz="1151"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nächste</a:t>
            </a:r>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 </a:t>
            </a:r>
          </a:p>
          <a:p>
            <a:r>
              <a:rPr lang="en-US" altLang="de-DE" sz="1151" dirty="0" err="1">
                <a:solidFill>
                  <a:srgbClr val="C00000"/>
                </a:solidFill>
                <a:latin typeface="Arial" panose="020B0604020202020204" pitchFamily="34" charset="0"/>
                <a:ea typeface="ヒラギノ角ゴ Pro W3" panose="020B0300000000000000" pitchFamily="34" charset="-128"/>
                <a:cs typeface="Arial" panose="020B0604020202020204" pitchFamily="34" charset="0"/>
              </a:rPr>
              <a:t>Virusgeneration</a:t>
            </a:r>
            <a:endPar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84" name="Text Box 59">
            <a:extLst>
              <a:ext uri="{FF2B5EF4-FFF2-40B4-BE49-F238E27FC236}">
                <a16:creationId xmlns:a16="http://schemas.microsoft.com/office/drawing/2014/main" id="{CAED8571-6760-F447-9619-648BC66B2B21}"/>
              </a:ext>
            </a:extLst>
          </p:cNvPr>
          <p:cNvSpPr txBox="1">
            <a:spLocks noChangeArrowheads="1"/>
          </p:cNvSpPr>
          <p:nvPr/>
        </p:nvSpPr>
        <p:spPr bwMode="auto">
          <a:xfrm>
            <a:off x="7722621" y="4727846"/>
            <a:ext cx="388937" cy="12541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151" dirty="0">
                <a:solidFill>
                  <a:srgbClr val="C00000"/>
                </a:solidFill>
                <a:latin typeface="Arial" panose="020B0604020202020204" pitchFamily="34" charset="0"/>
                <a:ea typeface="ヒラギノ角ゴ Pro W3" panose="020B0300000000000000" pitchFamily="34" charset="-128"/>
                <a:cs typeface="Arial" panose="020B0604020202020204" pitchFamily="34" charset="0"/>
              </a:rPr>
              <a:t>mRNA</a:t>
            </a:r>
          </a:p>
        </p:txBody>
      </p:sp>
      <p:sp>
        <p:nvSpPr>
          <p:cNvPr id="86" name="Text Box 61">
            <a:extLst>
              <a:ext uri="{FF2B5EF4-FFF2-40B4-BE49-F238E27FC236}">
                <a16:creationId xmlns:a16="http://schemas.microsoft.com/office/drawing/2014/main" id="{2279F8F0-5F5F-294D-BD28-DBA13622BCD2}"/>
              </a:ext>
            </a:extLst>
          </p:cNvPr>
          <p:cNvSpPr txBox="1">
            <a:spLocks noChangeArrowheads="1"/>
          </p:cNvSpPr>
          <p:nvPr/>
        </p:nvSpPr>
        <p:spPr bwMode="auto">
          <a:xfrm>
            <a:off x="3695131" y="5835213"/>
            <a:ext cx="1843088" cy="23971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de-DE" sz="1200" dirty="0">
                <a:latin typeface="Arial" panose="020B0604020202020204" pitchFamily="34" charset="0"/>
                <a:ea typeface="ヒラギノ角ゴ Pro W3" panose="020B0300000000000000" pitchFamily="34" charset="-128"/>
                <a:cs typeface="Arial" panose="020B0604020202020204" pitchFamily="34" charset="0"/>
              </a:rPr>
              <a:t>neu </a:t>
            </a:r>
            <a:r>
              <a:rPr lang="en-US" altLang="de-DE" sz="1200" dirty="0" err="1">
                <a:latin typeface="Arial" panose="020B0604020202020204" pitchFamily="34" charset="0"/>
                <a:ea typeface="ヒラギノ角ゴ Pro W3" panose="020B0300000000000000" pitchFamily="34" charset="-128"/>
                <a:cs typeface="Arial" panose="020B0604020202020204" pitchFamily="34" charset="0"/>
              </a:rPr>
              <a:t>entstandenes</a:t>
            </a:r>
            <a:r>
              <a:rPr lang="en-US" altLang="de-DE" sz="1200" dirty="0">
                <a:latin typeface="Arial" panose="020B0604020202020204" pitchFamily="34" charset="0"/>
                <a:ea typeface="ヒラギノ角ゴ Pro W3" panose="020B0300000000000000" pitchFamily="34" charset="-128"/>
                <a:cs typeface="Arial" panose="020B0604020202020204" pitchFamily="34" charset="0"/>
              </a:rPr>
              <a:t> HIV</a:t>
            </a:r>
          </a:p>
        </p:txBody>
      </p:sp>
      <p:sp>
        <p:nvSpPr>
          <p:cNvPr id="87" name="Line 62">
            <a:extLst>
              <a:ext uri="{FF2B5EF4-FFF2-40B4-BE49-F238E27FC236}">
                <a16:creationId xmlns:a16="http://schemas.microsoft.com/office/drawing/2014/main" id="{CE6E0E10-215E-EE47-ABF7-B1292387AADA}"/>
              </a:ext>
            </a:extLst>
          </p:cNvPr>
          <p:cNvSpPr>
            <a:spLocks noChangeShapeType="1"/>
          </p:cNvSpPr>
          <p:nvPr/>
        </p:nvSpPr>
        <p:spPr bwMode="auto">
          <a:xfrm flipV="1">
            <a:off x="6773728" y="4064317"/>
            <a:ext cx="295896" cy="0"/>
          </a:xfrm>
          <a:prstGeom prst="line">
            <a:avLst/>
          </a:prstGeom>
          <a:noFill/>
          <a:ln w="25400">
            <a:solidFill>
              <a:schemeClr val="accent2">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51">
              <a:latin typeface="Arial" panose="020B0604020202020204" pitchFamily="34" charset="0"/>
              <a:cs typeface="Arial" panose="020B0604020202020204" pitchFamily="34" charset="0"/>
            </a:endParaRPr>
          </a:p>
        </p:txBody>
      </p:sp>
      <p:sp>
        <p:nvSpPr>
          <p:cNvPr id="88" name="Line 63">
            <a:extLst>
              <a:ext uri="{FF2B5EF4-FFF2-40B4-BE49-F238E27FC236}">
                <a16:creationId xmlns:a16="http://schemas.microsoft.com/office/drawing/2014/main" id="{27D436A3-3B73-6D4B-BA0C-6FFFB4A18608}"/>
              </a:ext>
            </a:extLst>
          </p:cNvPr>
          <p:cNvSpPr>
            <a:spLocks noChangeShapeType="1"/>
          </p:cNvSpPr>
          <p:nvPr/>
        </p:nvSpPr>
        <p:spPr bwMode="auto">
          <a:xfrm flipH="1">
            <a:off x="7613083" y="4133847"/>
            <a:ext cx="42863" cy="55563"/>
          </a:xfrm>
          <a:prstGeom prst="line">
            <a:avLst/>
          </a:prstGeom>
          <a:noFill/>
          <a:ln w="254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51">
              <a:latin typeface="Arial" panose="020B0604020202020204" pitchFamily="34" charset="0"/>
              <a:cs typeface="Arial" panose="020B0604020202020204" pitchFamily="34" charset="0"/>
            </a:endParaRPr>
          </a:p>
        </p:txBody>
      </p:sp>
      <p:sp>
        <p:nvSpPr>
          <p:cNvPr id="89" name="Textfeld 88">
            <a:extLst>
              <a:ext uri="{FF2B5EF4-FFF2-40B4-BE49-F238E27FC236}">
                <a16:creationId xmlns:a16="http://schemas.microsoft.com/office/drawing/2014/main" id="{26B641B2-ACBA-164B-AC28-FA15FFC1E79C}"/>
              </a:ext>
            </a:extLst>
          </p:cNvPr>
          <p:cNvSpPr txBox="1"/>
          <p:nvPr/>
        </p:nvSpPr>
        <p:spPr>
          <a:xfrm>
            <a:off x="6052828" y="1193372"/>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1</a:t>
            </a:r>
          </a:p>
        </p:txBody>
      </p:sp>
      <p:sp>
        <p:nvSpPr>
          <p:cNvPr id="90" name="Textfeld 89">
            <a:extLst>
              <a:ext uri="{FF2B5EF4-FFF2-40B4-BE49-F238E27FC236}">
                <a16:creationId xmlns:a16="http://schemas.microsoft.com/office/drawing/2014/main" id="{1B78FAF6-0008-3C42-B4F9-846A25D03ECA}"/>
              </a:ext>
            </a:extLst>
          </p:cNvPr>
          <p:cNvSpPr txBox="1"/>
          <p:nvPr/>
        </p:nvSpPr>
        <p:spPr>
          <a:xfrm>
            <a:off x="6531373" y="2025936"/>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2</a:t>
            </a:r>
          </a:p>
        </p:txBody>
      </p:sp>
      <p:sp>
        <p:nvSpPr>
          <p:cNvPr id="91" name="Textfeld 90">
            <a:extLst>
              <a:ext uri="{FF2B5EF4-FFF2-40B4-BE49-F238E27FC236}">
                <a16:creationId xmlns:a16="http://schemas.microsoft.com/office/drawing/2014/main" id="{E2E1F165-550B-AB4E-A2C5-186A13E4A39E}"/>
              </a:ext>
            </a:extLst>
          </p:cNvPr>
          <p:cNvSpPr txBox="1"/>
          <p:nvPr/>
        </p:nvSpPr>
        <p:spPr>
          <a:xfrm>
            <a:off x="6975812" y="2871299"/>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3</a:t>
            </a:r>
          </a:p>
        </p:txBody>
      </p:sp>
      <p:sp>
        <p:nvSpPr>
          <p:cNvPr id="92" name="Textfeld 91">
            <a:extLst>
              <a:ext uri="{FF2B5EF4-FFF2-40B4-BE49-F238E27FC236}">
                <a16:creationId xmlns:a16="http://schemas.microsoft.com/office/drawing/2014/main" id="{D4ACC1D1-7E4A-9E43-A3E9-6FF4F6C7EC8E}"/>
              </a:ext>
            </a:extLst>
          </p:cNvPr>
          <p:cNvSpPr txBox="1"/>
          <p:nvPr/>
        </p:nvSpPr>
        <p:spPr>
          <a:xfrm>
            <a:off x="6971976" y="3258242"/>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4</a:t>
            </a:r>
          </a:p>
        </p:txBody>
      </p:sp>
      <p:sp>
        <p:nvSpPr>
          <p:cNvPr id="93" name="Textfeld 92">
            <a:extLst>
              <a:ext uri="{FF2B5EF4-FFF2-40B4-BE49-F238E27FC236}">
                <a16:creationId xmlns:a16="http://schemas.microsoft.com/office/drawing/2014/main" id="{FBC54DE5-8092-9640-B840-A15C0C230916}"/>
              </a:ext>
            </a:extLst>
          </p:cNvPr>
          <p:cNvSpPr txBox="1"/>
          <p:nvPr/>
        </p:nvSpPr>
        <p:spPr>
          <a:xfrm>
            <a:off x="7304092" y="3607078"/>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5</a:t>
            </a:r>
          </a:p>
        </p:txBody>
      </p:sp>
      <p:sp>
        <p:nvSpPr>
          <p:cNvPr id="94" name="Textfeld 93">
            <a:extLst>
              <a:ext uri="{FF2B5EF4-FFF2-40B4-BE49-F238E27FC236}">
                <a16:creationId xmlns:a16="http://schemas.microsoft.com/office/drawing/2014/main" id="{B18ECC17-023F-A548-BA89-DA552A91A25F}"/>
              </a:ext>
            </a:extLst>
          </p:cNvPr>
          <p:cNvSpPr txBox="1"/>
          <p:nvPr/>
        </p:nvSpPr>
        <p:spPr>
          <a:xfrm>
            <a:off x="7422683" y="4255599"/>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6</a:t>
            </a:r>
          </a:p>
        </p:txBody>
      </p:sp>
      <p:sp>
        <p:nvSpPr>
          <p:cNvPr id="95" name="Textfeld 94">
            <a:extLst>
              <a:ext uri="{FF2B5EF4-FFF2-40B4-BE49-F238E27FC236}">
                <a16:creationId xmlns:a16="http://schemas.microsoft.com/office/drawing/2014/main" id="{8787F441-E564-AF4F-8B7C-728268321F42}"/>
              </a:ext>
            </a:extLst>
          </p:cNvPr>
          <p:cNvSpPr txBox="1"/>
          <p:nvPr/>
        </p:nvSpPr>
        <p:spPr>
          <a:xfrm>
            <a:off x="7382567" y="5612046"/>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7</a:t>
            </a:r>
          </a:p>
        </p:txBody>
      </p:sp>
      <p:sp>
        <p:nvSpPr>
          <p:cNvPr id="96" name="Textfeld 95">
            <a:extLst>
              <a:ext uri="{FF2B5EF4-FFF2-40B4-BE49-F238E27FC236}">
                <a16:creationId xmlns:a16="http://schemas.microsoft.com/office/drawing/2014/main" id="{D65C82C8-920E-1E45-A827-BBE307A2BA90}"/>
              </a:ext>
            </a:extLst>
          </p:cNvPr>
          <p:cNvSpPr txBox="1"/>
          <p:nvPr/>
        </p:nvSpPr>
        <p:spPr>
          <a:xfrm>
            <a:off x="6867708" y="5039118"/>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8</a:t>
            </a:r>
          </a:p>
        </p:txBody>
      </p:sp>
      <p:sp>
        <p:nvSpPr>
          <p:cNvPr id="97" name="Textfeld 96">
            <a:extLst>
              <a:ext uri="{FF2B5EF4-FFF2-40B4-BE49-F238E27FC236}">
                <a16:creationId xmlns:a16="http://schemas.microsoft.com/office/drawing/2014/main" id="{52259F4F-58E5-B34D-ACC9-5EDA507147C0}"/>
              </a:ext>
            </a:extLst>
          </p:cNvPr>
          <p:cNvSpPr txBox="1"/>
          <p:nvPr/>
        </p:nvSpPr>
        <p:spPr>
          <a:xfrm>
            <a:off x="5823324" y="6075443"/>
            <a:ext cx="284052"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9</a:t>
            </a:r>
          </a:p>
        </p:txBody>
      </p:sp>
      <p:sp>
        <p:nvSpPr>
          <p:cNvPr id="56" name="Titel 1">
            <a:extLst>
              <a:ext uri="{FF2B5EF4-FFF2-40B4-BE49-F238E27FC236}">
                <a16:creationId xmlns:a16="http://schemas.microsoft.com/office/drawing/2014/main" id="{9DCE6AE4-3AED-4F4E-B664-E42667BC4641}"/>
              </a:ext>
            </a:extLst>
          </p:cNvPr>
          <p:cNvSpPr>
            <a:spLocks noGrp="1"/>
          </p:cNvSpPr>
          <p:nvPr>
            <p:ph type="title"/>
          </p:nvPr>
        </p:nvSpPr>
        <p:spPr>
          <a:xfrm>
            <a:off x="285750" y="293686"/>
            <a:ext cx="3395092" cy="1325563"/>
          </a:xfrm>
        </p:spPr>
        <p:txBody>
          <a:bodyPr>
            <a:normAutofit/>
          </a:bodyPr>
          <a:lstStyle/>
          <a:p>
            <a:pPr>
              <a:lnSpc>
                <a:spcPct val="110000"/>
              </a:lnSpc>
            </a:pPr>
            <a:r>
              <a:rPr lang="de-DE" dirty="0">
                <a:latin typeface="Arial" panose="020B0604020202020204" pitchFamily="34" charset="0"/>
                <a:cs typeface="Arial" panose="020B0604020202020204" pitchFamily="34" charset="0"/>
              </a:rPr>
              <a:t>Beispiel: HIV</a:t>
            </a:r>
            <a:br>
              <a:rPr lang="de-DE"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(Abbildung 1, S. 4)</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59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14644" y="703523"/>
            <a:ext cx="4856327" cy="1328731"/>
          </a:xfrm>
        </p:spPr>
        <p:txBody>
          <a:bodyPr>
            <a:normAutofit fontScale="90000"/>
          </a:bodyPr>
          <a:lstStyle/>
          <a:p>
            <a:pPr algn="l"/>
            <a:r>
              <a:rPr lang="de-CH" sz="5200" dirty="0">
                <a:latin typeface="Arial" panose="020B0604020202020204" pitchFamily="34" charset="0"/>
                <a:cs typeface="Arial" panose="020B0604020202020204" pitchFamily="34" charset="0"/>
              </a:rPr>
              <a:t>Agonisten und Antagonisten</a:t>
            </a:r>
            <a:endParaRPr lang="de-DE" sz="5200" dirty="0">
              <a:latin typeface="Arial" panose="020B0604020202020204" pitchFamily="34" charset="0"/>
              <a:cs typeface="Arial" panose="020B0604020202020204" pitchFamily="34" charset="0"/>
            </a:endParaRPr>
          </a:p>
        </p:txBody>
      </p:sp>
      <p:pic>
        <p:nvPicPr>
          <p:cNvPr id="5" name="Grafik 4" descr="Pharm Chem Seite 25.jpg">
            <a:extLst>
              <a:ext uri="{FF2B5EF4-FFF2-40B4-BE49-F238E27FC236}">
                <a16:creationId xmlns:a16="http://schemas.microsoft.com/office/drawing/2014/main" id="{7EB16ADE-BC28-1246-AC7F-D2010A6E46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01" t="9205" r="11478" b="6160"/>
          <a:stretch/>
        </p:blipFill>
        <p:spPr>
          <a:xfrm>
            <a:off x="5070972" y="3803619"/>
            <a:ext cx="4513329" cy="3060000"/>
          </a:xfrm>
          <a:prstGeom prst="rect">
            <a:avLst/>
          </a:prstGeom>
        </p:spPr>
      </p:pic>
      <p:pic>
        <p:nvPicPr>
          <p:cNvPr id="4" name="Grafik 3" descr="Pharm Chem Seite 24.jpg"/>
          <p:cNvPicPr>
            <a:picLocks noChangeAspect="1"/>
          </p:cNvPicPr>
          <p:nvPr/>
        </p:nvPicPr>
        <p:blipFill rotWithShape="1">
          <a:blip r:embed="rId3" cstate="print">
            <a:extLst>
              <a:ext uri="{28A0092B-C50C-407E-A947-70E740481C1C}">
                <a14:useLocalDpi xmlns:a14="http://schemas.microsoft.com/office/drawing/2010/main"/>
              </a:ext>
            </a:extLst>
          </a:blip>
          <a:srcRect l="6128" t="7688" r="7749" b="8258"/>
          <a:stretch/>
        </p:blipFill>
        <p:spPr>
          <a:xfrm>
            <a:off x="101644" y="3065619"/>
            <a:ext cx="4644889" cy="3060000"/>
          </a:xfrm>
          <a:prstGeom prst="rect">
            <a:avLst/>
          </a:prstGeom>
        </p:spPr>
      </p:pic>
      <p:pic>
        <p:nvPicPr>
          <p:cNvPr id="6" name="Grafik 5" descr="Pharm Chem Seite 25.jpg">
            <a:extLst>
              <a:ext uri="{FF2B5EF4-FFF2-40B4-BE49-F238E27FC236}">
                <a16:creationId xmlns:a16="http://schemas.microsoft.com/office/drawing/2014/main" id="{FAAEF0DC-6AEA-2149-A7E8-CC14EC30FC9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757" t="8430" r="11527" b="8430"/>
          <a:stretch/>
        </p:blipFill>
        <p:spPr>
          <a:xfrm>
            <a:off x="5070971" y="5619"/>
            <a:ext cx="4675124" cy="3060000"/>
          </a:xfrm>
          <a:prstGeom prst="rect">
            <a:avLst/>
          </a:prstGeom>
        </p:spPr>
      </p:pic>
      <p:pic>
        <p:nvPicPr>
          <p:cNvPr id="7" name="Grafik 6">
            <a:extLst>
              <a:ext uri="{FF2B5EF4-FFF2-40B4-BE49-F238E27FC236}">
                <a16:creationId xmlns:a16="http://schemas.microsoft.com/office/drawing/2014/main" id="{7F60990C-F30A-3E41-AC03-432395C3FE88}"/>
              </a:ext>
            </a:extLst>
          </p:cNvPr>
          <p:cNvPicPr>
            <a:picLocks noChangeAspect="1"/>
          </p:cNvPicPr>
          <p:nvPr/>
        </p:nvPicPr>
        <p:blipFill>
          <a:blip r:embed="rId5"/>
          <a:stretch>
            <a:fillRect/>
          </a:stretch>
        </p:blipFill>
        <p:spPr>
          <a:xfrm>
            <a:off x="578597" y="1301871"/>
            <a:ext cx="3993403" cy="3722664"/>
          </a:xfrm>
          <a:prstGeom prst="rect">
            <a:avLst/>
          </a:prstGeom>
        </p:spPr>
      </p:pic>
    </p:spTree>
    <p:extLst>
      <p:ext uri="{BB962C8B-B14F-4D97-AF65-F5344CB8AC3E}">
        <p14:creationId xmlns:p14="http://schemas.microsoft.com/office/powerpoint/2010/main" val="287799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77B9B12-8C80-1BA4-A118-725BB753D874}"/>
              </a:ext>
            </a:extLst>
          </p:cNvPr>
          <p:cNvPicPr>
            <a:picLocks noChangeAspect="1"/>
          </p:cNvPicPr>
          <p:nvPr/>
        </p:nvPicPr>
        <p:blipFill>
          <a:blip r:embed="rId2"/>
          <a:stretch>
            <a:fillRect/>
          </a:stretch>
        </p:blipFill>
        <p:spPr>
          <a:xfrm>
            <a:off x="3799787" y="2267271"/>
            <a:ext cx="2675006" cy="2094473"/>
          </a:xfrm>
          <a:prstGeom prst="rect">
            <a:avLst/>
          </a:prstGeom>
        </p:spPr>
      </p:pic>
      <p:pic>
        <p:nvPicPr>
          <p:cNvPr id="8" name="Grafik 7">
            <a:extLst>
              <a:ext uri="{FF2B5EF4-FFF2-40B4-BE49-F238E27FC236}">
                <a16:creationId xmlns:a16="http://schemas.microsoft.com/office/drawing/2014/main" id="{A5155749-CE18-F5E3-0051-D5645D657D9D}"/>
              </a:ext>
            </a:extLst>
          </p:cNvPr>
          <p:cNvPicPr>
            <a:picLocks noChangeAspect="1"/>
          </p:cNvPicPr>
          <p:nvPr/>
        </p:nvPicPr>
        <p:blipFill>
          <a:blip r:embed="rId3"/>
          <a:stretch>
            <a:fillRect/>
          </a:stretch>
        </p:blipFill>
        <p:spPr>
          <a:xfrm>
            <a:off x="239183" y="2877336"/>
            <a:ext cx="3079749" cy="1710188"/>
          </a:xfrm>
          <a:prstGeom prst="rect">
            <a:avLst/>
          </a:prstGeom>
        </p:spPr>
      </p:pic>
      <p:pic>
        <p:nvPicPr>
          <p:cNvPr id="10" name="Grafik 9">
            <a:extLst>
              <a:ext uri="{FF2B5EF4-FFF2-40B4-BE49-F238E27FC236}">
                <a16:creationId xmlns:a16="http://schemas.microsoft.com/office/drawing/2014/main" id="{2AFC6F78-8A5E-3A29-96F8-F91BEAC5B57E}"/>
              </a:ext>
            </a:extLst>
          </p:cNvPr>
          <p:cNvPicPr>
            <a:picLocks noChangeAspect="1"/>
          </p:cNvPicPr>
          <p:nvPr/>
        </p:nvPicPr>
        <p:blipFill rotWithShape="1">
          <a:blip r:embed="rId4"/>
          <a:srcRect l="-1" r="1448"/>
          <a:stretch/>
        </p:blipFill>
        <p:spPr>
          <a:xfrm>
            <a:off x="6625841" y="2651556"/>
            <a:ext cx="2166085" cy="1806696"/>
          </a:xfrm>
          <a:prstGeom prst="rect">
            <a:avLst/>
          </a:prstGeom>
        </p:spPr>
      </p:pic>
      <p:sp>
        <p:nvSpPr>
          <p:cNvPr id="11" name="Textfeld 10">
            <a:extLst>
              <a:ext uri="{FF2B5EF4-FFF2-40B4-BE49-F238E27FC236}">
                <a16:creationId xmlns:a16="http://schemas.microsoft.com/office/drawing/2014/main" id="{E46DF3D0-6923-5DAF-D3E9-9B119592ED16}"/>
              </a:ext>
            </a:extLst>
          </p:cNvPr>
          <p:cNvSpPr txBox="1"/>
          <p:nvPr/>
        </p:nvSpPr>
        <p:spPr>
          <a:xfrm>
            <a:off x="239184" y="4587524"/>
            <a:ext cx="3432191" cy="1785104"/>
          </a:xfrm>
          <a:prstGeom prst="rect">
            <a:avLst/>
          </a:prstGeom>
          <a:noFill/>
        </p:spPr>
        <p:txBody>
          <a:bodyPr wrap="square" rtlCol="0">
            <a:spAutoFit/>
          </a:bodyPr>
          <a:lstStyle/>
          <a:p>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ufnahme/</a:t>
            </a:r>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bsorption</a:t>
            </a:r>
          </a:p>
          <a:p>
            <a:r>
              <a:rPr lang="de-DE" sz="2200" dirty="0">
                <a:latin typeface="Arial" panose="020B0604020202020204" pitchFamily="34" charset="0"/>
                <a:cs typeface="Arial" panose="020B0604020202020204" pitchFamily="34" charset="0"/>
              </a:rPr>
              <a:t>Verteilung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d</a:t>
            </a:r>
            <a:r>
              <a:rPr lang="de-DE" sz="2200" i="1" dirty="0" err="1">
                <a:latin typeface="Arial" panose="020B0604020202020204" pitchFamily="34" charset="0"/>
                <a:cs typeface="Arial" panose="020B0604020202020204" pitchFamily="34" charset="0"/>
              </a:rPr>
              <a:t>istribution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M</a:t>
            </a:r>
            <a:r>
              <a:rPr lang="de-DE" sz="2200" dirty="0">
                <a:latin typeface="Arial" panose="020B0604020202020204" pitchFamily="34" charset="0"/>
                <a:cs typeface="Arial" panose="020B0604020202020204" pitchFamily="34" charset="0"/>
              </a:rPr>
              <a:t>etabolismus</a:t>
            </a:r>
          </a:p>
          <a:p>
            <a:r>
              <a:rPr lang="de-DE" sz="2200" dirty="0">
                <a:latin typeface="Arial" panose="020B0604020202020204" pitchFamily="34" charset="0"/>
                <a:cs typeface="Arial" panose="020B0604020202020204" pitchFamily="34" charset="0"/>
              </a:rPr>
              <a:t>Ausscheidung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e</a:t>
            </a:r>
            <a:r>
              <a:rPr lang="de-DE" sz="2200" i="1" dirty="0" err="1">
                <a:latin typeface="Arial" panose="020B0604020202020204" pitchFamily="34" charset="0"/>
                <a:cs typeface="Arial" panose="020B0604020202020204" pitchFamily="34" charset="0"/>
              </a:rPr>
              <a:t>xcretion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T</a:t>
            </a:r>
            <a:r>
              <a:rPr lang="de-DE" sz="2200" dirty="0">
                <a:latin typeface="Arial" panose="020B0604020202020204" pitchFamily="34" charset="0"/>
                <a:cs typeface="Arial" panose="020B0604020202020204" pitchFamily="34" charset="0"/>
              </a:rPr>
              <a:t>oxizität</a:t>
            </a:r>
            <a:endParaRPr lang="de-DE" sz="2200" b="1"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BD8F678-1822-6975-1F50-BB42305B9DA7}"/>
              </a:ext>
            </a:extLst>
          </p:cNvPr>
          <p:cNvSpPr txBox="1"/>
          <p:nvPr/>
        </p:nvSpPr>
        <p:spPr>
          <a:xfrm>
            <a:off x="3705504" y="2007357"/>
            <a:ext cx="2863571" cy="769441"/>
          </a:xfrm>
          <a:prstGeom prst="rect">
            <a:avLst/>
          </a:prstGeom>
          <a:solidFill>
            <a:schemeClr val="bg1"/>
          </a:solidFill>
        </p:spPr>
        <p:txBody>
          <a:bodyPr wrap="square" rtlCol="0">
            <a:spAutoFit/>
          </a:bodyPr>
          <a:lstStyle/>
          <a:p>
            <a:pPr algn="ctr"/>
            <a:r>
              <a:rPr lang="de-DE" sz="2200" dirty="0">
                <a:latin typeface="Arial" panose="020B0604020202020204" pitchFamily="34" charset="0"/>
                <a:cs typeface="Arial" panose="020B0604020202020204" pitchFamily="34" charset="0"/>
              </a:rPr>
              <a:t>Wechselwirkung mit dem Target</a:t>
            </a:r>
          </a:p>
        </p:txBody>
      </p:sp>
      <p:sp>
        <p:nvSpPr>
          <p:cNvPr id="13" name="Textfeld 12">
            <a:extLst>
              <a:ext uri="{FF2B5EF4-FFF2-40B4-BE49-F238E27FC236}">
                <a16:creationId xmlns:a16="http://schemas.microsoft.com/office/drawing/2014/main" id="{19054E14-589B-E723-CEE2-BFC5B8FDFD43}"/>
              </a:ext>
            </a:extLst>
          </p:cNvPr>
          <p:cNvSpPr txBox="1"/>
          <p:nvPr/>
        </p:nvSpPr>
        <p:spPr>
          <a:xfrm>
            <a:off x="5452535" y="3961634"/>
            <a:ext cx="999680" cy="400110"/>
          </a:xfrm>
          <a:prstGeom prst="rect">
            <a:avLst/>
          </a:prstGeom>
          <a:solidFill>
            <a:srgbClr val="236BB8"/>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14" name="Textfeld 13">
            <a:extLst>
              <a:ext uri="{FF2B5EF4-FFF2-40B4-BE49-F238E27FC236}">
                <a16:creationId xmlns:a16="http://schemas.microsoft.com/office/drawing/2014/main" id="{D61E9F93-2E7C-3F20-1365-11B7B0CEE023}"/>
              </a:ext>
            </a:extLst>
          </p:cNvPr>
          <p:cNvSpPr txBox="1"/>
          <p:nvPr/>
        </p:nvSpPr>
        <p:spPr>
          <a:xfrm>
            <a:off x="6531559" y="3218101"/>
            <a:ext cx="999680" cy="400110"/>
          </a:xfrm>
          <a:prstGeom prst="rect">
            <a:avLst/>
          </a:prstGeom>
          <a:solidFill>
            <a:schemeClr val="bg1"/>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18" name="Oval 17">
            <a:extLst>
              <a:ext uri="{FF2B5EF4-FFF2-40B4-BE49-F238E27FC236}">
                <a16:creationId xmlns:a16="http://schemas.microsoft.com/office/drawing/2014/main" id="{ED3089B4-FF70-504B-D1F9-D6FA52A04032}"/>
              </a:ext>
            </a:extLst>
          </p:cNvPr>
          <p:cNvSpPr/>
          <p:nvPr/>
        </p:nvSpPr>
        <p:spPr>
          <a:xfrm>
            <a:off x="2614929" y="3518988"/>
            <a:ext cx="877629" cy="625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EF946326-5082-8116-62C9-4854BD351821}"/>
              </a:ext>
            </a:extLst>
          </p:cNvPr>
          <p:cNvSpPr txBox="1"/>
          <p:nvPr/>
        </p:nvSpPr>
        <p:spPr>
          <a:xfrm>
            <a:off x="907833" y="1892462"/>
            <a:ext cx="2863571" cy="1446550"/>
          </a:xfrm>
          <a:prstGeom prst="rect">
            <a:avLst/>
          </a:prstGeom>
          <a:noFill/>
        </p:spPr>
        <p:txBody>
          <a:bodyPr wrap="square" rtlCol="0">
            <a:spAutoFit/>
          </a:bodyPr>
          <a:lstStyle/>
          <a:p>
            <a:pPr algn="ctr"/>
            <a:r>
              <a:rPr lang="de-DE" sz="2200" dirty="0">
                <a:solidFill>
                  <a:srgbClr val="FF0000"/>
                </a:solidFill>
                <a:latin typeface="Arial" panose="020B0604020202020204" pitchFamily="34" charset="0"/>
                <a:cs typeface="Arial" panose="020B0604020202020204" pitchFamily="34" charset="0"/>
              </a:rPr>
              <a:t>Wenn das Target bekannt ist – wie gelangt der Wirkstoff dorthin?</a:t>
            </a:r>
          </a:p>
        </p:txBody>
      </p:sp>
    </p:spTree>
    <p:extLst>
      <p:ext uri="{BB962C8B-B14F-4D97-AF65-F5344CB8AC3E}">
        <p14:creationId xmlns:p14="http://schemas.microsoft.com/office/powerpoint/2010/main" val="20013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F6C970-AFD2-0645-9FB3-365741EE0057}"/>
              </a:ext>
            </a:extLst>
          </p:cNvPr>
          <p:cNvPicPr>
            <a:picLocks noChangeAspect="1"/>
          </p:cNvPicPr>
          <p:nvPr/>
        </p:nvPicPr>
        <p:blipFill>
          <a:blip r:embed="rId3">
            <a:clrChange>
              <a:clrFrom>
                <a:srgbClr val="EEEEED"/>
              </a:clrFrom>
              <a:clrTo>
                <a:srgbClr val="EEEEED">
                  <a:alpha val="0"/>
                </a:srgbClr>
              </a:clrTo>
            </a:clrChange>
          </a:blip>
          <a:stretch>
            <a:fillRect/>
          </a:stretch>
        </p:blipFill>
        <p:spPr>
          <a:xfrm>
            <a:off x="1082630" y="0"/>
            <a:ext cx="6978739" cy="6858000"/>
          </a:xfrm>
          <a:prstGeom prst="rect">
            <a:avLst/>
          </a:prstGeom>
        </p:spPr>
      </p:pic>
      <p:sp>
        <p:nvSpPr>
          <p:cNvPr id="8" name="Rechteck 7">
            <a:extLst>
              <a:ext uri="{FF2B5EF4-FFF2-40B4-BE49-F238E27FC236}">
                <a16:creationId xmlns:a16="http://schemas.microsoft.com/office/drawing/2014/main" id="{9A44EBEF-3BE0-B449-A613-530339C88EA9}"/>
              </a:ext>
            </a:extLst>
          </p:cNvPr>
          <p:cNvSpPr/>
          <p:nvPr/>
        </p:nvSpPr>
        <p:spPr>
          <a:xfrm>
            <a:off x="8280190" y="6275293"/>
            <a:ext cx="731290"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S. 5</a:t>
            </a:r>
          </a:p>
        </p:txBody>
      </p:sp>
    </p:spTree>
    <p:extLst>
      <p:ext uri="{BB962C8B-B14F-4D97-AF65-F5344CB8AC3E}">
        <p14:creationId xmlns:p14="http://schemas.microsoft.com/office/powerpoint/2010/main" val="35605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CC74-F39C-BD48-99AF-668BEB141B2E}"/>
              </a:ext>
            </a:extLst>
          </p:cNvPr>
          <p:cNvSpPr>
            <a:spLocks noGrp="1"/>
          </p:cNvSpPr>
          <p:nvPr>
            <p:ph type="title"/>
          </p:nvPr>
        </p:nvSpPr>
        <p:spPr>
          <a:xfrm>
            <a:off x="628650" y="0"/>
            <a:ext cx="7886700" cy="1325563"/>
          </a:xfrm>
        </p:spPr>
        <p:txBody>
          <a:bodyPr>
            <a:normAutofit/>
          </a:bodyPr>
          <a:lstStyle/>
          <a:p>
            <a:r>
              <a:rPr lang="de-DE" sz="4000" dirty="0">
                <a:latin typeface="Arial" panose="020B0604020202020204" pitchFamily="34" charset="0"/>
                <a:cs typeface="Arial" panose="020B0604020202020204" pitchFamily="34" charset="0"/>
              </a:rPr>
              <a:t>Zellmembran (1/2): Phospholipid</a:t>
            </a:r>
          </a:p>
        </p:txBody>
      </p:sp>
      <p:pic>
        <p:nvPicPr>
          <p:cNvPr id="4" name="Grafik 3">
            <a:extLst>
              <a:ext uri="{FF2B5EF4-FFF2-40B4-BE49-F238E27FC236}">
                <a16:creationId xmlns:a16="http://schemas.microsoft.com/office/drawing/2014/main" id="{5DCD5F48-39DC-B546-B750-4BE692340775}"/>
              </a:ext>
            </a:extLst>
          </p:cNvPr>
          <p:cNvPicPr>
            <a:picLocks noChangeAspect="1"/>
          </p:cNvPicPr>
          <p:nvPr/>
        </p:nvPicPr>
        <p:blipFill rotWithShape="1">
          <a:blip r:embed="rId3"/>
          <a:srcRect l="2490" b="4326"/>
          <a:stretch/>
        </p:blipFill>
        <p:spPr>
          <a:xfrm>
            <a:off x="146237" y="1205948"/>
            <a:ext cx="8967057" cy="5652052"/>
          </a:xfrm>
          <a:prstGeom prst="rect">
            <a:avLst/>
          </a:prstGeom>
        </p:spPr>
      </p:pic>
      <p:sp>
        <p:nvSpPr>
          <p:cNvPr id="6" name="Rechteck 5">
            <a:extLst>
              <a:ext uri="{FF2B5EF4-FFF2-40B4-BE49-F238E27FC236}">
                <a16:creationId xmlns:a16="http://schemas.microsoft.com/office/drawing/2014/main" id="{8FF735F6-B5FB-C24E-B268-7D9C9EDD0904}"/>
              </a:ext>
            </a:extLst>
          </p:cNvPr>
          <p:cNvSpPr/>
          <p:nvPr/>
        </p:nvSpPr>
        <p:spPr>
          <a:xfrm>
            <a:off x="3010580" y="2033367"/>
            <a:ext cx="1619185" cy="400110"/>
          </a:xfrm>
          <a:prstGeom prst="rect">
            <a:avLst/>
          </a:prstGeom>
          <a:solidFill>
            <a:schemeClr val="bg1"/>
          </a:solidFill>
        </p:spPr>
        <p:txBody>
          <a:bodyPr wrap="square">
            <a:spAutoFit/>
          </a:bodyPr>
          <a:lstStyle/>
          <a:p>
            <a:r>
              <a:rPr lang="de-DE" sz="2000" dirty="0">
                <a:latin typeface="Arial" panose="020B0604020202020204" pitchFamily="34" charset="0"/>
                <a:cs typeface="Arial" panose="020B0604020202020204" pitchFamily="34" charset="0"/>
              </a:rPr>
              <a:t>Phosphat</a:t>
            </a:r>
          </a:p>
        </p:txBody>
      </p:sp>
      <p:sp>
        <p:nvSpPr>
          <p:cNvPr id="7" name="Rechteck 6">
            <a:extLst>
              <a:ext uri="{FF2B5EF4-FFF2-40B4-BE49-F238E27FC236}">
                <a16:creationId xmlns:a16="http://schemas.microsoft.com/office/drawing/2014/main" id="{85B610E7-13A9-4C48-AF69-560332A0A053}"/>
              </a:ext>
            </a:extLst>
          </p:cNvPr>
          <p:cNvSpPr/>
          <p:nvPr/>
        </p:nvSpPr>
        <p:spPr>
          <a:xfrm>
            <a:off x="3010580" y="2741171"/>
            <a:ext cx="1195114" cy="400110"/>
          </a:xfrm>
          <a:prstGeom prst="rect">
            <a:avLst/>
          </a:prstGeom>
          <a:solidFill>
            <a:schemeClr val="bg1"/>
          </a:solidFill>
        </p:spPr>
        <p:txBody>
          <a:bodyPr wrap="square">
            <a:spAutoFit/>
          </a:bodyPr>
          <a:lstStyle/>
          <a:p>
            <a:r>
              <a:rPr lang="de-DE" sz="2000" dirty="0">
                <a:latin typeface="Arial" panose="020B0604020202020204" pitchFamily="34" charset="0"/>
                <a:cs typeface="Arial" panose="020B0604020202020204" pitchFamily="34" charset="0"/>
              </a:rPr>
              <a:t>Glycerin</a:t>
            </a:r>
          </a:p>
        </p:txBody>
      </p:sp>
      <p:sp>
        <p:nvSpPr>
          <p:cNvPr id="8" name="Rechteck 7">
            <a:extLst>
              <a:ext uri="{FF2B5EF4-FFF2-40B4-BE49-F238E27FC236}">
                <a16:creationId xmlns:a16="http://schemas.microsoft.com/office/drawing/2014/main" id="{35BE3947-BB66-7848-84A1-7446F8C18FB3}"/>
              </a:ext>
            </a:extLst>
          </p:cNvPr>
          <p:cNvSpPr/>
          <p:nvPr/>
        </p:nvSpPr>
        <p:spPr>
          <a:xfrm>
            <a:off x="2063050" y="3891726"/>
            <a:ext cx="1886098" cy="707886"/>
          </a:xfrm>
          <a:prstGeom prst="rect">
            <a:avLst/>
          </a:prstGeom>
          <a:solidFill>
            <a:schemeClr val="bg1"/>
          </a:solidFill>
        </p:spPr>
        <p:txBody>
          <a:bodyPr wrap="square">
            <a:spAutoFit/>
          </a:bodyPr>
          <a:lstStyle/>
          <a:p>
            <a:r>
              <a:rPr lang="de-DE" sz="2000" dirty="0">
                <a:latin typeface="Arial" panose="020B0604020202020204" pitchFamily="34" charset="0"/>
                <a:cs typeface="Arial" panose="020B0604020202020204" pitchFamily="34" charset="0"/>
              </a:rPr>
              <a:t>Gesättigte Fettsäure</a:t>
            </a:r>
          </a:p>
        </p:txBody>
      </p:sp>
      <p:sp>
        <p:nvSpPr>
          <p:cNvPr id="9" name="Rechteck 8">
            <a:extLst>
              <a:ext uri="{FF2B5EF4-FFF2-40B4-BE49-F238E27FC236}">
                <a16:creationId xmlns:a16="http://schemas.microsoft.com/office/drawing/2014/main" id="{7CDAB901-8FCB-4641-B6F1-3BAC6109485E}"/>
              </a:ext>
            </a:extLst>
          </p:cNvPr>
          <p:cNvSpPr/>
          <p:nvPr/>
        </p:nvSpPr>
        <p:spPr>
          <a:xfrm>
            <a:off x="2063050" y="4812752"/>
            <a:ext cx="2018620" cy="792000"/>
          </a:xfrm>
          <a:prstGeom prst="rect">
            <a:avLst/>
          </a:prstGeom>
          <a:solidFill>
            <a:schemeClr val="bg1"/>
          </a:solidFill>
        </p:spPr>
        <p:txBody>
          <a:bodyPr wrap="square">
            <a:spAutoFit/>
          </a:bodyPr>
          <a:lstStyle/>
          <a:p>
            <a:r>
              <a:rPr lang="de-DE" sz="2000" dirty="0">
                <a:latin typeface="Arial" panose="020B0604020202020204" pitchFamily="34" charset="0"/>
                <a:cs typeface="Arial" panose="020B0604020202020204" pitchFamily="34" charset="0"/>
              </a:rPr>
              <a:t>Ungesättigte Fettsäure</a:t>
            </a:r>
          </a:p>
        </p:txBody>
      </p:sp>
      <p:sp>
        <p:nvSpPr>
          <p:cNvPr id="10" name="Rechteck 9">
            <a:extLst>
              <a:ext uri="{FF2B5EF4-FFF2-40B4-BE49-F238E27FC236}">
                <a16:creationId xmlns:a16="http://schemas.microsoft.com/office/drawing/2014/main" id="{B9181CA2-FBF5-AD43-A0BD-F603E1F69D5B}"/>
              </a:ext>
            </a:extLst>
          </p:cNvPr>
          <p:cNvSpPr/>
          <p:nvPr/>
        </p:nvSpPr>
        <p:spPr>
          <a:xfrm>
            <a:off x="7792279" y="4766585"/>
            <a:ext cx="1321015" cy="400110"/>
          </a:xfrm>
          <a:prstGeom prst="rect">
            <a:avLst/>
          </a:prstGeom>
          <a:solidFill>
            <a:schemeClr val="bg1"/>
          </a:solidFill>
        </p:spPr>
        <p:txBody>
          <a:bodyPr wrap="square">
            <a:spAutoFit/>
          </a:bodyPr>
          <a:lstStyle/>
          <a:p>
            <a:r>
              <a:rPr lang="de-DE" sz="2000" dirty="0">
                <a:solidFill>
                  <a:srgbClr val="0070C0"/>
                </a:solidFill>
                <a:latin typeface="Arial" panose="020B0604020202020204" pitchFamily="34" charset="0"/>
                <a:cs typeface="Arial" panose="020B0604020202020204" pitchFamily="34" charset="0"/>
              </a:rPr>
              <a:t>hydrophil</a:t>
            </a:r>
          </a:p>
        </p:txBody>
      </p:sp>
      <p:sp>
        <p:nvSpPr>
          <p:cNvPr id="11" name="Rechteck 10">
            <a:extLst>
              <a:ext uri="{FF2B5EF4-FFF2-40B4-BE49-F238E27FC236}">
                <a16:creationId xmlns:a16="http://schemas.microsoft.com/office/drawing/2014/main" id="{F10E747A-F2E5-D848-A4F6-0E39A75A6670}"/>
              </a:ext>
            </a:extLst>
          </p:cNvPr>
          <p:cNvSpPr/>
          <p:nvPr/>
        </p:nvSpPr>
        <p:spPr>
          <a:xfrm>
            <a:off x="8017564" y="5520638"/>
            <a:ext cx="1126435" cy="707886"/>
          </a:xfrm>
          <a:prstGeom prst="rect">
            <a:avLst/>
          </a:prstGeom>
          <a:solidFill>
            <a:schemeClr val="bg1"/>
          </a:solidFill>
        </p:spPr>
        <p:txBody>
          <a:bodyPr wrap="square">
            <a:spAutoFit/>
          </a:bodyPr>
          <a:lstStyle/>
          <a:p>
            <a:r>
              <a:rPr lang="de-DE" sz="2000" dirty="0">
                <a:solidFill>
                  <a:srgbClr val="00B050"/>
                </a:solidFill>
                <a:latin typeface="Arial" panose="020B0604020202020204" pitchFamily="34" charset="0"/>
                <a:cs typeface="Arial" panose="020B0604020202020204" pitchFamily="34" charset="0"/>
              </a:rPr>
              <a:t>hydro-</a:t>
            </a:r>
            <a:r>
              <a:rPr lang="de-DE" sz="2000" dirty="0" err="1">
                <a:solidFill>
                  <a:srgbClr val="00B050"/>
                </a:solidFill>
                <a:latin typeface="Arial" panose="020B0604020202020204" pitchFamily="34" charset="0"/>
                <a:cs typeface="Arial" panose="020B0604020202020204" pitchFamily="34" charset="0"/>
              </a:rPr>
              <a:t>phob</a:t>
            </a:r>
            <a:endParaRPr lang="de-DE"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81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lstStyle/>
          <a:p>
            <a:r>
              <a:rPr lang="de-DE" b="1" dirty="0">
                <a:latin typeface="Arial" panose="020B0604020202020204" pitchFamily="34" charset="0"/>
                <a:cs typeface="Arial" panose="020B0604020202020204" pitchFamily="34" charset="0"/>
              </a:rPr>
              <a:t>Einführung</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lstStyle/>
          <a:p>
            <a:r>
              <a:rPr lang="de-DE" dirty="0">
                <a:latin typeface="Arial" panose="020B0604020202020204" pitchFamily="34" charset="0"/>
                <a:cs typeface="Arial" panose="020B0604020202020204" pitchFamily="34" charset="0"/>
              </a:rPr>
              <a:t>Was ist medizinische Chemie? (S. 2–8)</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Grundlagen</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pH-</a:t>
            </a:r>
            <a:r>
              <a:rPr lang="de-DE" dirty="0"/>
              <a:t>a</a:t>
            </a:r>
            <a:r>
              <a:rPr lang="de-DE" dirty="0">
                <a:latin typeface="Arial" panose="020B0604020202020204" pitchFamily="34" charset="0"/>
                <a:cs typeface="Arial" panose="020B0604020202020204" pitchFamily="34" charset="0"/>
              </a:rPr>
              <a:t>bhängige Löslichkeit (S. 9)</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Grundprinzip / Bedeutung</a:t>
            </a:r>
          </a:p>
        </p:txBody>
      </p:sp>
    </p:spTree>
    <p:extLst>
      <p:ext uri="{BB962C8B-B14F-4D97-AF65-F5344CB8AC3E}">
        <p14:creationId xmlns:p14="http://schemas.microsoft.com/office/powerpoint/2010/main" val="167157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46A071E-ECB4-DC4A-8D4C-0872EDA7F5B0}"/>
              </a:ext>
            </a:extLst>
          </p:cNvPr>
          <p:cNvPicPr>
            <a:picLocks noChangeAspect="1"/>
          </p:cNvPicPr>
          <p:nvPr/>
        </p:nvPicPr>
        <p:blipFill>
          <a:blip r:embed="rId3"/>
          <a:stretch>
            <a:fillRect/>
          </a:stretch>
        </p:blipFill>
        <p:spPr>
          <a:xfrm>
            <a:off x="402122" y="1723090"/>
            <a:ext cx="8313251" cy="3778214"/>
          </a:xfrm>
          <a:prstGeom prst="rect">
            <a:avLst/>
          </a:prstGeom>
        </p:spPr>
      </p:pic>
      <p:sp>
        <p:nvSpPr>
          <p:cNvPr id="2" name="Titel 1">
            <a:extLst>
              <a:ext uri="{FF2B5EF4-FFF2-40B4-BE49-F238E27FC236}">
                <a16:creationId xmlns:a16="http://schemas.microsoft.com/office/drawing/2014/main" id="{A1E4CC74-F39C-BD48-99AF-668BEB141B2E}"/>
              </a:ext>
            </a:extLst>
          </p:cNvPr>
          <p:cNvSpPr>
            <a:spLocks noGrp="1"/>
          </p:cNvSpPr>
          <p:nvPr>
            <p:ph type="title"/>
          </p:nvPr>
        </p:nvSpPr>
        <p:spPr>
          <a:xfrm>
            <a:off x="628649" y="457211"/>
            <a:ext cx="7886700" cy="1325563"/>
          </a:xfrm>
        </p:spPr>
        <p:txBody>
          <a:bodyPr>
            <a:normAutofit/>
          </a:bodyPr>
          <a:lstStyle/>
          <a:p>
            <a:r>
              <a:rPr lang="de-DE" sz="4000" dirty="0">
                <a:latin typeface="Arial" panose="020B0604020202020204" pitchFamily="34" charset="0"/>
                <a:cs typeface="Arial" panose="020B0604020202020204" pitchFamily="34" charset="0"/>
              </a:rPr>
              <a:t>Zellmembran (2/2): </a:t>
            </a:r>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a:t>
            </a:r>
            <a:r>
              <a:rPr lang="de-DE" sz="4000" dirty="0" err="1">
                <a:latin typeface="Arial" panose="020B0604020202020204" pitchFamily="34" charset="0"/>
                <a:cs typeface="Arial" panose="020B0604020202020204" pitchFamily="34" charset="0"/>
              </a:rPr>
              <a:t>Phospho</a:t>
            </a:r>
            <a:r>
              <a:rPr lang="de-DE" sz="4000" dirty="0">
                <a:latin typeface="Arial" panose="020B0604020202020204" pitchFamily="34" charset="0"/>
                <a:cs typeface="Arial" panose="020B0604020202020204" pitchFamily="34" charset="0"/>
              </a:rPr>
              <a:t>-)Lipiddoppelschicht</a:t>
            </a:r>
          </a:p>
        </p:txBody>
      </p:sp>
      <p:sp>
        <p:nvSpPr>
          <p:cNvPr id="4" name="Textfeld 3">
            <a:extLst>
              <a:ext uri="{FF2B5EF4-FFF2-40B4-BE49-F238E27FC236}">
                <a16:creationId xmlns:a16="http://schemas.microsoft.com/office/drawing/2014/main" id="{E1459FFA-84C1-7945-8AA0-99628304B702}"/>
              </a:ext>
            </a:extLst>
          </p:cNvPr>
          <p:cNvSpPr txBox="1"/>
          <p:nvPr/>
        </p:nvSpPr>
        <p:spPr>
          <a:xfrm>
            <a:off x="3261778" y="6169956"/>
            <a:ext cx="2024601"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CYTOSOL</a:t>
            </a:r>
          </a:p>
        </p:txBody>
      </p:sp>
      <p:sp>
        <p:nvSpPr>
          <p:cNvPr id="7" name="Textfeld 6">
            <a:extLst>
              <a:ext uri="{FF2B5EF4-FFF2-40B4-BE49-F238E27FC236}">
                <a16:creationId xmlns:a16="http://schemas.microsoft.com/office/drawing/2014/main" id="{532D753A-6828-E54A-A936-F4FB6BA9AA9D}"/>
              </a:ext>
            </a:extLst>
          </p:cNvPr>
          <p:cNvSpPr txBox="1"/>
          <p:nvPr/>
        </p:nvSpPr>
        <p:spPr>
          <a:xfrm>
            <a:off x="4782522" y="5267370"/>
            <a:ext cx="2234907" cy="707886"/>
          </a:xfrm>
          <a:prstGeom prst="rect">
            <a:avLst/>
          </a:prstGeom>
          <a:noFill/>
        </p:spPr>
        <p:txBody>
          <a:bodyPr wrap="none" rtlCol="0">
            <a:spAutoFit/>
          </a:bodyPr>
          <a:lstStyle/>
          <a:p>
            <a:pPr algn="ctr"/>
            <a:r>
              <a:rPr lang="de-DE" sz="2000" dirty="0">
                <a:solidFill>
                  <a:srgbClr val="0070C0"/>
                </a:solidFill>
                <a:latin typeface="Arial" panose="020B0604020202020204" pitchFamily="34" charset="0"/>
                <a:cs typeface="Arial" panose="020B0604020202020204" pitchFamily="34" charset="0"/>
              </a:rPr>
              <a:t>Carrier-vermittelte</a:t>
            </a:r>
          </a:p>
          <a:p>
            <a:pPr algn="ctr"/>
            <a:r>
              <a:rPr lang="de-DE" sz="2000" dirty="0">
                <a:solidFill>
                  <a:srgbClr val="0070C0"/>
                </a:solidFill>
                <a:latin typeface="Arial" panose="020B0604020202020204" pitchFamily="34" charset="0"/>
                <a:cs typeface="Arial" panose="020B0604020202020204" pitchFamily="34" charset="0"/>
              </a:rPr>
              <a:t>Diffusion</a:t>
            </a:r>
          </a:p>
        </p:txBody>
      </p:sp>
      <p:sp>
        <p:nvSpPr>
          <p:cNvPr id="8" name="Textfeld 7">
            <a:extLst>
              <a:ext uri="{FF2B5EF4-FFF2-40B4-BE49-F238E27FC236}">
                <a16:creationId xmlns:a16="http://schemas.microsoft.com/office/drawing/2014/main" id="{9D5E9E70-FA25-3349-BC9B-26536DFC3C22}"/>
              </a:ext>
            </a:extLst>
          </p:cNvPr>
          <p:cNvSpPr txBox="1"/>
          <p:nvPr/>
        </p:nvSpPr>
        <p:spPr>
          <a:xfrm>
            <a:off x="2215497" y="5144804"/>
            <a:ext cx="2092561" cy="400110"/>
          </a:xfrm>
          <a:prstGeom prst="rect">
            <a:avLst/>
          </a:prstGeom>
          <a:noFill/>
        </p:spPr>
        <p:txBody>
          <a:bodyPr wrap="none" rtlCol="0">
            <a:spAutoFit/>
          </a:bodyPr>
          <a:lstStyle/>
          <a:p>
            <a:pPr algn="ctr"/>
            <a:r>
              <a:rPr lang="de-DE" sz="2000" dirty="0">
                <a:solidFill>
                  <a:srgbClr val="0070C0"/>
                </a:solidFill>
                <a:latin typeface="Arial" panose="020B0604020202020204" pitchFamily="34" charset="0"/>
                <a:cs typeface="Arial" panose="020B0604020202020204" pitchFamily="34" charset="0"/>
              </a:rPr>
              <a:t>aktiver Transport</a:t>
            </a:r>
          </a:p>
        </p:txBody>
      </p:sp>
      <p:sp>
        <p:nvSpPr>
          <p:cNvPr id="9" name="Textfeld 8">
            <a:extLst>
              <a:ext uri="{FF2B5EF4-FFF2-40B4-BE49-F238E27FC236}">
                <a16:creationId xmlns:a16="http://schemas.microsoft.com/office/drawing/2014/main" id="{48FBC3BF-2A16-9C4A-9C3F-D22B48890D51}"/>
              </a:ext>
            </a:extLst>
          </p:cNvPr>
          <p:cNvSpPr txBox="1"/>
          <p:nvPr/>
        </p:nvSpPr>
        <p:spPr>
          <a:xfrm>
            <a:off x="702993" y="4799074"/>
            <a:ext cx="2119683" cy="400110"/>
          </a:xfrm>
          <a:prstGeom prst="rect">
            <a:avLst/>
          </a:prstGeom>
          <a:noFill/>
        </p:spPr>
        <p:txBody>
          <a:bodyPr wrap="none" rtlCol="0">
            <a:spAutoFit/>
          </a:bodyPr>
          <a:lstStyle/>
          <a:p>
            <a:pPr algn="ctr"/>
            <a:r>
              <a:rPr lang="de-DE" sz="2000" dirty="0">
                <a:solidFill>
                  <a:srgbClr val="00B050"/>
                </a:solidFill>
                <a:latin typeface="Arial" panose="020B0604020202020204" pitchFamily="34" charset="0"/>
                <a:cs typeface="Arial" panose="020B0604020202020204" pitchFamily="34" charset="0"/>
              </a:rPr>
              <a:t>passive Diffusion</a:t>
            </a:r>
          </a:p>
        </p:txBody>
      </p:sp>
    </p:spTree>
    <p:extLst>
      <p:ext uri="{BB962C8B-B14F-4D97-AF65-F5344CB8AC3E}">
        <p14:creationId xmlns:p14="http://schemas.microsoft.com/office/powerpoint/2010/main" val="44458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47265-EA06-FB46-991C-9D617B5BC0B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Transportmechanismen</a:t>
            </a:r>
          </a:p>
        </p:txBody>
      </p:sp>
      <p:pic>
        <p:nvPicPr>
          <p:cNvPr id="5" name="Inhaltsplatzhalter 4">
            <a:extLst>
              <a:ext uri="{FF2B5EF4-FFF2-40B4-BE49-F238E27FC236}">
                <a16:creationId xmlns:a16="http://schemas.microsoft.com/office/drawing/2014/main" id="{D780E12E-D514-0A4B-B7A7-927DF9D3D09F}"/>
              </a:ext>
            </a:extLst>
          </p:cNvPr>
          <p:cNvPicPr>
            <a:picLocks noGrp="1" noChangeAspect="1"/>
          </p:cNvPicPr>
          <p:nvPr>
            <p:ph idx="1"/>
          </p:nvPr>
        </p:nvPicPr>
        <p:blipFill rotWithShape="1">
          <a:blip r:embed="rId2"/>
          <a:srcRect l="5104" t="15668" r="5104" b="8043"/>
          <a:stretch/>
        </p:blipFill>
        <p:spPr>
          <a:xfrm>
            <a:off x="628650" y="2143125"/>
            <a:ext cx="7886700" cy="2943226"/>
          </a:xfrm>
        </p:spPr>
      </p:pic>
      <p:sp>
        <p:nvSpPr>
          <p:cNvPr id="3" name="Textfeld 2">
            <a:extLst>
              <a:ext uri="{FF2B5EF4-FFF2-40B4-BE49-F238E27FC236}">
                <a16:creationId xmlns:a16="http://schemas.microsoft.com/office/drawing/2014/main" id="{FE6A3EFE-1A42-DA42-A271-5F6BD685C7A0}"/>
              </a:ext>
            </a:extLst>
          </p:cNvPr>
          <p:cNvSpPr txBox="1"/>
          <p:nvPr/>
        </p:nvSpPr>
        <p:spPr>
          <a:xfrm>
            <a:off x="757237" y="5196627"/>
            <a:ext cx="2119683"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passive Diffusion</a:t>
            </a:r>
          </a:p>
        </p:txBody>
      </p:sp>
      <p:sp>
        <p:nvSpPr>
          <p:cNvPr id="6" name="Textfeld 5">
            <a:extLst>
              <a:ext uri="{FF2B5EF4-FFF2-40B4-BE49-F238E27FC236}">
                <a16:creationId xmlns:a16="http://schemas.microsoft.com/office/drawing/2014/main" id="{C3992CDC-531B-7446-BD1E-1178A8C30B01}"/>
              </a:ext>
            </a:extLst>
          </p:cNvPr>
          <p:cNvSpPr txBox="1"/>
          <p:nvPr/>
        </p:nvSpPr>
        <p:spPr>
          <a:xfrm>
            <a:off x="3453784" y="5196627"/>
            <a:ext cx="2234907" cy="707886"/>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Carrier-vermittelte</a:t>
            </a:r>
          </a:p>
          <a:p>
            <a:r>
              <a:rPr lang="de-DE" sz="2000" dirty="0">
                <a:latin typeface="Arial" panose="020B0604020202020204" pitchFamily="34" charset="0"/>
                <a:cs typeface="Arial" panose="020B0604020202020204" pitchFamily="34" charset="0"/>
              </a:rPr>
              <a:t>Diffusion</a:t>
            </a:r>
          </a:p>
        </p:txBody>
      </p:sp>
      <p:sp>
        <p:nvSpPr>
          <p:cNvPr id="7" name="Textfeld 6">
            <a:extLst>
              <a:ext uri="{FF2B5EF4-FFF2-40B4-BE49-F238E27FC236}">
                <a16:creationId xmlns:a16="http://schemas.microsoft.com/office/drawing/2014/main" id="{BCF527EB-8DE3-DB45-9033-6BE30E6689FD}"/>
              </a:ext>
            </a:extLst>
          </p:cNvPr>
          <p:cNvSpPr txBox="1"/>
          <p:nvPr/>
        </p:nvSpPr>
        <p:spPr>
          <a:xfrm>
            <a:off x="6280443" y="5243872"/>
            <a:ext cx="2092561"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aktiver Transport</a:t>
            </a:r>
          </a:p>
        </p:txBody>
      </p:sp>
    </p:spTree>
    <p:extLst>
      <p:ext uri="{BB962C8B-B14F-4D97-AF65-F5344CB8AC3E}">
        <p14:creationId xmlns:p14="http://schemas.microsoft.com/office/powerpoint/2010/main" val="209562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FF475-CD3B-2646-BFFB-E3B6848BEB61}"/>
              </a:ext>
            </a:extLst>
          </p:cNvPr>
          <p:cNvSpPr>
            <a:spLocks noGrp="1"/>
          </p:cNvSpPr>
          <p:nvPr>
            <p:ph type="title"/>
          </p:nvPr>
        </p:nvSpPr>
        <p:spPr>
          <a:xfrm>
            <a:off x="327451" y="0"/>
            <a:ext cx="7886700" cy="1325563"/>
          </a:xfrm>
        </p:spPr>
        <p:txBody>
          <a:bodyPr/>
          <a:lstStyle/>
          <a:p>
            <a:r>
              <a:rPr lang="de-DE" dirty="0"/>
              <a:t>Blut-Hirn-Schranke</a:t>
            </a:r>
          </a:p>
        </p:txBody>
      </p:sp>
      <p:sp>
        <p:nvSpPr>
          <p:cNvPr id="9" name="Textfeld 8">
            <a:extLst>
              <a:ext uri="{FF2B5EF4-FFF2-40B4-BE49-F238E27FC236}">
                <a16:creationId xmlns:a16="http://schemas.microsoft.com/office/drawing/2014/main" id="{83D02A3F-4B8A-884C-9270-32785E184F64}"/>
              </a:ext>
            </a:extLst>
          </p:cNvPr>
          <p:cNvSpPr txBox="1"/>
          <p:nvPr/>
        </p:nvSpPr>
        <p:spPr>
          <a:xfrm>
            <a:off x="327451" y="956231"/>
            <a:ext cx="8187899"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…trennt die Blutbahn vom Hirngewebe; nur für unpolare Moleküle durchlässig.</a:t>
            </a:r>
          </a:p>
        </p:txBody>
      </p:sp>
      <p:pic>
        <p:nvPicPr>
          <p:cNvPr id="10" name="Bild 8">
            <a:extLst>
              <a:ext uri="{FF2B5EF4-FFF2-40B4-BE49-F238E27FC236}">
                <a16:creationId xmlns:a16="http://schemas.microsoft.com/office/drawing/2014/main" id="{2AE3C1C1-65C2-E14F-8B6F-8B21A2B4203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Lst>
          </a:blip>
          <a:stretch>
            <a:fillRect/>
          </a:stretch>
        </p:blipFill>
        <p:spPr>
          <a:xfrm>
            <a:off x="420216" y="1484589"/>
            <a:ext cx="7196533" cy="5373411"/>
          </a:xfrm>
          <a:prstGeom prst="rect">
            <a:avLst/>
          </a:prstGeom>
        </p:spPr>
      </p:pic>
      <p:sp>
        <p:nvSpPr>
          <p:cNvPr id="11" name="Textfeld 10">
            <a:extLst>
              <a:ext uri="{FF2B5EF4-FFF2-40B4-BE49-F238E27FC236}">
                <a16:creationId xmlns:a16="http://schemas.microsoft.com/office/drawing/2014/main" id="{54F13460-ECD4-1246-B416-D6A109BC9C5E}"/>
              </a:ext>
            </a:extLst>
          </p:cNvPr>
          <p:cNvSpPr txBox="1"/>
          <p:nvPr/>
        </p:nvSpPr>
        <p:spPr>
          <a:xfrm>
            <a:off x="2863976" y="6027320"/>
            <a:ext cx="1210588" cy="400110"/>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Astrozyt</a:t>
            </a:r>
            <a:endParaRPr lang="de-DE" sz="2000" b="1" dirty="0">
              <a:solidFill>
                <a:schemeClr val="bg1"/>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236AA293-1C53-9445-B805-C8D2B0A7457C}"/>
              </a:ext>
            </a:extLst>
          </p:cNvPr>
          <p:cNvSpPr txBox="1"/>
          <p:nvPr/>
        </p:nvSpPr>
        <p:spPr>
          <a:xfrm>
            <a:off x="4074564" y="3478696"/>
            <a:ext cx="1083951"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Neuron</a:t>
            </a:r>
          </a:p>
        </p:txBody>
      </p:sp>
      <p:sp>
        <p:nvSpPr>
          <p:cNvPr id="13" name="Textfeld 12">
            <a:extLst>
              <a:ext uri="{FF2B5EF4-FFF2-40B4-BE49-F238E27FC236}">
                <a16:creationId xmlns:a16="http://schemas.microsoft.com/office/drawing/2014/main" id="{017351E7-F77F-CA4E-826E-A5FDFBCB03B5}"/>
              </a:ext>
            </a:extLst>
          </p:cNvPr>
          <p:cNvSpPr txBox="1"/>
          <p:nvPr/>
        </p:nvSpPr>
        <p:spPr>
          <a:xfrm>
            <a:off x="6122025" y="2610678"/>
            <a:ext cx="1241045"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Synapse</a:t>
            </a:r>
          </a:p>
        </p:txBody>
      </p:sp>
      <p:sp>
        <p:nvSpPr>
          <p:cNvPr id="14" name="Textfeld 13">
            <a:extLst>
              <a:ext uri="{FF2B5EF4-FFF2-40B4-BE49-F238E27FC236}">
                <a16:creationId xmlns:a16="http://schemas.microsoft.com/office/drawing/2014/main" id="{BFCD1286-E9E0-FE45-8C2D-1FA7A8A03E1D}"/>
              </a:ext>
            </a:extLst>
          </p:cNvPr>
          <p:cNvSpPr txBox="1"/>
          <p:nvPr/>
        </p:nvSpPr>
        <p:spPr>
          <a:xfrm>
            <a:off x="2706021" y="1910054"/>
            <a:ext cx="1721946" cy="400110"/>
          </a:xfrm>
          <a:prstGeom prst="rect">
            <a:avLst/>
          </a:prstGeom>
          <a:noFill/>
        </p:spPr>
        <p:txBody>
          <a:bodyPr wrap="none" rtlCol="0">
            <a:spAutoFit/>
          </a:bodyPr>
          <a:lstStyle/>
          <a:p>
            <a:r>
              <a:rPr lang="de-DE" sz="2000" b="1" dirty="0">
                <a:solidFill>
                  <a:srgbClr val="FF0000"/>
                </a:solidFill>
                <a:latin typeface="Arial" panose="020B0604020202020204" pitchFamily="34" charset="0"/>
                <a:cs typeface="Arial" panose="020B0604020202020204" pitchFamily="34" charset="0"/>
              </a:rPr>
              <a:t>Blutkapillare</a:t>
            </a:r>
          </a:p>
        </p:txBody>
      </p:sp>
      <p:sp>
        <p:nvSpPr>
          <p:cNvPr id="15" name="Textfeld 14">
            <a:extLst>
              <a:ext uri="{FF2B5EF4-FFF2-40B4-BE49-F238E27FC236}">
                <a16:creationId xmlns:a16="http://schemas.microsoft.com/office/drawing/2014/main" id="{EEF9FBF0-B788-7145-8733-DD1AAB8BF471}"/>
              </a:ext>
            </a:extLst>
          </p:cNvPr>
          <p:cNvSpPr txBox="1"/>
          <p:nvPr/>
        </p:nvSpPr>
        <p:spPr>
          <a:xfrm>
            <a:off x="826909" y="4036832"/>
            <a:ext cx="1282723" cy="400110"/>
          </a:xfrm>
          <a:prstGeom prst="rect">
            <a:avLst/>
          </a:prstGeom>
          <a:noFill/>
        </p:spPr>
        <p:txBody>
          <a:bodyPr wrap="none" rtlCol="0">
            <a:spAutoFit/>
          </a:bodyPr>
          <a:lstStyle/>
          <a:p>
            <a:r>
              <a:rPr lang="de-DE" sz="2000" b="1" dirty="0">
                <a:solidFill>
                  <a:srgbClr val="F7BFD8"/>
                </a:solidFill>
                <a:latin typeface="Arial" panose="020B0604020202020204" pitchFamily="34" charset="0"/>
                <a:cs typeface="Arial" panose="020B0604020202020204" pitchFamily="34" charset="0"/>
              </a:rPr>
              <a:t>Endothel</a:t>
            </a:r>
          </a:p>
        </p:txBody>
      </p:sp>
      <p:sp>
        <p:nvSpPr>
          <p:cNvPr id="16" name="Textfeld 15">
            <a:extLst>
              <a:ext uri="{FF2B5EF4-FFF2-40B4-BE49-F238E27FC236}">
                <a16:creationId xmlns:a16="http://schemas.microsoft.com/office/drawing/2014/main" id="{657A415A-F4E7-B94D-ACE4-CAC1087C3389}"/>
              </a:ext>
            </a:extLst>
          </p:cNvPr>
          <p:cNvSpPr txBox="1"/>
          <p:nvPr/>
        </p:nvSpPr>
        <p:spPr>
          <a:xfrm>
            <a:off x="523557" y="2007367"/>
            <a:ext cx="1024639" cy="400110"/>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Perizyt</a:t>
            </a:r>
            <a:endParaRPr lang="de-DE" sz="2000" b="1" dirty="0">
              <a:solidFill>
                <a:schemeClr val="bg1"/>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ECD07875-914E-EA45-8C0D-F6F8FF555907}"/>
              </a:ext>
            </a:extLst>
          </p:cNvPr>
          <p:cNvSpPr txBox="1"/>
          <p:nvPr/>
        </p:nvSpPr>
        <p:spPr>
          <a:xfrm>
            <a:off x="2423173" y="3593684"/>
            <a:ext cx="1595309" cy="707886"/>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Astrozyten</a:t>
            </a:r>
            <a:r>
              <a:rPr lang="de-DE" sz="2000" b="1" dirty="0">
                <a:solidFill>
                  <a:schemeClr val="bg1"/>
                </a:solidFill>
                <a:latin typeface="Arial" panose="020B0604020202020204" pitchFamily="34" charset="0"/>
                <a:cs typeface="Arial" panose="020B0604020202020204" pitchFamily="34" charset="0"/>
              </a:rPr>
              <a:t>-</a:t>
            </a:r>
          </a:p>
          <a:p>
            <a:r>
              <a:rPr lang="de-DE" sz="2000" b="1" dirty="0" err="1">
                <a:solidFill>
                  <a:schemeClr val="bg1"/>
                </a:solidFill>
                <a:latin typeface="Arial" panose="020B0604020202020204" pitchFamily="34" charset="0"/>
                <a:cs typeface="Arial" panose="020B0604020202020204" pitchFamily="34" charset="0"/>
              </a:rPr>
              <a:t>Endfüsse</a:t>
            </a:r>
            <a:endParaRPr lang="de-D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88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77B9B12-8C80-1BA4-A118-725BB753D874}"/>
              </a:ext>
            </a:extLst>
          </p:cNvPr>
          <p:cNvPicPr>
            <a:picLocks noChangeAspect="1"/>
          </p:cNvPicPr>
          <p:nvPr/>
        </p:nvPicPr>
        <p:blipFill>
          <a:blip r:embed="rId2"/>
          <a:stretch>
            <a:fillRect/>
          </a:stretch>
        </p:blipFill>
        <p:spPr>
          <a:xfrm>
            <a:off x="3799787" y="2267271"/>
            <a:ext cx="2675006" cy="2094473"/>
          </a:xfrm>
          <a:prstGeom prst="rect">
            <a:avLst/>
          </a:prstGeom>
        </p:spPr>
      </p:pic>
      <p:pic>
        <p:nvPicPr>
          <p:cNvPr id="8" name="Grafik 7">
            <a:extLst>
              <a:ext uri="{FF2B5EF4-FFF2-40B4-BE49-F238E27FC236}">
                <a16:creationId xmlns:a16="http://schemas.microsoft.com/office/drawing/2014/main" id="{A5155749-CE18-F5E3-0051-D5645D657D9D}"/>
              </a:ext>
            </a:extLst>
          </p:cNvPr>
          <p:cNvPicPr>
            <a:picLocks noChangeAspect="1"/>
          </p:cNvPicPr>
          <p:nvPr/>
        </p:nvPicPr>
        <p:blipFill>
          <a:blip r:embed="rId3"/>
          <a:stretch>
            <a:fillRect/>
          </a:stretch>
        </p:blipFill>
        <p:spPr>
          <a:xfrm>
            <a:off x="239183" y="2877336"/>
            <a:ext cx="3079749" cy="1710188"/>
          </a:xfrm>
          <a:prstGeom prst="rect">
            <a:avLst/>
          </a:prstGeom>
        </p:spPr>
      </p:pic>
      <p:pic>
        <p:nvPicPr>
          <p:cNvPr id="10" name="Grafik 9">
            <a:extLst>
              <a:ext uri="{FF2B5EF4-FFF2-40B4-BE49-F238E27FC236}">
                <a16:creationId xmlns:a16="http://schemas.microsoft.com/office/drawing/2014/main" id="{2AFC6F78-8A5E-3A29-96F8-F91BEAC5B57E}"/>
              </a:ext>
            </a:extLst>
          </p:cNvPr>
          <p:cNvPicPr>
            <a:picLocks noChangeAspect="1"/>
          </p:cNvPicPr>
          <p:nvPr/>
        </p:nvPicPr>
        <p:blipFill rotWithShape="1">
          <a:blip r:embed="rId4"/>
          <a:srcRect l="-1" r="1448"/>
          <a:stretch/>
        </p:blipFill>
        <p:spPr>
          <a:xfrm>
            <a:off x="6625841" y="2651556"/>
            <a:ext cx="2166085" cy="1806696"/>
          </a:xfrm>
          <a:prstGeom prst="rect">
            <a:avLst/>
          </a:prstGeom>
        </p:spPr>
      </p:pic>
      <p:sp>
        <p:nvSpPr>
          <p:cNvPr id="11" name="Textfeld 10">
            <a:extLst>
              <a:ext uri="{FF2B5EF4-FFF2-40B4-BE49-F238E27FC236}">
                <a16:creationId xmlns:a16="http://schemas.microsoft.com/office/drawing/2014/main" id="{E46DF3D0-6923-5DAF-D3E9-9B119592ED16}"/>
              </a:ext>
            </a:extLst>
          </p:cNvPr>
          <p:cNvSpPr txBox="1"/>
          <p:nvPr/>
        </p:nvSpPr>
        <p:spPr>
          <a:xfrm>
            <a:off x="239184" y="4587524"/>
            <a:ext cx="3432191" cy="1785104"/>
          </a:xfrm>
          <a:prstGeom prst="rect">
            <a:avLst/>
          </a:prstGeom>
          <a:noFill/>
        </p:spPr>
        <p:txBody>
          <a:bodyPr wrap="square" rtlCol="0">
            <a:spAutoFit/>
          </a:bodyPr>
          <a:lstStyle/>
          <a:p>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ufnahme/</a:t>
            </a:r>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bsorption</a:t>
            </a:r>
          </a:p>
          <a:p>
            <a:r>
              <a:rPr lang="de-DE" sz="2200" dirty="0">
                <a:latin typeface="Arial" panose="020B0604020202020204" pitchFamily="34" charset="0"/>
                <a:cs typeface="Arial" panose="020B0604020202020204" pitchFamily="34" charset="0"/>
              </a:rPr>
              <a:t>Verteilung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d</a:t>
            </a:r>
            <a:r>
              <a:rPr lang="de-DE" sz="2200" i="1" dirty="0" err="1">
                <a:latin typeface="Arial" panose="020B0604020202020204" pitchFamily="34" charset="0"/>
                <a:cs typeface="Arial" panose="020B0604020202020204" pitchFamily="34" charset="0"/>
              </a:rPr>
              <a:t>istribution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M</a:t>
            </a:r>
            <a:r>
              <a:rPr lang="de-DE" sz="2200" dirty="0">
                <a:latin typeface="Arial" panose="020B0604020202020204" pitchFamily="34" charset="0"/>
                <a:cs typeface="Arial" panose="020B0604020202020204" pitchFamily="34" charset="0"/>
              </a:rPr>
              <a:t>etabolismus</a:t>
            </a:r>
          </a:p>
          <a:p>
            <a:r>
              <a:rPr lang="de-DE" sz="2200" dirty="0">
                <a:latin typeface="Arial" panose="020B0604020202020204" pitchFamily="34" charset="0"/>
                <a:cs typeface="Arial" panose="020B0604020202020204" pitchFamily="34" charset="0"/>
              </a:rPr>
              <a:t>Ausscheidung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e</a:t>
            </a:r>
            <a:r>
              <a:rPr lang="de-DE" sz="2200" i="1" dirty="0" err="1">
                <a:latin typeface="Arial" panose="020B0604020202020204" pitchFamily="34" charset="0"/>
                <a:cs typeface="Arial" panose="020B0604020202020204" pitchFamily="34" charset="0"/>
              </a:rPr>
              <a:t>xcretion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T</a:t>
            </a:r>
            <a:r>
              <a:rPr lang="de-DE" sz="2200" dirty="0">
                <a:latin typeface="Arial" panose="020B0604020202020204" pitchFamily="34" charset="0"/>
                <a:cs typeface="Arial" panose="020B0604020202020204" pitchFamily="34" charset="0"/>
              </a:rPr>
              <a:t>oxizität</a:t>
            </a:r>
            <a:endParaRPr lang="de-DE" sz="2200" b="1"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BD8F678-1822-6975-1F50-BB42305B9DA7}"/>
              </a:ext>
            </a:extLst>
          </p:cNvPr>
          <p:cNvSpPr txBox="1"/>
          <p:nvPr/>
        </p:nvSpPr>
        <p:spPr>
          <a:xfrm>
            <a:off x="3705504" y="1860600"/>
            <a:ext cx="2863571" cy="769441"/>
          </a:xfrm>
          <a:prstGeom prst="rect">
            <a:avLst/>
          </a:prstGeom>
          <a:solidFill>
            <a:schemeClr val="bg1"/>
          </a:solidFill>
        </p:spPr>
        <p:txBody>
          <a:bodyPr wrap="square" rtlCol="0">
            <a:spAutoFit/>
          </a:bodyPr>
          <a:lstStyle/>
          <a:p>
            <a:pPr algn="ctr"/>
            <a:r>
              <a:rPr lang="de-DE" sz="2200" dirty="0">
                <a:latin typeface="Arial" panose="020B0604020202020204" pitchFamily="34" charset="0"/>
                <a:cs typeface="Arial" panose="020B0604020202020204" pitchFamily="34" charset="0"/>
              </a:rPr>
              <a:t>Wechselwirkung mit dem Target</a:t>
            </a:r>
          </a:p>
        </p:txBody>
      </p:sp>
      <p:sp>
        <p:nvSpPr>
          <p:cNvPr id="13" name="Textfeld 12">
            <a:extLst>
              <a:ext uri="{FF2B5EF4-FFF2-40B4-BE49-F238E27FC236}">
                <a16:creationId xmlns:a16="http://schemas.microsoft.com/office/drawing/2014/main" id="{19054E14-589B-E723-CEE2-BFC5B8FDFD43}"/>
              </a:ext>
            </a:extLst>
          </p:cNvPr>
          <p:cNvSpPr txBox="1"/>
          <p:nvPr/>
        </p:nvSpPr>
        <p:spPr>
          <a:xfrm>
            <a:off x="5452535" y="3961634"/>
            <a:ext cx="999680" cy="400110"/>
          </a:xfrm>
          <a:prstGeom prst="rect">
            <a:avLst/>
          </a:prstGeom>
          <a:solidFill>
            <a:srgbClr val="236BB8"/>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14" name="Textfeld 13">
            <a:extLst>
              <a:ext uri="{FF2B5EF4-FFF2-40B4-BE49-F238E27FC236}">
                <a16:creationId xmlns:a16="http://schemas.microsoft.com/office/drawing/2014/main" id="{D61E9F93-2E7C-3F20-1365-11B7B0CEE023}"/>
              </a:ext>
            </a:extLst>
          </p:cNvPr>
          <p:cNvSpPr txBox="1"/>
          <p:nvPr/>
        </p:nvSpPr>
        <p:spPr>
          <a:xfrm>
            <a:off x="6531559" y="3218101"/>
            <a:ext cx="999680" cy="400110"/>
          </a:xfrm>
          <a:prstGeom prst="rect">
            <a:avLst/>
          </a:prstGeom>
          <a:solidFill>
            <a:schemeClr val="bg1"/>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3" name="Rechteck 2">
            <a:extLst>
              <a:ext uri="{FF2B5EF4-FFF2-40B4-BE49-F238E27FC236}">
                <a16:creationId xmlns:a16="http://schemas.microsoft.com/office/drawing/2014/main" id="{A1D55982-134C-D641-9785-F4B65A582A0A}"/>
              </a:ext>
            </a:extLst>
          </p:cNvPr>
          <p:cNvSpPr/>
          <p:nvPr/>
        </p:nvSpPr>
        <p:spPr>
          <a:xfrm>
            <a:off x="3737274" y="1806222"/>
            <a:ext cx="2860184" cy="868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9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CC054-CCB1-7846-8200-BE8BD7962667}"/>
              </a:ext>
            </a:extLst>
          </p:cNvPr>
          <p:cNvSpPr>
            <a:spLocks noGrp="1"/>
          </p:cNvSpPr>
          <p:nvPr>
            <p:ph type="title"/>
          </p:nvPr>
        </p:nvSpPr>
        <p:spPr>
          <a:xfrm>
            <a:off x="628650" y="7938"/>
            <a:ext cx="7886700" cy="1325563"/>
          </a:xfrm>
        </p:spPr>
        <p:txBody>
          <a:bodyPr/>
          <a:lstStyle/>
          <a:p>
            <a:pPr algn="ctr"/>
            <a:r>
              <a:rPr lang="de-DE" dirty="0"/>
              <a:t>Protein-Ligand-WW</a:t>
            </a:r>
          </a:p>
        </p:txBody>
      </p:sp>
      <p:sp>
        <p:nvSpPr>
          <p:cNvPr id="6" name="Rechteck 5">
            <a:extLst>
              <a:ext uri="{FF2B5EF4-FFF2-40B4-BE49-F238E27FC236}">
                <a16:creationId xmlns:a16="http://schemas.microsoft.com/office/drawing/2014/main" id="{8250010C-A799-874D-9594-A3F5390B8FA9}"/>
              </a:ext>
            </a:extLst>
          </p:cNvPr>
          <p:cNvSpPr/>
          <p:nvPr/>
        </p:nvSpPr>
        <p:spPr>
          <a:xfrm>
            <a:off x="3281078" y="1004825"/>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3, S. 6)</a:t>
            </a:r>
            <a:endParaRPr lang="de-DE" sz="1800" dirty="0"/>
          </a:p>
        </p:txBody>
      </p:sp>
      <p:pic>
        <p:nvPicPr>
          <p:cNvPr id="3" name="Grafik 2">
            <a:extLst>
              <a:ext uri="{FF2B5EF4-FFF2-40B4-BE49-F238E27FC236}">
                <a16:creationId xmlns:a16="http://schemas.microsoft.com/office/drawing/2014/main" id="{469879CE-D3BD-D4F0-26A5-EC6E3660252E}"/>
              </a:ext>
            </a:extLst>
          </p:cNvPr>
          <p:cNvPicPr>
            <a:picLocks noChangeAspect="1"/>
          </p:cNvPicPr>
          <p:nvPr/>
        </p:nvPicPr>
        <p:blipFill>
          <a:blip r:embed="rId2"/>
          <a:stretch>
            <a:fillRect/>
          </a:stretch>
        </p:blipFill>
        <p:spPr>
          <a:xfrm>
            <a:off x="205342" y="1850217"/>
            <a:ext cx="8752678" cy="4729011"/>
          </a:xfrm>
          <a:prstGeom prst="rect">
            <a:avLst/>
          </a:prstGeom>
        </p:spPr>
      </p:pic>
    </p:spTree>
    <p:extLst>
      <p:ext uri="{BB962C8B-B14F-4D97-AF65-F5344CB8AC3E}">
        <p14:creationId xmlns:p14="http://schemas.microsoft.com/office/powerpoint/2010/main" val="12001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235E980-BD31-DB43-A698-A37B4E4EDB16}"/>
              </a:ext>
            </a:extLst>
          </p:cNvPr>
          <p:cNvPicPr>
            <a:picLocks noChangeAspect="1"/>
          </p:cNvPicPr>
          <p:nvPr/>
        </p:nvPicPr>
        <p:blipFill rotWithShape="1">
          <a:blip r:embed="rId2"/>
          <a:srcRect l="5512" r="7061" b="57077"/>
          <a:stretch/>
        </p:blipFill>
        <p:spPr>
          <a:xfrm>
            <a:off x="0" y="1333501"/>
            <a:ext cx="9149072" cy="5512904"/>
          </a:xfrm>
          <a:prstGeom prst="rect">
            <a:avLst/>
          </a:prstGeom>
        </p:spPr>
      </p:pic>
      <p:sp>
        <p:nvSpPr>
          <p:cNvPr id="4" name="Titel 1">
            <a:extLst>
              <a:ext uri="{FF2B5EF4-FFF2-40B4-BE49-F238E27FC236}">
                <a16:creationId xmlns:a16="http://schemas.microsoft.com/office/drawing/2014/main" id="{3E8A4DE8-663B-A44C-B06D-913369DDCC79}"/>
              </a:ext>
            </a:extLst>
          </p:cNvPr>
          <p:cNvSpPr>
            <a:spLocks noGrp="1"/>
          </p:cNvSpPr>
          <p:nvPr>
            <p:ph type="title"/>
          </p:nvPr>
        </p:nvSpPr>
        <p:spPr>
          <a:xfrm>
            <a:off x="628650" y="-164338"/>
            <a:ext cx="7886700" cy="1325563"/>
          </a:xfrm>
        </p:spPr>
        <p:txBody>
          <a:bodyPr/>
          <a:lstStyle/>
          <a:p>
            <a:pPr algn="ctr"/>
            <a:r>
              <a:rPr lang="de-DE" dirty="0" err="1"/>
              <a:t>Proteinogene</a:t>
            </a:r>
            <a:r>
              <a:rPr lang="de-DE" dirty="0"/>
              <a:t> Aminosäuren</a:t>
            </a:r>
          </a:p>
        </p:txBody>
      </p:sp>
      <p:sp>
        <p:nvSpPr>
          <p:cNvPr id="7" name="Rechteck 6">
            <a:extLst>
              <a:ext uri="{FF2B5EF4-FFF2-40B4-BE49-F238E27FC236}">
                <a16:creationId xmlns:a16="http://schemas.microsoft.com/office/drawing/2014/main" id="{E3BEC8B0-28D4-A340-B78D-535637042A3D}"/>
              </a:ext>
            </a:extLst>
          </p:cNvPr>
          <p:cNvSpPr/>
          <p:nvPr/>
        </p:nvSpPr>
        <p:spPr>
          <a:xfrm>
            <a:off x="2459444" y="847253"/>
            <a:ext cx="4895186"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(Formelsammlung: Tabelle A33, S. 39/40)</a:t>
            </a:r>
            <a:endParaRPr lang="de-DE" sz="1800" dirty="0"/>
          </a:p>
        </p:txBody>
      </p:sp>
    </p:spTree>
    <p:extLst>
      <p:ext uri="{BB962C8B-B14F-4D97-AF65-F5344CB8AC3E}">
        <p14:creationId xmlns:p14="http://schemas.microsoft.com/office/powerpoint/2010/main" val="91643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00A3C29-67B7-BC43-92B7-4573B675DD34}"/>
              </a:ext>
            </a:extLst>
          </p:cNvPr>
          <p:cNvPicPr>
            <a:picLocks noChangeAspect="1"/>
          </p:cNvPicPr>
          <p:nvPr/>
        </p:nvPicPr>
        <p:blipFill rotWithShape="1">
          <a:blip r:embed="rId2"/>
          <a:srcRect l="7361" t="42922" r="6627" b="1599"/>
          <a:stretch/>
        </p:blipFill>
        <p:spPr>
          <a:xfrm>
            <a:off x="361838" y="66260"/>
            <a:ext cx="8420324" cy="6665844"/>
          </a:xfrm>
          <a:prstGeom prst="rect">
            <a:avLst/>
          </a:prstGeom>
        </p:spPr>
      </p:pic>
    </p:spTree>
    <p:extLst>
      <p:ext uri="{BB962C8B-B14F-4D97-AF65-F5344CB8AC3E}">
        <p14:creationId xmlns:p14="http://schemas.microsoft.com/office/powerpoint/2010/main" val="2679739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EFF63-7FB1-AF4D-A387-B460E19526AC}"/>
              </a:ext>
            </a:extLst>
          </p:cNvPr>
          <p:cNvSpPr>
            <a:spLocks noGrp="1"/>
          </p:cNvSpPr>
          <p:nvPr>
            <p:ph type="title"/>
          </p:nvPr>
        </p:nvSpPr>
        <p:spPr/>
        <p:txBody>
          <a:bodyPr/>
          <a:lstStyle/>
          <a:p>
            <a:r>
              <a:rPr lang="de-DE" dirty="0"/>
              <a:t>Beispiel</a:t>
            </a:r>
          </a:p>
        </p:txBody>
      </p:sp>
      <p:pic>
        <p:nvPicPr>
          <p:cNvPr id="5" name="Inhaltsplatzhalter 4">
            <a:extLst>
              <a:ext uri="{FF2B5EF4-FFF2-40B4-BE49-F238E27FC236}">
                <a16:creationId xmlns:a16="http://schemas.microsoft.com/office/drawing/2014/main" id="{012E943A-159E-E246-A0F2-4494539DCCFD}"/>
              </a:ext>
            </a:extLst>
          </p:cNvPr>
          <p:cNvPicPr>
            <a:picLocks noGrp="1" noChangeAspect="1"/>
          </p:cNvPicPr>
          <p:nvPr>
            <p:ph idx="1"/>
          </p:nvPr>
        </p:nvPicPr>
        <p:blipFill>
          <a:blip r:embed="rId3"/>
          <a:stretch>
            <a:fillRect/>
          </a:stretch>
        </p:blipFill>
        <p:spPr>
          <a:xfrm>
            <a:off x="1845365" y="1840629"/>
            <a:ext cx="5089035" cy="4351339"/>
          </a:xfrm>
        </p:spPr>
      </p:pic>
    </p:spTree>
    <p:extLst>
      <p:ext uri="{BB962C8B-B14F-4D97-AF65-F5344CB8AC3E}">
        <p14:creationId xmlns:p14="http://schemas.microsoft.com/office/powerpoint/2010/main" val="378012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B1058662-78D1-E14A-A13D-02A6EBF55883}"/>
              </a:ext>
            </a:extLst>
          </p:cNvPr>
          <p:cNvGrpSpPr>
            <a:grpSpLocks noChangeAspect="1"/>
          </p:cNvGrpSpPr>
          <p:nvPr/>
        </p:nvGrpSpPr>
        <p:grpSpPr>
          <a:xfrm>
            <a:off x="105020" y="1897278"/>
            <a:ext cx="8921493" cy="3622468"/>
            <a:chOff x="-1524000" y="567955"/>
            <a:chExt cx="12192000" cy="4950420"/>
          </a:xfrm>
        </p:grpSpPr>
        <p:pic>
          <p:nvPicPr>
            <p:cNvPr id="5" name="Grafik 4">
              <a:extLst>
                <a:ext uri="{FF2B5EF4-FFF2-40B4-BE49-F238E27FC236}">
                  <a16:creationId xmlns:a16="http://schemas.microsoft.com/office/drawing/2014/main" id="{A48B7190-36C2-EF45-BFE9-C73796E26725}"/>
                </a:ext>
              </a:extLst>
            </p:cNvPr>
            <p:cNvPicPr>
              <a:picLocks noChangeAspect="1"/>
            </p:cNvPicPr>
            <p:nvPr/>
          </p:nvPicPr>
          <p:blipFill>
            <a:blip r:embed="rId3"/>
            <a:stretch>
              <a:fillRect/>
            </a:stretch>
          </p:blipFill>
          <p:spPr>
            <a:xfrm>
              <a:off x="-1524000" y="1339627"/>
              <a:ext cx="12192000" cy="4178748"/>
            </a:xfrm>
            <a:prstGeom prst="rect">
              <a:avLst/>
            </a:prstGeom>
          </p:spPr>
        </p:pic>
        <p:sp>
          <p:nvSpPr>
            <p:cNvPr id="6" name="Oval 5">
              <a:extLst>
                <a:ext uri="{FF2B5EF4-FFF2-40B4-BE49-F238E27FC236}">
                  <a16:creationId xmlns:a16="http://schemas.microsoft.com/office/drawing/2014/main" id="{95FEBC5B-BB3E-5247-A0C9-B07C48BEEA18}"/>
                </a:ext>
              </a:extLst>
            </p:cNvPr>
            <p:cNvSpPr/>
            <p:nvPr/>
          </p:nvSpPr>
          <p:spPr>
            <a:xfrm>
              <a:off x="795403" y="1822835"/>
              <a:ext cx="612000" cy="612000"/>
            </a:xfrm>
            <a:prstGeom prst="ellipse">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7" name="Oval 6">
              <a:extLst>
                <a:ext uri="{FF2B5EF4-FFF2-40B4-BE49-F238E27FC236}">
                  <a16:creationId xmlns:a16="http://schemas.microsoft.com/office/drawing/2014/main" id="{32849DF3-9ABF-2B41-84CB-34E038F8E00D}"/>
                </a:ext>
              </a:extLst>
            </p:cNvPr>
            <p:cNvSpPr/>
            <p:nvPr/>
          </p:nvSpPr>
          <p:spPr>
            <a:xfrm>
              <a:off x="9003231" y="1822835"/>
              <a:ext cx="612000" cy="612000"/>
            </a:xfrm>
            <a:prstGeom prst="ellipse">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8" name="Textfeld 7">
              <a:extLst>
                <a:ext uri="{FF2B5EF4-FFF2-40B4-BE49-F238E27FC236}">
                  <a16:creationId xmlns:a16="http://schemas.microsoft.com/office/drawing/2014/main" id="{C13C7770-EE6F-6844-BD9B-38588E7F170C}"/>
                </a:ext>
              </a:extLst>
            </p:cNvPr>
            <p:cNvSpPr txBox="1"/>
            <p:nvPr/>
          </p:nvSpPr>
          <p:spPr>
            <a:xfrm>
              <a:off x="818888" y="1688517"/>
              <a:ext cx="444351" cy="646330"/>
            </a:xfrm>
            <a:prstGeom prst="rect">
              <a:avLst/>
            </a:prstGeom>
            <a:noFill/>
          </p:spPr>
          <p:txBody>
            <a:bodyPr wrap="none" rtlCol="0">
              <a:spAutoFit/>
            </a:bodyPr>
            <a:lstStyle/>
            <a:p>
              <a:r>
                <a:rPr lang="de-DE" sz="3600" dirty="0">
                  <a:latin typeface="+mj-lt"/>
                </a:rPr>
                <a:t>A</a:t>
              </a:r>
            </a:p>
          </p:txBody>
        </p:sp>
        <p:sp>
          <p:nvSpPr>
            <p:cNvPr id="9" name="Textfeld 8">
              <a:extLst>
                <a:ext uri="{FF2B5EF4-FFF2-40B4-BE49-F238E27FC236}">
                  <a16:creationId xmlns:a16="http://schemas.microsoft.com/office/drawing/2014/main" id="{0F6270EB-E579-0D44-A047-505805E823E3}"/>
                </a:ext>
              </a:extLst>
            </p:cNvPr>
            <p:cNvSpPr txBox="1"/>
            <p:nvPr/>
          </p:nvSpPr>
          <p:spPr>
            <a:xfrm>
              <a:off x="9015831" y="1668989"/>
              <a:ext cx="444351" cy="646332"/>
            </a:xfrm>
            <a:prstGeom prst="rect">
              <a:avLst/>
            </a:prstGeom>
            <a:noFill/>
          </p:spPr>
          <p:txBody>
            <a:bodyPr wrap="none" rtlCol="0">
              <a:spAutoFit/>
            </a:bodyPr>
            <a:lstStyle/>
            <a:p>
              <a:r>
                <a:rPr lang="de-DE" sz="3600" dirty="0">
                  <a:latin typeface="+mj-lt"/>
                </a:rPr>
                <a:t>A</a:t>
              </a:r>
            </a:p>
          </p:txBody>
        </p:sp>
        <p:pic>
          <p:nvPicPr>
            <p:cNvPr id="10" name="Grafik 9">
              <a:extLst>
                <a:ext uri="{FF2B5EF4-FFF2-40B4-BE49-F238E27FC236}">
                  <a16:creationId xmlns:a16="http://schemas.microsoft.com/office/drawing/2014/main" id="{E3CB20A2-82C0-3144-BE92-33030E54F65C}"/>
                </a:ext>
              </a:extLst>
            </p:cNvPr>
            <p:cNvPicPr>
              <a:picLocks noChangeAspect="1"/>
            </p:cNvPicPr>
            <p:nvPr/>
          </p:nvPicPr>
          <p:blipFill>
            <a:blip r:embed="rId4"/>
            <a:stretch>
              <a:fillRect/>
            </a:stretch>
          </p:blipFill>
          <p:spPr>
            <a:xfrm rot="10393302">
              <a:off x="-1217390" y="2141625"/>
              <a:ext cx="831215" cy="959095"/>
            </a:xfrm>
            <a:prstGeom prst="rect">
              <a:avLst/>
            </a:prstGeom>
          </p:spPr>
        </p:pic>
        <p:sp>
          <p:nvSpPr>
            <p:cNvPr id="11" name="Textfeld 10">
              <a:extLst>
                <a:ext uri="{FF2B5EF4-FFF2-40B4-BE49-F238E27FC236}">
                  <a16:creationId xmlns:a16="http://schemas.microsoft.com/office/drawing/2014/main" id="{D217B7E7-A0E0-EF4B-B239-2C8EE08CA6BB}"/>
                </a:ext>
              </a:extLst>
            </p:cNvPr>
            <p:cNvSpPr txBox="1"/>
            <p:nvPr/>
          </p:nvSpPr>
          <p:spPr>
            <a:xfrm>
              <a:off x="-676468" y="567955"/>
              <a:ext cx="2351606" cy="523220"/>
            </a:xfrm>
            <a:prstGeom prst="rect">
              <a:avLst/>
            </a:prstGeom>
            <a:noFill/>
          </p:spPr>
          <p:txBody>
            <a:bodyPr wrap="none" rtlCol="0">
              <a:spAutoFit/>
            </a:bodyPr>
            <a:lstStyle/>
            <a:p>
              <a:r>
                <a:rPr lang="de-DE" sz="2800" i="1" dirty="0">
                  <a:latin typeface="+mj-lt"/>
                </a:rPr>
                <a:t>(S)-</a:t>
              </a:r>
              <a:r>
                <a:rPr lang="de-DE" sz="2800" dirty="0">
                  <a:latin typeface="+mj-lt"/>
                </a:rPr>
                <a:t>Enantiomer</a:t>
              </a:r>
            </a:p>
          </p:txBody>
        </p:sp>
        <p:sp>
          <p:nvSpPr>
            <p:cNvPr id="12" name="Textfeld 11">
              <a:extLst>
                <a:ext uri="{FF2B5EF4-FFF2-40B4-BE49-F238E27FC236}">
                  <a16:creationId xmlns:a16="http://schemas.microsoft.com/office/drawing/2014/main" id="{9EA6586C-E9FC-E542-BDA5-E44CF39211CD}"/>
                </a:ext>
              </a:extLst>
            </p:cNvPr>
            <p:cNvSpPr txBox="1"/>
            <p:nvPr/>
          </p:nvSpPr>
          <p:spPr>
            <a:xfrm>
              <a:off x="-466649" y="1875939"/>
              <a:ext cx="357790" cy="461665"/>
            </a:xfrm>
            <a:prstGeom prst="rect">
              <a:avLst/>
            </a:prstGeom>
            <a:noFill/>
          </p:spPr>
          <p:txBody>
            <a:bodyPr wrap="none" rtlCol="0">
              <a:spAutoFit/>
            </a:bodyPr>
            <a:lstStyle/>
            <a:p>
              <a:r>
                <a:rPr lang="de-DE" sz="2400" dirty="0">
                  <a:latin typeface="+mj-lt"/>
                </a:rPr>
                <a:t>A</a:t>
              </a:r>
            </a:p>
          </p:txBody>
        </p:sp>
        <p:sp>
          <p:nvSpPr>
            <p:cNvPr id="13" name="Textfeld 12">
              <a:extLst>
                <a:ext uri="{FF2B5EF4-FFF2-40B4-BE49-F238E27FC236}">
                  <a16:creationId xmlns:a16="http://schemas.microsoft.com/office/drawing/2014/main" id="{461F8C1E-50F3-A840-893B-5B36EABD0C34}"/>
                </a:ext>
              </a:extLst>
            </p:cNvPr>
            <p:cNvSpPr txBox="1"/>
            <p:nvPr/>
          </p:nvSpPr>
          <p:spPr>
            <a:xfrm>
              <a:off x="-458636" y="2563849"/>
              <a:ext cx="349776" cy="461665"/>
            </a:xfrm>
            <a:prstGeom prst="rect">
              <a:avLst/>
            </a:prstGeom>
            <a:noFill/>
          </p:spPr>
          <p:txBody>
            <a:bodyPr wrap="none" rtlCol="0">
              <a:spAutoFit/>
            </a:bodyPr>
            <a:lstStyle/>
            <a:p>
              <a:r>
                <a:rPr lang="de-DE" sz="2400" dirty="0">
                  <a:latin typeface="+mj-lt"/>
                </a:rPr>
                <a:t>C</a:t>
              </a:r>
            </a:p>
          </p:txBody>
        </p:sp>
        <p:sp>
          <p:nvSpPr>
            <p:cNvPr id="14" name="Textfeld 13">
              <a:extLst>
                <a:ext uri="{FF2B5EF4-FFF2-40B4-BE49-F238E27FC236}">
                  <a16:creationId xmlns:a16="http://schemas.microsoft.com/office/drawing/2014/main" id="{F42C3C48-AA9D-594A-A8D4-168A855E64BC}"/>
                </a:ext>
              </a:extLst>
            </p:cNvPr>
            <p:cNvSpPr txBox="1"/>
            <p:nvPr/>
          </p:nvSpPr>
          <p:spPr>
            <a:xfrm>
              <a:off x="-1494706" y="2768922"/>
              <a:ext cx="349777" cy="461665"/>
            </a:xfrm>
            <a:prstGeom prst="rect">
              <a:avLst/>
            </a:prstGeom>
            <a:noFill/>
          </p:spPr>
          <p:txBody>
            <a:bodyPr wrap="none" rtlCol="0">
              <a:spAutoFit/>
            </a:bodyPr>
            <a:lstStyle/>
            <a:p>
              <a:r>
                <a:rPr lang="de-DE" sz="2400" dirty="0">
                  <a:latin typeface="+mj-lt"/>
                </a:rPr>
                <a:t>B</a:t>
              </a:r>
            </a:p>
          </p:txBody>
        </p:sp>
        <p:sp>
          <p:nvSpPr>
            <p:cNvPr id="16" name="Textfeld 15">
              <a:extLst>
                <a:ext uri="{FF2B5EF4-FFF2-40B4-BE49-F238E27FC236}">
                  <a16:creationId xmlns:a16="http://schemas.microsoft.com/office/drawing/2014/main" id="{A5A801A8-69B2-CE4F-945E-4BAABDA40427}"/>
                </a:ext>
              </a:extLst>
            </p:cNvPr>
            <p:cNvSpPr txBox="1"/>
            <p:nvPr/>
          </p:nvSpPr>
          <p:spPr>
            <a:xfrm>
              <a:off x="6927169" y="574802"/>
              <a:ext cx="2382062" cy="523220"/>
            </a:xfrm>
            <a:prstGeom prst="rect">
              <a:avLst/>
            </a:prstGeom>
            <a:noFill/>
          </p:spPr>
          <p:txBody>
            <a:bodyPr wrap="none" rtlCol="0">
              <a:spAutoFit/>
            </a:bodyPr>
            <a:lstStyle/>
            <a:p>
              <a:r>
                <a:rPr lang="de-DE" sz="2800" i="1" dirty="0">
                  <a:latin typeface="+mj-lt"/>
                </a:rPr>
                <a:t>(R)-</a:t>
              </a:r>
              <a:r>
                <a:rPr lang="de-DE" sz="2800" dirty="0">
                  <a:latin typeface="+mj-lt"/>
                </a:rPr>
                <a:t>Enantiomer</a:t>
              </a:r>
            </a:p>
          </p:txBody>
        </p:sp>
        <p:sp>
          <p:nvSpPr>
            <p:cNvPr id="21" name="Textfeld 20">
              <a:extLst>
                <a:ext uri="{FF2B5EF4-FFF2-40B4-BE49-F238E27FC236}">
                  <a16:creationId xmlns:a16="http://schemas.microsoft.com/office/drawing/2014/main" id="{7FA7A5B9-F2F5-694C-9749-D7A7AB43803D}"/>
                </a:ext>
              </a:extLst>
            </p:cNvPr>
            <p:cNvSpPr txBox="1"/>
            <p:nvPr/>
          </p:nvSpPr>
          <p:spPr>
            <a:xfrm>
              <a:off x="6482199" y="4502653"/>
              <a:ext cx="1227003" cy="523220"/>
            </a:xfrm>
            <a:prstGeom prst="rect">
              <a:avLst/>
            </a:prstGeom>
            <a:noFill/>
          </p:spPr>
          <p:txBody>
            <a:bodyPr wrap="none" rtlCol="0">
              <a:spAutoFit/>
            </a:bodyPr>
            <a:lstStyle/>
            <a:p>
              <a:r>
                <a:rPr lang="de-DE" sz="2800" b="1" dirty="0">
                  <a:solidFill>
                    <a:srgbClr val="7030A0"/>
                  </a:solidFill>
                  <a:latin typeface="+mj-lt"/>
                </a:rPr>
                <a:t>Protein</a:t>
              </a:r>
            </a:p>
          </p:txBody>
        </p:sp>
        <p:sp>
          <p:nvSpPr>
            <p:cNvPr id="23" name="Textfeld 22">
              <a:extLst>
                <a:ext uri="{FF2B5EF4-FFF2-40B4-BE49-F238E27FC236}">
                  <a16:creationId xmlns:a16="http://schemas.microsoft.com/office/drawing/2014/main" id="{EB504929-708A-CD4F-8E40-4692DC549527}"/>
                </a:ext>
              </a:extLst>
            </p:cNvPr>
            <p:cNvSpPr txBox="1"/>
            <p:nvPr/>
          </p:nvSpPr>
          <p:spPr>
            <a:xfrm>
              <a:off x="120561" y="4416062"/>
              <a:ext cx="1227003" cy="523220"/>
            </a:xfrm>
            <a:prstGeom prst="rect">
              <a:avLst/>
            </a:prstGeom>
            <a:noFill/>
          </p:spPr>
          <p:txBody>
            <a:bodyPr wrap="none" rtlCol="0">
              <a:spAutoFit/>
            </a:bodyPr>
            <a:lstStyle/>
            <a:p>
              <a:r>
                <a:rPr lang="de-DE" sz="2800" b="1" dirty="0">
                  <a:solidFill>
                    <a:srgbClr val="7030A0"/>
                  </a:solidFill>
                  <a:latin typeface="+mj-lt"/>
                </a:rPr>
                <a:t>Protein</a:t>
              </a:r>
            </a:p>
          </p:txBody>
        </p:sp>
      </p:grpSp>
      <p:sp>
        <p:nvSpPr>
          <p:cNvPr id="3" name="Rechteck 2">
            <a:extLst>
              <a:ext uri="{FF2B5EF4-FFF2-40B4-BE49-F238E27FC236}">
                <a16:creationId xmlns:a16="http://schemas.microsoft.com/office/drawing/2014/main" id="{2F2A2199-07BA-DE4C-BA93-3DA34A910C67}"/>
              </a:ext>
            </a:extLst>
          </p:cNvPr>
          <p:cNvSpPr/>
          <p:nvPr/>
        </p:nvSpPr>
        <p:spPr>
          <a:xfrm>
            <a:off x="14288" y="5547607"/>
            <a:ext cx="8410998" cy="480901"/>
          </a:xfrm>
          <a:prstGeom prst="rect">
            <a:avLst/>
          </a:prstGeom>
        </p:spPr>
        <p:txBody>
          <a:bodyPr wrap="square">
            <a:spAutoFit/>
          </a:bodyPr>
          <a:lstStyle/>
          <a:p>
            <a:pPr>
              <a:lnSpc>
                <a:spcPct val="115000"/>
              </a:lnSpc>
              <a:spcBef>
                <a:spcPts val="600"/>
              </a:spcBef>
              <a:spcAft>
                <a:spcPts val="1800"/>
              </a:spcAft>
            </a:pPr>
            <a:r>
              <a:rPr lang="de-CH" sz="2400" dirty="0">
                <a:solidFill>
                  <a:srgbClr val="000000"/>
                </a:solidFill>
                <a:latin typeface="Arial" panose="020B0604020202020204" pitchFamily="34" charset="0"/>
                <a:ea typeface="Cambria" panose="02040503050406030204" pitchFamily="18" charset="0"/>
                <a:cs typeface="Times New Roman" panose="02020603050405020304" pitchFamily="18" charset="0"/>
              </a:rPr>
              <a:t>Bindung von </a:t>
            </a:r>
            <a:r>
              <a:rPr lang="de-CH" sz="2400" dirty="0" err="1">
                <a:solidFill>
                  <a:srgbClr val="000000"/>
                </a:solidFill>
                <a:latin typeface="Arial" panose="020B0604020202020204" pitchFamily="34" charset="0"/>
                <a:ea typeface="Cambria" panose="02040503050406030204" pitchFamily="18" charset="0"/>
                <a:cs typeface="Times New Roman" panose="02020603050405020304" pitchFamily="18" charset="0"/>
              </a:rPr>
              <a:t>Enantiomeren</a:t>
            </a:r>
            <a:r>
              <a:rPr lang="de-CH" sz="2400" dirty="0">
                <a:solidFill>
                  <a:srgbClr val="000000"/>
                </a:solidFill>
                <a:latin typeface="Arial" panose="020B0604020202020204" pitchFamily="34" charset="0"/>
                <a:ea typeface="Cambria" panose="02040503050406030204" pitchFamily="18" charset="0"/>
                <a:cs typeface="Times New Roman" panose="02020603050405020304" pitchFamily="18" charset="0"/>
              </a:rPr>
              <a:t> an ein (z. B. Rezeptor-)Protein</a:t>
            </a:r>
            <a:endParaRPr lang="de-CH" sz="24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8" name="Rechteck 17">
            <a:extLst>
              <a:ext uri="{FF2B5EF4-FFF2-40B4-BE49-F238E27FC236}">
                <a16:creationId xmlns:a16="http://schemas.microsoft.com/office/drawing/2014/main" id="{D7D3AE94-3851-A048-AC7E-24DE2FB376CC}"/>
              </a:ext>
            </a:extLst>
          </p:cNvPr>
          <p:cNvSpPr/>
          <p:nvPr/>
        </p:nvSpPr>
        <p:spPr>
          <a:xfrm>
            <a:off x="3281078" y="1004825"/>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4, S. 7)</a:t>
            </a:r>
            <a:endParaRPr lang="de-DE" sz="1800" dirty="0"/>
          </a:p>
        </p:txBody>
      </p:sp>
      <p:sp>
        <p:nvSpPr>
          <p:cNvPr id="19" name="Titel 1">
            <a:extLst>
              <a:ext uri="{FF2B5EF4-FFF2-40B4-BE49-F238E27FC236}">
                <a16:creationId xmlns:a16="http://schemas.microsoft.com/office/drawing/2014/main" id="{437E809E-35A8-F345-AC11-3951FC1D371D}"/>
              </a:ext>
            </a:extLst>
          </p:cNvPr>
          <p:cNvSpPr txBox="1">
            <a:spLocks/>
          </p:cNvSpPr>
          <p:nvPr/>
        </p:nvSpPr>
        <p:spPr>
          <a:xfrm>
            <a:off x="628650" y="7938"/>
            <a:ext cx="7886700" cy="1022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latin typeface="Arial" panose="020B0604020202020204" pitchFamily="34" charset="0"/>
                <a:cs typeface="Arial" panose="020B0604020202020204" pitchFamily="34" charset="0"/>
              </a:rPr>
              <a:t>Räumliche Struktur</a:t>
            </a:r>
          </a:p>
        </p:txBody>
      </p:sp>
    </p:spTree>
    <p:extLst>
      <p:ext uri="{BB962C8B-B14F-4D97-AF65-F5344CB8AC3E}">
        <p14:creationId xmlns:p14="http://schemas.microsoft.com/office/powerpoint/2010/main" val="409436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7D35E-0D26-CE49-BAB3-504D24C0721C}"/>
              </a:ext>
            </a:extLst>
          </p:cNvPr>
          <p:cNvSpPr>
            <a:spLocks noGrp="1"/>
          </p:cNvSpPr>
          <p:nvPr>
            <p:ph type="title"/>
          </p:nvPr>
        </p:nvSpPr>
        <p:spPr>
          <a:xfrm>
            <a:off x="371475" y="111603"/>
            <a:ext cx="7886700" cy="1325563"/>
          </a:xfrm>
        </p:spPr>
        <p:txBody>
          <a:bodyPr>
            <a:normAutofit/>
          </a:bodyPr>
          <a:lstStyle/>
          <a:p>
            <a:r>
              <a:rPr lang="de-DE" sz="4000" i="1" dirty="0"/>
              <a:t>Beispiel (Abbildung 5, S. 7)</a:t>
            </a:r>
          </a:p>
        </p:txBody>
      </p:sp>
      <p:pic>
        <p:nvPicPr>
          <p:cNvPr id="5" name="Grafik 4" descr="Ein Bild, das Geburtstag, drinnen, Spielzeug, Kerze enthält.&#10;&#10;Automatisch generierte Beschreibung">
            <a:extLst>
              <a:ext uri="{FF2B5EF4-FFF2-40B4-BE49-F238E27FC236}">
                <a16:creationId xmlns:a16="http://schemas.microsoft.com/office/drawing/2014/main" id="{87ACF7FD-448D-5D4C-A513-4EDAD3241ED1}"/>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bwMode="auto">
          <a:xfrm>
            <a:off x="3771900" y="2133865"/>
            <a:ext cx="5372100" cy="3566847"/>
          </a:xfrm>
          <a:prstGeom prst="rect">
            <a:avLst/>
          </a:prstGeom>
          <a:ln>
            <a:noFill/>
          </a:ln>
          <a:extLst>
            <a:ext uri="{53640926-AAD7-44D8-BBD7-CCE9431645EC}">
              <a14:shadowObscured xmlns:a14="http://schemas.microsoft.com/office/drawing/2010/main"/>
            </a:ext>
          </a:extLst>
        </p:spPr>
      </p:pic>
      <p:pic>
        <p:nvPicPr>
          <p:cNvPr id="6" name="Grafik 5">
            <a:extLst>
              <a:ext uri="{FF2B5EF4-FFF2-40B4-BE49-F238E27FC236}">
                <a16:creationId xmlns:a16="http://schemas.microsoft.com/office/drawing/2014/main" id="{5C9EDE62-C378-DB40-BB33-9B36DA48885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bwMode="auto">
          <a:xfrm>
            <a:off x="571499" y="1939289"/>
            <a:ext cx="2736850" cy="1765300"/>
          </a:xfrm>
          <a:prstGeom prst="rect">
            <a:avLst/>
          </a:prstGeom>
          <a:ln>
            <a:noFill/>
          </a:ln>
          <a:extLst>
            <a:ext uri="{53640926-AAD7-44D8-BBD7-CCE9431645EC}">
              <a14:shadowObscured xmlns:a14="http://schemas.microsoft.com/office/drawing/2010/main"/>
            </a:ext>
          </a:extLst>
        </p:spPr>
      </p:pic>
      <p:pic>
        <p:nvPicPr>
          <p:cNvPr id="7" name="Grafik 6">
            <a:extLst>
              <a:ext uri="{FF2B5EF4-FFF2-40B4-BE49-F238E27FC236}">
                <a16:creationId xmlns:a16="http://schemas.microsoft.com/office/drawing/2014/main" id="{51F7C409-D557-1340-8A4A-05D2721FD607}"/>
              </a:ext>
            </a:extLst>
          </p:cNvPr>
          <p:cNvPicPr/>
          <p:nvPr/>
        </p:nvPicPr>
        <p:blipFill rotWithShape="1">
          <a:blip r:embed="rId6">
            <a:extLst>
              <a:ext uri="{28A0092B-C50C-407E-A947-70E740481C1C}">
                <a14:useLocalDpi xmlns:a14="http://schemas.microsoft.com/office/drawing/2010/main"/>
              </a:ext>
            </a:extLst>
          </a:blip>
          <a:srcRect/>
          <a:stretch/>
        </p:blipFill>
        <p:spPr bwMode="auto">
          <a:xfrm>
            <a:off x="571499" y="4318315"/>
            <a:ext cx="2781300" cy="1765300"/>
          </a:xfrm>
          <a:prstGeom prst="rect">
            <a:avLst/>
          </a:prstGeom>
          <a:ln>
            <a:noFill/>
          </a:ln>
          <a:extLst>
            <a:ext uri="{53640926-AAD7-44D8-BBD7-CCE9431645EC}">
              <a14:shadowObscured xmlns:a14="http://schemas.microsoft.com/office/drawing/2010/main"/>
            </a:ext>
          </a:extLst>
        </p:spPr>
      </p:pic>
      <p:sp>
        <p:nvSpPr>
          <p:cNvPr id="8" name="Textfeld 10">
            <a:extLst>
              <a:ext uri="{FF2B5EF4-FFF2-40B4-BE49-F238E27FC236}">
                <a16:creationId xmlns:a16="http://schemas.microsoft.com/office/drawing/2014/main" id="{3481AB16-209B-9D4E-BED0-63D5FCB94750}"/>
              </a:ext>
            </a:extLst>
          </p:cNvPr>
          <p:cNvSpPr txBox="1"/>
          <p:nvPr/>
        </p:nvSpPr>
        <p:spPr>
          <a:xfrm>
            <a:off x="884041" y="2569640"/>
            <a:ext cx="351378" cy="36933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de-CH" sz="1800" b="1" i="1" dirty="0">
                <a:solidFill>
                  <a:srgbClr val="FF0000"/>
                </a:solidFill>
                <a:effectLst/>
                <a:latin typeface="Arial" panose="020B0604020202020204" pitchFamily="34" charset="0"/>
                <a:ea typeface="Cambria" panose="02040503050406030204" pitchFamily="18" charset="0"/>
                <a:cs typeface="Times New Roman" panose="02020603050405020304" pitchFamily="18" charset="0"/>
              </a:rPr>
              <a:t>R</a:t>
            </a:r>
            <a:endParaRPr lang="de-CH"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feld 13">
            <a:extLst>
              <a:ext uri="{FF2B5EF4-FFF2-40B4-BE49-F238E27FC236}">
                <a16:creationId xmlns:a16="http://schemas.microsoft.com/office/drawing/2014/main" id="{D66D603A-5D8E-504A-8F75-3CD8FBAEBCA8}"/>
              </a:ext>
            </a:extLst>
          </p:cNvPr>
          <p:cNvSpPr txBox="1"/>
          <p:nvPr/>
        </p:nvSpPr>
        <p:spPr>
          <a:xfrm>
            <a:off x="2040894" y="4848328"/>
            <a:ext cx="281940"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CH" sz="1400" b="1" dirty="0">
                <a:solidFill>
                  <a:srgbClr val="FF0000"/>
                </a:solidFill>
                <a:effectLst/>
                <a:latin typeface="Arial" panose="020B0604020202020204" pitchFamily="34" charset="0"/>
                <a:ea typeface="Cambria" panose="02040503050406030204" pitchFamily="18" charset="0"/>
                <a:cs typeface="Times New Roman" panose="02020603050405020304" pitchFamily="18" charset="0"/>
              </a:rPr>
              <a:t>1</a:t>
            </a:r>
            <a:endParaRPr lang="de-CH"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feld 16">
            <a:extLst>
              <a:ext uri="{FF2B5EF4-FFF2-40B4-BE49-F238E27FC236}">
                <a16:creationId xmlns:a16="http://schemas.microsoft.com/office/drawing/2014/main" id="{F4FF4E72-593E-9149-BB30-3780719A2970}"/>
              </a:ext>
            </a:extLst>
          </p:cNvPr>
          <p:cNvSpPr txBox="1"/>
          <p:nvPr/>
        </p:nvSpPr>
        <p:spPr>
          <a:xfrm>
            <a:off x="1769744" y="5389562"/>
            <a:ext cx="340360"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CH" sz="1400" b="1">
                <a:solidFill>
                  <a:srgbClr val="FF0000"/>
                </a:solidFill>
                <a:effectLst/>
                <a:latin typeface="Arial" panose="020B0604020202020204" pitchFamily="34" charset="0"/>
                <a:ea typeface="Cambria" panose="02040503050406030204" pitchFamily="18" charset="0"/>
                <a:cs typeface="Times New Roman" panose="02020603050405020304" pitchFamily="18" charset="0"/>
              </a:rPr>
              <a:t>2</a:t>
            </a:r>
            <a:endParaRPr lang="de-CH" sz="1800" b="1">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feld 17">
            <a:extLst>
              <a:ext uri="{FF2B5EF4-FFF2-40B4-BE49-F238E27FC236}">
                <a16:creationId xmlns:a16="http://schemas.microsoft.com/office/drawing/2014/main" id="{499073E4-896F-784F-958E-9B7685BFF098}"/>
              </a:ext>
            </a:extLst>
          </p:cNvPr>
          <p:cNvSpPr txBox="1"/>
          <p:nvPr/>
        </p:nvSpPr>
        <p:spPr>
          <a:xfrm>
            <a:off x="2272488" y="5389562"/>
            <a:ext cx="281940"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CH" sz="1400" b="1">
                <a:solidFill>
                  <a:srgbClr val="FF0000"/>
                </a:solidFill>
                <a:effectLst/>
                <a:latin typeface="Arial" panose="020B0604020202020204" pitchFamily="34" charset="0"/>
                <a:ea typeface="Cambria" panose="02040503050406030204" pitchFamily="18" charset="0"/>
                <a:cs typeface="Times New Roman" panose="02020603050405020304" pitchFamily="18" charset="0"/>
              </a:rPr>
              <a:t>3</a:t>
            </a:r>
            <a:endParaRPr lang="de-CH" sz="1800" b="1">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feld 10">
            <a:extLst>
              <a:ext uri="{FF2B5EF4-FFF2-40B4-BE49-F238E27FC236}">
                <a16:creationId xmlns:a16="http://schemas.microsoft.com/office/drawing/2014/main" id="{42037598-9C88-654A-A62B-9480C5B543C8}"/>
              </a:ext>
            </a:extLst>
          </p:cNvPr>
          <p:cNvSpPr txBox="1"/>
          <p:nvPr/>
        </p:nvSpPr>
        <p:spPr>
          <a:xfrm>
            <a:off x="884041" y="4617101"/>
            <a:ext cx="338554" cy="36933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de-CH" sz="1800" b="1" i="1" dirty="0">
                <a:solidFill>
                  <a:srgbClr val="FF0000"/>
                </a:solidFill>
                <a:latin typeface="Arial" panose="020B0604020202020204" pitchFamily="34" charset="0"/>
                <a:ea typeface="Cambria" panose="02040503050406030204" pitchFamily="18" charset="0"/>
                <a:cs typeface="Times New Roman" panose="02020603050405020304" pitchFamily="18" charset="0"/>
              </a:rPr>
              <a:t>S</a:t>
            </a:r>
            <a:endParaRPr lang="de-CH"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19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lstStyle/>
          <a:p>
            <a:r>
              <a:rPr lang="de-DE" b="1" dirty="0"/>
              <a:t>Ausblick: Theorie</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628649" y="1825625"/>
            <a:ext cx="8329613" cy="4351338"/>
          </a:xfrm>
        </p:spPr>
        <p:txBody>
          <a:bodyPr>
            <a:noAutofit/>
          </a:bodyPr>
          <a:lstStyle/>
          <a:p>
            <a:r>
              <a:rPr lang="de-DE" sz="2400" dirty="0"/>
              <a:t>Theoretische Grundlagen zur pH-abhängigen Löslichkeit</a:t>
            </a:r>
          </a:p>
          <a:p>
            <a:pPr marL="0" indent="0">
              <a:buNone/>
            </a:pPr>
            <a:r>
              <a:rPr lang="de-DE" sz="2400" dirty="0">
                <a:solidFill>
                  <a:schemeClr val="tx1">
                    <a:lumMod val="65000"/>
                    <a:lumOff val="35000"/>
                  </a:schemeClr>
                </a:solidFill>
              </a:rPr>
              <a:t>	Säure-Base-Gleichgewichte, </a:t>
            </a:r>
            <a:r>
              <a:rPr lang="de-DE" sz="2400" dirty="0" err="1">
                <a:solidFill>
                  <a:schemeClr val="tx1">
                    <a:lumMod val="65000"/>
                    <a:lumOff val="35000"/>
                  </a:schemeClr>
                </a:solidFill>
              </a:rPr>
              <a:t>Protonierungskurven</a:t>
            </a:r>
            <a:endParaRPr lang="de-DE" sz="500" dirty="0"/>
          </a:p>
          <a:p>
            <a:r>
              <a:rPr lang="de-DE" sz="2400" dirty="0"/>
              <a:t>Anwendungsbeispiele aus der medizinischen Chemie</a:t>
            </a:r>
          </a:p>
          <a:p>
            <a:pPr marL="0" indent="0">
              <a:buNone/>
            </a:pPr>
            <a:r>
              <a:rPr lang="de-DE" sz="2400" dirty="0"/>
              <a:t>	</a:t>
            </a:r>
            <a:r>
              <a:rPr lang="de-DE" sz="2400" i="1" dirty="0" err="1">
                <a:solidFill>
                  <a:schemeClr val="tx1">
                    <a:lumMod val="65000"/>
                    <a:lumOff val="35000"/>
                  </a:schemeClr>
                </a:solidFill>
              </a:rPr>
              <a:t>ion</a:t>
            </a:r>
            <a:r>
              <a:rPr lang="de-DE" sz="2400" i="1" dirty="0">
                <a:solidFill>
                  <a:schemeClr val="tx1">
                    <a:lumMod val="65000"/>
                    <a:lumOff val="35000"/>
                  </a:schemeClr>
                </a:solidFill>
              </a:rPr>
              <a:t> </a:t>
            </a:r>
            <a:r>
              <a:rPr lang="de-DE" sz="2400" i="1" dirty="0" err="1">
                <a:solidFill>
                  <a:schemeClr val="tx1">
                    <a:lumMod val="65000"/>
                    <a:lumOff val="35000"/>
                  </a:schemeClr>
                </a:solidFill>
              </a:rPr>
              <a:t>trapping</a:t>
            </a:r>
            <a:endParaRPr lang="de-DE" sz="2400" i="1" dirty="0">
              <a:solidFill>
                <a:schemeClr val="tx1">
                  <a:lumMod val="65000"/>
                  <a:lumOff val="35000"/>
                </a:schemeClr>
              </a:solidFill>
            </a:endParaRPr>
          </a:p>
          <a:p>
            <a:pPr marL="0" indent="0">
              <a:buNone/>
            </a:pPr>
            <a:r>
              <a:rPr lang="de-DE" sz="2400" dirty="0">
                <a:solidFill>
                  <a:schemeClr val="tx1">
                    <a:lumMod val="65000"/>
                    <a:lumOff val="35000"/>
                  </a:schemeClr>
                </a:solidFill>
              </a:rPr>
              <a:t>	Passieren der Blut-Hirn-Schranke (z. B. Opiate)</a:t>
            </a:r>
            <a:br>
              <a:rPr lang="de-DE" sz="2400" dirty="0">
                <a:solidFill>
                  <a:schemeClr val="tx1">
                    <a:lumMod val="65000"/>
                    <a:lumOff val="35000"/>
                  </a:schemeClr>
                </a:solidFill>
              </a:rPr>
            </a:br>
            <a:r>
              <a:rPr lang="de-DE" sz="2400" dirty="0">
                <a:solidFill>
                  <a:schemeClr val="tx1">
                    <a:lumMod val="65000"/>
                    <a:lumOff val="35000"/>
                  </a:schemeClr>
                </a:solidFill>
              </a:rPr>
              <a:t>		</a:t>
            </a:r>
            <a:r>
              <a:rPr lang="de-DE" sz="2400" dirty="0">
                <a:solidFill>
                  <a:schemeClr val="tx1">
                    <a:lumMod val="65000"/>
                    <a:lumOff val="35000"/>
                  </a:schemeClr>
                </a:solidFill>
                <a:sym typeface="Wingdings" pitchFamily="2" charset="2"/>
              </a:rPr>
              <a:t> Sucht</a:t>
            </a:r>
            <a:endParaRPr lang="de-DE" sz="2400" dirty="0">
              <a:solidFill>
                <a:schemeClr val="tx1">
                  <a:lumMod val="65000"/>
                  <a:lumOff val="35000"/>
                </a:schemeClr>
              </a:solidFill>
            </a:endParaRPr>
          </a:p>
          <a:p>
            <a:pPr marL="0" indent="0">
              <a:buNone/>
            </a:pPr>
            <a:r>
              <a:rPr lang="de-DE" sz="2400" dirty="0">
                <a:solidFill>
                  <a:schemeClr val="tx1">
                    <a:lumMod val="65000"/>
                    <a:lumOff val="35000"/>
                  </a:schemeClr>
                </a:solidFill>
              </a:rPr>
              <a:t>	</a:t>
            </a:r>
            <a:r>
              <a:rPr lang="de-DE" sz="2400" dirty="0" err="1">
                <a:solidFill>
                  <a:schemeClr val="tx1">
                    <a:lumMod val="65000"/>
                    <a:lumOff val="35000"/>
                  </a:schemeClr>
                </a:solidFill>
              </a:rPr>
              <a:t>nichtopioide</a:t>
            </a:r>
            <a:r>
              <a:rPr lang="de-DE" sz="2400" dirty="0">
                <a:solidFill>
                  <a:schemeClr val="tx1">
                    <a:lumMod val="65000"/>
                    <a:lumOff val="35000"/>
                  </a:schemeClr>
                </a:solidFill>
              </a:rPr>
              <a:t> Schmerzmittel</a:t>
            </a:r>
          </a:p>
          <a:p>
            <a:pPr marL="0" indent="0">
              <a:buNone/>
            </a:pPr>
            <a:r>
              <a:rPr lang="de-DE" sz="2400" dirty="0">
                <a:solidFill>
                  <a:schemeClr val="tx1">
                    <a:lumMod val="65000"/>
                    <a:lumOff val="35000"/>
                  </a:schemeClr>
                </a:solidFill>
              </a:rPr>
              <a:t>	Lokalanästhetika</a:t>
            </a:r>
          </a:p>
        </p:txBody>
      </p:sp>
    </p:spTree>
    <p:extLst>
      <p:ext uri="{BB962C8B-B14F-4D97-AF65-F5344CB8AC3E}">
        <p14:creationId xmlns:p14="http://schemas.microsoft.com/office/powerpoint/2010/main" val="289509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09E8A-CBA6-0D42-8199-794B4A62ABCE}"/>
              </a:ext>
            </a:extLst>
          </p:cNvPr>
          <p:cNvSpPr>
            <a:spLocks noGrp="1"/>
          </p:cNvSpPr>
          <p:nvPr>
            <p:ph type="title"/>
          </p:nvPr>
        </p:nvSpPr>
        <p:spPr>
          <a:xfrm>
            <a:off x="628650" y="20571"/>
            <a:ext cx="7886700" cy="1325563"/>
          </a:xfrm>
        </p:spPr>
        <p:txBody>
          <a:bodyPr/>
          <a:lstStyle/>
          <a:p>
            <a:r>
              <a:rPr lang="de-DE" dirty="0"/>
              <a:t>Arzneistoffentwicklung</a:t>
            </a:r>
          </a:p>
        </p:txBody>
      </p:sp>
      <p:sp>
        <p:nvSpPr>
          <p:cNvPr id="5" name="Rechteck 4">
            <a:extLst>
              <a:ext uri="{FF2B5EF4-FFF2-40B4-BE49-F238E27FC236}">
                <a16:creationId xmlns:a16="http://schemas.microsoft.com/office/drawing/2014/main" id="{C3DC9D7A-ECD7-E44D-A3ED-65DD91DDBDD0}"/>
              </a:ext>
            </a:extLst>
          </p:cNvPr>
          <p:cNvSpPr/>
          <p:nvPr/>
        </p:nvSpPr>
        <p:spPr>
          <a:xfrm>
            <a:off x="6558662" y="578480"/>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4, S. 7)</a:t>
            </a:r>
            <a:endParaRPr lang="de-DE" sz="1800" dirty="0"/>
          </a:p>
        </p:txBody>
      </p:sp>
      <p:pic>
        <p:nvPicPr>
          <p:cNvPr id="4" name="Grafik 3">
            <a:extLst>
              <a:ext uri="{FF2B5EF4-FFF2-40B4-BE49-F238E27FC236}">
                <a16:creationId xmlns:a16="http://schemas.microsoft.com/office/drawing/2014/main" id="{987F3FB0-66E9-0A48-B024-75228560EC55}"/>
              </a:ext>
            </a:extLst>
          </p:cNvPr>
          <p:cNvPicPr/>
          <p:nvPr/>
        </p:nvPicPr>
        <p:blipFill>
          <a:blip r:embed="rId3"/>
          <a:stretch>
            <a:fillRect/>
          </a:stretch>
        </p:blipFill>
        <p:spPr>
          <a:xfrm>
            <a:off x="714377" y="1087437"/>
            <a:ext cx="5973445" cy="5597525"/>
          </a:xfrm>
          <a:prstGeom prst="rect">
            <a:avLst/>
          </a:prstGeom>
        </p:spPr>
      </p:pic>
    </p:spTree>
    <p:extLst>
      <p:ext uri="{BB962C8B-B14F-4D97-AF65-F5344CB8AC3E}">
        <p14:creationId xmlns:p14="http://schemas.microsoft.com/office/powerpoint/2010/main" val="190717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lstStyle/>
          <a:p>
            <a:r>
              <a:rPr lang="de-DE" b="1" dirty="0">
                <a:latin typeface="Arial" panose="020B0604020202020204" pitchFamily="34" charset="0"/>
                <a:cs typeface="Arial" panose="020B0604020202020204" pitchFamily="34" charset="0"/>
              </a:rPr>
              <a:t>Einführung</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lstStyle/>
          <a:p>
            <a:r>
              <a:rPr lang="de-DE" dirty="0">
                <a:latin typeface="Arial" panose="020B0604020202020204" pitchFamily="34" charset="0"/>
                <a:cs typeface="Arial" panose="020B0604020202020204" pitchFamily="34" charset="0"/>
              </a:rPr>
              <a:t>Was ist medizinische Chemie? (S. 2–8)</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Grundlagen</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pH-</a:t>
            </a:r>
            <a:r>
              <a:rPr lang="de-DE" dirty="0"/>
              <a:t>a</a:t>
            </a:r>
            <a:r>
              <a:rPr lang="de-DE" dirty="0">
                <a:latin typeface="Arial" panose="020B0604020202020204" pitchFamily="34" charset="0"/>
                <a:cs typeface="Arial" panose="020B0604020202020204" pitchFamily="34" charset="0"/>
              </a:rPr>
              <a:t>bhängige Löslichkeit (S. 9)</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Grundprinzip / Bedeutung</a:t>
            </a:r>
          </a:p>
        </p:txBody>
      </p:sp>
      <p:sp>
        <p:nvSpPr>
          <p:cNvPr id="4" name="Rechteck 3">
            <a:extLst>
              <a:ext uri="{FF2B5EF4-FFF2-40B4-BE49-F238E27FC236}">
                <a16:creationId xmlns:a16="http://schemas.microsoft.com/office/drawing/2014/main" id="{2245241A-B077-5601-EE9E-D4494AF589A6}"/>
              </a:ext>
            </a:extLst>
          </p:cNvPr>
          <p:cNvSpPr/>
          <p:nvPr/>
        </p:nvSpPr>
        <p:spPr>
          <a:xfrm>
            <a:off x="628651" y="2988002"/>
            <a:ext cx="5586170" cy="1178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56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F6C970-AFD2-0645-9FB3-365741EE0057}"/>
              </a:ext>
            </a:extLst>
          </p:cNvPr>
          <p:cNvPicPr>
            <a:picLocks noChangeAspect="1"/>
          </p:cNvPicPr>
          <p:nvPr/>
        </p:nvPicPr>
        <p:blipFill>
          <a:blip r:embed="rId3">
            <a:clrChange>
              <a:clrFrom>
                <a:srgbClr val="EEEEED"/>
              </a:clrFrom>
              <a:clrTo>
                <a:srgbClr val="EEEEED">
                  <a:alpha val="0"/>
                </a:srgbClr>
              </a:clrTo>
            </a:clrChange>
          </a:blip>
          <a:stretch>
            <a:fillRect/>
          </a:stretch>
        </p:blipFill>
        <p:spPr>
          <a:xfrm>
            <a:off x="0" y="997112"/>
            <a:ext cx="5964072" cy="5860888"/>
          </a:xfrm>
          <a:prstGeom prst="rect">
            <a:avLst/>
          </a:prstGeom>
        </p:spPr>
      </p:pic>
      <p:sp>
        <p:nvSpPr>
          <p:cNvPr id="8" name="Rechteck 7">
            <a:extLst>
              <a:ext uri="{FF2B5EF4-FFF2-40B4-BE49-F238E27FC236}">
                <a16:creationId xmlns:a16="http://schemas.microsoft.com/office/drawing/2014/main" id="{9A44EBEF-3BE0-B449-A613-530339C88EA9}"/>
              </a:ext>
            </a:extLst>
          </p:cNvPr>
          <p:cNvSpPr/>
          <p:nvPr/>
        </p:nvSpPr>
        <p:spPr>
          <a:xfrm>
            <a:off x="7775089" y="6275293"/>
            <a:ext cx="1295547"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vgl. S. 5</a:t>
            </a:r>
          </a:p>
        </p:txBody>
      </p:sp>
      <p:sp>
        <p:nvSpPr>
          <p:cNvPr id="4" name="Titel 1">
            <a:extLst>
              <a:ext uri="{FF2B5EF4-FFF2-40B4-BE49-F238E27FC236}">
                <a16:creationId xmlns:a16="http://schemas.microsoft.com/office/drawing/2014/main" id="{71635149-A591-A945-A9B0-D330CD4FA269}"/>
              </a:ext>
            </a:extLst>
          </p:cNvPr>
          <p:cNvSpPr>
            <a:spLocks noGrp="1"/>
          </p:cNvSpPr>
          <p:nvPr>
            <p:ph type="title"/>
          </p:nvPr>
        </p:nvSpPr>
        <p:spPr>
          <a:xfrm>
            <a:off x="191068" y="1"/>
            <a:ext cx="7695631" cy="997112"/>
          </a:xfrm>
        </p:spPr>
        <p:txBody>
          <a:bodyPr>
            <a:normAutofit/>
          </a:bodyPr>
          <a:lstStyle/>
          <a:p>
            <a:r>
              <a:rPr lang="de-DE" sz="3600" b="1" dirty="0"/>
              <a:t>Einordnung</a:t>
            </a:r>
            <a:endParaRPr lang="de-DE" sz="3600" b="1"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90BBA26-63DD-1C45-A287-0A93FAA7C111}"/>
              </a:ext>
            </a:extLst>
          </p:cNvPr>
          <p:cNvSpPr txBox="1"/>
          <p:nvPr/>
        </p:nvSpPr>
        <p:spPr>
          <a:xfrm>
            <a:off x="5964072" y="3276213"/>
            <a:ext cx="2947916" cy="1200329"/>
          </a:xfrm>
          <a:prstGeom prst="rect">
            <a:avLst/>
          </a:prstGeom>
          <a:noFill/>
        </p:spPr>
        <p:txBody>
          <a:bodyPr wrap="square" rtlCol="0">
            <a:spAutoFit/>
          </a:bodyPr>
          <a:lstStyle/>
          <a:p>
            <a:r>
              <a:rPr lang="de-DE" sz="2400" dirty="0">
                <a:solidFill>
                  <a:srgbClr val="009051"/>
                </a:solidFill>
                <a:latin typeface="Arial" panose="020B0604020202020204" pitchFamily="34" charset="0"/>
                <a:cs typeface="Arial" panose="020B0604020202020204" pitchFamily="34" charset="0"/>
              </a:rPr>
              <a:t>Löslichkeit eines Wirkstoffs von zentraler Bedeutung</a:t>
            </a:r>
          </a:p>
        </p:txBody>
      </p:sp>
      <p:sp>
        <p:nvSpPr>
          <p:cNvPr id="6" name="Textfeld 5">
            <a:extLst>
              <a:ext uri="{FF2B5EF4-FFF2-40B4-BE49-F238E27FC236}">
                <a16:creationId xmlns:a16="http://schemas.microsoft.com/office/drawing/2014/main" id="{346BF3B7-9337-CD4F-B420-25094BFBDB28}"/>
              </a:ext>
            </a:extLst>
          </p:cNvPr>
          <p:cNvSpPr txBox="1"/>
          <p:nvPr/>
        </p:nvSpPr>
        <p:spPr>
          <a:xfrm>
            <a:off x="5964072" y="3091547"/>
            <a:ext cx="2947916" cy="1569660"/>
          </a:xfrm>
          <a:prstGeom prst="rect">
            <a:avLst/>
          </a:prstGeom>
          <a:noFill/>
        </p:spPr>
        <p:txBody>
          <a:bodyPr wrap="square" rtlCol="0">
            <a:spAutoFit/>
          </a:bodyPr>
          <a:lstStyle/>
          <a:p>
            <a:r>
              <a:rPr lang="de-DE" sz="2400" dirty="0">
                <a:solidFill>
                  <a:srgbClr val="009051"/>
                </a:solidFill>
                <a:latin typeface="Arial" panose="020B0604020202020204" pitchFamily="34" charset="0"/>
                <a:cs typeface="Arial" panose="020B0604020202020204" pitchFamily="34" charset="0"/>
              </a:rPr>
              <a:t>Körper (Kompartimente): unterschiedliche pH-Werte</a:t>
            </a:r>
          </a:p>
        </p:txBody>
      </p:sp>
      <p:sp>
        <p:nvSpPr>
          <p:cNvPr id="7" name="Textfeld 6">
            <a:extLst>
              <a:ext uri="{FF2B5EF4-FFF2-40B4-BE49-F238E27FC236}">
                <a16:creationId xmlns:a16="http://schemas.microsoft.com/office/drawing/2014/main" id="{8EADFCC4-DE5A-D644-95CD-A66AD3FE4978}"/>
              </a:ext>
            </a:extLst>
          </p:cNvPr>
          <p:cNvSpPr txBox="1"/>
          <p:nvPr/>
        </p:nvSpPr>
        <p:spPr>
          <a:xfrm>
            <a:off x="5964072" y="3395066"/>
            <a:ext cx="2947916" cy="830997"/>
          </a:xfrm>
          <a:prstGeom prst="rect">
            <a:avLst/>
          </a:prstGeom>
          <a:noFill/>
        </p:spPr>
        <p:txBody>
          <a:bodyPr wrap="square" rtlCol="0">
            <a:spAutoFit/>
          </a:bodyPr>
          <a:lstStyle/>
          <a:p>
            <a:r>
              <a:rPr lang="de-DE" sz="2400" b="1" dirty="0">
                <a:solidFill>
                  <a:srgbClr val="009051"/>
                </a:solidFill>
                <a:latin typeface="Arial" panose="020B0604020202020204" pitchFamily="34" charset="0"/>
                <a:cs typeface="Arial" panose="020B0604020202020204" pitchFamily="34" charset="0"/>
              </a:rPr>
              <a:t>pH-abhängige Löslichkeit wichtig</a:t>
            </a:r>
          </a:p>
        </p:txBody>
      </p:sp>
    </p:spTree>
    <p:extLst>
      <p:ext uri="{BB962C8B-B14F-4D97-AF65-F5344CB8AC3E}">
        <p14:creationId xmlns:p14="http://schemas.microsoft.com/office/powerpoint/2010/main" val="35012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BC02E-EA3F-C948-BD50-3782CAE4C144}"/>
              </a:ext>
            </a:extLst>
          </p:cNvPr>
          <p:cNvSpPr>
            <a:spLocks noGrp="1"/>
          </p:cNvSpPr>
          <p:nvPr>
            <p:ph type="title"/>
          </p:nvPr>
        </p:nvSpPr>
        <p:spPr>
          <a:xfrm>
            <a:off x="1" y="96357"/>
            <a:ext cx="9144000" cy="1325563"/>
          </a:xfrm>
        </p:spPr>
        <p:txBody>
          <a:bodyPr>
            <a:normAutofit fontScale="90000"/>
          </a:bodyPr>
          <a:lstStyle/>
          <a:p>
            <a:pPr algn="ctr"/>
            <a:r>
              <a:rPr lang="de-DE" dirty="0"/>
              <a:t>Grundprinzip:</a:t>
            </a:r>
            <a:br>
              <a:rPr lang="de-DE" dirty="0"/>
            </a:br>
            <a:r>
              <a:rPr lang="de-DE" dirty="0"/>
              <a:t>Warum ist die Löslichkeit pH-abhängig?</a:t>
            </a:r>
          </a:p>
        </p:txBody>
      </p:sp>
      <p:pic>
        <p:nvPicPr>
          <p:cNvPr id="10" name="Grafik 9">
            <a:extLst>
              <a:ext uri="{FF2B5EF4-FFF2-40B4-BE49-F238E27FC236}">
                <a16:creationId xmlns:a16="http://schemas.microsoft.com/office/drawing/2014/main" id="{6DD3C003-CF97-9041-ADEB-43C4F2DF90DF}"/>
              </a:ext>
            </a:extLst>
          </p:cNvPr>
          <p:cNvPicPr>
            <a:picLocks noChangeAspect="1"/>
          </p:cNvPicPr>
          <p:nvPr/>
        </p:nvPicPr>
        <p:blipFill rotWithShape="1">
          <a:blip r:embed="rId2"/>
          <a:srcRect t="2950"/>
          <a:stretch/>
        </p:blipFill>
        <p:spPr>
          <a:xfrm>
            <a:off x="1501922" y="1953507"/>
            <a:ext cx="5908732" cy="4631671"/>
          </a:xfrm>
          <a:prstGeom prst="rect">
            <a:avLst/>
          </a:prstGeom>
        </p:spPr>
      </p:pic>
      <p:sp>
        <p:nvSpPr>
          <p:cNvPr id="11" name="Rechteck 10">
            <a:extLst>
              <a:ext uri="{FF2B5EF4-FFF2-40B4-BE49-F238E27FC236}">
                <a16:creationId xmlns:a16="http://schemas.microsoft.com/office/drawing/2014/main" id="{BD1A4CFF-C95D-F942-909E-66C040C36F29}"/>
              </a:ext>
            </a:extLst>
          </p:cNvPr>
          <p:cNvSpPr/>
          <p:nvPr/>
        </p:nvSpPr>
        <p:spPr>
          <a:xfrm>
            <a:off x="3418479" y="1421920"/>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7, S. 9)</a:t>
            </a:r>
            <a:endParaRPr lang="de-DE" sz="1800" dirty="0"/>
          </a:p>
        </p:txBody>
      </p:sp>
    </p:spTree>
    <p:extLst>
      <p:ext uri="{BB962C8B-B14F-4D97-AF65-F5344CB8AC3E}">
        <p14:creationId xmlns:p14="http://schemas.microsoft.com/office/powerpoint/2010/main" val="232063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628650" y="86157"/>
            <a:ext cx="7886700" cy="1325563"/>
          </a:xfrm>
        </p:spPr>
        <p:txBody>
          <a:bodyPr>
            <a:normAutofit/>
          </a:bodyPr>
          <a:lstStyle/>
          <a:p>
            <a:r>
              <a:rPr lang="de-DE" sz="3600" b="1" dirty="0"/>
              <a:t>pH-abhängige Löslichkeit</a:t>
            </a:r>
            <a:endParaRPr lang="de-DE" sz="3600" b="1"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628650" y="1411720"/>
            <a:ext cx="7886700" cy="4973582"/>
          </a:xfrm>
        </p:spPr>
        <p:txBody>
          <a:bodyPr lIns="90000">
            <a:noAutofit/>
          </a:bodyPr>
          <a:lstStyle/>
          <a:p>
            <a:r>
              <a:rPr lang="de-DE" dirty="0">
                <a:solidFill>
                  <a:schemeClr val="bg1">
                    <a:lumMod val="75000"/>
                  </a:schemeClr>
                </a:solidFill>
                <a:latin typeface="Arial" panose="020B0604020202020204" pitchFamily="34" charset="0"/>
                <a:cs typeface="Arial" panose="020B0604020202020204" pitchFamily="34" charset="0"/>
              </a:rPr>
              <a:t>Einführung (S. 1–8)</a:t>
            </a:r>
            <a:br>
              <a:rPr lang="de-DE" dirty="0">
                <a:solidFill>
                  <a:schemeClr val="bg1">
                    <a:lumMod val="75000"/>
                  </a:schemeClr>
                </a:solidFill>
              </a:rPr>
            </a:br>
            <a:r>
              <a:rPr lang="de-DE" sz="2400" dirty="0">
                <a:solidFill>
                  <a:schemeClr val="bg1">
                    <a:lumMod val="75000"/>
                  </a:schemeClr>
                </a:solidFill>
                <a:latin typeface="Arial" panose="020B0604020202020204" pitchFamily="34" charset="0"/>
                <a:cs typeface="Arial" panose="020B0604020202020204" pitchFamily="34" charset="0"/>
              </a:rPr>
              <a:t>Relevanz der Löslichkeit</a:t>
            </a:r>
          </a:p>
          <a:p>
            <a:r>
              <a:rPr lang="de-DE" dirty="0">
                <a:latin typeface="Arial" panose="020B0604020202020204" pitchFamily="34" charset="0"/>
                <a:cs typeface="Arial" panose="020B0604020202020204" pitchFamily="34" charset="0"/>
              </a:rPr>
              <a:t>Einordnung und Grundprinzip (S. 9)</a:t>
            </a:r>
          </a:p>
          <a:p>
            <a:r>
              <a:rPr lang="de-DE" dirty="0">
                <a:latin typeface="Arial" panose="020B0604020202020204" pitchFamily="34" charset="0"/>
                <a:cs typeface="Arial" panose="020B0604020202020204" pitchFamily="34" charset="0"/>
              </a:rPr>
              <a:t>Experiment (S. 10):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pH-</a:t>
            </a:r>
            <a:r>
              <a:rPr lang="de-DE" dirty="0"/>
              <a:t>a</a:t>
            </a:r>
            <a:r>
              <a:rPr lang="de-DE" dirty="0">
                <a:latin typeface="Arial" panose="020B0604020202020204" pitchFamily="34" charset="0"/>
                <a:cs typeface="Arial" panose="020B0604020202020204" pitchFamily="34" charset="0"/>
              </a:rPr>
              <a:t>bhängige Löslichkeit von Benzoesäure</a:t>
            </a:r>
          </a:p>
          <a:p>
            <a:pPr marL="0" indent="0">
              <a:spcBef>
                <a:spcPts val="400"/>
              </a:spcBef>
              <a:buNone/>
            </a:pPr>
            <a:r>
              <a:rPr lang="de-DE" dirty="0">
                <a:latin typeface="Arial" panose="020B0604020202020204" pitchFamily="34" charset="0"/>
                <a:cs typeface="Arial" panose="020B0604020202020204" pitchFamily="34" charset="0"/>
              </a:rPr>
              <a:t>	</a:t>
            </a:r>
            <a:r>
              <a:rPr lang="de-DE" sz="2400" dirty="0">
                <a:solidFill>
                  <a:schemeClr val="tx1">
                    <a:lumMod val="65000"/>
                    <a:lumOff val="35000"/>
                  </a:schemeClr>
                </a:solidFill>
                <a:latin typeface="Arial" panose="020B0604020202020204" pitchFamily="34" charset="0"/>
                <a:cs typeface="Arial" panose="020B0604020202020204" pitchFamily="34" charset="0"/>
              </a:rPr>
              <a:t>Auswertung</a:t>
            </a:r>
          </a:p>
          <a:p>
            <a:pPr marL="0" indent="0">
              <a:spcBef>
                <a:spcPts val="400"/>
              </a:spcBef>
              <a:buNone/>
            </a:pPr>
            <a:r>
              <a:rPr lang="de-DE" sz="2400" dirty="0">
                <a:solidFill>
                  <a:schemeClr val="tx1">
                    <a:lumMod val="65000"/>
                    <a:lumOff val="35000"/>
                  </a:schemeClr>
                </a:solidFill>
                <a:latin typeface="Arial" panose="020B0604020202020204" pitchFamily="34" charset="0"/>
                <a:cs typeface="Arial" panose="020B0604020202020204" pitchFamily="34" charset="0"/>
              </a:rPr>
              <a:t>	Schlussfolgerungen und Fragen</a:t>
            </a:r>
          </a:p>
          <a:p>
            <a:r>
              <a:rPr lang="de-DE" dirty="0"/>
              <a:t>Beziehung nach </a:t>
            </a:r>
            <a:r>
              <a:rPr lang="de-DE" cap="small" dirty="0"/>
              <a:t>Henderson/</a:t>
            </a:r>
            <a:r>
              <a:rPr lang="de-DE" cap="small" dirty="0" err="1"/>
              <a:t>Hasselbalch</a:t>
            </a:r>
            <a:endParaRPr lang="de-DE" cap="small" dirty="0"/>
          </a:p>
          <a:p>
            <a:pPr marL="0" indent="0">
              <a:spcBef>
                <a:spcPts val="400"/>
              </a:spcBef>
              <a:buNone/>
            </a:pPr>
            <a:r>
              <a:rPr lang="de-DE" sz="2400" dirty="0"/>
              <a:t>	</a:t>
            </a:r>
            <a:r>
              <a:rPr lang="de-DE" sz="2400" dirty="0">
                <a:solidFill>
                  <a:schemeClr val="tx1">
                    <a:lumMod val="65000"/>
                    <a:lumOff val="35000"/>
                  </a:schemeClr>
                </a:solidFill>
              </a:rPr>
              <a:t>quantitative Aspekte</a:t>
            </a:r>
          </a:p>
          <a:p>
            <a:pPr marL="0" indent="0">
              <a:buNone/>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61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F6C970-AFD2-0645-9FB3-365741EE0057}"/>
              </a:ext>
            </a:extLst>
          </p:cNvPr>
          <p:cNvPicPr>
            <a:picLocks noChangeAspect="1"/>
          </p:cNvPicPr>
          <p:nvPr/>
        </p:nvPicPr>
        <p:blipFill>
          <a:blip r:embed="rId3">
            <a:clrChange>
              <a:clrFrom>
                <a:srgbClr val="EEEEED"/>
              </a:clrFrom>
              <a:clrTo>
                <a:srgbClr val="EEEEED">
                  <a:alpha val="0"/>
                </a:srgbClr>
              </a:clrTo>
            </a:clrChange>
          </a:blip>
          <a:stretch>
            <a:fillRect/>
          </a:stretch>
        </p:blipFill>
        <p:spPr>
          <a:xfrm>
            <a:off x="0" y="997112"/>
            <a:ext cx="5964072" cy="5860888"/>
          </a:xfrm>
          <a:prstGeom prst="rect">
            <a:avLst/>
          </a:prstGeom>
        </p:spPr>
      </p:pic>
      <p:sp>
        <p:nvSpPr>
          <p:cNvPr id="8" name="Rechteck 7">
            <a:extLst>
              <a:ext uri="{FF2B5EF4-FFF2-40B4-BE49-F238E27FC236}">
                <a16:creationId xmlns:a16="http://schemas.microsoft.com/office/drawing/2014/main" id="{9A44EBEF-3BE0-B449-A613-530339C88EA9}"/>
              </a:ext>
            </a:extLst>
          </p:cNvPr>
          <p:cNvSpPr/>
          <p:nvPr/>
        </p:nvSpPr>
        <p:spPr>
          <a:xfrm>
            <a:off x="7775089" y="6275293"/>
            <a:ext cx="1295547"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vgl. S. 5</a:t>
            </a:r>
          </a:p>
        </p:txBody>
      </p:sp>
      <p:sp>
        <p:nvSpPr>
          <p:cNvPr id="4" name="Titel 1">
            <a:extLst>
              <a:ext uri="{FF2B5EF4-FFF2-40B4-BE49-F238E27FC236}">
                <a16:creationId xmlns:a16="http://schemas.microsoft.com/office/drawing/2014/main" id="{71635149-A591-A945-A9B0-D330CD4FA269}"/>
              </a:ext>
            </a:extLst>
          </p:cNvPr>
          <p:cNvSpPr>
            <a:spLocks noGrp="1"/>
          </p:cNvSpPr>
          <p:nvPr>
            <p:ph type="title"/>
          </p:nvPr>
        </p:nvSpPr>
        <p:spPr>
          <a:xfrm>
            <a:off x="191068" y="1"/>
            <a:ext cx="7695631" cy="997112"/>
          </a:xfrm>
        </p:spPr>
        <p:txBody>
          <a:bodyPr>
            <a:normAutofit/>
          </a:bodyPr>
          <a:lstStyle/>
          <a:p>
            <a:r>
              <a:rPr lang="de-DE" sz="3600" b="1" dirty="0"/>
              <a:t>Einordnung</a:t>
            </a:r>
            <a:endParaRPr lang="de-DE" sz="3600" b="1"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90BBA26-63DD-1C45-A287-0A93FAA7C111}"/>
              </a:ext>
            </a:extLst>
          </p:cNvPr>
          <p:cNvSpPr txBox="1"/>
          <p:nvPr/>
        </p:nvSpPr>
        <p:spPr>
          <a:xfrm>
            <a:off x="5964072" y="3276213"/>
            <a:ext cx="2947916" cy="1200329"/>
          </a:xfrm>
          <a:prstGeom prst="rect">
            <a:avLst/>
          </a:prstGeom>
          <a:noFill/>
        </p:spPr>
        <p:txBody>
          <a:bodyPr wrap="square" rtlCol="0">
            <a:spAutoFit/>
          </a:bodyPr>
          <a:lstStyle/>
          <a:p>
            <a:r>
              <a:rPr lang="de-DE" sz="2400" dirty="0">
                <a:solidFill>
                  <a:srgbClr val="009051"/>
                </a:solidFill>
                <a:latin typeface="Arial" panose="020B0604020202020204" pitchFamily="34" charset="0"/>
                <a:cs typeface="Arial" panose="020B0604020202020204" pitchFamily="34" charset="0"/>
              </a:rPr>
              <a:t>Löslichkeit eines Wirkstoffs von zentraler Bedeutung</a:t>
            </a:r>
          </a:p>
        </p:txBody>
      </p:sp>
      <p:sp>
        <p:nvSpPr>
          <p:cNvPr id="6" name="Textfeld 5">
            <a:extLst>
              <a:ext uri="{FF2B5EF4-FFF2-40B4-BE49-F238E27FC236}">
                <a16:creationId xmlns:a16="http://schemas.microsoft.com/office/drawing/2014/main" id="{346BF3B7-9337-CD4F-B420-25094BFBDB28}"/>
              </a:ext>
            </a:extLst>
          </p:cNvPr>
          <p:cNvSpPr txBox="1"/>
          <p:nvPr/>
        </p:nvSpPr>
        <p:spPr>
          <a:xfrm>
            <a:off x="5964072" y="3091547"/>
            <a:ext cx="2947916" cy="1569660"/>
          </a:xfrm>
          <a:prstGeom prst="rect">
            <a:avLst/>
          </a:prstGeom>
          <a:noFill/>
        </p:spPr>
        <p:txBody>
          <a:bodyPr wrap="square" rtlCol="0">
            <a:spAutoFit/>
          </a:bodyPr>
          <a:lstStyle/>
          <a:p>
            <a:r>
              <a:rPr lang="de-DE" sz="2400" dirty="0">
                <a:solidFill>
                  <a:srgbClr val="009051"/>
                </a:solidFill>
                <a:latin typeface="Arial" panose="020B0604020202020204" pitchFamily="34" charset="0"/>
                <a:cs typeface="Arial" panose="020B0604020202020204" pitchFamily="34" charset="0"/>
              </a:rPr>
              <a:t>Körper (Kompartimente): unterschiedliche pH-Werte</a:t>
            </a:r>
          </a:p>
        </p:txBody>
      </p:sp>
      <p:sp>
        <p:nvSpPr>
          <p:cNvPr id="7" name="Textfeld 6">
            <a:extLst>
              <a:ext uri="{FF2B5EF4-FFF2-40B4-BE49-F238E27FC236}">
                <a16:creationId xmlns:a16="http://schemas.microsoft.com/office/drawing/2014/main" id="{8EADFCC4-DE5A-D644-95CD-A66AD3FE4978}"/>
              </a:ext>
            </a:extLst>
          </p:cNvPr>
          <p:cNvSpPr txBox="1"/>
          <p:nvPr/>
        </p:nvSpPr>
        <p:spPr>
          <a:xfrm>
            <a:off x="5964072" y="3395066"/>
            <a:ext cx="2947916" cy="830997"/>
          </a:xfrm>
          <a:prstGeom prst="rect">
            <a:avLst/>
          </a:prstGeom>
          <a:noFill/>
        </p:spPr>
        <p:txBody>
          <a:bodyPr wrap="square" rtlCol="0">
            <a:spAutoFit/>
          </a:bodyPr>
          <a:lstStyle/>
          <a:p>
            <a:r>
              <a:rPr lang="de-DE" sz="2400" b="1" dirty="0">
                <a:solidFill>
                  <a:srgbClr val="009051"/>
                </a:solidFill>
                <a:latin typeface="Arial" panose="020B0604020202020204" pitchFamily="34" charset="0"/>
                <a:cs typeface="Arial" panose="020B0604020202020204" pitchFamily="34" charset="0"/>
              </a:rPr>
              <a:t>pH-abhängige Löslichkeit wichtig</a:t>
            </a:r>
          </a:p>
        </p:txBody>
      </p:sp>
    </p:spTree>
    <p:extLst>
      <p:ext uri="{BB962C8B-B14F-4D97-AF65-F5344CB8AC3E}">
        <p14:creationId xmlns:p14="http://schemas.microsoft.com/office/powerpoint/2010/main" val="1668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BC02E-EA3F-C948-BD50-3782CAE4C144}"/>
              </a:ext>
            </a:extLst>
          </p:cNvPr>
          <p:cNvSpPr>
            <a:spLocks noGrp="1"/>
          </p:cNvSpPr>
          <p:nvPr>
            <p:ph type="title"/>
          </p:nvPr>
        </p:nvSpPr>
        <p:spPr>
          <a:xfrm>
            <a:off x="1" y="96357"/>
            <a:ext cx="9144000" cy="1325563"/>
          </a:xfrm>
        </p:spPr>
        <p:txBody>
          <a:bodyPr>
            <a:normAutofit fontScale="90000"/>
          </a:bodyPr>
          <a:lstStyle/>
          <a:p>
            <a:pPr algn="ctr"/>
            <a:r>
              <a:rPr lang="de-DE" dirty="0"/>
              <a:t>Grundprinzip:</a:t>
            </a:r>
            <a:br>
              <a:rPr lang="de-DE" dirty="0"/>
            </a:br>
            <a:r>
              <a:rPr lang="de-DE" dirty="0"/>
              <a:t>Warum ist die Löslichkeit pH-abhängig?</a:t>
            </a:r>
          </a:p>
        </p:txBody>
      </p:sp>
      <p:pic>
        <p:nvPicPr>
          <p:cNvPr id="10" name="Grafik 9">
            <a:extLst>
              <a:ext uri="{FF2B5EF4-FFF2-40B4-BE49-F238E27FC236}">
                <a16:creationId xmlns:a16="http://schemas.microsoft.com/office/drawing/2014/main" id="{6DD3C003-CF97-9041-ADEB-43C4F2DF90DF}"/>
              </a:ext>
            </a:extLst>
          </p:cNvPr>
          <p:cNvPicPr>
            <a:picLocks noChangeAspect="1"/>
          </p:cNvPicPr>
          <p:nvPr/>
        </p:nvPicPr>
        <p:blipFill rotWithShape="1">
          <a:blip r:embed="rId2"/>
          <a:srcRect t="2950"/>
          <a:stretch/>
        </p:blipFill>
        <p:spPr>
          <a:xfrm>
            <a:off x="1501922" y="1953507"/>
            <a:ext cx="5908732" cy="4631671"/>
          </a:xfrm>
          <a:prstGeom prst="rect">
            <a:avLst/>
          </a:prstGeom>
        </p:spPr>
      </p:pic>
      <p:sp>
        <p:nvSpPr>
          <p:cNvPr id="11" name="Rechteck 10">
            <a:extLst>
              <a:ext uri="{FF2B5EF4-FFF2-40B4-BE49-F238E27FC236}">
                <a16:creationId xmlns:a16="http://schemas.microsoft.com/office/drawing/2014/main" id="{BD1A4CFF-C95D-F942-909E-66C040C36F29}"/>
              </a:ext>
            </a:extLst>
          </p:cNvPr>
          <p:cNvSpPr/>
          <p:nvPr/>
        </p:nvSpPr>
        <p:spPr>
          <a:xfrm>
            <a:off x="3418479" y="1421920"/>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7, S. 9)</a:t>
            </a:r>
            <a:endParaRPr lang="de-DE" sz="1800" dirty="0"/>
          </a:p>
        </p:txBody>
      </p:sp>
    </p:spTree>
    <p:extLst>
      <p:ext uri="{BB962C8B-B14F-4D97-AF65-F5344CB8AC3E}">
        <p14:creationId xmlns:p14="http://schemas.microsoft.com/office/powerpoint/2010/main" val="332791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628650" y="86157"/>
            <a:ext cx="7886700" cy="1325563"/>
          </a:xfrm>
        </p:spPr>
        <p:txBody>
          <a:bodyPr>
            <a:normAutofit/>
          </a:bodyPr>
          <a:lstStyle/>
          <a:p>
            <a:r>
              <a:rPr lang="de-DE" sz="3600" b="1" dirty="0"/>
              <a:t>pH-abhängige Löslichkeit</a:t>
            </a:r>
            <a:endParaRPr lang="de-DE" sz="3600" b="1"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628650" y="1411720"/>
            <a:ext cx="7886700" cy="4973582"/>
          </a:xfrm>
        </p:spPr>
        <p:txBody>
          <a:bodyPr lIns="90000">
            <a:noAutofit/>
          </a:bodyPr>
          <a:lstStyle/>
          <a:p>
            <a:r>
              <a:rPr lang="de-DE" dirty="0">
                <a:solidFill>
                  <a:schemeClr val="bg1">
                    <a:lumMod val="75000"/>
                  </a:schemeClr>
                </a:solidFill>
                <a:latin typeface="Arial" panose="020B0604020202020204" pitchFamily="34" charset="0"/>
                <a:cs typeface="Arial" panose="020B0604020202020204" pitchFamily="34" charset="0"/>
              </a:rPr>
              <a:t>Einführung (S. 1–8)</a:t>
            </a:r>
            <a:br>
              <a:rPr lang="de-DE" dirty="0">
                <a:solidFill>
                  <a:schemeClr val="bg1">
                    <a:lumMod val="75000"/>
                  </a:schemeClr>
                </a:solidFill>
              </a:rPr>
            </a:br>
            <a:r>
              <a:rPr lang="de-DE" sz="2400" dirty="0">
                <a:solidFill>
                  <a:schemeClr val="bg1">
                    <a:lumMod val="75000"/>
                  </a:schemeClr>
                </a:solidFill>
                <a:latin typeface="Arial" panose="020B0604020202020204" pitchFamily="34" charset="0"/>
                <a:cs typeface="Arial" panose="020B0604020202020204" pitchFamily="34" charset="0"/>
              </a:rPr>
              <a:t>Relevanz der Löslichkeit</a:t>
            </a:r>
          </a:p>
          <a:p>
            <a:r>
              <a:rPr lang="de-DE" dirty="0">
                <a:solidFill>
                  <a:schemeClr val="bg1">
                    <a:lumMod val="75000"/>
                  </a:schemeClr>
                </a:solidFill>
                <a:latin typeface="Arial" panose="020B0604020202020204" pitchFamily="34" charset="0"/>
                <a:cs typeface="Arial" panose="020B0604020202020204" pitchFamily="34" charset="0"/>
              </a:rPr>
              <a:t>Einordnung und Grundprinzip (S. 9)</a:t>
            </a:r>
          </a:p>
          <a:p>
            <a:r>
              <a:rPr lang="de-DE" dirty="0">
                <a:latin typeface="Arial" panose="020B0604020202020204" pitchFamily="34" charset="0"/>
                <a:cs typeface="Arial" panose="020B0604020202020204" pitchFamily="34" charset="0"/>
              </a:rPr>
              <a:t>Experiment (S. 10):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pH-</a:t>
            </a:r>
            <a:r>
              <a:rPr lang="de-DE" dirty="0"/>
              <a:t>a</a:t>
            </a:r>
            <a:r>
              <a:rPr lang="de-DE" dirty="0">
                <a:latin typeface="Arial" panose="020B0604020202020204" pitchFamily="34" charset="0"/>
                <a:cs typeface="Arial" panose="020B0604020202020204" pitchFamily="34" charset="0"/>
              </a:rPr>
              <a:t>bhängige Löslichkeit von Benzoesäure</a:t>
            </a:r>
          </a:p>
          <a:p>
            <a:pPr marL="0" indent="0">
              <a:spcBef>
                <a:spcPts val="400"/>
              </a:spcBef>
              <a:buNone/>
            </a:pPr>
            <a:r>
              <a:rPr lang="de-DE" dirty="0">
                <a:latin typeface="Arial" panose="020B0604020202020204" pitchFamily="34" charset="0"/>
                <a:cs typeface="Arial" panose="020B0604020202020204" pitchFamily="34" charset="0"/>
              </a:rPr>
              <a:t>	</a:t>
            </a:r>
            <a:r>
              <a:rPr lang="de-DE" sz="2400" dirty="0">
                <a:solidFill>
                  <a:schemeClr val="tx1">
                    <a:lumMod val="65000"/>
                    <a:lumOff val="35000"/>
                  </a:schemeClr>
                </a:solidFill>
                <a:latin typeface="Arial" panose="020B0604020202020204" pitchFamily="34" charset="0"/>
                <a:cs typeface="Arial" panose="020B0604020202020204" pitchFamily="34" charset="0"/>
              </a:rPr>
              <a:t>Auswertung</a:t>
            </a:r>
          </a:p>
          <a:p>
            <a:pPr marL="0" indent="0">
              <a:spcBef>
                <a:spcPts val="400"/>
              </a:spcBef>
              <a:buNone/>
            </a:pPr>
            <a:r>
              <a:rPr lang="de-DE" sz="2400" dirty="0">
                <a:solidFill>
                  <a:schemeClr val="tx1">
                    <a:lumMod val="65000"/>
                    <a:lumOff val="35000"/>
                  </a:schemeClr>
                </a:solidFill>
                <a:latin typeface="Arial" panose="020B0604020202020204" pitchFamily="34" charset="0"/>
                <a:cs typeface="Arial" panose="020B0604020202020204" pitchFamily="34" charset="0"/>
              </a:rPr>
              <a:t>	Schlussfolgerungen und Fragen</a:t>
            </a:r>
          </a:p>
          <a:p>
            <a:r>
              <a:rPr lang="de-DE" dirty="0"/>
              <a:t>Beziehung nach </a:t>
            </a:r>
            <a:r>
              <a:rPr lang="de-DE" cap="small" dirty="0"/>
              <a:t>Henderson/</a:t>
            </a:r>
            <a:r>
              <a:rPr lang="de-DE" cap="small" dirty="0" err="1"/>
              <a:t>Hasselbalch</a:t>
            </a:r>
            <a:endParaRPr lang="de-DE" cap="small" dirty="0"/>
          </a:p>
          <a:p>
            <a:pPr marL="0" indent="0">
              <a:spcBef>
                <a:spcPts val="400"/>
              </a:spcBef>
              <a:buNone/>
            </a:pPr>
            <a:r>
              <a:rPr lang="de-DE" sz="2400" dirty="0"/>
              <a:t>	</a:t>
            </a:r>
            <a:r>
              <a:rPr lang="de-DE" sz="2400" dirty="0">
                <a:solidFill>
                  <a:schemeClr val="tx1">
                    <a:lumMod val="65000"/>
                    <a:lumOff val="35000"/>
                  </a:schemeClr>
                </a:solidFill>
              </a:rPr>
              <a:t>quantitative Aspekte</a:t>
            </a:r>
          </a:p>
          <a:p>
            <a:pPr marL="0" indent="0">
              <a:buNone/>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73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2371226" y="1930214"/>
            <a:ext cx="4182035" cy="1470025"/>
          </a:xfrm>
        </p:spPr>
        <p:txBody>
          <a:bodyPr>
            <a:normAutofit/>
          </a:bodyPr>
          <a:lstStyle/>
          <a:p>
            <a:r>
              <a:rPr lang="de-CH" dirty="0"/>
              <a:t>Experiment</a:t>
            </a:r>
          </a:p>
        </p:txBody>
      </p:sp>
      <p:sp>
        <p:nvSpPr>
          <p:cNvPr id="3" name="Subtitle 2"/>
          <p:cNvSpPr>
            <a:spLocks noGrp="1"/>
          </p:cNvSpPr>
          <p:nvPr>
            <p:ph type="subTitle" idx="1"/>
          </p:nvPr>
        </p:nvSpPr>
        <p:spPr>
          <a:xfrm>
            <a:off x="3146610" y="3060560"/>
            <a:ext cx="5378824" cy="1752600"/>
          </a:xfrm>
        </p:spPr>
        <p:txBody>
          <a:bodyPr anchor="ctr"/>
          <a:lstStyle/>
          <a:p>
            <a:pPr algn="l">
              <a:lnSpc>
                <a:spcPct val="150000"/>
              </a:lnSpc>
            </a:pPr>
            <a:r>
              <a:rPr lang="de-CH" dirty="0"/>
              <a:t>Löslichkeit von Benzoesäure bei unterschiedlichen pH-Werten</a:t>
            </a:r>
          </a:p>
        </p:txBody>
      </p:sp>
      <p:pic>
        <p:nvPicPr>
          <p:cNvPr id="4" name="Picture 3"/>
          <p:cNvPicPr>
            <a:picLocks noChangeAspect="1"/>
          </p:cNvPicPr>
          <p:nvPr/>
        </p:nvPicPr>
        <p:blipFill>
          <a:blip r:embed="rId3"/>
          <a:stretch>
            <a:fillRect/>
          </a:stretch>
        </p:blipFill>
        <p:spPr>
          <a:xfrm>
            <a:off x="914398" y="2269892"/>
            <a:ext cx="1827203" cy="2543268"/>
          </a:xfrm>
          <a:prstGeom prst="rect">
            <a:avLst/>
          </a:prstGeom>
        </p:spPr>
      </p:pic>
      <p:sp>
        <p:nvSpPr>
          <p:cNvPr id="5" name="Rechteck 4">
            <a:extLst>
              <a:ext uri="{FF2B5EF4-FFF2-40B4-BE49-F238E27FC236}">
                <a16:creationId xmlns:a16="http://schemas.microsoft.com/office/drawing/2014/main" id="{B007882A-19A8-1B40-8F8C-E32DADFBC667}"/>
              </a:ext>
            </a:extLst>
          </p:cNvPr>
          <p:cNvSpPr/>
          <p:nvPr/>
        </p:nvSpPr>
        <p:spPr>
          <a:xfrm>
            <a:off x="8074028" y="6275293"/>
            <a:ext cx="902811"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S. 10</a:t>
            </a:r>
          </a:p>
        </p:txBody>
      </p:sp>
    </p:spTree>
    <p:extLst>
      <p:ext uri="{BB962C8B-B14F-4D97-AF65-F5344CB8AC3E}">
        <p14:creationId xmlns:p14="http://schemas.microsoft.com/office/powerpoint/2010/main" val="384031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wrap="square" anchor="ctr">
            <a:normAutofit/>
          </a:bodyPr>
          <a:lstStyle/>
          <a:p>
            <a:r>
              <a:rPr lang="de-CH" sz="4400" dirty="0"/>
              <a:t>Benzoesäure</a:t>
            </a:r>
          </a:p>
        </p:txBody>
      </p:sp>
      <p:pic>
        <p:nvPicPr>
          <p:cNvPr id="8" name="Picture 7"/>
          <p:cNvPicPr>
            <a:picLocks noChangeAspect="1"/>
          </p:cNvPicPr>
          <p:nvPr/>
        </p:nvPicPr>
        <p:blipFill rotWithShape="1">
          <a:blip r:embed="rId3"/>
          <a:srcRect b="41717"/>
          <a:stretch/>
        </p:blipFill>
        <p:spPr>
          <a:xfrm>
            <a:off x="457200" y="2013756"/>
            <a:ext cx="4038600" cy="3698853"/>
          </a:xfrm>
          <a:prstGeom prst="rect">
            <a:avLst/>
          </a:prstGeom>
          <a:noFill/>
        </p:spPr>
      </p:pic>
      <p:sp>
        <p:nvSpPr>
          <p:cNvPr id="3" name="Text Placeholder 2"/>
          <p:cNvSpPr>
            <a:spLocks noGrp="1"/>
          </p:cNvSpPr>
          <p:nvPr>
            <p:ph sz="half" idx="2"/>
          </p:nvPr>
        </p:nvSpPr>
        <p:spPr>
          <a:xfrm>
            <a:off x="4495801" y="1600201"/>
            <a:ext cx="4395650" cy="4525963"/>
          </a:xfrm>
        </p:spPr>
        <p:txBody>
          <a:bodyPr wrap="square" anchor="t">
            <a:normAutofit/>
          </a:bodyPr>
          <a:lstStyle/>
          <a:p>
            <a:pPr>
              <a:spcAft>
                <a:spcPts val="600"/>
              </a:spcAft>
            </a:pPr>
            <a:r>
              <a:rPr lang="de-CH" dirty="0"/>
              <a:t>Einfachste </a:t>
            </a:r>
            <a:r>
              <a:rPr lang="de-CH" b="1" dirty="0"/>
              <a:t>aromatische </a:t>
            </a:r>
            <a:r>
              <a:rPr lang="de-CH" dirty="0"/>
              <a:t>Carbonsäure</a:t>
            </a:r>
          </a:p>
          <a:p>
            <a:pPr>
              <a:spcAft>
                <a:spcPts val="600"/>
              </a:spcAft>
            </a:pPr>
            <a:r>
              <a:rPr lang="de-CH" dirty="0"/>
              <a:t>Schwache Säure mit </a:t>
            </a:r>
            <a:r>
              <a:rPr lang="de-CH" b="1" dirty="0" err="1"/>
              <a:t>p</a:t>
            </a:r>
            <a:r>
              <a:rPr lang="de-CH" b="1" i="1" dirty="0" err="1"/>
              <a:t>K</a:t>
            </a:r>
            <a:r>
              <a:rPr lang="de-CH" b="1" baseline="-25000" dirty="0" err="1"/>
              <a:t>S</a:t>
            </a:r>
            <a:r>
              <a:rPr lang="de-CH" b="1" dirty="0"/>
              <a:t> = 4.19</a:t>
            </a:r>
            <a:endParaRPr lang="de-CH" dirty="0"/>
          </a:p>
          <a:p>
            <a:pPr>
              <a:spcAft>
                <a:spcPts val="600"/>
              </a:spcAft>
            </a:pPr>
            <a:r>
              <a:rPr lang="de-CH" b="1" dirty="0"/>
              <a:t>Feststoff</a:t>
            </a:r>
            <a:r>
              <a:rPr lang="de-CH" dirty="0"/>
              <a:t> bei Normbedingungen</a:t>
            </a:r>
          </a:p>
          <a:p>
            <a:pPr>
              <a:spcAft>
                <a:spcPts val="600"/>
              </a:spcAft>
            </a:pPr>
            <a:r>
              <a:rPr lang="de-CH" b="1" dirty="0"/>
              <a:t>Konservierungsmittel</a:t>
            </a:r>
            <a:r>
              <a:rPr lang="de-CH" dirty="0"/>
              <a:t> in</a:t>
            </a:r>
            <a:r>
              <a:rPr lang="de-CH" b="1" dirty="0"/>
              <a:t> </a:t>
            </a:r>
            <a:r>
              <a:rPr lang="de-CH" dirty="0"/>
              <a:t>Lebensmitteln u.a. </a:t>
            </a:r>
            <a:br>
              <a:rPr lang="de-CH" dirty="0"/>
            </a:br>
            <a:r>
              <a:rPr lang="de-CH" dirty="0"/>
              <a:t>(E 210)</a:t>
            </a:r>
          </a:p>
        </p:txBody>
      </p:sp>
      <p:sp>
        <p:nvSpPr>
          <p:cNvPr id="4" name="Fußzeilenplatzhalter 3"/>
          <p:cNvSpPr>
            <a:spLocks noGrp="1"/>
          </p:cNvSpPr>
          <p:nvPr>
            <p:ph type="ftr" sz="quarter" idx="11"/>
          </p:nvPr>
        </p:nvSpPr>
        <p:spPr>
          <a:xfrm>
            <a:off x="2354037" y="6324600"/>
            <a:ext cx="4435928" cy="476251"/>
          </a:xfrm>
        </p:spPr>
        <p:txBody>
          <a:bodyPr anchor="ctr">
            <a:normAutofit/>
          </a:bodyPr>
          <a:lstStyle/>
          <a:p>
            <a:pPr defTabSz="457189">
              <a:spcAft>
                <a:spcPts val="600"/>
              </a:spcAft>
            </a:pPr>
            <a:r>
              <a:rPr lang="de-CH"/>
              <a:t>Säure-Base-Reaktionen</a:t>
            </a:r>
          </a:p>
        </p:txBody>
      </p:sp>
    </p:spTree>
    <p:extLst>
      <p:ext uri="{BB962C8B-B14F-4D97-AF65-F5344CB8AC3E}">
        <p14:creationId xmlns:p14="http://schemas.microsoft.com/office/powerpoint/2010/main" val="32970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lstStyle/>
          <a:p>
            <a:r>
              <a:rPr lang="de-DE" b="1" dirty="0"/>
              <a:t>Labor</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normAutofit fontScale="92500"/>
          </a:bodyPr>
          <a:lstStyle/>
          <a:p>
            <a:r>
              <a:rPr lang="de-DE" sz="2400" dirty="0">
                <a:solidFill>
                  <a:schemeClr val="bg1">
                    <a:lumMod val="85000"/>
                  </a:schemeClr>
                </a:solidFill>
              </a:rPr>
              <a:t>Synthese und Analyse von Acetylsalicylsäure (Wirkstoff in z.B. Aspirin®) durch eine säurekatalysierte Veresterung</a:t>
            </a:r>
          </a:p>
          <a:p>
            <a:pPr marL="0" indent="0">
              <a:spcBef>
                <a:spcPts val="600"/>
              </a:spcBef>
              <a:buNone/>
            </a:pPr>
            <a:r>
              <a:rPr lang="de-DE" sz="2400" dirty="0">
                <a:solidFill>
                  <a:schemeClr val="bg1">
                    <a:lumMod val="85000"/>
                  </a:schemeClr>
                </a:solidFill>
              </a:rPr>
              <a:t>	Repetition verschiedener wichtiger Konzepte</a:t>
            </a:r>
          </a:p>
          <a:p>
            <a:pPr marL="0" indent="0">
              <a:buNone/>
            </a:pPr>
            <a:endParaRPr lang="de-DE" sz="100" dirty="0"/>
          </a:p>
          <a:p>
            <a:r>
              <a:rPr lang="de-DE" sz="2400" dirty="0"/>
              <a:t>Alkaloide: Extraktion von Coffein</a:t>
            </a:r>
          </a:p>
          <a:p>
            <a:pPr marL="0" indent="0">
              <a:spcBef>
                <a:spcPts val="600"/>
              </a:spcBef>
              <a:buNone/>
            </a:pPr>
            <a:r>
              <a:rPr lang="de-DE" sz="2400" dirty="0">
                <a:solidFill>
                  <a:schemeClr val="tx1">
                    <a:lumMod val="65000"/>
                    <a:lumOff val="35000"/>
                  </a:schemeClr>
                </a:solidFill>
              </a:rPr>
              <a:t>	ergänzende Theorie</a:t>
            </a:r>
          </a:p>
          <a:p>
            <a:pPr marL="0" indent="0">
              <a:spcBef>
                <a:spcPts val="600"/>
              </a:spcBef>
              <a:buNone/>
            </a:pPr>
            <a:r>
              <a:rPr lang="de-DE" sz="2400" dirty="0">
                <a:solidFill>
                  <a:schemeClr val="tx1">
                    <a:lumMod val="65000"/>
                    <a:lumOff val="35000"/>
                  </a:schemeClr>
                </a:solidFill>
              </a:rPr>
              <a:t>	Anwendungen zur Säure-Base-Chemie 	(Extraktion, Löslichkeit)</a:t>
            </a:r>
          </a:p>
          <a:p>
            <a:pPr marL="0" indent="0">
              <a:spcBef>
                <a:spcPts val="600"/>
              </a:spcBef>
              <a:buNone/>
            </a:pPr>
            <a:r>
              <a:rPr lang="de-DE" sz="2400" dirty="0">
                <a:solidFill>
                  <a:schemeClr val="tx1">
                    <a:lumMod val="65000"/>
                    <a:lumOff val="35000"/>
                  </a:schemeClr>
                </a:solidFill>
              </a:rPr>
              <a:t>	Dünnschichtchromatographie</a:t>
            </a:r>
          </a:p>
          <a:p>
            <a:pPr marL="0" indent="0">
              <a:spcBef>
                <a:spcPts val="600"/>
              </a:spcBef>
              <a:buNone/>
            </a:pPr>
            <a:endParaRPr lang="de-DE" sz="300" dirty="0">
              <a:solidFill>
                <a:schemeClr val="tx1">
                  <a:lumMod val="65000"/>
                  <a:lumOff val="35000"/>
                </a:schemeClr>
              </a:solidFill>
            </a:endParaRPr>
          </a:p>
          <a:p>
            <a:r>
              <a:rPr lang="de-DE" sz="2400" dirty="0"/>
              <a:t>Z.B. Aminosäuren, Proteine etc.</a:t>
            </a:r>
          </a:p>
          <a:p>
            <a:pPr marL="0" indent="0">
              <a:spcBef>
                <a:spcPts val="600"/>
              </a:spcBef>
              <a:buNone/>
            </a:pPr>
            <a:endParaRPr lang="de-DE" sz="2400" dirty="0">
              <a:solidFill>
                <a:schemeClr val="tx1">
                  <a:lumMod val="65000"/>
                  <a:lumOff val="35000"/>
                </a:schemeClr>
              </a:solidFill>
            </a:endParaRPr>
          </a:p>
          <a:p>
            <a:pPr marL="0" indent="0">
              <a:buNone/>
            </a:pPr>
            <a:endParaRPr lang="de-DE" sz="2400" dirty="0"/>
          </a:p>
          <a:p>
            <a:pPr marL="0" indent="0">
              <a:buNone/>
            </a:pPr>
            <a:endParaRPr lang="de-DE" sz="2400" dirty="0"/>
          </a:p>
        </p:txBody>
      </p:sp>
    </p:spTree>
    <p:extLst>
      <p:ext uri="{BB962C8B-B14F-4D97-AF65-F5344CB8AC3E}">
        <p14:creationId xmlns:p14="http://schemas.microsoft.com/office/powerpoint/2010/main" val="235478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85502" y="2449737"/>
            <a:ext cx="4949367" cy="2175336"/>
            <a:chOff x="3398762" y="1376428"/>
            <a:chExt cx="4949366" cy="2175334"/>
          </a:xfrm>
        </p:grpSpPr>
        <p:sp>
          <p:nvSpPr>
            <p:cNvPr id="12" name="Oval 11"/>
            <p:cNvSpPr/>
            <p:nvPr/>
          </p:nvSpPr>
          <p:spPr>
            <a:xfrm>
              <a:off x="3398762" y="1376428"/>
              <a:ext cx="1641324" cy="1390953"/>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3" name="TextBox 12"/>
            <p:cNvSpPr txBox="1"/>
            <p:nvPr/>
          </p:nvSpPr>
          <p:spPr>
            <a:xfrm>
              <a:off x="4024086" y="2782322"/>
              <a:ext cx="4324042" cy="769440"/>
            </a:xfrm>
            <a:prstGeom prst="rect">
              <a:avLst/>
            </a:prstGeom>
            <a:noFill/>
          </p:spPr>
          <p:txBody>
            <a:bodyPr wrap="square" rtlCol="0">
              <a:spAutoFit/>
            </a:bodyPr>
            <a:lstStyle/>
            <a:p>
              <a:pPr defTabSz="457189"/>
              <a:r>
                <a:rPr lang="de-CH" sz="2200" dirty="0">
                  <a:solidFill>
                    <a:srgbClr val="009051"/>
                  </a:solidFill>
                  <a:latin typeface="Arial"/>
                  <a:cs typeface="Arial"/>
                </a:rPr>
                <a:t>hydrophober Molekülteil</a:t>
              </a:r>
            </a:p>
            <a:p>
              <a:pPr defTabSz="457189"/>
              <a:r>
                <a:rPr lang="de-CH" sz="2200" dirty="0">
                  <a:solidFill>
                    <a:srgbClr val="009051"/>
                  </a:solidFill>
                  <a:latin typeface="Arial"/>
                  <a:cs typeface="Arial"/>
                </a:rPr>
                <a:t>(Dispersionswechselwirkungen)</a:t>
              </a:r>
            </a:p>
          </p:txBody>
        </p:sp>
      </p:grpSp>
      <p:grpSp>
        <p:nvGrpSpPr>
          <p:cNvPr id="10" name="Group 9"/>
          <p:cNvGrpSpPr/>
          <p:nvPr/>
        </p:nvGrpSpPr>
        <p:grpSpPr>
          <a:xfrm>
            <a:off x="3108482" y="1145787"/>
            <a:ext cx="5288039" cy="1107996"/>
            <a:chOff x="3398762" y="1659385"/>
            <a:chExt cx="5288038" cy="1107996"/>
          </a:xfrm>
        </p:grpSpPr>
        <p:sp>
          <p:nvSpPr>
            <p:cNvPr id="8" name="Oval 7"/>
            <p:cNvSpPr/>
            <p:nvPr/>
          </p:nvSpPr>
          <p:spPr>
            <a:xfrm>
              <a:off x="3398762" y="1886857"/>
              <a:ext cx="1778000" cy="88052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9" name="TextBox 8"/>
            <p:cNvSpPr txBox="1"/>
            <p:nvPr/>
          </p:nvSpPr>
          <p:spPr>
            <a:xfrm>
              <a:off x="5370284" y="1659385"/>
              <a:ext cx="3316516" cy="1107996"/>
            </a:xfrm>
            <a:prstGeom prst="rect">
              <a:avLst/>
            </a:prstGeom>
            <a:noFill/>
          </p:spPr>
          <p:txBody>
            <a:bodyPr wrap="square" rtlCol="0">
              <a:spAutoFit/>
            </a:bodyPr>
            <a:lstStyle/>
            <a:p>
              <a:pPr defTabSz="457189"/>
              <a:r>
                <a:rPr lang="de-CH" sz="2200" dirty="0">
                  <a:solidFill>
                    <a:srgbClr val="0000FF"/>
                  </a:solidFill>
                  <a:latin typeface="Arial"/>
                  <a:cs typeface="Arial"/>
                </a:rPr>
                <a:t>hydrophiler Molekülteil</a:t>
              </a:r>
            </a:p>
            <a:p>
              <a:pPr defTabSz="457189"/>
              <a:r>
                <a:rPr lang="de-CH" sz="2200" dirty="0">
                  <a:solidFill>
                    <a:srgbClr val="0000FF"/>
                  </a:solidFill>
                  <a:latin typeface="Arial"/>
                  <a:cs typeface="Arial"/>
                </a:rPr>
                <a:t>(Ausbildung von H-Brücken möglich)</a:t>
              </a:r>
            </a:p>
          </p:txBody>
        </p:sp>
      </p:grpSp>
      <p:sp>
        <p:nvSpPr>
          <p:cNvPr id="2" name="Title 1"/>
          <p:cNvSpPr>
            <a:spLocks noGrp="1"/>
          </p:cNvSpPr>
          <p:nvPr>
            <p:ph type="title"/>
          </p:nvPr>
        </p:nvSpPr>
        <p:spPr>
          <a:xfrm>
            <a:off x="457200" y="0"/>
            <a:ext cx="8229600" cy="968135"/>
          </a:xfrm>
        </p:spPr>
        <p:txBody>
          <a:bodyPr/>
          <a:lstStyle/>
          <a:p>
            <a:r>
              <a:rPr lang="de-CH" dirty="0"/>
              <a:t>erwartete Löslichkeit</a:t>
            </a:r>
          </a:p>
        </p:txBody>
      </p:sp>
      <p:sp>
        <p:nvSpPr>
          <p:cNvPr id="3" name="Fußzeilenplatzhalter 2"/>
          <p:cNvSpPr>
            <a:spLocks noGrp="1"/>
          </p:cNvSpPr>
          <p:nvPr>
            <p:ph type="ftr" sz="quarter" idx="11"/>
          </p:nvPr>
        </p:nvSpPr>
        <p:spPr>
          <a:xfrm>
            <a:off x="2354037" y="6122895"/>
            <a:ext cx="4435928" cy="476251"/>
          </a:xfrm>
        </p:spPr>
        <p:txBody>
          <a:bodyPr/>
          <a:lstStyle/>
          <a:p>
            <a:pPr defTabSz="457189"/>
            <a:r>
              <a:rPr lang="de-CH">
                <a:latin typeface="Arial"/>
              </a:rPr>
              <a:t>Säure-Base-Reaktionen</a:t>
            </a:r>
          </a:p>
        </p:txBody>
      </p:sp>
      <p:pic>
        <p:nvPicPr>
          <p:cNvPr id="7" name="Picture 6"/>
          <p:cNvPicPr>
            <a:picLocks noChangeAspect="1"/>
          </p:cNvPicPr>
          <p:nvPr/>
        </p:nvPicPr>
        <p:blipFill>
          <a:blip r:embed="rId2"/>
          <a:stretch>
            <a:fillRect/>
          </a:stretch>
        </p:blipFill>
        <p:spPr>
          <a:xfrm>
            <a:off x="392197" y="1559523"/>
            <a:ext cx="4334631" cy="3762829"/>
          </a:xfrm>
          <a:prstGeom prst="rect">
            <a:avLst/>
          </a:prstGeom>
        </p:spPr>
      </p:pic>
      <p:sp>
        <p:nvSpPr>
          <p:cNvPr id="14" name="TextBox 13"/>
          <p:cNvSpPr txBox="1"/>
          <p:nvPr/>
        </p:nvSpPr>
        <p:spPr>
          <a:xfrm>
            <a:off x="3072187" y="5004430"/>
            <a:ext cx="6071815" cy="1482714"/>
          </a:xfrm>
          <a:prstGeom prst="rect">
            <a:avLst/>
          </a:prstGeom>
          <a:noFill/>
        </p:spPr>
        <p:txBody>
          <a:bodyPr wrap="square" rtlCol="0">
            <a:spAutoFit/>
          </a:bodyPr>
          <a:lstStyle/>
          <a:p>
            <a:pPr marL="457189" indent="-457189" defTabSz="457189">
              <a:lnSpc>
                <a:spcPct val="130000"/>
              </a:lnSpc>
              <a:buFont typeface="Wingdings" charset="0"/>
              <a:buChar char="à"/>
            </a:pPr>
            <a:r>
              <a:rPr lang="de-CH" sz="2400" b="1" dirty="0">
                <a:solidFill>
                  <a:srgbClr val="FF0000"/>
                </a:solidFill>
                <a:latin typeface="Arial"/>
                <a:cs typeface="Arial"/>
              </a:rPr>
              <a:t>geringe </a:t>
            </a:r>
            <a:r>
              <a:rPr lang="de-CH" sz="2400" b="1" dirty="0">
                <a:solidFill>
                  <a:srgbClr val="0432FF"/>
                </a:solidFill>
                <a:latin typeface="Arial"/>
                <a:cs typeface="Arial"/>
              </a:rPr>
              <a:t>Wasserlöslichkeit</a:t>
            </a:r>
            <a:r>
              <a:rPr lang="de-CH" sz="2400" b="1" dirty="0">
                <a:solidFill>
                  <a:srgbClr val="FF0000"/>
                </a:solidFill>
                <a:latin typeface="Arial"/>
                <a:cs typeface="Arial"/>
              </a:rPr>
              <a:t> erwartet</a:t>
            </a:r>
          </a:p>
          <a:p>
            <a:pPr marL="457189" indent="-457189" defTabSz="457189">
              <a:lnSpc>
                <a:spcPct val="130000"/>
              </a:lnSpc>
              <a:buFont typeface="Wingdings" charset="0"/>
              <a:buChar char="à"/>
            </a:pPr>
            <a:r>
              <a:rPr lang="de-CH" sz="2400" b="1" dirty="0">
                <a:solidFill>
                  <a:srgbClr val="FF0000"/>
                </a:solidFill>
                <a:latin typeface="Arial"/>
                <a:cs typeface="Arial"/>
              </a:rPr>
              <a:t>gute Löslichkeit in </a:t>
            </a:r>
            <a:r>
              <a:rPr lang="de-CH" sz="2400" b="1" dirty="0">
                <a:solidFill>
                  <a:srgbClr val="009051"/>
                </a:solidFill>
                <a:latin typeface="Arial"/>
                <a:cs typeface="Arial"/>
              </a:rPr>
              <a:t>hydrophoben Lösemitteln</a:t>
            </a:r>
            <a:r>
              <a:rPr lang="de-CH" sz="2400" b="1" dirty="0">
                <a:solidFill>
                  <a:srgbClr val="FF0000"/>
                </a:solidFill>
                <a:latin typeface="Arial"/>
                <a:cs typeface="Arial"/>
              </a:rPr>
              <a:t> erwartet</a:t>
            </a:r>
          </a:p>
        </p:txBody>
      </p:sp>
    </p:spTree>
    <p:extLst>
      <p:ext uri="{BB962C8B-B14F-4D97-AF65-F5344CB8AC3E}">
        <p14:creationId xmlns:p14="http://schemas.microsoft.com/office/powerpoint/2010/main" val="18644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16747" y="3562004"/>
            <a:ext cx="747279"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0" name="Oval 19"/>
          <p:cNvSpPr/>
          <p:nvPr/>
        </p:nvSpPr>
        <p:spPr>
          <a:xfrm>
            <a:off x="422617" y="3062055"/>
            <a:ext cx="811244" cy="463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pic>
        <p:nvPicPr>
          <p:cNvPr id="7" name="Picture 6" descr=":::Bildschirmfoto 2012-12-09 um 18.41.05.png"/>
          <p:cNvPicPr/>
          <p:nvPr/>
        </p:nvPicPr>
        <p:blipFill>
          <a:blip r:embed="rId3">
            <a:clrChange>
              <a:clrFrom>
                <a:srgbClr val="FFFFFF"/>
              </a:clrFrom>
              <a:clrTo>
                <a:srgbClr val="FFFFFF">
                  <a:alpha val="0"/>
                </a:srgbClr>
              </a:clrTo>
            </a:clrChange>
            <a:lum/>
          </a:blip>
          <a:srcRect/>
          <a:stretch>
            <a:fillRect/>
          </a:stretch>
        </p:blipFill>
        <p:spPr bwMode="auto">
          <a:xfrm>
            <a:off x="1170525" y="1271679"/>
            <a:ext cx="5636955" cy="4960755"/>
          </a:xfrm>
          <a:prstGeom prst="rect">
            <a:avLst/>
          </a:prstGeom>
          <a:noFill/>
          <a:ln w="9525">
            <a:noFill/>
            <a:miter lim="800000"/>
            <a:headEnd/>
            <a:tailEnd/>
          </a:ln>
        </p:spPr>
      </p:pic>
      <p:sp>
        <p:nvSpPr>
          <p:cNvPr id="2" name="Title 1"/>
          <p:cNvSpPr>
            <a:spLocks noGrp="1"/>
          </p:cNvSpPr>
          <p:nvPr>
            <p:ph type="title"/>
          </p:nvPr>
        </p:nvSpPr>
        <p:spPr>
          <a:xfrm>
            <a:off x="422953" y="0"/>
            <a:ext cx="8229600" cy="1143000"/>
          </a:xfrm>
        </p:spPr>
        <p:txBody>
          <a:bodyPr/>
          <a:lstStyle/>
          <a:p>
            <a:r>
              <a:rPr lang="de-CH" dirty="0"/>
              <a:t>Experiment mit Benzoesäure</a:t>
            </a:r>
            <a:br>
              <a:rPr lang="de-CH" dirty="0"/>
            </a:br>
            <a:r>
              <a:rPr lang="de-CH" b="0" dirty="0"/>
              <a:t>(Schema S. 11)</a:t>
            </a:r>
            <a:endParaRPr lang="de-CH" dirty="0"/>
          </a:p>
        </p:txBody>
      </p:sp>
      <p:sp>
        <p:nvSpPr>
          <p:cNvPr id="4" name="Fußzeilenplatzhalter 3"/>
          <p:cNvSpPr>
            <a:spLocks noGrp="1"/>
          </p:cNvSpPr>
          <p:nvPr>
            <p:ph type="ftr" sz="quarter" idx="11"/>
          </p:nvPr>
        </p:nvSpPr>
        <p:spPr/>
        <p:txBody>
          <a:bodyPr/>
          <a:lstStyle/>
          <a:p>
            <a:pPr defTabSz="457189"/>
            <a:r>
              <a:rPr lang="de-CH">
                <a:latin typeface="Arial"/>
              </a:rPr>
              <a:t>Säure-Base-Reaktionen</a:t>
            </a:r>
          </a:p>
        </p:txBody>
      </p:sp>
      <p:grpSp>
        <p:nvGrpSpPr>
          <p:cNvPr id="37" name="Group 36"/>
          <p:cNvGrpSpPr/>
          <p:nvPr/>
        </p:nvGrpSpPr>
        <p:grpSpPr>
          <a:xfrm>
            <a:off x="2662361" y="2812507"/>
            <a:ext cx="979808" cy="571664"/>
            <a:chOff x="2229069" y="2961323"/>
            <a:chExt cx="979808" cy="571664"/>
          </a:xfrm>
        </p:grpSpPr>
        <p:sp>
          <p:nvSpPr>
            <p:cNvPr id="17" name="Oval 16"/>
            <p:cNvSpPr/>
            <p:nvPr/>
          </p:nvSpPr>
          <p:spPr>
            <a:xfrm>
              <a:off x="2289633" y="2961323"/>
              <a:ext cx="919244" cy="571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4" name="TextBox 13"/>
            <p:cNvSpPr txBox="1"/>
            <p:nvPr/>
          </p:nvSpPr>
          <p:spPr>
            <a:xfrm>
              <a:off x="2229069" y="2993246"/>
              <a:ext cx="955711" cy="430887"/>
            </a:xfrm>
            <a:prstGeom prst="rect">
              <a:avLst/>
            </a:prstGeom>
            <a:noFill/>
          </p:spPr>
          <p:txBody>
            <a:bodyPr wrap="none" rtlCol="0">
              <a:spAutoFit/>
            </a:bodyPr>
            <a:lstStyle/>
            <a:p>
              <a:pPr defTabSz="457189"/>
              <a:r>
                <a:rPr lang="de-CH" sz="2200" dirty="0">
                  <a:solidFill>
                    <a:prstClr val="black"/>
                  </a:solidFill>
                  <a:latin typeface="Arial"/>
                  <a:cs typeface="Arial"/>
                </a:rPr>
                <a:t>+ H</a:t>
              </a:r>
              <a:r>
                <a:rPr lang="de-CH" sz="2200" baseline="-25000" dirty="0">
                  <a:solidFill>
                    <a:prstClr val="black"/>
                  </a:solidFill>
                  <a:latin typeface="Arial"/>
                  <a:cs typeface="Arial"/>
                </a:rPr>
                <a:t>2</a:t>
              </a:r>
              <a:r>
                <a:rPr lang="de-CH" sz="2200" dirty="0">
                  <a:solidFill>
                    <a:prstClr val="black"/>
                  </a:solidFill>
                  <a:latin typeface="Arial"/>
                  <a:cs typeface="Arial"/>
                </a:rPr>
                <a:t>O</a:t>
              </a:r>
            </a:p>
          </p:txBody>
        </p:sp>
      </p:grpSp>
      <p:grpSp>
        <p:nvGrpSpPr>
          <p:cNvPr id="39" name="Group 38"/>
          <p:cNvGrpSpPr/>
          <p:nvPr/>
        </p:nvGrpSpPr>
        <p:grpSpPr>
          <a:xfrm>
            <a:off x="1958285" y="3993916"/>
            <a:ext cx="2623678" cy="674928"/>
            <a:chOff x="1524995" y="4142731"/>
            <a:chExt cx="2623677" cy="674928"/>
          </a:xfrm>
        </p:grpSpPr>
        <p:sp>
          <p:nvSpPr>
            <p:cNvPr id="18" name="Oval 17"/>
            <p:cNvSpPr/>
            <p:nvPr/>
          </p:nvSpPr>
          <p:spPr>
            <a:xfrm>
              <a:off x="1524995" y="4142731"/>
              <a:ext cx="2623677" cy="674928"/>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5" name="TextBox 14"/>
            <p:cNvSpPr txBox="1"/>
            <p:nvPr/>
          </p:nvSpPr>
          <p:spPr>
            <a:xfrm>
              <a:off x="1573376" y="4245809"/>
              <a:ext cx="2521843" cy="430887"/>
            </a:xfrm>
            <a:prstGeom prst="rect">
              <a:avLst/>
            </a:prstGeom>
            <a:noFill/>
          </p:spPr>
          <p:txBody>
            <a:bodyPr wrap="none" rtlCol="0">
              <a:spAutoFit/>
            </a:bodyPr>
            <a:lstStyle/>
            <a:p>
              <a:pPr defTabSz="457189"/>
              <a:r>
                <a:rPr lang="de-CH" sz="2200" dirty="0">
                  <a:solidFill>
                    <a:prstClr val="black"/>
                  </a:solidFill>
                  <a:latin typeface="Arial"/>
                  <a:cs typeface="Arial"/>
                </a:rPr>
                <a:t>+ Na</a:t>
              </a:r>
              <a:r>
                <a:rPr lang="de-CH" sz="2200" baseline="30000" dirty="0">
                  <a:solidFill>
                    <a:prstClr val="black"/>
                  </a:solidFill>
                  <a:latin typeface="Arial"/>
                  <a:cs typeface="Arial"/>
                </a:rPr>
                <a:t>+</a:t>
              </a:r>
              <a:r>
                <a:rPr lang="de-CH" sz="22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 </a:t>
              </a:r>
              <a:r>
                <a:rPr lang="de-CH" sz="2200" dirty="0">
                  <a:solidFill>
                    <a:prstClr val="black"/>
                  </a:solidFill>
                  <a:latin typeface="Arial"/>
                  <a:cs typeface="Arial"/>
                </a:rPr>
                <a:t>+ OH</a:t>
              </a:r>
              <a:r>
                <a:rPr lang="de-CH" sz="2200" baseline="300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a:t>
              </a:r>
            </a:p>
          </p:txBody>
        </p:sp>
      </p:grpSp>
      <p:grpSp>
        <p:nvGrpSpPr>
          <p:cNvPr id="38" name="Group 37"/>
          <p:cNvGrpSpPr/>
          <p:nvPr/>
        </p:nvGrpSpPr>
        <p:grpSpPr>
          <a:xfrm>
            <a:off x="3035545" y="3323697"/>
            <a:ext cx="2623678" cy="674928"/>
            <a:chOff x="2602253" y="3472512"/>
            <a:chExt cx="2623677" cy="674928"/>
          </a:xfrm>
        </p:grpSpPr>
        <p:sp>
          <p:nvSpPr>
            <p:cNvPr id="19" name="Oval 18"/>
            <p:cNvSpPr/>
            <p:nvPr/>
          </p:nvSpPr>
          <p:spPr>
            <a:xfrm>
              <a:off x="2602253" y="3472512"/>
              <a:ext cx="2623677"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6" name="TextBox 15"/>
            <p:cNvSpPr txBox="1"/>
            <p:nvPr/>
          </p:nvSpPr>
          <p:spPr>
            <a:xfrm>
              <a:off x="2749256" y="3554608"/>
              <a:ext cx="2449709" cy="430887"/>
            </a:xfrm>
            <a:prstGeom prst="rect">
              <a:avLst/>
            </a:prstGeom>
            <a:noFill/>
            <a:ln>
              <a:noFill/>
            </a:ln>
          </p:spPr>
          <p:txBody>
            <a:bodyPr wrap="none" rtlCol="0">
              <a:spAutoFit/>
            </a:bodyPr>
            <a:lstStyle/>
            <a:p>
              <a:pPr defTabSz="457189"/>
              <a:r>
                <a:rPr lang="de-CH" sz="2200" dirty="0">
                  <a:solidFill>
                    <a:prstClr val="black"/>
                  </a:solidFill>
                  <a:latin typeface="Arial"/>
                  <a:cs typeface="Arial"/>
                </a:rPr>
                <a:t>H</a:t>
              </a:r>
              <a:r>
                <a:rPr lang="de-CH" sz="2200" baseline="-25000" dirty="0">
                  <a:solidFill>
                    <a:prstClr val="black"/>
                  </a:solidFill>
                  <a:latin typeface="Arial"/>
                  <a:cs typeface="Arial"/>
                </a:rPr>
                <a:t>3</a:t>
              </a:r>
              <a:r>
                <a:rPr lang="de-CH" sz="2200" dirty="0">
                  <a:solidFill>
                    <a:prstClr val="black"/>
                  </a:solidFill>
                  <a:latin typeface="Arial"/>
                  <a:cs typeface="Arial"/>
                </a:rPr>
                <a:t>CCH</a:t>
              </a:r>
              <a:r>
                <a:rPr lang="de-CH" sz="2200" baseline="-25000" dirty="0">
                  <a:solidFill>
                    <a:prstClr val="black"/>
                  </a:solidFill>
                  <a:latin typeface="Arial"/>
                  <a:cs typeface="Arial"/>
                </a:rPr>
                <a:t>2</a:t>
              </a:r>
              <a:r>
                <a:rPr lang="de-CH" sz="2200" dirty="0">
                  <a:solidFill>
                    <a:prstClr val="black"/>
                  </a:solidFill>
                  <a:latin typeface="Arial"/>
                  <a:cs typeface="Arial"/>
                </a:rPr>
                <a:t>OCH</a:t>
              </a:r>
              <a:r>
                <a:rPr lang="de-CH" sz="2200" baseline="-25000" dirty="0">
                  <a:solidFill>
                    <a:prstClr val="black"/>
                  </a:solidFill>
                  <a:latin typeface="Arial"/>
                  <a:cs typeface="Arial"/>
                </a:rPr>
                <a:t>2</a:t>
              </a:r>
              <a:r>
                <a:rPr lang="de-CH" sz="2200" dirty="0">
                  <a:solidFill>
                    <a:prstClr val="black"/>
                  </a:solidFill>
                  <a:latin typeface="Arial"/>
                  <a:cs typeface="Arial"/>
                </a:rPr>
                <a:t>CH</a:t>
              </a:r>
              <a:r>
                <a:rPr lang="de-CH" sz="2200" baseline="-25000" dirty="0">
                  <a:solidFill>
                    <a:prstClr val="black"/>
                  </a:solidFill>
                  <a:latin typeface="Arial"/>
                  <a:cs typeface="Arial"/>
                </a:rPr>
                <a:t>3</a:t>
              </a:r>
              <a:endParaRPr lang="de-CH" sz="2200" dirty="0">
                <a:solidFill>
                  <a:prstClr val="black"/>
                </a:solidFill>
                <a:latin typeface="Arial"/>
                <a:cs typeface="Arial"/>
              </a:endParaRPr>
            </a:p>
          </p:txBody>
        </p:sp>
      </p:grpSp>
      <p:sp>
        <p:nvSpPr>
          <p:cNvPr id="22" name="TextBox 21"/>
          <p:cNvSpPr txBox="1"/>
          <p:nvPr/>
        </p:nvSpPr>
        <p:spPr>
          <a:xfrm>
            <a:off x="5085540" y="1668689"/>
            <a:ext cx="3564885" cy="923330"/>
          </a:xfrm>
          <a:prstGeom prst="rect">
            <a:avLst/>
          </a:prstGeom>
          <a:noFill/>
        </p:spPr>
        <p:txBody>
          <a:bodyPr wrap="square" rtlCol="0">
            <a:spAutoFit/>
          </a:bodyPr>
          <a:lstStyle/>
          <a:p>
            <a:pPr algn="ctr" defTabSz="457189"/>
            <a:r>
              <a:rPr lang="de-CH" sz="1800" b="1" dirty="0">
                <a:solidFill>
                  <a:prstClr val="black"/>
                </a:solidFill>
                <a:latin typeface="Arial"/>
                <a:cs typeface="Arial"/>
              </a:rPr>
              <a:t>schlecht wasserlöslich</a:t>
            </a:r>
            <a:r>
              <a:rPr lang="de-CH" sz="1800" dirty="0">
                <a:solidFill>
                  <a:prstClr val="black"/>
                </a:solidFill>
                <a:latin typeface="Arial"/>
                <a:cs typeface="Arial"/>
              </a:rPr>
              <a:t>, </a:t>
            </a:r>
            <a:r>
              <a:rPr lang="de-CH" sz="1800" dirty="0">
                <a:solidFill>
                  <a:srgbClr val="F79646">
                    <a:lumMod val="75000"/>
                  </a:srgbClr>
                </a:solidFill>
                <a:latin typeface="Arial"/>
                <a:cs typeface="Arial"/>
              </a:rPr>
              <a:t>schwach saure Lösung </a:t>
            </a:r>
            <a:r>
              <a:rPr lang="de-CH" sz="1800" dirty="0">
                <a:solidFill>
                  <a:prstClr val="black"/>
                </a:solidFill>
                <a:latin typeface="Arial"/>
                <a:cs typeface="Arial"/>
              </a:rPr>
              <a:t>und ungelöster Feststoff</a:t>
            </a:r>
          </a:p>
        </p:txBody>
      </p:sp>
      <p:sp>
        <p:nvSpPr>
          <p:cNvPr id="23" name="TextBox 22"/>
          <p:cNvSpPr txBox="1"/>
          <p:nvPr/>
        </p:nvSpPr>
        <p:spPr>
          <a:xfrm>
            <a:off x="6633952" y="3238840"/>
            <a:ext cx="1941769" cy="1200329"/>
          </a:xfrm>
          <a:prstGeom prst="rect">
            <a:avLst/>
          </a:prstGeom>
          <a:noFill/>
        </p:spPr>
        <p:txBody>
          <a:bodyPr wrap="square" rtlCol="0">
            <a:spAutoFit/>
          </a:bodyPr>
          <a:lstStyle/>
          <a:p>
            <a:pPr algn="ctr" defTabSz="457189"/>
            <a:r>
              <a:rPr lang="de-CH" sz="1800" b="1" dirty="0">
                <a:solidFill>
                  <a:prstClr val="black"/>
                </a:solidFill>
                <a:latin typeface="Arial"/>
                <a:cs typeface="Arial"/>
              </a:rPr>
              <a:t>gut löslich </a:t>
            </a:r>
            <a:r>
              <a:rPr lang="de-CH" sz="1800" dirty="0">
                <a:solidFill>
                  <a:srgbClr val="008000"/>
                </a:solidFill>
                <a:latin typeface="Arial"/>
                <a:cs typeface="Arial"/>
              </a:rPr>
              <a:t>in hydrophobem Lösemittel</a:t>
            </a:r>
          </a:p>
          <a:p>
            <a:pPr algn="ctr" defTabSz="457189"/>
            <a:endParaRPr lang="de-CH" sz="1800" b="1" dirty="0">
              <a:solidFill>
                <a:prstClr val="black"/>
              </a:solidFill>
              <a:latin typeface="Arial"/>
              <a:cs typeface="Arial"/>
            </a:endParaRPr>
          </a:p>
        </p:txBody>
      </p:sp>
      <p:sp>
        <p:nvSpPr>
          <p:cNvPr id="24" name="TextBox 23"/>
          <p:cNvSpPr txBox="1"/>
          <p:nvPr/>
        </p:nvSpPr>
        <p:spPr>
          <a:xfrm>
            <a:off x="5242241" y="4880081"/>
            <a:ext cx="1941769" cy="707886"/>
          </a:xfrm>
          <a:prstGeom prst="rect">
            <a:avLst/>
          </a:prstGeom>
          <a:noFill/>
        </p:spPr>
        <p:txBody>
          <a:bodyPr wrap="square" rtlCol="0">
            <a:spAutoFit/>
          </a:bodyPr>
          <a:lstStyle/>
          <a:p>
            <a:pPr algn="ctr" defTabSz="457189"/>
            <a:r>
              <a:rPr lang="de-CH" sz="2000" b="1" dirty="0">
                <a:solidFill>
                  <a:srgbClr val="FF0000"/>
                </a:solidFill>
                <a:latin typeface="Arial"/>
                <a:cs typeface="Arial"/>
              </a:rPr>
              <a:t>gut löslich</a:t>
            </a:r>
          </a:p>
          <a:p>
            <a:pPr algn="ctr" defTabSz="457189"/>
            <a:r>
              <a:rPr lang="de-CH" sz="2000" dirty="0">
                <a:solidFill>
                  <a:srgbClr val="8064A2">
                    <a:lumMod val="60000"/>
                    <a:lumOff val="40000"/>
                  </a:srgbClr>
                </a:solidFill>
                <a:latin typeface="Arial"/>
                <a:cs typeface="Arial"/>
              </a:rPr>
              <a:t>in Natronlauge</a:t>
            </a:r>
          </a:p>
        </p:txBody>
      </p:sp>
      <p:grpSp>
        <p:nvGrpSpPr>
          <p:cNvPr id="28" name="Group 27"/>
          <p:cNvGrpSpPr/>
          <p:nvPr/>
        </p:nvGrpSpPr>
        <p:grpSpPr>
          <a:xfrm>
            <a:off x="4769034" y="2157885"/>
            <a:ext cx="341021" cy="989427"/>
            <a:chOff x="4335743" y="2306701"/>
            <a:chExt cx="341021" cy="989426"/>
          </a:xfrm>
        </p:grpSpPr>
        <p:sp>
          <p:nvSpPr>
            <p:cNvPr id="25" name="Oval 24"/>
            <p:cNvSpPr/>
            <p:nvPr/>
          </p:nvSpPr>
          <p:spPr>
            <a:xfrm>
              <a:off x="4335743" y="2993245"/>
              <a:ext cx="341021" cy="302882"/>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6" name="Rectangle 25"/>
            <p:cNvSpPr/>
            <p:nvPr/>
          </p:nvSpPr>
          <p:spPr>
            <a:xfrm>
              <a:off x="4335743" y="2428378"/>
              <a:ext cx="341021" cy="739165"/>
            </a:xfrm>
            <a:prstGeom prst="rect">
              <a:avLst/>
            </a:prstGeom>
            <a:solidFill>
              <a:srgbClr val="FAC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7" name="Oval 26"/>
            <p:cNvSpPr/>
            <p:nvPr/>
          </p:nvSpPr>
          <p:spPr>
            <a:xfrm>
              <a:off x="4335743" y="2306701"/>
              <a:ext cx="341021" cy="194881"/>
            </a:xfrm>
            <a:prstGeom prst="ellipse">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29" name="Group 28"/>
          <p:cNvGrpSpPr/>
          <p:nvPr/>
        </p:nvGrpSpPr>
        <p:grpSpPr>
          <a:xfrm>
            <a:off x="4778956" y="5112345"/>
            <a:ext cx="341021" cy="989427"/>
            <a:chOff x="4335743" y="2306701"/>
            <a:chExt cx="341021" cy="989426"/>
          </a:xfrm>
        </p:grpSpPr>
        <p:sp>
          <p:nvSpPr>
            <p:cNvPr id="30" name="Oval 29"/>
            <p:cNvSpPr/>
            <p:nvPr/>
          </p:nvSpPr>
          <p:spPr>
            <a:xfrm>
              <a:off x="4335743" y="2993245"/>
              <a:ext cx="341021" cy="302882"/>
            </a:xfrm>
            <a:prstGeom prst="ellipse">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1" name="Rectangle 30"/>
            <p:cNvSpPr/>
            <p:nvPr/>
          </p:nvSpPr>
          <p:spPr>
            <a:xfrm>
              <a:off x="4335743" y="2428378"/>
              <a:ext cx="341021" cy="739165"/>
            </a:xfrm>
            <a:prstGeom prst="rect">
              <a:avLst/>
            </a:prstGeom>
            <a:solidFill>
              <a:srgbClr val="CCC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2" name="Oval 31"/>
            <p:cNvSpPr/>
            <p:nvPr/>
          </p:nvSpPr>
          <p:spPr>
            <a:xfrm>
              <a:off x="4335743" y="2306701"/>
              <a:ext cx="341021" cy="194881"/>
            </a:xfrm>
            <a:prstGeom prst="ellipse">
              <a:avLst/>
            </a:prstGeom>
            <a:solidFill>
              <a:schemeClr val="accent4">
                <a:lumMod val="40000"/>
                <a:lumOff val="60000"/>
              </a:schemeClr>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33" name="Group 32"/>
          <p:cNvGrpSpPr/>
          <p:nvPr/>
        </p:nvGrpSpPr>
        <p:grpSpPr>
          <a:xfrm>
            <a:off x="6213126" y="3552083"/>
            <a:ext cx="341021" cy="989427"/>
            <a:chOff x="4335743" y="2306701"/>
            <a:chExt cx="341021" cy="989426"/>
          </a:xfrm>
          <a:solidFill>
            <a:schemeClr val="bg1"/>
          </a:solidFill>
        </p:grpSpPr>
        <p:sp>
          <p:nvSpPr>
            <p:cNvPr id="34" name="Oval 33"/>
            <p:cNvSpPr/>
            <p:nvPr/>
          </p:nvSpPr>
          <p:spPr>
            <a:xfrm>
              <a:off x="4335743" y="2993245"/>
              <a:ext cx="341021" cy="3028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5" name="Rectangle 34"/>
            <p:cNvSpPr/>
            <p:nvPr/>
          </p:nvSpPr>
          <p:spPr>
            <a:xfrm>
              <a:off x="4335743" y="2428378"/>
              <a:ext cx="341021" cy="7391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6" name="Oval 35"/>
            <p:cNvSpPr/>
            <p:nvPr/>
          </p:nvSpPr>
          <p:spPr>
            <a:xfrm>
              <a:off x="4335743" y="2306701"/>
              <a:ext cx="341021" cy="19488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50" name="Group 49"/>
          <p:cNvGrpSpPr/>
          <p:nvPr/>
        </p:nvGrpSpPr>
        <p:grpSpPr>
          <a:xfrm>
            <a:off x="1452610" y="4238629"/>
            <a:ext cx="302413" cy="274435"/>
            <a:chOff x="1671881" y="1101245"/>
            <a:chExt cx="302413" cy="274435"/>
          </a:xfrm>
        </p:grpSpPr>
        <p:sp>
          <p:nvSpPr>
            <p:cNvPr id="41" name="Rectangle 40"/>
            <p:cNvSpPr/>
            <p:nvPr/>
          </p:nvSpPr>
          <p:spPr>
            <a:xfrm>
              <a:off x="1702362" y="11012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2" name="Rectangle 41"/>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3" name="Rectangle 42"/>
            <p:cNvSpPr/>
            <p:nvPr/>
          </p:nvSpPr>
          <p:spPr>
            <a:xfrm>
              <a:off x="1878176" y="1158020"/>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4" name="Rectangle 43"/>
            <p:cNvSpPr/>
            <p:nvPr/>
          </p:nvSpPr>
          <p:spPr>
            <a:xfrm flipH="1">
              <a:off x="1729347" y="1201289"/>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5" name="Rectangle 44"/>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6" name="Rectangle 45"/>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7" name="Rectangle 46"/>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8" name="Rectangle 47"/>
            <p:cNvSpPr/>
            <p:nvPr/>
          </p:nvSpPr>
          <p:spPr>
            <a:xfrm flipH="1" flipV="1">
              <a:off x="1928575" y="1178395"/>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9" name="Rectangle 48"/>
            <p:cNvSpPr/>
            <p:nvPr/>
          </p:nvSpPr>
          <p:spPr>
            <a:xfrm flipH="1" flipV="1">
              <a:off x="1813081" y="1122454"/>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51" name="Group 50"/>
          <p:cNvGrpSpPr/>
          <p:nvPr/>
        </p:nvGrpSpPr>
        <p:grpSpPr>
          <a:xfrm>
            <a:off x="4818644" y="2943691"/>
            <a:ext cx="252803" cy="173859"/>
            <a:chOff x="1671881" y="1201822"/>
            <a:chExt cx="252803" cy="173858"/>
          </a:xfrm>
        </p:grpSpPr>
        <p:sp>
          <p:nvSpPr>
            <p:cNvPr id="53" name="Rectangle 52"/>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6" name="Rectangle 55"/>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7" name="Rectangle 56"/>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8" name="Rectangle 57"/>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9" name="Rectangle 58"/>
            <p:cNvSpPr/>
            <p:nvPr/>
          </p:nvSpPr>
          <p:spPr>
            <a:xfrm flipH="1" flipV="1">
              <a:off x="1878965" y="124784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0" name="Rectangle 59"/>
            <p:cNvSpPr/>
            <p:nvPr/>
          </p:nvSpPr>
          <p:spPr>
            <a:xfrm flipH="1" flipV="1">
              <a:off x="1763471" y="120182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pic>
        <p:nvPicPr>
          <p:cNvPr id="52" name="Bild 51"/>
          <p:cNvPicPr>
            <a:picLocks noChangeAspect="1"/>
          </p:cNvPicPr>
          <p:nvPr/>
        </p:nvPicPr>
        <p:blipFill rotWithShape="1">
          <a:blip r:embed="rId4"/>
          <a:srcRect b="27089"/>
          <a:stretch/>
        </p:blipFill>
        <p:spPr>
          <a:xfrm>
            <a:off x="313087" y="3199374"/>
            <a:ext cx="1084580" cy="1315793"/>
          </a:xfrm>
          <a:prstGeom prst="rect">
            <a:avLst/>
          </a:prstGeom>
        </p:spPr>
      </p:pic>
      <p:sp>
        <p:nvSpPr>
          <p:cNvPr id="3" name="Textfeld 2"/>
          <p:cNvSpPr txBox="1"/>
          <p:nvPr/>
        </p:nvSpPr>
        <p:spPr>
          <a:xfrm>
            <a:off x="-283881" y="2629647"/>
            <a:ext cx="184731" cy="369332"/>
          </a:xfrm>
          <a:prstGeom prst="rect">
            <a:avLst/>
          </a:prstGeom>
          <a:noFill/>
        </p:spPr>
        <p:txBody>
          <a:bodyPr wrap="none" rtlCol="0">
            <a:spAutoFit/>
          </a:bodyPr>
          <a:lstStyle/>
          <a:p>
            <a:pPr defTabSz="457189"/>
            <a:endParaRPr lang="de-DE" sz="1800" dirty="0">
              <a:solidFill>
                <a:prstClr val="black"/>
              </a:solidFill>
              <a:latin typeface="Arial"/>
            </a:endParaRPr>
          </a:p>
        </p:txBody>
      </p:sp>
      <p:sp>
        <p:nvSpPr>
          <p:cNvPr id="54" name="TextBox 12">
            <a:extLst>
              <a:ext uri="{FF2B5EF4-FFF2-40B4-BE49-F238E27FC236}">
                <a16:creationId xmlns:a16="http://schemas.microsoft.com/office/drawing/2014/main" id="{F73F0580-08CB-414A-B785-3B0C1BE860CD}"/>
              </a:ext>
            </a:extLst>
          </p:cNvPr>
          <p:cNvSpPr txBox="1"/>
          <p:nvPr/>
        </p:nvSpPr>
        <p:spPr>
          <a:xfrm>
            <a:off x="379111" y="4427309"/>
            <a:ext cx="915635" cy="276999"/>
          </a:xfrm>
          <a:prstGeom prst="rect">
            <a:avLst/>
          </a:prstGeom>
          <a:noFill/>
        </p:spPr>
        <p:txBody>
          <a:bodyPr wrap="none" rtlCol="0">
            <a:spAutoFit/>
          </a:bodyPr>
          <a:lstStyle/>
          <a:p>
            <a:pPr defTabSz="457189"/>
            <a:r>
              <a:rPr lang="de-CH" sz="1200" dirty="0" err="1">
                <a:solidFill>
                  <a:prstClr val="black"/>
                </a:solidFill>
                <a:latin typeface="Arial"/>
                <a:cs typeface="Arial"/>
              </a:rPr>
              <a:t>p</a:t>
            </a:r>
            <a:r>
              <a:rPr lang="de-CH" sz="1200" i="1" dirty="0" err="1">
                <a:solidFill>
                  <a:prstClr val="black"/>
                </a:solidFill>
                <a:latin typeface="Arial"/>
                <a:cs typeface="Arial"/>
              </a:rPr>
              <a:t>K</a:t>
            </a:r>
            <a:r>
              <a:rPr lang="de-CH" sz="1200" baseline="-25000" dirty="0" err="1">
                <a:solidFill>
                  <a:prstClr val="black"/>
                </a:solidFill>
                <a:latin typeface="Arial"/>
                <a:cs typeface="Arial"/>
              </a:rPr>
              <a:t>S</a:t>
            </a:r>
            <a:r>
              <a:rPr lang="de-CH" sz="1200" dirty="0">
                <a:solidFill>
                  <a:prstClr val="black"/>
                </a:solidFill>
                <a:latin typeface="Arial"/>
                <a:cs typeface="Arial"/>
              </a:rPr>
              <a:t> = 4.19</a:t>
            </a:r>
          </a:p>
        </p:txBody>
      </p:sp>
      <p:sp>
        <p:nvSpPr>
          <p:cNvPr id="5" name="TextBox 13">
            <a:extLst>
              <a:ext uri="{FF2B5EF4-FFF2-40B4-BE49-F238E27FC236}">
                <a16:creationId xmlns:a16="http://schemas.microsoft.com/office/drawing/2014/main" id="{B0F27A6C-CAF5-75AE-160F-B9BC936D5C2F}"/>
              </a:ext>
            </a:extLst>
          </p:cNvPr>
          <p:cNvSpPr txBox="1"/>
          <p:nvPr/>
        </p:nvSpPr>
        <p:spPr>
          <a:xfrm>
            <a:off x="2994291" y="2421201"/>
            <a:ext cx="341760" cy="430887"/>
          </a:xfrm>
          <a:prstGeom prst="rect">
            <a:avLst/>
          </a:prstGeom>
          <a:noFill/>
        </p:spPr>
        <p:txBody>
          <a:bodyPr wrap="none" rtlCol="0">
            <a:spAutoFit/>
          </a:bodyPr>
          <a:lstStyle/>
          <a:p>
            <a:pPr defTabSz="457189"/>
            <a:r>
              <a:rPr lang="de-CH" sz="2200" b="1" dirty="0">
                <a:solidFill>
                  <a:prstClr val="black"/>
                </a:solidFill>
                <a:latin typeface="Arial"/>
                <a:cs typeface="Arial"/>
              </a:rPr>
              <a:t>1</a:t>
            </a:r>
          </a:p>
        </p:txBody>
      </p:sp>
      <p:sp>
        <p:nvSpPr>
          <p:cNvPr id="8" name="TextBox 13">
            <a:extLst>
              <a:ext uri="{FF2B5EF4-FFF2-40B4-BE49-F238E27FC236}">
                <a16:creationId xmlns:a16="http://schemas.microsoft.com/office/drawing/2014/main" id="{981FE273-F8EB-C774-9141-A6871A95055F}"/>
              </a:ext>
            </a:extLst>
          </p:cNvPr>
          <p:cNvSpPr txBox="1"/>
          <p:nvPr/>
        </p:nvSpPr>
        <p:spPr>
          <a:xfrm>
            <a:off x="3096708" y="4616421"/>
            <a:ext cx="341760" cy="430887"/>
          </a:xfrm>
          <a:prstGeom prst="rect">
            <a:avLst/>
          </a:prstGeom>
          <a:noFill/>
        </p:spPr>
        <p:txBody>
          <a:bodyPr wrap="none" rtlCol="0">
            <a:spAutoFit/>
          </a:bodyPr>
          <a:lstStyle/>
          <a:p>
            <a:pPr defTabSz="457189"/>
            <a:r>
              <a:rPr lang="de-CH" sz="2200" b="1" dirty="0">
                <a:solidFill>
                  <a:prstClr val="black"/>
                </a:solidFill>
                <a:latin typeface="Arial"/>
                <a:cs typeface="Arial"/>
              </a:rPr>
              <a:t>3</a:t>
            </a:r>
          </a:p>
        </p:txBody>
      </p:sp>
      <p:sp>
        <p:nvSpPr>
          <p:cNvPr id="9" name="TextBox 13">
            <a:extLst>
              <a:ext uri="{FF2B5EF4-FFF2-40B4-BE49-F238E27FC236}">
                <a16:creationId xmlns:a16="http://schemas.microsoft.com/office/drawing/2014/main" id="{FAE6DF53-32E3-AF3F-D787-C6C8214FF38E}"/>
              </a:ext>
            </a:extLst>
          </p:cNvPr>
          <p:cNvSpPr txBox="1"/>
          <p:nvPr/>
        </p:nvSpPr>
        <p:spPr>
          <a:xfrm>
            <a:off x="4151176" y="2927887"/>
            <a:ext cx="341760" cy="430887"/>
          </a:xfrm>
          <a:prstGeom prst="rect">
            <a:avLst/>
          </a:prstGeom>
          <a:noFill/>
        </p:spPr>
        <p:txBody>
          <a:bodyPr wrap="none" rtlCol="0">
            <a:spAutoFit/>
          </a:bodyPr>
          <a:lstStyle/>
          <a:p>
            <a:pPr defTabSz="457189"/>
            <a:r>
              <a:rPr lang="de-CH" sz="2200" b="1" dirty="0">
                <a:solidFill>
                  <a:prstClr val="black"/>
                </a:solidFill>
                <a:latin typeface="Arial"/>
                <a:cs typeface="Arial"/>
              </a:rPr>
              <a:t>2</a:t>
            </a:r>
          </a:p>
        </p:txBody>
      </p:sp>
    </p:spTree>
    <p:extLst>
      <p:ext uri="{BB962C8B-B14F-4D97-AF65-F5344CB8AC3E}">
        <p14:creationId xmlns:p14="http://schemas.microsoft.com/office/powerpoint/2010/main" val="4156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8229600" cy="888023"/>
          </a:xfrm>
        </p:spPr>
        <p:txBody>
          <a:bodyPr/>
          <a:lstStyle/>
          <a:p>
            <a:r>
              <a:rPr lang="de-CH" dirty="0"/>
              <a:t>Erklärung</a:t>
            </a:r>
          </a:p>
        </p:txBody>
      </p:sp>
      <p:sp>
        <p:nvSpPr>
          <p:cNvPr id="8" name="TextBox 7"/>
          <p:cNvSpPr txBox="1"/>
          <p:nvPr/>
        </p:nvSpPr>
        <p:spPr>
          <a:xfrm>
            <a:off x="80825" y="2164860"/>
            <a:ext cx="1385444" cy="400110"/>
          </a:xfrm>
          <a:prstGeom prst="rect">
            <a:avLst/>
          </a:prstGeom>
          <a:noFill/>
        </p:spPr>
        <p:txBody>
          <a:bodyPr wrap="none" rtlCol="0">
            <a:spAutoFit/>
          </a:bodyPr>
          <a:lstStyle/>
          <a:p>
            <a:pPr defTabSz="457189"/>
            <a:r>
              <a:rPr lang="de-CH" sz="2000" dirty="0">
                <a:solidFill>
                  <a:prstClr val="black"/>
                </a:solidFill>
                <a:latin typeface="Arial"/>
                <a:cs typeface="Arial"/>
              </a:rPr>
              <a:t>in Wasser:</a:t>
            </a:r>
          </a:p>
        </p:txBody>
      </p:sp>
      <p:sp>
        <p:nvSpPr>
          <p:cNvPr id="9" name="TextBox 8"/>
          <p:cNvSpPr txBox="1"/>
          <p:nvPr/>
        </p:nvSpPr>
        <p:spPr>
          <a:xfrm>
            <a:off x="80826" y="5340101"/>
            <a:ext cx="1923925" cy="400110"/>
          </a:xfrm>
          <a:prstGeom prst="rect">
            <a:avLst/>
          </a:prstGeom>
          <a:noFill/>
        </p:spPr>
        <p:txBody>
          <a:bodyPr wrap="none" rtlCol="0">
            <a:spAutoFit/>
          </a:bodyPr>
          <a:lstStyle/>
          <a:p>
            <a:pPr defTabSz="457189"/>
            <a:r>
              <a:rPr lang="de-CH" sz="2000" dirty="0">
                <a:solidFill>
                  <a:prstClr val="black"/>
                </a:solidFill>
                <a:latin typeface="Arial"/>
                <a:cs typeface="Arial"/>
              </a:rPr>
              <a:t>in Natronlauge:</a:t>
            </a:r>
          </a:p>
        </p:txBody>
      </p:sp>
      <p:pic>
        <p:nvPicPr>
          <p:cNvPr id="10" name="Picture 9"/>
          <p:cNvPicPr>
            <a:picLocks noChangeAspect="1"/>
          </p:cNvPicPr>
          <p:nvPr/>
        </p:nvPicPr>
        <p:blipFill>
          <a:blip r:embed="rId2"/>
          <a:stretch>
            <a:fillRect/>
          </a:stretch>
        </p:blipFill>
        <p:spPr>
          <a:xfrm>
            <a:off x="2249708" y="1531221"/>
            <a:ext cx="6044211" cy="1980000"/>
          </a:xfrm>
          <a:prstGeom prst="rect">
            <a:avLst/>
          </a:prstGeom>
        </p:spPr>
      </p:pic>
      <p:pic>
        <p:nvPicPr>
          <p:cNvPr id="11" name="Picture 10"/>
          <p:cNvPicPr>
            <a:picLocks noChangeAspect="1"/>
          </p:cNvPicPr>
          <p:nvPr/>
        </p:nvPicPr>
        <p:blipFill>
          <a:blip r:embed="rId3"/>
          <a:stretch>
            <a:fillRect/>
          </a:stretch>
        </p:blipFill>
        <p:spPr>
          <a:xfrm>
            <a:off x="2249709" y="4712977"/>
            <a:ext cx="5971263" cy="1980000"/>
          </a:xfrm>
          <a:prstGeom prst="rect">
            <a:avLst/>
          </a:prstGeom>
        </p:spPr>
      </p:pic>
      <p:sp>
        <p:nvSpPr>
          <p:cNvPr id="12" name="Oval 1"/>
          <p:cNvSpPr>
            <a:spLocks noChangeArrowheads="1"/>
          </p:cNvSpPr>
          <p:nvPr/>
        </p:nvSpPr>
        <p:spPr bwMode="auto">
          <a:xfrm>
            <a:off x="5502657" y="1906660"/>
            <a:ext cx="1194479" cy="93021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pPr defTabSz="457189"/>
            <a:endParaRPr lang="de-DE" sz="1800">
              <a:solidFill>
                <a:prstClr val="black"/>
              </a:solidFill>
              <a:latin typeface="Arial"/>
            </a:endParaRPr>
          </a:p>
        </p:txBody>
      </p:sp>
      <p:sp>
        <p:nvSpPr>
          <p:cNvPr id="3" name="Textfeld 2"/>
          <p:cNvSpPr txBox="1"/>
          <p:nvPr/>
        </p:nvSpPr>
        <p:spPr>
          <a:xfrm>
            <a:off x="5553458" y="1577514"/>
            <a:ext cx="1225015" cy="338554"/>
          </a:xfrm>
          <a:prstGeom prst="rect">
            <a:avLst/>
          </a:prstGeom>
          <a:noFill/>
        </p:spPr>
        <p:txBody>
          <a:bodyPr wrap="none" rtlCol="0">
            <a:spAutoFit/>
          </a:bodyPr>
          <a:lstStyle/>
          <a:p>
            <a:pPr defTabSz="457189"/>
            <a:r>
              <a:rPr lang="de-DE" sz="1600" dirty="0">
                <a:solidFill>
                  <a:srgbClr val="FF0000"/>
                </a:solidFill>
                <a:latin typeface="Arial"/>
                <a:cs typeface="Arial"/>
              </a:rPr>
              <a:t>GGW </a:t>
            </a:r>
            <a:r>
              <a:rPr lang="de-DE" sz="1600" b="1" dirty="0">
                <a:solidFill>
                  <a:srgbClr val="FF0000"/>
                </a:solidFill>
                <a:latin typeface="Arial"/>
                <a:cs typeface="Arial"/>
              </a:rPr>
              <a:t>links</a:t>
            </a:r>
            <a:endParaRPr lang="de-DE" sz="1600" dirty="0">
              <a:solidFill>
                <a:srgbClr val="FF0000"/>
              </a:solidFill>
              <a:latin typeface="Arial"/>
              <a:cs typeface="Arial"/>
            </a:endParaRPr>
          </a:p>
        </p:txBody>
      </p:sp>
      <p:grpSp>
        <p:nvGrpSpPr>
          <p:cNvPr id="14" name="Gruppierung 13"/>
          <p:cNvGrpSpPr/>
          <p:nvPr/>
        </p:nvGrpSpPr>
        <p:grpSpPr>
          <a:xfrm>
            <a:off x="1849977" y="923402"/>
            <a:ext cx="1799167" cy="1861932"/>
            <a:chOff x="1849974" y="1253071"/>
            <a:chExt cx="1799167" cy="1861932"/>
          </a:xfrm>
        </p:grpSpPr>
        <p:sp>
          <p:nvSpPr>
            <p:cNvPr id="7" name="Rechteck 6"/>
            <p:cNvSpPr/>
            <p:nvPr/>
          </p:nvSpPr>
          <p:spPr>
            <a:xfrm>
              <a:off x="2336799" y="1860158"/>
              <a:ext cx="863600" cy="1254845"/>
            </a:xfrm>
            <a:prstGeom prst="rect">
              <a:avLst/>
            </a:prstGeom>
            <a:solidFill>
              <a:srgbClr val="0000FF">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DE" sz="1800">
                <a:solidFill>
                  <a:prstClr val="white"/>
                </a:solidFill>
                <a:latin typeface="Arial"/>
              </a:endParaRPr>
            </a:p>
          </p:txBody>
        </p:sp>
        <p:sp>
          <p:nvSpPr>
            <p:cNvPr id="13" name="Textfeld 12"/>
            <p:cNvSpPr txBox="1"/>
            <p:nvPr/>
          </p:nvSpPr>
          <p:spPr>
            <a:xfrm>
              <a:off x="1849974" y="1253071"/>
              <a:ext cx="1799167" cy="646331"/>
            </a:xfrm>
            <a:prstGeom prst="rect">
              <a:avLst/>
            </a:prstGeom>
            <a:noFill/>
          </p:spPr>
          <p:txBody>
            <a:bodyPr wrap="square" rtlCol="0">
              <a:spAutoFit/>
            </a:bodyPr>
            <a:lstStyle/>
            <a:p>
              <a:pPr algn="ctr" defTabSz="457189"/>
              <a:r>
                <a:rPr lang="de-DE" sz="1800" dirty="0">
                  <a:solidFill>
                    <a:srgbClr val="0000FF"/>
                  </a:solidFill>
                  <a:latin typeface="Arial"/>
                </a:rPr>
                <a:t>vorherrschende Spezies</a:t>
              </a:r>
            </a:p>
          </p:txBody>
        </p:sp>
      </p:grpSp>
      <p:sp>
        <p:nvSpPr>
          <p:cNvPr id="15" name="Oval 1"/>
          <p:cNvSpPr>
            <a:spLocks noChangeArrowheads="1"/>
          </p:cNvSpPr>
          <p:nvPr/>
        </p:nvSpPr>
        <p:spPr bwMode="auto">
          <a:xfrm>
            <a:off x="5502657" y="4997720"/>
            <a:ext cx="1194479" cy="93021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pPr defTabSz="457189"/>
            <a:endParaRPr lang="de-DE" sz="1800">
              <a:solidFill>
                <a:prstClr val="black"/>
              </a:solidFill>
              <a:latin typeface="Arial"/>
            </a:endParaRPr>
          </a:p>
        </p:txBody>
      </p:sp>
      <p:sp>
        <p:nvSpPr>
          <p:cNvPr id="16" name="Textfeld 15"/>
          <p:cNvSpPr txBox="1"/>
          <p:nvPr/>
        </p:nvSpPr>
        <p:spPr>
          <a:xfrm>
            <a:off x="5403075" y="4650624"/>
            <a:ext cx="1372492" cy="338554"/>
          </a:xfrm>
          <a:prstGeom prst="rect">
            <a:avLst/>
          </a:prstGeom>
          <a:noFill/>
        </p:spPr>
        <p:txBody>
          <a:bodyPr wrap="none" rtlCol="0">
            <a:spAutoFit/>
          </a:bodyPr>
          <a:lstStyle/>
          <a:p>
            <a:pPr defTabSz="457189"/>
            <a:r>
              <a:rPr lang="de-DE" sz="1600" dirty="0">
                <a:solidFill>
                  <a:srgbClr val="FF0000"/>
                </a:solidFill>
                <a:latin typeface="Arial"/>
                <a:cs typeface="Arial"/>
              </a:rPr>
              <a:t>GGW </a:t>
            </a:r>
            <a:r>
              <a:rPr lang="de-DE" sz="1600" b="1" dirty="0">
                <a:solidFill>
                  <a:srgbClr val="FF0000"/>
                </a:solidFill>
                <a:latin typeface="Arial"/>
                <a:cs typeface="Arial"/>
              </a:rPr>
              <a:t>rechts</a:t>
            </a:r>
            <a:endParaRPr lang="de-DE" sz="1600" dirty="0">
              <a:solidFill>
                <a:srgbClr val="FF0000"/>
              </a:solidFill>
              <a:latin typeface="Arial"/>
              <a:cs typeface="Arial"/>
            </a:endParaRPr>
          </a:p>
        </p:txBody>
      </p:sp>
      <p:grpSp>
        <p:nvGrpSpPr>
          <p:cNvPr id="19" name="Gruppierung 18"/>
          <p:cNvGrpSpPr/>
          <p:nvPr/>
        </p:nvGrpSpPr>
        <p:grpSpPr>
          <a:xfrm>
            <a:off x="6320839" y="4004294"/>
            <a:ext cx="1792675" cy="1982895"/>
            <a:chOff x="4129956" y="1264947"/>
            <a:chExt cx="1679954" cy="1850789"/>
          </a:xfrm>
        </p:grpSpPr>
        <p:sp>
          <p:nvSpPr>
            <p:cNvPr id="20" name="Rechteck 19"/>
            <p:cNvSpPr/>
            <p:nvPr/>
          </p:nvSpPr>
          <p:spPr>
            <a:xfrm>
              <a:off x="4538133" y="1860891"/>
              <a:ext cx="863600" cy="1254845"/>
            </a:xfrm>
            <a:prstGeom prst="rect">
              <a:avLst/>
            </a:prstGeom>
            <a:solidFill>
              <a:srgbClr val="0000FF">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DE" sz="1800">
                <a:solidFill>
                  <a:prstClr val="white"/>
                </a:solidFill>
                <a:latin typeface="Arial"/>
              </a:endParaRPr>
            </a:p>
          </p:txBody>
        </p:sp>
        <p:sp>
          <p:nvSpPr>
            <p:cNvPr id="21" name="Textfeld 20"/>
            <p:cNvSpPr txBox="1"/>
            <p:nvPr/>
          </p:nvSpPr>
          <p:spPr>
            <a:xfrm>
              <a:off x="4129956" y="1264947"/>
              <a:ext cx="1679954" cy="603271"/>
            </a:xfrm>
            <a:prstGeom prst="rect">
              <a:avLst/>
            </a:prstGeom>
            <a:noFill/>
          </p:spPr>
          <p:txBody>
            <a:bodyPr wrap="square" rtlCol="0">
              <a:spAutoFit/>
            </a:bodyPr>
            <a:lstStyle/>
            <a:p>
              <a:pPr algn="ctr" defTabSz="457189"/>
              <a:r>
                <a:rPr lang="de-DE" sz="1800" dirty="0">
                  <a:solidFill>
                    <a:srgbClr val="0000FF"/>
                  </a:solidFill>
                  <a:latin typeface="Arial"/>
                </a:rPr>
                <a:t>vorherrschende Spezies</a:t>
              </a:r>
            </a:p>
          </p:txBody>
        </p:sp>
      </p:grpSp>
      <p:sp>
        <p:nvSpPr>
          <p:cNvPr id="22" name="Textfeld 21"/>
          <p:cNvSpPr txBox="1"/>
          <p:nvPr/>
        </p:nvSpPr>
        <p:spPr>
          <a:xfrm>
            <a:off x="2004999" y="3016835"/>
            <a:ext cx="1699504" cy="584775"/>
          </a:xfrm>
          <a:prstGeom prst="rect">
            <a:avLst/>
          </a:prstGeom>
          <a:noFill/>
        </p:spPr>
        <p:txBody>
          <a:bodyPr wrap="none" rtlCol="0">
            <a:spAutoFit/>
          </a:bodyPr>
          <a:lstStyle/>
          <a:p>
            <a:pPr defTabSz="457189"/>
            <a:r>
              <a:rPr lang="de-DE" sz="1600" dirty="0">
                <a:solidFill>
                  <a:srgbClr val="FF0000"/>
                </a:solidFill>
                <a:latin typeface="Arial"/>
                <a:cs typeface="Arial"/>
              </a:rPr>
              <a:t>schwache Säure</a:t>
            </a:r>
          </a:p>
          <a:p>
            <a:pPr defTabSz="457189"/>
            <a:r>
              <a:rPr lang="de-DE" sz="1600" dirty="0" err="1">
                <a:solidFill>
                  <a:srgbClr val="FF0000"/>
                </a:solidFill>
                <a:latin typeface="Arial"/>
                <a:cs typeface="Arial"/>
              </a:rPr>
              <a:t>p</a:t>
            </a:r>
            <a:r>
              <a:rPr lang="de-DE" sz="1600" i="1" dirty="0" err="1">
                <a:solidFill>
                  <a:srgbClr val="FF0000"/>
                </a:solidFill>
                <a:latin typeface="Arial"/>
                <a:cs typeface="Arial"/>
              </a:rPr>
              <a:t>K</a:t>
            </a:r>
            <a:r>
              <a:rPr lang="de-DE" sz="1600" baseline="-25000" dirty="0" err="1">
                <a:solidFill>
                  <a:srgbClr val="FF0000"/>
                </a:solidFill>
                <a:latin typeface="Arial"/>
                <a:cs typeface="Arial"/>
              </a:rPr>
              <a:t>S</a:t>
            </a:r>
            <a:r>
              <a:rPr lang="de-DE" sz="1600" dirty="0">
                <a:solidFill>
                  <a:srgbClr val="FF0000"/>
                </a:solidFill>
                <a:latin typeface="Arial"/>
                <a:cs typeface="Arial"/>
              </a:rPr>
              <a:t> = 4.19</a:t>
            </a:r>
          </a:p>
        </p:txBody>
      </p:sp>
      <p:sp>
        <p:nvSpPr>
          <p:cNvPr id="18" name="Textfeld 17"/>
          <p:cNvSpPr txBox="1"/>
          <p:nvPr/>
        </p:nvSpPr>
        <p:spPr>
          <a:xfrm>
            <a:off x="3200401" y="4642775"/>
            <a:ext cx="1473201" cy="584775"/>
          </a:xfrm>
          <a:prstGeom prst="rect">
            <a:avLst/>
          </a:prstGeom>
          <a:noFill/>
        </p:spPr>
        <p:txBody>
          <a:bodyPr wrap="square" rtlCol="0">
            <a:spAutoFit/>
          </a:bodyPr>
          <a:lstStyle/>
          <a:p>
            <a:pPr defTabSz="457189"/>
            <a:r>
              <a:rPr lang="de-DE" sz="1600" dirty="0">
                <a:solidFill>
                  <a:srgbClr val="FF0000"/>
                </a:solidFill>
                <a:latin typeface="Arial"/>
                <a:cs typeface="Arial"/>
              </a:rPr>
              <a:t>Verschiebung nach </a:t>
            </a:r>
            <a:r>
              <a:rPr lang="de-DE" sz="1600" b="1" dirty="0">
                <a:solidFill>
                  <a:srgbClr val="FF0000"/>
                </a:solidFill>
                <a:latin typeface="Arial"/>
                <a:cs typeface="Arial"/>
              </a:rPr>
              <a:t>rechts</a:t>
            </a:r>
            <a:endParaRPr lang="de-DE" sz="1600" dirty="0">
              <a:solidFill>
                <a:srgbClr val="FF0000"/>
              </a:solidFill>
              <a:latin typeface="Arial"/>
              <a:cs typeface="Arial"/>
            </a:endParaRPr>
          </a:p>
        </p:txBody>
      </p:sp>
    </p:spTree>
    <p:extLst>
      <p:ext uri="{BB962C8B-B14F-4D97-AF65-F5344CB8AC3E}">
        <p14:creationId xmlns:p14="http://schemas.microsoft.com/office/powerpoint/2010/main" val="39885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5" grpId="0" animBg="1"/>
      <p:bldP spid="16" grpId="0"/>
      <p:bldP spid="22"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Benzoat</a:t>
            </a:r>
            <a:r>
              <a:rPr lang="de-CH" dirty="0"/>
              <a:t>-Anion</a:t>
            </a:r>
          </a:p>
        </p:txBody>
      </p:sp>
      <p:sp>
        <p:nvSpPr>
          <p:cNvPr id="3" name="Content Placeholder 2"/>
          <p:cNvSpPr>
            <a:spLocks noGrp="1"/>
          </p:cNvSpPr>
          <p:nvPr>
            <p:ph idx="1"/>
          </p:nvPr>
        </p:nvSpPr>
        <p:spPr/>
        <p:txBody>
          <a:bodyPr>
            <a:noAutofit/>
          </a:bodyPr>
          <a:lstStyle/>
          <a:p>
            <a:pPr>
              <a:lnSpc>
                <a:spcPct val="120000"/>
              </a:lnSpc>
              <a:spcAft>
                <a:spcPts val="1200"/>
              </a:spcAft>
            </a:pPr>
            <a:r>
              <a:rPr lang="de-CH" dirty="0"/>
              <a:t>konjugierte Base zur Benzoesäure</a:t>
            </a:r>
          </a:p>
          <a:p>
            <a:pPr>
              <a:lnSpc>
                <a:spcPct val="120000"/>
              </a:lnSpc>
            </a:pPr>
            <a:r>
              <a:rPr lang="de-CH" dirty="0"/>
              <a:t>wie alle Carbonsäure-Anionen </a:t>
            </a:r>
            <a:r>
              <a:rPr lang="de-CH" b="1" dirty="0"/>
              <a:t>(</a:t>
            </a:r>
            <a:r>
              <a:rPr lang="de-CH" b="1" dirty="0" err="1"/>
              <a:t>Carboxylate</a:t>
            </a:r>
            <a:r>
              <a:rPr lang="de-CH" b="1" dirty="0"/>
              <a:t>)</a:t>
            </a:r>
            <a:r>
              <a:rPr lang="de-CH" dirty="0"/>
              <a:t> </a:t>
            </a:r>
            <a:r>
              <a:rPr lang="de-CH" i="1" dirty="0"/>
              <a:t>durch </a:t>
            </a:r>
            <a:r>
              <a:rPr lang="de-CH" i="1" dirty="0" err="1"/>
              <a:t>Mesomerie</a:t>
            </a:r>
            <a:r>
              <a:rPr lang="de-CH" i="1" dirty="0"/>
              <a:t> stabilisiert</a:t>
            </a:r>
            <a:r>
              <a:rPr lang="de-CH" dirty="0"/>
              <a:t>:</a:t>
            </a:r>
          </a:p>
          <a:p>
            <a:pPr>
              <a:lnSpc>
                <a:spcPct val="120000"/>
              </a:lnSpc>
            </a:pPr>
            <a:endParaRPr lang="de-CH" dirty="0"/>
          </a:p>
          <a:p>
            <a:pPr>
              <a:lnSpc>
                <a:spcPct val="120000"/>
              </a:lnSpc>
            </a:pPr>
            <a:endParaRPr lang="de-CH" dirty="0"/>
          </a:p>
          <a:p>
            <a:pPr>
              <a:lnSpc>
                <a:spcPct val="120000"/>
              </a:lnSpc>
            </a:pPr>
            <a:endParaRPr lang="de-CH" dirty="0"/>
          </a:p>
          <a:p>
            <a:pPr marL="0" indent="0">
              <a:lnSpc>
                <a:spcPct val="120000"/>
              </a:lnSpc>
              <a:buNone/>
            </a:pPr>
            <a:endParaRPr lang="de-CH" dirty="0"/>
          </a:p>
          <a:p>
            <a:pPr>
              <a:lnSpc>
                <a:spcPct val="120000"/>
              </a:lnSpc>
            </a:pPr>
            <a:r>
              <a:rPr lang="de-CH" dirty="0"/>
              <a:t>gut wasserlöslich (starke </a:t>
            </a:r>
            <a:r>
              <a:rPr lang="de-CH" dirty="0" err="1"/>
              <a:t>Ion-Dipol-WW</a:t>
            </a:r>
            <a:r>
              <a:rPr lang="de-CH" dirty="0"/>
              <a:t>)</a:t>
            </a:r>
          </a:p>
        </p:txBody>
      </p:sp>
      <p:sp>
        <p:nvSpPr>
          <p:cNvPr id="4" name="Fußzeilenplatzhalter 3"/>
          <p:cNvSpPr>
            <a:spLocks noGrp="1"/>
          </p:cNvSpPr>
          <p:nvPr>
            <p:ph type="ftr" sz="quarter" idx="11"/>
          </p:nvPr>
        </p:nvSpPr>
        <p:spPr/>
        <p:txBody>
          <a:bodyPr/>
          <a:lstStyle/>
          <a:p>
            <a:pPr defTabSz="457189"/>
            <a:r>
              <a:rPr lang="de-CH">
                <a:latin typeface="Arial"/>
              </a:rPr>
              <a:t>Säure-Base-Reaktionen</a:t>
            </a:r>
          </a:p>
        </p:txBody>
      </p:sp>
      <p:pic>
        <p:nvPicPr>
          <p:cNvPr id="7" name="Picture 6"/>
          <p:cNvPicPr>
            <a:picLocks noChangeAspect="1"/>
          </p:cNvPicPr>
          <p:nvPr/>
        </p:nvPicPr>
        <p:blipFill>
          <a:blip r:embed="rId2"/>
          <a:stretch>
            <a:fillRect/>
          </a:stretch>
        </p:blipFill>
        <p:spPr>
          <a:xfrm>
            <a:off x="871161" y="3285374"/>
            <a:ext cx="3797300" cy="1714500"/>
          </a:xfrm>
          <a:prstGeom prst="rect">
            <a:avLst/>
          </a:prstGeom>
        </p:spPr>
      </p:pic>
    </p:spTree>
    <p:extLst>
      <p:ext uri="{BB962C8B-B14F-4D97-AF65-F5344CB8AC3E}">
        <p14:creationId xmlns:p14="http://schemas.microsoft.com/office/powerpoint/2010/main" val="4107842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a:extLst>
              <a:ext uri="{FF2B5EF4-FFF2-40B4-BE49-F238E27FC236}">
                <a16:creationId xmlns:a16="http://schemas.microsoft.com/office/drawing/2014/main" id="{14E8B8FA-B6EB-14F1-ED0C-FC4F7EDE104E}"/>
              </a:ext>
            </a:extLst>
          </p:cNvPr>
          <p:cNvGrpSpPr/>
          <p:nvPr/>
        </p:nvGrpSpPr>
        <p:grpSpPr>
          <a:xfrm>
            <a:off x="6093598" y="3578966"/>
            <a:ext cx="372017" cy="989427"/>
            <a:chOff x="4335743" y="2306701"/>
            <a:chExt cx="372017" cy="989426"/>
          </a:xfrm>
          <a:solidFill>
            <a:schemeClr val="bg1"/>
          </a:solidFill>
        </p:grpSpPr>
        <p:sp>
          <p:nvSpPr>
            <p:cNvPr id="6" name="Oval 5">
              <a:extLst>
                <a:ext uri="{FF2B5EF4-FFF2-40B4-BE49-F238E27FC236}">
                  <a16:creationId xmlns:a16="http://schemas.microsoft.com/office/drawing/2014/main" id="{20A72DDB-FBDC-1CE7-F48C-B183F36A8E03}"/>
                </a:ext>
              </a:extLst>
            </p:cNvPr>
            <p:cNvSpPr/>
            <p:nvPr/>
          </p:nvSpPr>
          <p:spPr>
            <a:xfrm>
              <a:off x="4366739" y="2993245"/>
              <a:ext cx="341021" cy="3028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 name="Rectangle 34">
              <a:extLst>
                <a:ext uri="{FF2B5EF4-FFF2-40B4-BE49-F238E27FC236}">
                  <a16:creationId xmlns:a16="http://schemas.microsoft.com/office/drawing/2014/main" id="{2CBA1FB4-8CDA-36B1-1807-6EDFC967CBDB}"/>
                </a:ext>
              </a:extLst>
            </p:cNvPr>
            <p:cNvSpPr/>
            <p:nvPr/>
          </p:nvSpPr>
          <p:spPr>
            <a:xfrm>
              <a:off x="4366739" y="2428378"/>
              <a:ext cx="341021" cy="7391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2" name="Oval 21">
              <a:extLst>
                <a:ext uri="{FF2B5EF4-FFF2-40B4-BE49-F238E27FC236}">
                  <a16:creationId xmlns:a16="http://schemas.microsoft.com/office/drawing/2014/main" id="{588886B3-18F4-9D00-D8E9-2C1331B5C384}"/>
                </a:ext>
              </a:extLst>
            </p:cNvPr>
            <p:cNvSpPr/>
            <p:nvPr/>
          </p:nvSpPr>
          <p:spPr>
            <a:xfrm>
              <a:off x="4335743" y="2306701"/>
              <a:ext cx="341021" cy="19488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pic>
        <p:nvPicPr>
          <p:cNvPr id="7" name="Picture 6" descr=":::Bildschirmfoto 2012-12-09 um 18.41.05.png"/>
          <p:cNvPicPr/>
          <p:nvPr/>
        </p:nvPicPr>
        <p:blipFill>
          <a:blip r:embed="rId3">
            <a:clrChange>
              <a:clrFrom>
                <a:srgbClr val="FFFFFF"/>
              </a:clrFrom>
              <a:clrTo>
                <a:srgbClr val="FFFFFF">
                  <a:alpha val="0"/>
                </a:srgbClr>
              </a:clrTo>
            </a:clrChange>
            <a:lum/>
          </a:blip>
          <a:srcRect/>
          <a:stretch>
            <a:fillRect/>
          </a:stretch>
        </p:blipFill>
        <p:spPr bwMode="auto">
          <a:xfrm>
            <a:off x="1164027" y="1298562"/>
            <a:ext cx="5523925" cy="4960755"/>
          </a:xfrm>
          <a:prstGeom prst="rect">
            <a:avLst/>
          </a:prstGeom>
          <a:noFill/>
          <a:ln w="9525">
            <a:noFill/>
            <a:miter lim="800000"/>
            <a:headEnd/>
            <a:tailEnd/>
          </a:ln>
        </p:spPr>
      </p:pic>
      <p:sp>
        <p:nvSpPr>
          <p:cNvPr id="21" name="Oval 20"/>
          <p:cNvSpPr/>
          <p:nvPr/>
        </p:nvSpPr>
        <p:spPr>
          <a:xfrm>
            <a:off x="416747" y="3588888"/>
            <a:ext cx="747279"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0" name="Oval 19"/>
          <p:cNvSpPr/>
          <p:nvPr/>
        </p:nvSpPr>
        <p:spPr>
          <a:xfrm>
            <a:off x="422617" y="3088940"/>
            <a:ext cx="811244" cy="463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 name="Title 1"/>
          <p:cNvSpPr>
            <a:spLocks noGrp="1"/>
          </p:cNvSpPr>
          <p:nvPr>
            <p:ph type="title"/>
          </p:nvPr>
        </p:nvSpPr>
        <p:spPr>
          <a:xfrm>
            <a:off x="457200" y="1"/>
            <a:ext cx="8229600" cy="924036"/>
          </a:xfrm>
        </p:spPr>
        <p:txBody>
          <a:bodyPr/>
          <a:lstStyle/>
          <a:p>
            <a:r>
              <a:rPr lang="de-CH" dirty="0"/>
              <a:t>Löslichkeit: Zusammenfassung</a:t>
            </a:r>
          </a:p>
        </p:txBody>
      </p:sp>
      <p:pic>
        <p:nvPicPr>
          <p:cNvPr id="9" name="Picture 8"/>
          <p:cNvPicPr>
            <a:picLocks noChangeAspect="1"/>
          </p:cNvPicPr>
          <p:nvPr/>
        </p:nvPicPr>
        <p:blipFill>
          <a:blip r:embed="rId4"/>
          <a:stretch>
            <a:fillRect/>
          </a:stretch>
        </p:blipFill>
        <p:spPr>
          <a:xfrm>
            <a:off x="5161928" y="4921842"/>
            <a:ext cx="701296" cy="985155"/>
          </a:xfrm>
          <a:prstGeom prst="rect">
            <a:avLst/>
          </a:prstGeom>
        </p:spPr>
      </p:pic>
      <p:pic>
        <p:nvPicPr>
          <p:cNvPr id="10" name="Picture 9"/>
          <p:cNvPicPr>
            <a:picLocks noChangeAspect="1"/>
          </p:cNvPicPr>
          <p:nvPr/>
        </p:nvPicPr>
        <p:blipFill>
          <a:blip r:embed="rId5"/>
          <a:stretch>
            <a:fillRect/>
          </a:stretch>
        </p:blipFill>
        <p:spPr>
          <a:xfrm>
            <a:off x="6601044" y="3210196"/>
            <a:ext cx="665813" cy="982075"/>
          </a:xfrm>
          <a:prstGeom prst="rect">
            <a:avLst/>
          </a:prstGeom>
        </p:spPr>
      </p:pic>
      <p:pic>
        <p:nvPicPr>
          <p:cNvPr id="11" name="Picture 10"/>
          <p:cNvPicPr>
            <a:picLocks noChangeAspect="1"/>
          </p:cNvPicPr>
          <p:nvPr/>
        </p:nvPicPr>
        <p:blipFill>
          <a:blip r:embed="rId5"/>
          <a:stretch>
            <a:fillRect/>
          </a:stretch>
        </p:blipFill>
        <p:spPr>
          <a:xfrm>
            <a:off x="5161930" y="1645074"/>
            <a:ext cx="665813" cy="982075"/>
          </a:xfrm>
          <a:prstGeom prst="rect">
            <a:avLst/>
          </a:prstGeom>
        </p:spPr>
      </p:pic>
      <p:pic>
        <p:nvPicPr>
          <p:cNvPr id="12" name="Picture 11"/>
          <p:cNvPicPr>
            <a:picLocks noChangeAspect="1"/>
          </p:cNvPicPr>
          <p:nvPr/>
        </p:nvPicPr>
        <p:blipFill>
          <a:blip r:embed="rId4"/>
          <a:stretch>
            <a:fillRect/>
          </a:stretch>
        </p:blipFill>
        <p:spPr>
          <a:xfrm>
            <a:off x="6814696" y="1641994"/>
            <a:ext cx="701296" cy="985155"/>
          </a:xfrm>
          <a:prstGeom prst="rect">
            <a:avLst/>
          </a:prstGeom>
        </p:spPr>
      </p:pic>
      <p:sp>
        <p:nvSpPr>
          <p:cNvPr id="13" name="TextBox 12"/>
          <p:cNvSpPr txBox="1"/>
          <p:nvPr/>
        </p:nvSpPr>
        <p:spPr>
          <a:xfrm>
            <a:off x="6093598" y="1885178"/>
            <a:ext cx="806631" cy="307777"/>
          </a:xfrm>
          <a:prstGeom prst="rect">
            <a:avLst/>
          </a:prstGeom>
          <a:noFill/>
        </p:spPr>
        <p:txBody>
          <a:bodyPr wrap="none" rtlCol="0">
            <a:spAutoFit/>
          </a:bodyPr>
          <a:lstStyle/>
          <a:p>
            <a:pPr defTabSz="457189"/>
            <a:r>
              <a:rPr lang="de-CH" sz="1400" dirty="0">
                <a:solidFill>
                  <a:prstClr val="black"/>
                </a:solidFill>
                <a:latin typeface="Arial"/>
                <a:cs typeface="Arial"/>
              </a:rPr>
              <a:t>+ wenig</a:t>
            </a:r>
          </a:p>
        </p:txBody>
      </p:sp>
      <p:grpSp>
        <p:nvGrpSpPr>
          <p:cNvPr id="3" name="Group 36"/>
          <p:cNvGrpSpPr/>
          <p:nvPr/>
        </p:nvGrpSpPr>
        <p:grpSpPr>
          <a:xfrm>
            <a:off x="2542833" y="2839391"/>
            <a:ext cx="979808" cy="571664"/>
            <a:chOff x="2229069" y="2961323"/>
            <a:chExt cx="979808" cy="571664"/>
          </a:xfrm>
        </p:grpSpPr>
        <p:sp>
          <p:nvSpPr>
            <p:cNvPr id="17" name="Oval 16"/>
            <p:cNvSpPr/>
            <p:nvPr/>
          </p:nvSpPr>
          <p:spPr>
            <a:xfrm>
              <a:off x="2289633" y="2961323"/>
              <a:ext cx="919244" cy="571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4" name="TextBox 13"/>
            <p:cNvSpPr txBox="1"/>
            <p:nvPr/>
          </p:nvSpPr>
          <p:spPr>
            <a:xfrm>
              <a:off x="2229069" y="2993246"/>
              <a:ext cx="955711" cy="430887"/>
            </a:xfrm>
            <a:prstGeom prst="rect">
              <a:avLst/>
            </a:prstGeom>
            <a:noFill/>
          </p:spPr>
          <p:txBody>
            <a:bodyPr wrap="none" rtlCol="0">
              <a:spAutoFit/>
            </a:bodyPr>
            <a:lstStyle/>
            <a:p>
              <a:pPr defTabSz="457189"/>
              <a:r>
                <a:rPr lang="de-CH" sz="2200" dirty="0">
                  <a:solidFill>
                    <a:prstClr val="black"/>
                  </a:solidFill>
                  <a:latin typeface="Arial"/>
                  <a:cs typeface="Arial"/>
                </a:rPr>
                <a:t>+ H</a:t>
              </a:r>
              <a:r>
                <a:rPr lang="de-CH" sz="2200" baseline="-25000" dirty="0">
                  <a:solidFill>
                    <a:prstClr val="black"/>
                  </a:solidFill>
                  <a:latin typeface="Arial"/>
                  <a:cs typeface="Arial"/>
                </a:rPr>
                <a:t>2</a:t>
              </a:r>
              <a:r>
                <a:rPr lang="de-CH" sz="2200" dirty="0">
                  <a:solidFill>
                    <a:prstClr val="black"/>
                  </a:solidFill>
                  <a:latin typeface="Arial"/>
                  <a:cs typeface="Arial"/>
                </a:rPr>
                <a:t>O</a:t>
              </a:r>
            </a:p>
          </p:txBody>
        </p:sp>
      </p:grpSp>
      <p:grpSp>
        <p:nvGrpSpPr>
          <p:cNvPr id="28" name="Group 38"/>
          <p:cNvGrpSpPr/>
          <p:nvPr/>
        </p:nvGrpSpPr>
        <p:grpSpPr>
          <a:xfrm>
            <a:off x="1838757" y="4020800"/>
            <a:ext cx="2623678" cy="674928"/>
            <a:chOff x="1524995" y="4142731"/>
            <a:chExt cx="2623677" cy="674928"/>
          </a:xfrm>
        </p:grpSpPr>
        <p:sp>
          <p:nvSpPr>
            <p:cNvPr id="18" name="Oval 17"/>
            <p:cNvSpPr/>
            <p:nvPr/>
          </p:nvSpPr>
          <p:spPr>
            <a:xfrm>
              <a:off x="1524995" y="4142731"/>
              <a:ext cx="2623677" cy="674928"/>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5" name="TextBox 14"/>
            <p:cNvSpPr txBox="1"/>
            <p:nvPr/>
          </p:nvSpPr>
          <p:spPr>
            <a:xfrm>
              <a:off x="1573376" y="4245809"/>
              <a:ext cx="2521843" cy="430887"/>
            </a:xfrm>
            <a:prstGeom prst="rect">
              <a:avLst/>
            </a:prstGeom>
            <a:noFill/>
          </p:spPr>
          <p:txBody>
            <a:bodyPr wrap="none" rtlCol="0">
              <a:spAutoFit/>
            </a:bodyPr>
            <a:lstStyle/>
            <a:p>
              <a:pPr defTabSz="457189"/>
              <a:r>
                <a:rPr lang="de-CH" sz="2200" dirty="0">
                  <a:solidFill>
                    <a:prstClr val="black"/>
                  </a:solidFill>
                  <a:latin typeface="Arial"/>
                  <a:cs typeface="Arial"/>
                </a:rPr>
                <a:t>+ Na</a:t>
              </a:r>
              <a:r>
                <a:rPr lang="de-CH" sz="2200" baseline="30000" dirty="0">
                  <a:solidFill>
                    <a:prstClr val="black"/>
                  </a:solidFill>
                  <a:latin typeface="Arial"/>
                  <a:cs typeface="Arial"/>
                </a:rPr>
                <a:t>+</a:t>
              </a:r>
              <a:r>
                <a:rPr lang="de-CH" sz="22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 </a:t>
              </a:r>
              <a:r>
                <a:rPr lang="de-CH" sz="2200" dirty="0">
                  <a:solidFill>
                    <a:prstClr val="black"/>
                  </a:solidFill>
                  <a:latin typeface="Arial"/>
                  <a:cs typeface="Arial"/>
                </a:rPr>
                <a:t>+ OH</a:t>
              </a:r>
              <a:r>
                <a:rPr lang="de-CH" sz="2200" baseline="300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a:t>
              </a:r>
            </a:p>
          </p:txBody>
        </p:sp>
      </p:grpSp>
      <p:grpSp>
        <p:nvGrpSpPr>
          <p:cNvPr id="29" name="Group 37"/>
          <p:cNvGrpSpPr/>
          <p:nvPr/>
        </p:nvGrpSpPr>
        <p:grpSpPr>
          <a:xfrm>
            <a:off x="2916017" y="3350581"/>
            <a:ext cx="2623678" cy="674928"/>
            <a:chOff x="2602253" y="3472512"/>
            <a:chExt cx="2623677" cy="674928"/>
          </a:xfrm>
        </p:grpSpPr>
        <p:sp>
          <p:nvSpPr>
            <p:cNvPr id="19" name="Oval 18"/>
            <p:cNvSpPr/>
            <p:nvPr/>
          </p:nvSpPr>
          <p:spPr>
            <a:xfrm>
              <a:off x="2602253" y="3472512"/>
              <a:ext cx="2623677"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6" name="TextBox 15"/>
            <p:cNvSpPr txBox="1"/>
            <p:nvPr/>
          </p:nvSpPr>
          <p:spPr>
            <a:xfrm>
              <a:off x="2749256" y="3554608"/>
              <a:ext cx="2449709" cy="430887"/>
            </a:xfrm>
            <a:prstGeom prst="rect">
              <a:avLst/>
            </a:prstGeom>
            <a:noFill/>
            <a:ln>
              <a:noFill/>
            </a:ln>
          </p:spPr>
          <p:txBody>
            <a:bodyPr wrap="none" rtlCol="0">
              <a:spAutoFit/>
            </a:bodyPr>
            <a:lstStyle/>
            <a:p>
              <a:pPr defTabSz="457189"/>
              <a:r>
                <a:rPr lang="de-CH" sz="2200" dirty="0">
                  <a:solidFill>
                    <a:prstClr val="black"/>
                  </a:solidFill>
                  <a:latin typeface="Arial"/>
                  <a:cs typeface="Arial"/>
                </a:rPr>
                <a:t>H</a:t>
              </a:r>
              <a:r>
                <a:rPr lang="de-CH" sz="2200" baseline="-25000" dirty="0">
                  <a:solidFill>
                    <a:prstClr val="black"/>
                  </a:solidFill>
                  <a:latin typeface="Arial"/>
                  <a:cs typeface="Arial"/>
                </a:rPr>
                <a:t>3</a:t>
              </a:r>
              <a:r>
                <a:rPr lang="de-CH" sz="2200" dirty="0">
                  <a:solidFill>
                    <a:prstClr val="black"/>
                  </a:solidFill>
                  <a:latin typeface="Arial"/>
                  <a:cs typeface="Arial"/>
                </a:rPr>
                <a:t>CCH</a:t>
              </a:r>
              <a:r>
                <a:rPr lang="de-CH" sz="2200" baseline="-25000" dirty="0">
                  <a:solidFill>
                    <a:prstClr val="black"/>
                  </a:solidFill>
                  <a:latin typeface="Arial"/>
                  <a:cs typeface="Arial"/>
                </a:rPr>
                <a:t>2</a:t>
              </a:r>
              <a:r>
                <a:rPr lang="de-CH" sz="2200" dirty="0">
                  <a:solidFill>
                    <a:prstClr val="black"/>
                  </a:solidFill>
                  <a:latin typeface="Arial"/>
                  <a:cs typeface="Arial"/>
                </a:rPr>
                <a:t>OCH</a:t>
              </a:r>
              <a:r>
                <a:rPr lang="de-CH" sz="2200" baseline="-25000" dirty="0">
                  <a:solidFill>
                    <a:prstClr val="black"/>
                  </a:solidFill>
                  <a:latin typeface="Arial"/>
                  <a:cs typeface="Arial"/>
                </a:rPr>
                <a:t>2</a:t>
              </a:r>
              <a:r>
                <a:rPr lang="de-CH" sz="2200" dirty="0">
                  <a:solidFill>
                    <a:prstClr val="black"/>
                  </a:solidFill>
                  <a:latin typeface="Arial"/>
                  <a:cs typeface="Arial"/>
                </a:rPr>
                <a:t>CH</a:t>
              </a:r>
              <a:r>
                <a:rPr lang="de-CH" sz="2200" baseline="-25000" dirty="0">
                  <a:solidFill>
                    <a:prstClr val="black"/>
                  </a:solidFill>
                  <a:latin typeface="Arial"/>
                  <a:cs typeface="Arial"/>
                </a:rPr>
                <a:t>3</a:t>
              </a:r>
              <a:endParaRPr lang="de-CH" sz="2200" dirty="0">
                <a:solidFill>
                  <a:prstClr val="black"/>
                </a:solidFill>
                <a:latin typeface="Arial"/>
                <a:cs typeface="Arial"/>
              </a:endParaRPr>
            </a:p>
          </p:txBody>
        </p:sp>
      </p:grpSp>
      <p:grpSp>
        <p:nvGrpSpPr>
          <p:cNvPr id="33" name="Group 27"/>
          <p:cNvGrpSpPr/>
          <p:nvPr/>
        </p:nvGrpSpPr>
        <p:grpSpPr>
          <a:xfrm>
            <a:off x="4694328" y="2184770"/>
            <a:ext cx="341021" cy="989427"/>
            <a:chOff x="4335743" y="2306701"/>
            <a:chExt cx="341021" cy="989426"/>
          </a:xfrm>
        </p:grpSpPr>
        <p:sp>
          <p:nvSpPr>
            <p:cNvPr id="25" name="Oval 24"/>
            <p:cNvSpPr/>
            <p:nvPr/>
          </p:nvSpPr>
          <p:spPr>
            <a:xfrm>
              <a:off x="4335743" y="2993245"/>
              <a:ext cx="341021" cy="302882"/>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6" name="Rectangle 25"/>
            <p:cNvSpPr/>
            <p:nvPr/>
          </p:nvSpPr>
          <p:spPr>
            <a:xfrm>
              <a:off x="4335743" y="2428378"/>
              <a:ext cx="341021" cy="739165"/>
            </a:xfrm>
            <a:prstGeom prst="rect">
              <a:avLst/>
            </a:prstGeom>
            <a:solidFill>
              <a:srgbClr val="FAC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7" name="Oval 26"/>
            <p:cNvSpPr/>
            <p:nvPr/>
          </p:nvSpPr>
          <p:spPr>
            <a:xfrm>
              <a:off x="4335743" y="2306701"/>
              <a:ext cx="341021" cy="194881"/>
            </a:xfrm>
            <a:prstGeom prst="ellipse">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37" name="Group 28"/>
          <p:cNvGrpSpPr/>
          <p:nvPr/>
        </p:nvGrpSpPr>
        <p:grpSpPr>
          <a:xfrm>
            <a:off x="4689310" y="5139230"/>
            <a:ext cx="341021" cy="989427"/>
            <a:chOff x="4335743" y="2306701"/>
            <a:chExt cx="341021" cy="989426"/>
          </a:xfrm>
        </p:grpSpPr>
        <p:sp>
          <p:nvSpPr>
            <p:cNvPr id="30" name="Oval 29"/>
            <p:cNvSpPr/>
            <p:nvPr/>
          </p:nvSpPr>
          <p:spPr>
            <a:xfrm>
              <a:off x="4335743" y="2993245"/>
              <a:ext cx="341021" cy="302882"/>
            </a:xfrm>
            <a:prstGeom prst="ellipse">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1" name="Rectangle 30"/>
            <p:cNvSpPr/>
            <p:nvPr/>
          </p:nvSpPr>
          <p:spPr>
            <a:xfrm>
              <a:off x="4335743" y="2428378"/>
              <a:ext cx="341021" cy="739165"/>
            </a:xfrm>
            <a:prstGeom prst="rect">
              <a:avLst/>
            </a:prstGeom>
            <a:solidFill>
              <a:srgbClr val="CCC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2" name="Oval 31"/>
            <p:cNvSpPr/>
            <p:nvPr/>
          </p:nvSpPr>
          <p:spPr>
            <a:xfrm>
              <a:off x="4335743" y="2306701"/>
              <a:ext cx="341021" cy="194881"/>
            </a:xfrm>
            <a:prstGeom prst="ellipse">
              <a:avLst/>
            </a:prstGeom>
            <a:solidFill>
              <a:schemeClr val="accent4">
                <a:lumMod val="40000"/>
                <a:lumOff val="60000"/>
              </a:schemeClr>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39" name="TextBox 21"/>
          <p:cNvSpPr txBox="1"/>
          <p:nvPr/>
        </p:nvSpPr>
        <p:spPr>
          <a:xfrm>
            <a:off x="4925713" y="1206066"/>
            <a:ext cx="4016809" cy="369332"/>
          </a:xfrm>
          <a:prstGeom prst="rect">
            <a:avLst/>
          </a:prstGeom>
          <a:noFill/>
        </p:spPr>
        <p:txBody>
          <a:bodyPr wrap="square" rtlCol="0">
            <a:spAutoFit/>
          </a:bodyPr>
          <a:lstStyle/>
          <a:p>
            <a:pPr algn="ctr" defTabSz="457189"/>
            <a:r>
              <a:rPr lang="de-CH" sz="1800" dirty="0">
                <a:solidFill>
                  <a:srgbClr val="F79646">
                    <a:lumMod val="75000"/>
                  </a:srgbClr>
                </a:solidFill>
                <a:latin typeface="Arial"/>
                <a:cs typeface="Arial"/>
              </a:rPr>
              <a:t>schwach saure wässrige Lösung</a:t>
            </a:r>
            <a:endParaRPr lang="de-CH" sz="1800" dirty="0">
              <a:solidFill>
                <a:prstClr val="black"/>
              </a:solidFill>
              <a:latin typeface="Arial"/>
              <a:cs typeface="Arial"/>
            </a:endParaRPr>
          </a:p>
        </p:txBody>
      </p:sp>
      <p:sp>
        <p:nvSpPr>
          <p:cNvPr id="40" name="TextBox 21"/>
          <p:cNvSpPr txBox="1"/>
          <p:nvPr/>
        </p:nvSpPr>
        <p:spPr>
          <a:xfrm>
            <a:off x="3814983" y="6130279"/>
            <a:ext cx="2135541" cy="646331"/>
          </a:xfrm>
          <a:prstGeom prst="rect">
            <a:avLst/>
          </a:prstGeom>
          <a:noFill/>
        </p:spPr>
        <p:txBody>
          <a:bodyPr wrap="square" rtlCol="0">
            <a:spAutoFit/>
          </a:bodyPr>
          <a:lstStyle/>
          <a:p>
            <a:pPr algn="ctr" defTabSz="457189"/>
            <a:r>
              <a:rPr lang="de-CH" sz="1800" dirty="0">
                <a:solidFill>
                  <a:srgbClr val="8064A2">
                    <a:lumMod val="60000"/>
                    <a:lumOff val="40000"/>
                  </a:srgbClr>
                </a:solidFill>
                <a:latin typeface="Arial"/>
                <a:cs typeface="Arial"/>
              </a:rPr>
              <a:t>basische wässrige Lösung</a:t>
            </a:r>
          </a:p>
        </p:txBody>
      </p:sp>
      <p:pic>
        <p:nvPicPr>
          <p:cNvPr id="4" name="Bild 3"/>
          <p:cNvPicPr>
            <a:picLocks noChangeAspect="1"/>
          </p:cNvPicPr>
          <p:nvPr/>
        </p:nvPicPr>
        <p:blipFill rotWithShape="1">
          <a:blip r:embed="rId6"/>
          <a:srcRect b="27573"/>
          <a:stretch/>
        </p:blipFill>
        <p:spPr>
          <a:xfrm>
            <a:off x="311543" y="3183035"/>
            <a:ext cx="1084580" cy="1307077"/>
          </a:xfrm>
          <a:prstGeom prst="rect">
            <a:avLst/>
          </a:prstGeom>
        </p:spPr>
      </p:pic>
      <p:sp>
        <p:nvSpPr>
          <p:cNvPr id="43" name="TextBox 12"/>
          <p:cNvSpPr txBox="1"/>
          <p:nvPr/>
        </p:nvSpPr>
        <p:spPr>
          <a:xfrm>
            <a:off x="7426375" y="1915579"/>
            <a:ext cx="1263487" cy="307777"/>
          </a:xfrm>
          <a:prstGeom prst="rect">
            <a:avLst/>
          </a:prstGeom>
          <a:noFill/>
        </p:spPr>
        <p:txBody>
          <a:bodyPr wrap="none" rtlCol="0">
            <a:spAutoFit/>
          </a:bodyPr>
          <a:lstStyle/>
          <a:p>
            <a:pPr defTabSz="457189"/>
            <a:r>
              <a:rPr lang="de-CH" sz="1400" dirty="0">
                <a:latin typeface="Arial"/>
                <a:cs typeface="Arial"/>
              </a:rPr>
              <a:t>+ wenig H</a:t>
            </a:r>
            <a:r>
              <a:rPr lang="de-CH" sz="1400" baseline="-25000" dirty="0">
                <a:latin typeface="Arial"/>
                <a:cs typeface="Arial"/>
              </a:rPr>
              <a:t>3</a:t>
            </a:r>
            <a:r>
              <a:rPr lang="de-CH" sz="1400" dirty="0">
                <a:latin typeface="Arial"/>
                <a:cs typeface="Arial"/>
              </a:rPr>
              <a:t>O</a:t>
            </a:r>
            <a:r>
              <a:rPr lang="de-CH" sz="1400" baseline="30000" dirty="0">
                <a:latin typeface="Arial"/>
                <a:cs typeface="Arial"/>
              </a:rPr>
              <a:t>+</a:t>
            </a:r>
            <a:endParaRPr lang="de-CH" sz="1400" dirty="0">
              <a:latin typeface="Arial"/>
              <a:cs typeface="Arial"/>
            </a:endParaRPr>
          </a:p>
        </p:txBody>
      </p:sp>
      <p:grpSp>
        <p:nvGrpSpPr>
          <p:cNvPr id="41" name="Group 49">
            <a:extLst>
              <a:ext uri="{FF2B5EF4-FFF2-40B4-BE49-F238E27FC236}">
                <a16:creationId xmlns:a16="http://schemas.microsoft.com/office/drawing/2014/main" id="{A0DDDA3B-6D1C-C04E-B355-B087134E5977}"/>
              </a:ext>
            </a:extLst>
          </p:cNvPr>
          <p:cNvGrpSpPr/>
          <p:nvPr/>
        </p:nvGrpSpPr>
        <p:grpSpPr>
          <a:xfrm>
            <a:off x="1415666" y="4238629"/>
            <a:ext cx="302413" cy="274435"/>
            <a:chOff x="1671881" y="1101245"/>
            <a:chExt cx="302413" cy="274435"/>
          </a:xfrm>
        </p:grpSpPr>
        <p:sp>
          <p:nvSpPr>
            <p:cNvPr id="42" name="Rectangle 40">
              <a:extLst>
                <a:ext uri="{FF2B5EF4-FFF2-40B4-BE49-F238E27FC236}">
                  <a16:creationId xmlns:a16="http://schemas.microsoft.com/office/drawing/2014/main" id="{7ED87E9F-6619-4C46-BCFD-CFB3132A4C61}"/>
                </a:ext>
              </a:extLst>
            </p:cNvPr>
            <p:cNvSpPr/>
            <p:nvPr/>
          </p:nvSpPr>
          <p:spPr>
            <a:xfrm>
              <a:off x="1702362" y="11012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4" name="Rectangle 41">
              <a:extLst>
                <a:ext uri="{FF2B5EF4-FFF2-40B4-BE49-F238E27FC236}">
                  <a16:creationId xmlns:a16="http://schemas.microsoft.com/office/drawing/2014/main" id="{BB636B6D-C61F-594A-9D91-32E44D3F2276}"/>
                </a:ext>
              </a:extLst>
            </p:cNvPr>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5" name="Rectangle 42">
              <a:extLst>
                <a:ext uri="{FF2B5EF4-FFF2-40B4-BE49-F238E27FC236}">
                  <a16:creationId xmlns:a16="http://schemas.microsoft.com/office/drawing/2014/main" id="{1D25069F-4D79-7D4B-B5EA-9928834F6D54}"/>
                </a:ext>
              </a:extLst>
            </p:cNvPr>
            <p:cNvSpPr/>
            <p:nvPr/>
          </p:nvSpPr>
          <p:spPr>
            <a:xfrm>
              <a:off x="1878176" y="1158020"/>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6" name="Rectangle 43">
              <a:extLst>
                <a:ext uri="{FF2B5EF4-FFF2-40B4-BE49-F238E27FC236}">
                  <a16:creationId xmlns:a16="http://schemas.microsoft.com/office/drawing/2014/main" id="{49DBBBFD-B25D-1746-8F9A-6DE256630D3C}"/>
                </a:ext>
              </a:extLst>
            </p:cNvPr>
            <p:cNvSpPr/>
            <p:nvPr/>
          </p:nvSpPr>
          <p:spPr>
            <a:xfrm flipH="1">
              <a:off x="1729347" y="1201289"/>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7" name="Rectangle 44">
              <a:extLst>
                <a:ext uri="{FF2B5EF4-FFF2-40B4-BE49-F238E27FC236}">
                  <a16:creationId xmlns:a16="http://schemas.microsoft.com/office/drawing/2014/main" id="{C1321BE0-FBFE-0D4A-81AE-6D7AB2F6484D}"/>
                </a:ext>
              </a:extLst>
            </p:cNvPr>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8" name="Rectangle 45">
              <a:extLst>
                <a:ext uri="{FF2B5EF4-FFF2-40B4-BE49-F238E27FC236}">
                  <a16:creationId xmlns:a16="http://schemas.microsoft.com/office/drawing/2014/main" id="{C72859D0-663A-C541-89DB-320FCA1069D4}"/>
                </a:ext>
              </a:extLst>
            </p:cNvPr>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9" name="Rectangle 46">
              <a:extLst>
                <a:ext uri="{FF2B5EF4-FFF2-40B4-BE49-F238E27FC236}">
                  <a16:creationId xmlns:a16="http://schemas.microsoft.com/office/drawing/2014/main" id="{C1E38378-2089-FB4B-A960-30517884607B}"/>
                </a:ext>
              </a:extLst>
            </p:cNvPr>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0" name="Rectangle 47">
              <a:extLst>
                <a:ext uri="{FF2B5EF4-FFF2-40B4-BE49-F238E27FC236}">
                  <a16:creationId xmlns:a16="http://schemas.microsoft.com/office/drawing/2014/main" id="{D8482C29-C120-F240-9526-72E6010EF863}"/>
                </a:ext>
              </a:extLst>
            </p:cNvPr>
            <p:cNvSpPr/>
            <p:nvPr/>
          </p:nvSpPr>
          <p:spPr>
            <a:xfrm flipH="1" flipV="1">
              <a:off x="1928575" y="1178395"/>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1" name="Rectangle 48">
              <a:extLst>
                <a:ext uri="{FF2B5EF4-FFF2-40B4-BE49-F238E27FC236}">
                  <a16:creationId xmlns:a16="http://schemas.microsoft.com/office/drawing/2014/main" id="{5C91ADA1-7443-294D-9952-B982425A961A}"/>
                </a:ext>
              </a:extLst>
            </p:cNvPr>
            <p:cNvSpPr/>
            <p:nvPr/>
          </p:nvSpPr>
          <p:spPr>
            <a:xfrm flipH="1" flipV="1">
              <a:off x="1813081" y="1122454"/>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52" name="Group 50">
            <a:extLst>
              <a:ext uri="{FF2B5EF4-FFF2-40B4-BE49-F238E27FC236}">
                <a16:creationId xmlns:a16="http://schemas.microsoft.com/office/drawing/2014/main" id="{7F67A21E-3B5F-1F45-8D1A-AF4C550D7B6A}"/>
              </a:ext>
            </a:extLst>
          </p:cNvPr>
          <p:cNvGrpSpPr/>
          <p:nvPr/>
        </p:nvGrpSpPr>
        <p:grpSpPr>
          <a:xfrm>
            <a:off x="4753992" y="2943691"/>
            <a:ext cx="252803" cy="173859"/>
            <a:chOff x="1671881" y="1201822"/>
            <a:chExt cx="252803" cy="173858"/>
          </a:xfrm>
        </p:grpSpPr>
        <p:sp>
          <p:nvSpPr>
            <p:cNvPr id="53" name="Rectangle 52">
              <a:extLst>
                <a:ext uri="{FF2B5EF4-FFF2-40B4-BE49-F238E27FC236}">
                  <a16:creationId xmlns:a16="http://schemas.microsoft.com/office/drawing/2014/main" id="{38BEEC05-DC97-E146-8D38-BC5B69ADFC90}"/>
                </a:ext>
              </a:extLst>
            </p:cNvPr>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4" name="Rectangle 55">
              <a:extLst>
                <a:ext uri="{FF2B5EF4-FFF2-40B4-BE49-F238E27FC236}">
                  <a16:creationId xmlns:a16="http://schemas.microsoft.com/office/drawing/2014/main" id="{B3726BA6-9583-E345-847F-FD68873D7032}"/>
                </a:ext>
              </a:extLst>
            </p:cNvPr>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5" name="Rectangle 56">
              <a:extLst>
                <a:ext uri="{FF2B5EF4-FFF2-40B4-BE49-F238E27FC236}">
                  <a16:creationId xmlns:a16="http://schemas.microsoft.com/office/drawing/2014/main" id="{C1E5A399-E804-9C4F-8CC0-3ED7FC31D566}"/>
                </a:ext>
              </a:extLst>
            </p:cNvPr>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6" name="Rectangle 57">
              <a:extLst>
                <a:ext uri="{FF2B5EF4-FFF2-40B4-BE49-F238E27FC236}">
                  <a16:creationId xmlns:a16="http://schemas.microsoft.com/office/drawing/2014/main" id="{EBE72873-1A62-C741-B975-096BC59B71AE}"/>
                </a:ext>
              </a:extLst>
            </p:cNvPr>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7" name="Rectangle 58">
              <a:extLst>
                <a:ext uri="{FF2B5EF4-FFF2-40B4-BE49-F238E27FC236}">
                  <a16:creationId xmlns:a16="http://schemas.microsoft.com/office/drawing/2014/main" id="{F2D4F9ED-48D5-8D4E-9BB0-A3438A800632}"/>
                </a:ext>
              </a:extLst>
            </p:cNvPr>
            <p:cNvSpPr/>
            <p:nvPr/>
          </p:nvSpPr>
          <p:spPr>
            <a:xfrm flipH="1" flipV="1">
              <a:off x="1878965" y="124784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8" name="Rectangle 59">
              <a:extLst>
                <a:ext uri="{FF2B5EF4-FFF2-40B4-BE49-F238E27FC236}">
                  <a16:creationId xmlns:a16="http://schemas.microsoft.com/office/drawing/2014/main" id="{C7D7DF9E-660F-4D45-A57F-909C1F84AD7D}"/>
                </a:ext>
              </a:extLst>
            </p:cNvPr>
            <p:cNvSpPr/>
            <p:nvPr/>
          </p:nvSpPr>
          <p:spPr>
            <a:xfrm flipH="1" flipV="1">
              <a:off x="1763471" y="120182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59" name="TextBox 12">
            <a:extLst>
              <a:ext uri="{FF2B5EF4-FFF2-40B4-BE49-F238E27FC236}">
                <a16:creationId xmlns:a16="http://schemas.microsoft.com/office/drawing/2014/main" id="{1D3A081F-8C57-0B4E-8A9D-AA8BE9739A23}"/>
              </a:ext>
            </a:extLst>
          </p:cNvPr>
          <p:cNvSpPr txBox="1"/>
          <p:nvPr/>
        </p:nvSpPr>
        <p:spPr>
          <a:xfrm>
            <a:off x="379111" y="4446163"/>
            <a:ext cx="915635" cy="276999"/>
          </a:xfrm>
          <a:prstGeom prst="rect">
            <a:avLst/>
          </a:prstGeom>
          <a:noFill/>
        </p:spPr>
        <p:txBody>
          <a:bodyPr wrap="none" rtlCol="0">
            <a:spAutoFit/>
          </a:bodyPr>
          <a:lstStyle/>
          <a:p>
            <a:pPr defTabSz="457189"/>
            <a:r>
              <a:rPr lang="de-CH" sz="1200" dirty="0" err="1">
                <a:solidFill>
                  <a:prstClr val="black"/>
                </a:solidFill>
                <a:latin typeface="Arial"/>
                <a:cs typeface="Arial"/>
              </a:rPr>
              <a:t>p</a:t>
            </a:r>
            <a:r>
              <a:rPr lang="de-CH" sz="1200" i="1" dirty="0" err="1">
                <a:solidFill>
                  <a:prstClr val="black"/>
                </a:solidFill>
                <a:latin typeface="Arial"/>
                <a:cs typeface="Arial"/>
              </a:rPr>
              <a:t>K</a:t>
            </a:r>
            <a:r>
              <a:rPr lang="de-CH" sz="1200" baseline="-25000" dirty="0" err="1">
                <a:solidFill>
                  <a:prstClr val="black"/>
                </a:solidFill>
                <a:latin typeface="Arial"/>
                <a:cs typeface="Arial"/>
              </a:rPr>
              <a:t>S</a:t>
            </a:r>
            <a:r>
              <a:rPr lang="de-CH" sz="1200" dirty="0">
                <a:solidFill>
                  <a:prstClr val="black"/>
                </a:solidFill>
                <a:latin typeface="Arial"/>
                <a:cs typeface="Arial"/>
              </a:rPr>
              <a:t> = 4.19</a:t>
            </a:r>
          </a:p>
        </p:txBody>
      </p:sp>
      <p:sp>
        <p:nvSpPr>
          <p:cNvPr id="60" name="TextBox 21">
            <a:extLst>
              <a:ext uri="{FF2B5EF4-FFF2-40B4-BE49-F238E27FC236}">
                <a16:creationId xmlns:a16="http://schemas.microsoft.com/office/drawing/2014/main" id="{8B0B8A4D-B769-844D-B375-2481954B78AA}"/>
              </a:ext>
            </a:extLst>
          </p:cNvPr>
          <p:cNvSpPr txBox="1"/>
          <p:nvPr/>
        </p:nvSpPr>
        <p:spPr>
          <a:xfrm>
            <a:off x="7130586" y="3574223"/>
            <a:ext cx="1547429" cy="646331"/>
          </a:xfrm>
          <a:prstGeom prst="rect">
            <a:avLst/>
          </a:prstGeom>
          <a:noFill/>
        </p:spPr>
        <p:txBody>
          <a:bodyPr wrap="square" rtlCol="0">
            <a:spAutoFit/>
          </a:bodyPr>
          <a:lstStyle/>
          <a:p>
            <a:pPr defTabSz="457189"/>
            <a:r>
              <a:rPr lang="de-CH" sz="1800" dirty="0">
                <a:solidFill>
                  <a:srgbClr val="009051"/>
                </a:solidFill>
                <a:latin typeface="Arial"/>
                <a:cs typeface="Arial"/>
              </a:rPr>
              <a:t>Lösung in </a:t>
            </a:r>
            <a:r>
              <a:rPr lang="de-CH" sz="1800" dirty="0" err="1">
                <a:solidFill>
                  <a:srgbClr val="009051"/>
                </a:solidFill>
                <a:latin typeface="Arial"/>
                <a:cs typeface="Arial"/>
              </a:rPr>
              <a:t>Diethylether</a:t>
            </a:r>
            <a:endParaRPr lang="de-CH" sz="1800" dirty="0">
              <a:solidFill>
                <a:srgbClr val="009051"/>
              </a:solidFill>
              <a:latin typeface="Arial"/>
              <a:cs typeface="Arial"/>
            </a:endParaRPr>
          </a:p>
        </p:txBody>
      </p:sp>
    </p:spTree>
    <p:extLst>
      <p:ext uri="{BB962C8B-B14F-4D97-AF65-F5344CB8AC3E}">
        <p14:creationId xmlns:p14="http://schemas.microsoft.com/office/powerpoint/2010/main" val="735622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6" descr=":::Bildschirmfoto 2012-12-09 um 18.41.05.png">
            <a:extLst>
              <a:ext uri="{FF2B5EF4-FFF2-40B4-BE49-F238E27FC236}">
                <a16:creationId xmlns:a16="http://schemas.microsoft.com/office/drawing/2014/main" id="{B10D3282-C7BB-FD47-BDBF-CA27F3112381}"/>
              </a:ext>
            </a:extLst>
          </p:cNvPr>
          <p:cNvPicPr/>
          <p:nvPr/>
        </p:nvPicPr>
        <p:blipFill rotWithShape="1">
          <a:blip r:embed="rId2">
            <a:clrChange>
              <a:clrFrom>
                <a:srgbClr val="FFFFFF"/>
              </a:clrFrom>
              <a:clrTo>
                <a:srgbClr val="FFFFFF">
                  <a:alpha val="0"/>
                </a:srgbClr>
              </a:clrTo>
            </a:clrChange>
            <a:lum/>
          </a:blip>
          <a:srcRect l="61340" r="25263" b="55963"/>
          <a:stretch/>
        </p:blipFill>
        <p:spPr bwMode="auto">
          <a:xfrm>
            <a:off x="4448565" y="4253216"/>
            <a:ext cx="740031" cy="2184538"/>
          </a:xfrm>
          <a:prstGeom prst="rect">
            <a:avLst/>
          </a:prstGeom>
          <a:noFill/>
          <a:ln w="9525">
            <a:noFill/>
            <a:miter lim="800000"/>
            <a:headEnd/>
            <a:tailEnd/>
          </a:ln>
        </p:spPr>
      </p:pic>
      <p:sp>
        <p:nvSpPr>
          <p:cNvPr id="40" name="Title 1">
            <a:extLst>
              <a:ext uri="{FF2B5EF4-FFF2-40B4-BE49-F238E27FC236}">
                <a16:creationId xmlns:a16="http://schemas.microsoft.com/office/drawing/2014/main" id="{9FD9E269-904B-B447-933A-783C6DBB7B43}"/>
              </a:ext>
            </a:extLst>
          </p:cNvPr>
          <p:cNvSpPr txBox="1">
            <a:spLocks/>
          </p:cNvSpPr>
          <p:nvPr/>
        </p:nvSpPr>
        <p:spPr bwMode="auto">
          <a:xfrm>
            <a:off x="457200" y="1"/>
            <a:ext cx="8229600" cy="924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defTabSz="914400"/>
            <a:r>
              <a:rPr lang="de-CH" kern="0" dirty="0"/>
              <a:t>4. (S. 10): Elektrische Leitfähigkeit?</a:t>
            </a:r>
          </a:p>
        </p:txBody>
      </p:sp>
      <p:pic>
        <p:nvPicPr>
          <p:cNvPr id="43" name="Picture 6" descr=":::Bildschirmfoto 2012-12-09 um 18.41.05.png">
            <a:extLst>
              <a:ext uri="{FF2B5EF4-FFF2-40B4-BE49-F238E27FC236}">
                <a16:creationId xmlns:a16="http://schemas.microsoft.com/office/drawing/2014/main" id="{255E3DC1-2CD7-B440-8051-1964BE232404}"/>
              </a:ext>
            </a:extLst>
          </p:cNvPr>
          <p:cNvPicPr/>
          <p:nvPr/>
        </p:nvPicPr>
        <p:blipFill rotWithShape="1">
          <a:blip r:embed="rId2">
            <a:clrChange>
              <a:clrFrom>
                <a:srgbClr val="FFFFFF"/>
              </a:clrFrom>
              <a:clrTo>
                <a:srgbClr val="FFFFFF">
                  <a:alpha val="0"/>
                </a:srgbClr>
              </a:clrTo>
            </a:clrChange>
            <a:lum/>
          </a:blip>
          <a:srcRect l="61340" r="25263" b="58532"/>
          <a:stretch/>
        </p:blipFill>
        <p:spPr bwMode="auto">
          <a:xfrm>
            <a:off x="384811" y="1766708"/>
            <a:ext cx="740031" cy="2057122"/>
          </a:xfrm>
          <a:prstGeom prst="rect">
            <a:avLst/>
          </a:prstGeom>
          <a:noFill/>
          <a:ln w="9525">
            <a:noFill/>
            <a:miter lim="800000"/>
            <a:headEnd/>
            <a:tailEnd/>
          </a:ln>
        </p:spPr>
      </p:pic>
      <p:pic>
        <p:nvPicPr>
          <p:cNvPr id="44" name="Picture 8">
            <a:extLst>
              <a:ext uri="{FF2B5EF4-FFF2-40B4-BE49-F238E27FC236}">
                <a16:creationId xmlns:a16="http://schemas.microsoft.com/office/drawing/2014/main" id="{9DFBFA2F-2994-AC47-BC1E-FF1F20EEE8C0}"/>
              </a:ext>
            </a:extLst>
          </p:cNvPr>
          <p:cNvPicPr>
            <a:picLocks noChangeAspect="1"/>
          </p:cNvPicPr>
          <p:nvPr/>
        </p:nvPicPr>
        <p:blipFill>
          <a:blip r:embed="rId3"/>
          <a:stretch>
            <a:fillRect/>
          </a:stretch>
        </p:blipFill>
        <p:spPr>
          <a:xfrm>
            <a:off x="5067806" y="4920433"/>
            <a:ext cx="701296" cy="985155"/>
          </a:xfrm>
          <a:prstGeom prst="rect">
            <a:avLst/>
          </a:prstGeom>
        </p:spPr>
      </p:pic>
      <p:pic>
        <p:nvPicPr>
          <p:cNvPr id="45" name="Picture 9">
            <a:extLst>
              <a:ext uri="{FF2B5EF4-FFF2-40B4-BE49-F238E27FC236}">
                <a16:creationId xmlns:a16="http://schemas.microsoft.com/office/drawing/2014/main" id="{1BD50F9D-9047-2C43-A634-8E34D2887A02}"/>
              </a:ext>
            </a:extLst>
          </p:cNvPr>
          <p:cNvPicPr>
            <a:picLocks noChangeAspect="1"/>
          </p:cNvPicPr>
          <p:nvPr/>
        </p:nvPicPr>
        <p:blipFill>
          <a:blip r:embed="rId4"/>
          <a:stretch>
            <a:fillRect/>
          </a:stretch>
        </p:blipFill>
        <p:spPr>
          <a:xfrm>
            <a:off x="1043048" y="4758165"/>
            <a:ext cx="665813" cy="982075"/>
          </a:xfrm>
          <a:prstGeom prst="rect">
            <a:avLst/>
          </a:prstGeom>
        </p:spPr>
      </p:pic>
      <p:pic>
        <p:nvPicPr>
          <p:cNvPr id="46" name="Picture 10">
            <a:extLst>
              <a:ext uri="{FF2B5EF4-FFF2-40B4-BE49-F238E27FC236}">
                <a16:creationId xmlns:a16="http://schemas.microsoft.com/office/drawing/2014/main" id="{B5410D12-B3F1-3941-8E55-DE95B055CBDB}"/>
              </a:ext>
            </a:extLst>
          </p:cNvPr>
          <p:cNvPicPr>
            <a:picLocks noChangeAspect="1"/>
          </p:cNvPicPr>
          <p:nvPr/>
        </p:nvPicPr>
        <p:blipFill>
          <a:blip r:embed="rId4"/>
          <a:stretch>
            <a:fillRect/>
          </a:stretch>
        </p:blipFill>
        <p:spPr>
          <a:xfrm>
            <a:off x="958847" y="2101203"/>
            <a:ext cx="665813" cy="982075"/>
          </a:xfrm>
          <a:prstGeom prst="rect">
            <a:avLst/>
          </a:prstGeom>
        </p:spPr>
      </p:pic>
      <p:pic>
        <p:nvPicPr>
          <p:cNvPr id="47" name="Picture 11">
            <a:extLst>
              <a:ext uri="{FF2B5EF4-FFF2-40B4-BE49-F238E27FC236}">
                <a16:creationId xmlns:a16="http://schemas.microsoft.com/office/drawing/2014/main" id="{BE8CDF92-99E9-F047-9B05-D1E5C05001CD}"/>
              </a:ext>
            </a:extLst>
          </p:cNvPr>
          <p:cNvPicPr>
            <a:picLocks noChangeAspect="1"/>
          </p:cNvPicPr>
          <p:nvPr/>
        </p:nvPicPr>
        <p:blipFill>
          <a:blip r:embed="rId3"/>
          <a:stretch>
            <a:fillRect/>
          </a:stretch>
        </p:blipFill>
        <p:spPr>
          <a:xfrm>
            <a:off x="2523110" y="2110139"/>
            <a:ext cx="701296" cy="985155"/>
          </a:xfrm>
          <a:prstGeom prst="rect">
            <a:avLst/>
          </a:prstGeom>
        </p:spPr>
      </p:pic>
      <p:sp>
        <p:nvSpPr>
          <p:cNvPr id="48" name="TextBox 12">
            <a:extLst>
              <a:ext uri="{FF2B5EF4-FFF2-40B4-BE49-F238E27FC236}">
                <a16:creationId xmlns:a16="http://schemas.microsoft.com/office/drawing/2014/main" id="{FC3813F2-02BB-D24B-BF60-62F2A40BDD5E}"/>
              </a:ext>
            </a:extLst>
          </p:cNvPr>
          <p:cNvSpPr txBox="1"/>
          <p:nvPr/>
        </p:nvSpPr>
        <p:spPr>
          <a:xfrm>
            <a:off x="1770297" y="2383724"/>
            <a:ext cx="806631" cy="307777"/>
          </a:xfrm>
          <a:prstGeom prst="rect">
            <a:avLst/>
          </a:prstGeom>
          <a:noFill/>
        </p:spPr>
        <p:txBody>
          <a:bodyPr wrap="none" rtlCol="0">
            <a:spAutoFit/>
          </a:bodyPr>
          <a:lstStyle/>
          <a:p>
            <a:pPr defTabSz="457189"/>
            <a:r>
              <a:rPr lang="de-CH" sz="1400" dirty="0">
                <a:solidFill>
                  <a:prstClr val="black"/>
                </a:solidFill>
                <a:latin typeface="Arial"/>
                <a:cs typeface="Arial"/>
              </a:rPr>
              <a:t>+ wenig</a:t>
            </a:r>
          </a:p>
        </p:txBody>
      </p:sp>
      <p:grpSp>
        <p:nvGrpSpPr>
          <p:cNvPr id="58" name="Group 27">
            <a:extLst>
              <a:ext uri="{FF2B5EF4-FFF2-40B4-BE49-F238E27FC236}">
                <a16:creationId xmlns:a16="http://schemas.microsoft.com/office/drawing/2014/main" id="{81BCC0C7-68FD-1F44-BD43-5FE81849A2E6}"/>
              </a:ext>
            </a:extLst>
          </p:cNvPr>
          <p:cNvGrpSpPr/>
          <p:nvPr/>
        </p:nvGrpSpPr>
        <p:grpSpPr>
          <a:xfrm>
            <a:off x="526728" y="2652915"/>
            <a:ext cx="341021" cy="989427"/>
            <a:chOff x="4335743" y="2306701"/>
            <a:chExt cx="341021" cy="989426"/>
          </a:xfrm>
        </p:grpSpPr>
        <p:sp>
          <p:nvSpPr>
            <p:cNvPr id="59" name="Oval 58">
              <a:extLst>
                <a:ext uri="{FF2B5EF4-FFF2-40B4-BE49-F238E27FC236}">
                  <a16:creationId xmlns:a16="http://schemas.microsoft.com/office/drawing/2014/main" id="{B4726546-8D5B-7F46-913F-66F4DB93E749}"/>
                </a:ext>
              </a:extLst>
            </p:cNvPr>
            <p:cNvSpPr/>
            <p:nvPr/>
          </p:nvSpPr>
          <p:spPr>
            <a:xfrm>
              <a:off x="4335743" y="2993245"/>
              <a:ext cx="341021" cy="302882"/>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0" name="Rectangle 25">
              <a:extLst>
                <a:ext uri="{FF2B5EF4-FFF2-40B4-BE49-F238E27FC236}">
                  <a16:creationId xmlns:a16="http://schemas.microsoft.com/office/drawing/2014/main" id="{FD7FE128-C7E5-324C-9F42-6F7BA1CEF31A}"/>
                </a:ext>
              </a:extLst>
            </p:cNvPr>
            <p:cNvSpPr/>
            <p:nvPr/>
          </p:nvSpPr>
          <p:spPr>
            <a:xfrm>
              <a:off x="4335743" y="2428378"/>
              <a:ext cx="341021" cy="739165"/>
            </a:xfrm>
            <a:prstGeom prst="rect">
              <a:avLst/>
            </a:prstGeom>
            <a:solidFill>
              <a:srgbClr val="FAC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1" name="Oval 60">
              <a:extLst>
                <a:ext uri="{FF2B5EF4-FFF2-40B4-BE49-F238E27FC236}">
                  <a16:creationId xmlns:a16="http://schemas.microsoft.com/office/drawing/2014/main" id="{0BFACB17-3536-E04F-AF5C-0E46B5B084A3}"/>
                </a:ext>
              </a:extLst>
            </p:cNvPr>
            <p:cNvSpPr/>
            <p:nvPr/>
          </p:nvSpPr>
          <p:spPr>
            <a:xfrm>
              <a:off x="4335743" y="2306701"/>
              <a:ext cx="341021" cy="194881"/>
            </a:xfrm>
            <a:prstGeom prst="ellipse">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62" name="Group 28">
            <a:extLst>
              <a:ext uri="{FF2B5EF4-FFF2-40B4-BE49-F238E27FC236}">
                <a16:creationId xmlns:a16="http://schemas.microsoft.com/office/drawing/2014/main" id="{843FB686-AC3F-2D4F-8277-0056F32CF014}"/>
              </a:ext>
            </a:extLst>
          </p:cNvPr>
          <p:cNvGrpSpPr/>
          <p:nvPr/>
        </p:nvGrpSpPr>
        <p:grpSpPr>
          <a:xfrm>
            <a:off x="4595188" y="5137821"/>
            <a:ext cx="341021" cy="989427"/>
            <a:chOff x="4335743" y="2306701"/>
            <a:chExt cx="341021" cy="989426"/>
          </a:xfrm>
        </p:grpSpPr>
        <p:sp>
          <p:nvSpPr>
            <p:cNvPr id="63" name="Oval 62">
              <a:extLst>
                <a:ext uri="{FF2B5EF4-FFF2-40B4-BE49-F238E27FC236}">
                  <a16:creationId xmlns:a16="http://schemas.microsoft.com/office/drawing/2014/main" id="{97D40EAE-90DD-FC45-B315-078A145935B6}"/>
                </a:ext>
              </a:extLst>
            </p:cNvPr>
            <p:cNvSpPr/>
            <p:nvPr/>
          </p:nvSpPr>
          <p:spPr>
            <a:xfrm>
              <a:off x="4335743" y="2993245"/>
              <a:ext cx="341021" cy="302882"/>
            </a:xfrm>
            <a:prstGeom prst="ellipse">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4" name="Rectangle 30">
              <a:extLst>
                <a:ext uri="{FF2B5EF4-FFF2-40B4-BE49-F238E27FC236}">
                  <a16:creationId xmlns:a16="http://schemas.microsoft.com/office/drawing/2014/main" id="{CFEDC71E-6FE5-5C4F-8A43-49298A49508C}"/>
                </a:ext>
              </a:extLst>
            </p:cNvPr>
            <p:cNvSpPr/>
            <p:nvPr/>
          </p:nvSpPr>
          <p:spPr>
            <a:xfrm>
              <a:off x="4335743" y="2428378"/>
              <a:ext cx="341021" cy="739165"/>
            </a:xfrm>
            <a:prstGeom prst="rect">
              <a:avLst/>
            </a:prstGeom>
            <a:solidFill>
              <a:srgbClr val="CCC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5" name="Oval 64">
              <a:extLst>
                <a:ext uri="{FF2B5EF4-FFF2-40B4-BE49-F238E27FC236}">
                  <a16:creationId xmlns:a16="http://schemas.microsoft.com/office/drawing/2014/main" id="{3183906D-2824-964C-9712-9C76A71C6848}"/>
                </a:ext>
              </a:extLst>
            </p:cNvPr>
            <p:cNvSpPr/>
            <p:nvPr/>
          </p:nvSpPr>
          <p:spPr>
            <a:xfrm>
              <a:off x="4335743" y="2306701"/>
              <a:ext cx="341021" cy="194881"/>
            </a:xfrm>
            <a:prstGeom prst="ellipse">
              <a:avLst/>
            </a:prstGeom>
            <a:solidFill>
              <a:schemeClr val="accent4">
                <a:lumMod val="40000"/>
                <a:lumOff val="60000"/>
              </a:schemeClr>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66" name="Group 32">
            <a:extLst>
              <a:ext uri="{FF2B5EF4-FFF2-40B4-BE49-F238E27FC236}">
                <a16:creationId xmlns:a16="http://schemas.microsoft.com/office/drawing/2014/main" id="{920AAEA7-5EC2-B34E-BA8B-4E92B41CA9C5}"/>
              </a:ext>
            </a:extLst>
          </p:cNvPr>
          <p:cNvGrpSpPr/>
          <p:nvPr/>
        </p:nvGrpSpPr>
        <p:grpSpPr>
          <a:xfrm>
            <a:off x="535602" y="5126935"/>
            <a:ext cx="341021" cy="989427"/>
            <a:chOff x="4335743" y="2306701"/>
            <a:chExt cx="341021" cy="989426"/>
          </a:xfrm>
          <a:solidFill>
            <a:schemeClr val="bg1"/>
          </a:solidFill>
        </p:grpSpPr>
        <p:sp>
          <p:nvSpPr>
            <p:cNvPr id="67" name="Oval 66">
              <a:extLst>
                <a:ext uri="{FF2B5EF4-FFF2-40B4-BE49-F238E27FC236}">
                  <a16:creationId xmlns:a16="http://schemas.microsoft.com/office/drawing/2014/main" id="{A393E4D1-8094-3947-A78F-858EBB63E77F}"/>
                </a:ext>
              </a:extLst>
            </p:cNvPr>
            <p:cNvSpPr/>
            <p:nvPr/>
          </p:nvSpPr>
          <p:spPr>
            <a:xfrm>
              <a:off x="4335743" y="2993245"/>
              <a:ext cx="341021" cy="3028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8" name="Rectangle 34">
              <a:extLst>
                <a:ext uri="{FF2B5EF4-FFF2-40B4-BE49-F238E27FC236}">
                  <a16:creationId xmlns:a16="http://schemas.microsoft.com/office/drawing/2014/main" id="{6CA53408-F1FC-D546-A500-71C9E3C45696}"/>
                </a:ext>
              </a:extLst>
            </p:cNvPr>
            <p:cNvSpPr/>
            <p:nvPr/>
          </p:nvSpPr>
          <p:spPr>
            <a:xfrm>
              <a:off x="4335743" y="2428378"/>
              <a:ext cx="341021" cy="7391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69" name="Oval 68">
              <a:extLst>
                <a:ext uri="{FF2B5EF4-FFF2-40B4-BE49-F238E27FC236}">
                  <a16:creationId xmlns:a16="http://schemas.microsoft.com/office/drawing/2014/main" id="{881B6131-93A8-C84D-A61D-28B197DDE4CF}"/>
                </a:ext>
              </a:extLst>
            </p:cNvPr>
            <p:cNvSpPr/>
            <p:nvPr/>
          </p:nvSpPr>
          <p:spPr>
            <a:xfrm>
              <a:off x="4335743" y="2306701"/>
              <a:ext cx="341021" cy="19488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70" name="TextBox 21">
            <a:extLst>
              <a:ext uri="{FF2B5EF4-FFF2-40B4-BE49-F238E27FC236}">
                <a16:creationId xmlns:a16="http://schemas.microsoft.com/office/drawing/2014/main" id="{CD4246AD-FE62-3345-877A-E097A5A19238}"/>
              </a:ext>
            </a:extLst>
          </p:cNvPr>
          <p:cNvSpPr txBox="1"/>
          <p:nvPr/>
        </p:nvSpPr>
        <p:spPr>
          <a:xfrm>
            <a:off x="814992" y="3134263"/>
            <a:ext cx="3777438" cy="369332"/>
          </a:xfrm>
          <a:prstGeom prst="rect">
            <a:avLst/>
          </a:prstGeom>
          <a:noFill/>
        </p:spPr>
        <p:txBody>
          <a:bodyPr wrap="square" rtlCol="0">
            <a:spAutoFit/>
          </a:bodyPr>
          <a:lstStyle/>
          <a:p>
            <a:pPr algn="ctr" defTabSz="457189"/>
            <a:r>
              <a:rPr lang="de-CH" sz="1800" dirty="0">
                <a:solidFill>
                  <a:srgbClr val="F79646">
                    <a:lumMod val="75000"/>
                  </a:srgbClr>
                </a:solidFill>
                <a:latin typeface="Arial"/>
                <a:cs typeface="Arial"/>
              </a:rPr>
              <a:t>schwach saure wässrige Lösung</a:t>
            </a:r>
            <a:endParaRPr lang="de-CH" sz="1800" dirty="0">
              <a:solidFill>
                <a:prstClr val="black"/>
              </a:solidFill>
              <a:latin typeface="Arial"/>
              <a:cs typeface="Arial"/>
            </a:endParaRPr>
          </a:p>
        </p:txBody>
      </p:sp>
      <p:sp>
        <p:nvSpPr>
          <p:cNvPr id="71" name="TextBox 21">
            <a:extLst>
              <a:ext uri="{FF2B5EF4-FFF2-40B4-BE49-F238E27FC236}">
                <a16:creationId xmlns:a16="http://schemas.microsoft.com/office/drawing/2014/main" id="{5480B30A-212B-5346-838F-B319CFCCBD30}"/>
              </a:ext>
            </a:extLst>
          </p:cNvPr>
          <p:cNvSpPr txBox="1"/>
          <p:nvPr/>
        </p:nvSpPr>
        <p:spPr>
          <a:xfrm>
            <a:off x="3720861" y="6117984"/>
            <a:ext cx="2135541" cy="646331"/>
          </a:xfrm>
          <a:prstGeom prst="rect">
            <a:avLst/>
          </a:prstGeom>
          <a:noFill/>
        </p:spPr>
        <p:txBody>
          <a:bodyPr wrap="square" rtlCol="0">
            <a:spAutoFit/>
          </a:bodyPr>
          <a:lstStyle/>
          <a:p>
            <a:pPr algn="ctr" defTabSz="457189"/>
            <a:r>
              <a:rPr lang="de-CH" sz="1800" dirty="0">
                <a:solidFill>
                  <a:srgbClr val="8064A2">
                    <a:lumMod val="60000"/>
                    <a:lumOff val="40000"/>
                  </a:srgbClr>
                </a:solidFill>
                <a:latin typeface="Arial"/>
                <a:cs typeface="Arial"/>
              </a:rPr>
              <a:t>basische wässrige Lösung</a:t>
            </a:r>
          </a:p>
        </p:txBody>
      </p:sp>
      <p:sp>
        <p:nvSpPr>
          <p:cNvPr id="73" name="TextBox 12">
            <a:extLst>
              <a:ext uri="{FF2B5EF4-FFF2-40B4-BE49-F238E27FC236}">
                <a16:creationId xmlns:a16="http://schemas.microsoft.com/office/drawing/2014/main" id="{20D05CE3-39A8-764A-A2A6-A4C5B5E44B1B}"/>
              </a:ext>
            </a:extLst>
          </p:cNvPr>
          <p:cNvSpPr txBox="1"/>
          <p:nvPr/>
        </p:nvSpPr>
        <p:spPr>
          <a:xfrm>
            <a:off x="3181285" y="2383724"/>
            <a:ext cx="1263487" cy="307777"/>
          </a:xfrm>
          <a:prstGeom prst="rect">
            <a:avLst/>
          </a:prstGeom>
          <a:noFill/>
        </p:spPr>
        <p:txBody>
          <a:bodyPr wrap="none" rtlCol="0">
            <a:spAutoFit/>
          </a:bodyPr>
          <a:lstStyle/>
          <a:p>
            <a:pPr defTabSz="457189"/>
            <a:r>
              <a:rPr lang="de-CH" sz="1400" dirty="0">
                <a:latin typeface="Arial"/>
                <a:cs typeface="Arial"/>
              </a:rPr>
              <a:t>+ wenig H</a:t>
            </a:r>
            <a:r>
              <a:rPr lang="de-CH" sz="1400" baseline="-25000" dirty="0">
                <a:latin typeface="Arial"/>
                <a:cs typeface="Arial"/>
              </a:rPr>
              <a:t>3</a:t>
            </a:r>
            <a:r>
              <a:rPr lang="de-CH" sz="1400" dirty="0">
                <a:latin typeface="Arial"/>
                <a:cs typeface="Arial"/>
              </a:rPr>
              <a:t>O</a:t>
            </a:r>
            <a:r>
              <a:rPr lang="de-CH" sz="1400" baseline="30000" dirty="0">
                <a:latin typeface="Arial"/>
                <a:cs typeface="Arial"/>
              </a:rPr>
              <a:t>+</a:t>
            </a:r>
            <a:endParaRPr lang="de-CH" sz="1400" dirty="0">
              <a:latin typeface="Arial"/>
              <a:cs typeface="Arial"/>
            </a:endParaRPr>
          </a:p>
        </p:txBody>
      </p:sp>
      <p:grpSp>
        <p:nvGrpSpPr>
          <p:cNvPr id="84" name="Group 50">
            <a:extLst>
              <a:ext uri="{FF2B5EF4-FFF2-40B4-BE49-F238E27FC236}">
                <a16:creationId xmlns:a16="http://schemas.microsoft.com/office/drawing/2014/main" id="{79AD2A28-8F6A-044C-8464-BA7F84E72055}"/>
              </a:ext>
            </a:extLst>
          </p:cNvPr>
          <p:cNvGrpSpPr/>
          <p:nvPr/>
        </p:nvGrpSpPr>
        <p:grpSpPr>
          <a:xfrm>
            <a:off x="586392" y="3411836"/>
            <a:ext cx="252803" cy="173859"/>
            <a:chOff x="1671881" y="1201822"/>
            <a:chExt cx="252803" cy="173858"/>
          </a:xfrm>
        </p:grpSpPr>
        <p:sp>
          <p:nvSpPr>
            <p:cNvPr id="85" name="Rectangle 52">
              <a:extLst>
                <a:ext uri="{FF2B5EF4-FFF2-40B4-BE49-F238E27FC236}">
                  <a16:creationId xmlns:a16="http://schemas.microsoft.com/office/drawing/2014/main" id="{29D7D88B-3297-F448-80E4-D34478529626}"/>
                </a:ext>
              </a:extLst>
            </p:cNvPr>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6" name="Rectangle 55">
              <a:extLst>
                <a:ext uri="{FF2B5EF4-FFF2-40B4-BE49-F238E27FC236}">
                  <a16:creationId xmlns:a16="http://schemas.microsoft.com/office/drawing/2014/main" id="{B7ED4B80-D02E-A24F-AB3E-9882310B591B}"/>
                </a:ext>
              </a:extLst>
            </p:cNvPr>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7" name="Rectangle 56">
              <a:extLst>
                <a:ext uri="{FF2B5EF4-FFF2-40B4-BE49-F238E27FC236}">
                  <a16:creationId xmlns:a16="http://schemas.microsoft.com/office/drawing/2014/main" id="{52F3E1B5-CDCA-EB4B-9586-430657A473DC}"/>
                </a:ext>
              </a:extLst>
            </p:cNvPr>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8" name="Rectangle 57">
              <a:extLst>
                <a:ext uri="{FF2B5EF4-FFF2-40B4-BE49-F238E27FC236}">
                  <a16:creationId xmlns:a16="http://schemas.microsoft.com/office/drawing/2014/main" id="{A1BC95A4-B11D-4D48-8A45-96C594F15044}"/>
                </a:ext>
              </a:extLst>
            </p:cNvPr>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9" name="Rectangle 58">
              <a:extLst>
                <a:ext uri="{FF2B5EF4-FFF2-40B4-BE49-F238E27FC236}">
                  <a16:creationId xmlns:a16="http://schemas.microsoft.com/office/drawing/2014/main" id="{1B5BA282-4791-7543-8BD2-7A524EAC82D4}"/>
                </a:ext>
              </a:extLst>
            </p:cNvPr>
            <p:cNvSpPr/>
            <p:nvPr/>
          </p:nvSpPr>
          <p:spPr>
            <a:xfrm flipH="1" flipV="1">
              <a:off x="1878965" y="124784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90" name="Rectangle 59">
              <a:extLst>
                <a:ext uri="{FF2B5EF4-FFF2-40B4-BE49-F238E27FC236}">
                  <a16:creationId xmlns:a16="http://schemas.microsoft.com/office/drawing/2014/main" id="{822B21D8-B886-0645-8AD2-3334C071EFC3}"/>
                </a:ext>
              </a:extLst>
            </p:cNvPr>
            <p:cNvSpPr/>
            <p:nvPr/>
          </p:nvSpPr>
          <p:spPr>
            <a:xfrm flipH="1" flipV="1">
              <a:off x="1763471" y="120182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92" name="TextBox 21">
            <a:extLst>
              <a:ext uri="{FF2B5EF4-FFF2-40B4-BE49-F238E27FC236}">
                <a16:creationId xmlns:a16="http://schemas.microsoft.com/office/drawing/2014/main" id="{5B2962E4-24BA-DB40-9038-356B7D0120EC}"/>
              </a:ext>
            </a:extLst>
          </p:cNvPr>
          <p:cNvSpPr txBox="1"/>
          <p:nvPr/>
        </p:nvSpPr>
        <p:spPr>
          <a:xfrm>
            <a:off x="1572590" y="5122192"/>
            <a:ext cx="1547429" cy="646331"/>
          </a:xfrm>
          <a:prstGeom prst="rect">
            <a:avLst/>
          </a:prstGeom>
          <a:noFill/>
        </p:spPr>
        <p:txBody>
          <a:bodyPr wrap="square" rtlCol="0">
            <a:spAutoFit/>
          </a:bodyPr>
          <a:lstStyle/>
          <a:p>
            <a:pPr defTabSz="457189"/>
            <a:r>
              <a:rPr lang="de-CH" sz="1800" dirty="0">
                <a:solidFill>
                  <a:srgbClr val="009051"/>
                </a:solidFill>
                <a:latin typeface="Arial"/>
                <a:cs typeface="Arial"/>
              </a:rPr>
              <a:t>Lösung in </a:t>
            </a:r>
            <a:r>
              <a:rPr lang="de-CH" sz="1800" dirty="0" err="1">
                <a:solidFill>
                  <a:srgbClr val="009051"/>
                </a:solidFill>
                <a:latin typeface="Arial"/>
                <a:cs typeface="Arial"/>
              </a:rPr>
              <a:t>Diethylether</a:t>
            </a:r>
            <a:endParaRPr lang="de-CH" sz="1800" dirty="0">
              <a:solidFill>
                <a:srgbClr val="009051"/>
              </a:solidFill>
              <a:latin typeface="Arial"/>
              <a:cs typeface="Arial"/>
            </a:endParaRPr>
          </a:p>
        </p:txBody>
      </p:sp>
      <p:sp>
        <p:nvSpPr>
          <p:cNvPr id="93" name="TextBox 21">
            <a:extLst>
              <a:ext uri="{FF2B5EF4-FFF2-40B4-BE49-F238E27FC236}">
                <a16:creationId xmlns:a16="http://schemas.microsoft.com/office/drawing/2014/main" id="{EFBC27F5-82C9-E74D-A99A-1681114CD6E3}"/>
              </a:ext>
            </a:extLst>
          </p:cNvPr>
          <p:cNvSpPr txBox="1"/>
          <p:nvPr/>
        </p:nvSpPr>
        <p:spPr>
          <a:xfrm>
            <a:off x="620608" y="856669"/>
            <a:ext cx="7863605" cy="743152"/>
          </a:xfrm>
          <a:prstGeom prst="rect">
            <a:avLst/>
          </a:prstGeom>
          <a:noFill/>
        </p:spPr>
        <p:txBody>
          <a:bodyPr wrap="square" rtlCol="0">
            <a:spAutoFit/>
          </a:bodyPr>
          <a:lstStyle/>
          <a:p>
            <a:pPr algn="ctr" defTabSz="457189">
              <a:lnSpc>
                <a:spcPct val="110000"/>
              </a:lnSpc>
            </a:pPr>
            <a:r>
              <a:rPr lang="de-CH" sz="2000" dirty="0">
                <a:latin typeface="Arial"/>
                <a:cs typeface="Arial"/>
              </a:rPr>
              <a:t>Voraussetzung für elektrische Leitfähigkeit: </a:t>
            </a:r>
          </a:p>
          <a:p>
            <a:pPr algn="ctr" defTabSz="457189">
              <a:lnSpc>
                <a:spcPct val="110000"/>
              </a:lnSpc>
            </a:pPr>
            <a:r>
              <a:rPr lang="de-CH" sz="2000" dirty="0">
                <a:latin typeface="Arial"/>
                <a:cs typeface="Arial"/>
              </a:rPr>
              <a:t>bewegliche Ladungsträger</a:t>
            </a:r>
          </a:p>
        </p:txBody>
      </p:sp>
      <p:pic>
        <p:nvPicPr>
          <p:cNvPr id="94" name="Picture 6" descr=":::Bildschirmfoto 2012-12-09 um 18.41.05.png">
            <a:extLst>
              <a:ext uri="{FF2B5EF4-FFF2-40B4-BE49-F238E27FC236}">
                <a16:creationId xmlns:a16="http://schemas.microsoft.com/office/drawing/2014/main" id="{981F1BEC-5538-AD4C-BDCA-5D11F4E0DF80}"/>
              </a:ext>
            </a:extLst>
          </p:cNvPr>
          <p:cNvPicPr/>
          <p:nvPr/>
        </p:nvPicPr>
        <p:blipFill rotWithShape="1">
          <a:blip r:embed="rId2">
            <a:clrChange>
              <a:clrFrom>
                <a:srgbClr val="FFFFFF"/>
              </a:clrFrom>
              <a:clrTo>
                <a:srgbClr val="FFFFFF">
                  <a:alpha val="0"/>
                </a:srgbClr>
              </a:clrTo>
            </a:clrChange>
            <a:lum/>
          </a:blip>
          <a:srcRect l="61340" r="25263" b="55963"/>
          <a:stretch/>
        </p:blipFill>
        <p:spPr bwMode="auto">
          <a:xfrm>
            <a:off x="399097" y="4262205"/>
            <a:ext cx="740031" cy="2184538"/>
          </a:xfrm>
          <a:prstGeom prst="rect">
            <a:avLst/>
          </a:prstGeom>
          <a:noFill/>
          <a:ln w="9525">
            <a:noFill/>
            <a:miter lim="800000"/>
            <a:headEnd/>
            <a:tailEnd/>
          </a:ln>
        </p:spPr>
      </p:pic>
      <p:sp>
        <p:nvSpPr>
          <p:cNvPr id="96" name="TextBox 12">
            <a:extLst>
              <a:ext uri="{FF2B5EF4-FFF2-40B4-BE49-F238E27FC236}">
                <a16:creationId xmlns:a16="http://schemas.microsoft.com/office/drawing/2014/main" id="{FF04846D-56F7-CF44-A40A-02A99F96A6FA}"/>
              </a:ext>
            </a:extLst>
          </p:cNvPr>
          <p:cNvSpPr txBox="1"/>
          <p:nvPr/>
        </p:nvSpPr>
        <p:spPr>
          <a:xfrm>
            <a:off x="5694884" y="5368089"/>
            <a:ext cx="1178528" cy="307777"/>
          </a:xfrm>
          <a:prstGeom prst="rect">
            <a:avLst/>
          </a:prstGeom>
          <a:noFill/>
        </p:spPr>
        <p:txBody>
          <a:bodyPr wrap="none" rtlCol="0">
            <a:spAutoFit/>
          </a:bodyPr>
          <a:lstStyle/>
          <a:p>
            <a:pPr defTabSz="457189"/>
            <a:r>
              <a:rPr lang="de-CH" sz="1400" dirty="0">
                <a:latin typeface="Arial"/>
                <a:cs typeface="Arial"/>
              </a:rPr>
              <a:t>+ Na</a:t>
            </a:r>
            <a:r>
              <a:rPr lang="de-CH" sz="1400" baseline="30000" dirty="0">
                <a:latin typeface="Arial"/>
                <a:cs typeface="Arial"/>
              </a:rPr>
              <a:t>+</a:t>
            </a:r>
            <a:r>
              <a:rPr lang="de-CH" sz="1400" dirty="0">
                <a:latin typeface="Arial"/>
                <a:cs typeface="Arial"/>
              </a:rPr>
              <a:t> + OH</a:t>
            </a:r>
            <a:r>
              <a:rPr lang="de-CH" sz="1400" baseline="30000" dirty="0">
                <a:latin typeface="Arial"/>
                <a:cs typeface="Arial"/>
              </a:rPr>
              <a:t>–</a:t>
            </a:r>
            <a:endParaRPr lang="de-CH" sz="1400" dirty="0">
              <a:latin typeface="Arial"/>
              <a:cs typeface="Arial"/>
            </a:endParaRPr>
          </a:p>
        </p:txBody>
      </p:sp>
      <p:sp>
        <p:nvSpPr>
          <p:cNvPr id="97" name="Rechteck 96">
            <a:extLst>
              <a:ext uri="{FF2B5EF4-FFF2-40B4-BE49-F238E27FC236}">
                <a16:creationId xmlns:a16="http://schemas.microsoft.com/office/drawing/2014/main" id="{864EFB8B-9403-6F48-837D-F4A0BF157E7E}"/>
              </a:ext>
            </a:extLst>
          </p:cNvPr>
          <p:cNvSpPr/>
          <p:nvPr/>
        </p:nvSpPr>
        <p:spPr>
          <a:xfrm>
            <a:off x="1715758" y="1980653"/>
            <a:ext cx="2806504" cy="1150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TextBox 12">
            <a:extLst>
              <a:ext uri="{FF2B5EF4-FFF2-40B4-BE49-F238E27FC236}">
                <a16:creationId xmlns:a16="http://schemas.microsoft.com/office/drawing/2014/main" id="{324F17E8-E38B-684A-BB3B-1666F35F0096}"/>
              </a:ext>
            </a:extLst>
          </p:cNvPr>
          <p:cNvSpPr txBox="1"/>
          <p:nvPr/>
        </p:nvSpPr>
        <p:spPr>
          <a:xfrm>
            <a:off x="4592430" y="2202050"/>
            <a:ext cx="3134191" cy="707886"/>
          </a:xfrm>
          <a:prstGeom prst="rect">
            <a:avLst/>
          </a:prstGeom>
          <a:noFill/>
        </p:spPr>
        <p:txBody>
          <a:bodyPr wrap="none" rtlCol="0">
            <a:spAutoFit/>
          </a:bodyPr>
          <a:lstStyle/>
          <a:p>
            <a:pPr defTabSz="457189"/>
            <a:r>
              <a:rPr lang="de-CH" sz="2000" dirty="0">
                <a:solidFill>
                  <a:srgbClr val="FF0000"/>
                </a:solidFill>
                <a:latin typeface="Arial"/>
                <a:cs typeface="Arial"/>
              </a:rPr>
              <a:t>(wenige) Ionen in Lösung </a:t>
            </a:r>
            <a:br>
              <a:rPr lang="de-CH" sz="2000" dirty="0">
                <a:solidFill>
                  <a:srgbClr val="FF0000"/>
                </a:solidFill>
                <a:latin typeface="Arial"/>
                <a:cs typeface="Arial"/>
              </a:rPr>
            </a:br>
            <a:r>
              <a:rPr lang="de-CH" sz="2000" dirty="0">
                <a:solidFill>
                  <a:srgbClr val="FF0000"/>
                </a:solidFill>
                <a:latin typeface="Arial"/>
                <a:cs typeface="Arial"/>
                <a:sym typeface="Wingdings" pitchFamily="2" charset="2"/>
              </a:rPr>
              <a:t>elektrische Leitfähigkeit</a:t>
            </a:r>
            <a:endParaRPr lang="de-CH" sz="2000" dirty="0">
              <a:solidFill>
                <a:srgbClr val="FF0000"/>
              </a:solidFill>
              <a:latin typeface="Arial"/>
              <a:cs typeface="Arial"/>
            </a:endParaRPr>
          </a:p>
        </p:txBody>
      </p:sp>
      <p:sp>
        <p:nvSpPr>
          <p:cNvPr id="99" name="Rechteck 98">
            <a:extLst>
              <a:ext uri="{FF2B5EF4-FFF2-40B4-BE49-F238E27FC236}">
                <a16:creationId xmlns:a16="http://schemas.microsoft.com/office/drawing/2014/main" id="{49FFECD3-5DD4-9346-A21D-81A634713432}"/>
              </a:ext>
            </a:extLst>
          </p:cNvPr>
          <p:cNvSpPr/>
          <p:nvPr/>
        </p:nvSpPr>
        <p:spPr>
          <a:xfrm>
            <a:off x="981936" y="4667086"/>
            <a:ext cx="2044434" cy="1150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TextBox 12">
            <a:extLst>
              <a:ext uri="{FF2B5EF4-FFF2-40B4-BE49-F238E27FC236}">
                <a16:creationId xmlns:a16="http://schemas.microsoft.com/office/drawing/2014/main" id="{875D6ADD-7754-A54E-9E8D-69D3226D808F}"/>
              </a:ext>
            </a:extLst>
          </p:cNvPr>
          <p:cNvSpPr txBox="1"/>
          <p:nvPr/>
        </p:nvSpPr>
        <p:spPr>
          <a:xfrm>
            <a:off x="988769" y="5822867"/>
            <a:ext cx="2173338" cy="707886"/>
          </a:xfrm>
          <a:prstGeom prst="rect">
            <a:avLst/>
          </a:prstGeom>
          <a:noFill/>
        </p:spPr>
        <p:txBody>
          <a:bodyPr wrap="square" rtlCol="0">
            <a:spAutoFit/>
          </a:bodyPr>
          <a:lstStyle/>
          <a:p>
            <a:pPr defTabSz="457189"/>
            <a:r>
              <a:rPr lang="de-CH" sz="2000" dirty="0">
                <a:solidFill>
                  <a:srgbClr val="FF0000"/>
                </a:solidFill>
                <a:latin typeface="Arial"/>
                <a:cs typeface="Arial"/>
              </a:rPr>
              <a:t>keine Ionen </a:t>
            </a:r>
            <a:br>
              <a:rPr lang="de-CH" sz="2000" dirty="0">
                <a:solidFill>
                  <a:srgbClr val="FF0000"/>
                </a:solidFill>
                <a:latin typeface="Arial"/>
                <a:cs typeface="Arial"/>
              </a:rPr>
            </a:br>
            <a:r>
              <a:rPr lang="de-CH" sz="2000" dirty="0">
                <a:solidFill>
                  <a:srgbClr val="FF0000"/>
                </a:solidFill>
                <a:latin typeface="Arial"/>
                <a:cs typeface="Arial"/>
                <a:sym typeface="Wingdings" pitchFamily="2" charset="2"/>
              </a:rPr>
              <a:t>keine </a:t>
            </a:r>
            <a:r>
              <a:rPr lang="de-CH" sz="2000" dirty="0" err="1">
                <a:solidFill>
                  <a:srgbClr val="FF0000"/>
                </a:solidFill>
                <a:latin typeface="Arial"/>
                <a:cs typeface="Arial"/>
                <a:sym typeface="Wingdings" pitchFamily="2" charset="2"/>
              </a:rPr>
              <a:t>el</a:t>
            </a:r>
            <a:r>
              <a:rPr lang="de-CH" sz="2000" dirty="0">
                <a:solidFill>
                  <a:srgbClr val="FF0000"/>
                </a:solidFill>
                <a:latin typeface="Arial"/>
                <a:cs typeface="Arial"/>
                <a:sym typeface="Wingdings" pitchFamily="2" charset="2"/>
              </a:rPr>
              <a:t>. LFK</a:t>
            </a:r>
            <a:endParaRPr lang="de-CH" sz="2000" dirty="0">
              <a:solidFill>
                <a:srgbClr val="FF0000"/>
              </a:solidFill>
              <a:latin typeface="Arial"/>
              <a:cs typeface="Arial"/>
            </a:endParaRPr>
          </a:p>
        </p:txBody>
      </p:sp>
      <p:sp>
        <p:nvSpPr>
          <p:cNvPr id="101" name="Rechteck 100">
            <a:extLst>
              <a:ext uri="{FF2B5EF4-FFF2-40B4-BE49-F238E27FC236}">
                <a16:creationId xmlns:a16="http://schemas.microsoft.com/office/drawing/2014/main" id="{90A07B79-2A1B-9443-B83A-88B0E36A4C95}"/>
              </a:ext>
            </a:extLst>
          </p:cNvPr>
          <p:cNvSpPr/>
          <p:nvPr/>
        </p:nvSpPr>
        <p:spPr>
          <a:xfrm>
            <a:off x="4999432" y="4847984"/>
            <a:ext cx="2044434" cy="1150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TextBox 12">
            <a:extLst>
              <a:ext uri="{FF2B5EF4-FFF2-40B4-BE49-F238E27FC236}">
                <a16:creationId xmlns:a16="http://schemas.microsoft.com/office/drawing/2014/main" id="{41EF31CB-3622-2A4A-86E6-01DAF035E85C}"/>
              </a:ext>
            </a:extLst>
          </p:cNvPr>
          <p:cNvSpPr txBox="1"/>
          <p:nvPr/>
        </p:nvSpPr>
        <p:spPr>
          <a:xfrm>
            <a:off x="7150314" y="5069381"/>
            <a:ext cx="1873944" cy="707886"/>
          </a:xfrm>
          <a:prstGeom prst="rect">
            <a:avLst/>
          </a:prstGeom>
          <a:noFill/>
        </p:spPr>
        <p:txBody>
          <a:bodyPr wrap="square" rtlCol="0">
            <a:spAutoFit/>
          </a:bodyPr>
          <a:lstStyle/>
          <a:p>
            <a:pPr defTabSz="457189"/>
            <a:r>
              <a:rPr lang="de-CH" sz="2000" dirty="0">
                <a:solidFill>
                  <a:srgbClr val="FF0000"/>
                </a:solidFill>
                <a:latin typeface="Arial"/>
                <a:cs typeface="Arial"/>
              </a:rPr>
              <a:t>viele Ionen </a:t>
            </a:r>
            <a:br>
              <a:rPr lang="de-CH" sz="2000" dirty="0">
                <a:solidFill>
                  <a:srgbClr val="FF0000"/>
                </a:solidFill>
                <a:latin typeface="Arial"/>
                <a:cs typeface="Arial"/>
              </a:rPr>
            </a:br>
            <a:r>
              <a:rPr lang="de-CH" sz="2000" dirty="0">
                <a:solidFill>
                  <a:srgbClr val="FF0000"/>
                </a:solidFill>
                <a:latin typeface="Arial"/>
                <a:cs typeface="Arial"/>
                <a:sym typeface="Wingdings" pitchFamily="2" charset="2"/>
              </a:rPr>
              <a:t>gute </a:t>
            </a:r>
            <a:r>
              <a:rPr lang="de-CH" sz="2000" dirty="0" err="1">
                <a:solidFill>
                  <a:srgbClr val="FF0000"/>
                </a:solidFill>
                <a:latin typeface="Arial"/>
                <a:cs typeface="Arial"/>
                <a:sym typeface="Wingdings" pitchFamily="2" charset="2"/>
              </a:rPr>
              <a:t>el</a:t>
            </a:r>
            <a:r>
              <a:rPr lang="de-CH" sz="2000" dirty="0">
                <a:solidFill>
                  <a:srgbClr val="FF0000"/>
                </a:solidFill>
                <a:latin typeface="Arial"/>
                <a:cs typeface="Arial"/>
                <a:sym typeface="Wingdings" pitchFamily="2" charset="2"/>
              </a:rPr>
              <a:t>. LFK</a:t>
            </a:r>
            <a:endParaRPr lang="de-CH" sz="2000" dirty="0">
              <a:solidFill>
                <a:srgbClr val="FF0000"/>
              </a:solidFill>
              <a:latin typeface="Arial"/>
              <a:cs typeface="Arial"/>
            </a:endParaRPr>
          </a:p>
        </p:txBody>
      </p:sp>
    </p:spTree>
    <p:extLst>
      <p:ext uri="{BB962C8B-B14F-4D97-AF65-F5344CB8AC3E}">
        <p14:creationId xmlns:p14="http://schemas.microsoft.com/office/powerpoint/2010/main" val="32901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p:bldP spid="99" grpId="0" animBg="1"/>
      <p:bldP spid="100" grpId="0"/>
      <p:bldP spid="101" grpId="0" animBg="1"/>
      <p:bldP spid="10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t>Fazit</a:t>
            </a:r>
          </a:p>
        </p:txBody>
      </p:sp>
      <p:sp>
        <p:nvSpPr>
          <p:cNvPr id="3" name="Inhaltsplatzhalter 2"/>
          <p:cNvSpPr>
            <a:spLocks noGrp="1"/>
          </p:cNvSpPr>
          <p:nvPr>
            <p:ph idx="1"/>
          </p:nvPr>
        </p:nvSpPr>
        <p:spPr/>
        <p:txBody>
          <a:bodyPr>
            <a:normAutofit/>
          </a:bodyPr>
          <a:lstStyle/>
          <a:p>
            <a:pPr>
              <a:lnSpc>
                <a:spcPct val="130000"/>
              </a:lnSpc>
            </a:pPr>
            <a:r>
              <a:rPr lang="de-DE" sz="2800" b="1" dirty="0"/>
              <a:t>Löslichkeit</a:t>
            </a:r>
            <a:r>
              <a:rPr lang="de-DE" sz="2800" dirty="0"/>
              <a:t> von Säuren/Basen ist </a:t>
            </a:r>
            <a:r>
              <a:rPr lang="de-DE" sz="2800" b="1" dirty="0"/>
              <a:t>pH-abhängig</a:t>
            </a:r>
          </a:p>
          <a:p>
            <a:pPr>
              <a:lnSpc>
                <a:spcPct val="130000"/>
              </a:lnSpc>
            </a:pPr>
            <a:r>
              <a:rPr lang="de-DE" sz="2800" dirty="0"/>
              <a:t>Anwendung: </a:t>
            </a:r>
            <a:r>
              <a:rPr lang="de-DE" sz="2800" b="1" dirty="0"/>
              <a:t>ADMET-Eigenschaften </a:t>
            </a:r>
            <a:r>
              <a:rPr lang="de-DE" sz="2800" dirty="0"/>
              <a:t>von Wirkstoffen</a:t>
            </a:r>
          </a:p>
          <a:p>
            <a:pPr>
              <a:lnSpc>
                <a:spcPct val="130000"/>
              </a:lnSpc>
            </a:pPr>
            <a:r>
              <a:rPr lang="de-DE" sz="2800" b="1" dirty="0"/>
              <a:t>Extraktionen </a:t>
            </a:r>
            <a:r>
              <a:rPr lang="de-DE" sz="2800" dirty="0"/>
              <a:t>(vgl. später)</a:t>
            </a:r>
          </a:p>
          <a:p>
            <a:pPr>
              <a:lnSpc>
                <a:spcPct val="130000"/>
              </a:lnSpc>
            </a:pPr>
            <a:endParaRPr lang="de-DE" sz="2800" dirty="0"/>
          </a:p>
          <a:p>
            <a:pPr marL="0" indent="0" algn="ctr">
              <a:lnSpc>
                <a:spcPct val="130000"/>
              </a:lnSpc>
              <a:buNone/>
            </a:pPr>
            <a:r>
              <a:rPr lang="de-DE" sz="2800" b="1" dirty="0">
                <a:solidFill>
                  <a:srgbClr val="FF0000"/>
                </a:solidFill>
              </a:rPr>
              <a:t>Quantifizierung?</a:t>
            </a:r>
          </a:p>
          <a:p>
            <a:pPr marL="0" indent="0">
              <a:lnSpc>
                <a:spcPct val="130000"/>
              </a:lnSpc>
              <a:buNone/>
            </a:pPr>
            <a:endParaRPr lang="de-DE" sz="2800" dirty="0"/>
          </a:p>
        </p:txBody>
      </p:sp>
    </p:spTree>
    <p:extLst>
      <p:ext uri="{BB962C8B-B14F-4D97-AF65-F5344CB8AC3E}">
        <p14:creationId xmlns:p14="http://schemas.microsoft.com/office/powerpoint/2010/main" val="33210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normAutofit/>
          </a:bodyPr>
          <a:lstStyle/>
          <a:p>
            <a:r>
              <a:rPr lang="de-DE" sz="4800" b="1" dirty="0">
                <a:latin typeface="Arial" panose="020B0604020202020204" pitchFamily="34" charset="0"/>
                <a:cs typeface="Arial" panose="020B0604020202020204" pitchFamily="34" charset="0"/>
              </a:rPr>
              <a:t>Programm heute</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normAutofit/>
          </a:bodyPr>
          <a:lstStyle/>
          <a:p>
            <a:pPr>
              <a:lnSpc>
                <a:spcPct val="114000"/>
              </a:lnSpc>
              <a:spcAft>
                <a:spcPts val="1200"/>
              </a:spcAft>
            </a:pPr>
            <a:r>
              <a:rPr lang="de-DE" sz="2800" dirty="0">
                <a:latin typeface="Arial" panose="020B0604020202020204" pitchFamily="34" charset="0"/>
                <a:cs typeface="Arial" panose="020B0604020202020204" pitchFamily="34" charset="0"/>
              </a:rPr>
              <a:t>pH-abhängige Löslichkeit: Repetition</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Grundprinzip</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Beispiel Benzoesäure (Experiment)</a:t>
            </a:r>
            <a:endParaRPr lang="de-DE" sz="2800" dirty="0">
              <a:latin typeface="Arial" panose="020B0604020202020204" pitchFamily="34" charset="0"/>
              <a:cs typeface="Arial" panose="020B0604020202020204" pitchFamily="34" charset="0"/>
            </a:endParaRPr>
          </a:p>
          <a:p>
            <a:pPr>
              <a:lnSpc>
                <a:spcPct val="114000"/>
              </a:lnSpc>
            </a:pPr>
            <a:r>
              <a:rPr lang="de-DE" sz="2800" dirty="0">
                <a:latin typeface="Arial" panose="020B0604020202020204" pitchFamily="34" charset="0"/>
                <a:cs typeface="Arial" panose="020B0604020202020204" pitchFamily="34" charset="0"/>
              </a:rPr>
              <a:t>Puffergleichung (</a:t>
            </a:r>
            <a:r>
              <a:rPr lang="de-DE" sz="2800" cap="small" dirty="0"/>
              <a:t>Henderson/</a:t>
            </a:r>
            <a:r>
              <a:rPr lang="de-DE" sz="2800" cap="small" dirty="0" err="1"/>
              <a:t>Hasselbalch</a:t>
            </a:r>
            <a:r>
              <a:rPr lang="de-DE" sz="2800" cap="small" dirty="0"/>
              <a:t>)</a:t>
            </a:r>
          </a:p>
          <a:p>
            <a:pPr marL="0" indent="0">
              <a:lnSpc>
                <a:spcPct val="114000"/>
              </a:lnSpc>
              <a:spcAft>
                <a:spcPts val="1200"/>
              </a:spcAft>
              <a:buNone/>
            </a:pPr>
            <a:r>
              <a:rPr lang="de-DE" dirty="0">
                <a:latin typeface="Arial" panose="020B0604020202020204" pitchFamily="34" charset="0"/>
                <a:cs typeface="Arial" panose="020B0604020202020204" pitchFamily="34" charset="0"/>
              </a:rPr>
              <a:t>	Repetition: Ursprung der Gleichung, Bedeutung</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Zusatzaufgabe zu Benzoesäure</a:t>
            </a:r>
            <a:endParaRPr lang="de-DE" sz="2800" dirty="0">
              <a:latin typeface="Arial" panose="020B0604020202020204" pitchFamily="34" charset="0"/>
              <a:cs typeface="Arial" panose="020B0604020202020204" pitchFamily="34" charset="0"/>
            </a:endParaRPr>
          </a:p>
          <a:p>
            <a:pPr>
              <a:lnSpc>
                <a:spcPct val="114000"/>
              </a:lnSpc>
            </a:pPr>
            <a:r>
              <a:rPr lang="de-DE" sz="2800" dirty="0">
                <a:latin typeface="Arial" panose="020B0604020202020204" pitchFamily="34" charset="0"/>
                <a:cs typeface="Arial" panose="020B0604020202020204" pitchFamily="34" charset="0"/>
              </a:rPr>
              <a:t>pH-</a:t>
            </a:r>
            <a:r>
              <a:rPr lang="de-DE" sz="2800" dirty="0"/>
              <a:t>a</a:t>
            </a:r>
            <a:r>
              <a:rPr lang="de-DE" sz="2800" dirty="0">
                <a:latin typeface="Arial" panose="020B0604020202020204" pitchFamily="34" charset="0"/>
                <a:cs typeface="Arial" panose="020B0604020202020204" pitchFamily="34" charset="0"/>
              </a:rPr>
              <a:t>bhängige Löslichkeit: Anwendungen in der medizinischen Chemie (Kapitel 4)	</a:t>
            </a:r>
          </a:p>
        </p:txBody>
      </p:sp>
    </p:spTree>
    <p:extLst>
      <p:ext uri="{BB962C8B-B14F-4D97-AF65-F5344CB8AC3E}">
        <p14:creationId xmlns:p14="http://schemas.microsoft.com/office/powerpoint/2010/main" val="189503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BC02E-EA3F-C948-BD50-3782CAE4C144}"/>
              </a:ext>
            </a:extLst>
          </p:cNvPr>
          <p:cNvSpPr>
            <a:spLocks noGrp="1"/>
          </p:cNvSpPr>
          <p:nvPr>
            <p:ph type="title"/>
          </p:nvPr>
        </p:nvSpPr>
        <p:spPr>
          <a:xfrm>
            <a:off x="1" y="96357"/>
            <a:ext cx="9144000" cy="1325563"/>
          </a:xfrm>
        </p:spPr>
        <p:txBody>
          <a:bodyPr>
            <a:normAutofit/>
          </a:bodyPr>
          <a:lstStyle/>
          <a:p>
            <a:pPr algn="ctr"/>
            <a:r>
              <a:rPr lang="de-DE" dirty="0"/>
              <a:t>Grundprinzip:</a:t>
            </a:r>
            <a:br>
              <a:rPr lang="de-DE" dirty="0"/>
            </a:br>
            <a:r>
              <a:rPr lang="de-DE" dirty="0"/>
              <a:t>Warum ist die Löslichkeit pH-abhängig?</a:t>
            </a:r>
          </a:p>
        </p:txBody>
      </p:sp>
      <p:pic>
        <p:nvPicPr>
          <p:cNvPr id="10" name="Grafik 9">
            <a:extLst>
              <a:ext uri="{FF2B5EF4-FFF2-40B4-BE49-F238E27FC236}">
                <a16:creationId xmlns:a16="http://schemas.microsoft.com/office/drawing/2014/main" id="{6DD3C003-CF97-9041-ADEB-43C4F2DF90DF}"/>
              </a:ext>
            </a:extLst>
          </p:cNvPr>
          <p:cNvPicPr>
            <a:picLocks noChangeAspect="1"/>
          </p:cNvPicPr>
          <p:nvPr/>
        </p:nvPicPr>
        <p:blipFill rotWithShape="1">
          <a:blip r:embed="rId3"/>
          <a:srcRect t="2950"/>
          <a:stretch/>
        </p:blipFill>
        <p:spPr>
          <a:xfrm>
            <a:off x="1501922" y="1953507"/>
            <a:ext cx="5908732" cy="4631671"/>
          </a:xfrm>
          <a:prstGeom prst="rect">
            <a:avLst/>
          </a:prstGeom>
        </p:spPr>
      </p:pic>
      <p:sp>
        <p:nvSpPr>
          <p:cNvPr id="11" name="Rechteck 10">
            <a:extLst>
              <a:ext uri="{FF2B5EF4-FFF2-40B4-BE49-F238E27FC236}">
                <a16:creationId xmlns:a16="http://schemas.microsoft.com/office/drawing/2014/main" id="{BD1A4CFF-C95D-F942-909E-66C040C36F29}"/>
              </a:ext>
            </a:extLst>
          </p:cNvPr>
          <p:cNvSpPr/>
          <p:nvPr/>
        </p:nvSpPr>
        <p:spPr>
          <a:xfrm>
            <a:off x="3418479" y="1421920"/>
            <a:ext cx="2307042" cy="400110"/>
          </a:xfrm>
          <a:prstGeom prst="rect">
            <a:avLst/>
          </a:prstGeom>
        </p:spPr>
        <p:txBody>
          <a:bodyPr wrap="none">
            <a:spAutoFit/>
          </a:bodyPr>
          <a:lstStyle/>
          <a:p>
            <a:r>
              <a:rPr lang="de-DE" sz="2000" dirty="0">
                <a:latin typeface="Arial" panose="020B0604020202020204" pitchFamily="34" charset="0"/>
                <a:cs typeface="Arial" panose="020B0604020202020204" pitchFamily="34" charset="0"/>
              </a:rPr>
              <a:t>(Abbildung 7, S. 9)</a:t>
            </a:r>
            <a:endParaRPr lang="de-DE" sz="1800" dirty="0"/>
          </a:p>
        </p:txBody>
      </p:sp>
    </p:spTree>
    <p:extLst>
      <p:ext uri="{BB962C8B-B14F-4D97-AF65-F5344CB8AC3E}">
        <p14:creationId xmlns:p14="http://schemas.microsoft.com/office/powerpoint/2010/main" val="1976260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a:extLst>
              <a:ext uri="{FF2B5EF4-FFF2-40B4-BE49-F238E27FC236}">
                <a16:creationId xmlns:a16="http://schemas.microsoft.com/office/drawing/2014/main" id="{14E8B8FA-B6EB-14F1-ED0C-FC4F7EDE104E}"/>
              </a:ext>
            </a:extLst>
          </p:cNvPr>
          <p:cNvGrpSpPr/>
          <p:nvPr/>
        </p:nvGrpSpPr>
        <p:grpSpPr>
          <a:xfrm>
            <a:off x="6093598" y="3578966"/>
            <a:ext cx="372017" cy="989427"/>
            <a:chOff x="4335743" y="2306701"/>
            <a:chExt cx="372017" cy="989426"/>
          </a:xfrm>
          <a:solidFill>
            <a:schemeClr val="bg1"/>
          </a:solidFill>
        </p:grpSpPr>
        <p:sp>
          <p:nvSpPr>
            <p:cNvPr id="6" name="Oval 5">
              <a:extLst>
                <a:ext uri="{FF2B5EF4-FFF2-40B4-BE49-F238E27FC236}">
                  <a16:creationId xmlns:a16="http://schemas.microsoft.com/office/drawing/2014/main" id="{20A72DDB-FBDC-1CE7-F48C-B183F36A8E03}"/>
                </a:ext>
              </a:extLst>
            </p:cNvPr>
            <p:cNvSpPr/>
            <p:nvPr/>
          </p:nvSpPr>
          <p:spPr>
            <a:xfrm>
              <a:off x="4366739" y="2993245"/>
              <a:ext cx="341021" cy="30288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8" name="Rectangle 34">
              <a:extLst>
                <a:ext uri="{FF2B5EF4-FFF2-40B4-BE49-F238E27FC236}">
                  <a16:creationId xmlns:a16="http://schemas.microsoft.com/office/drawing/2014/main" id="{2CBA1FB4-8CDA-36B1-1807-6EDFC967CBDB}"/>
                </a:ext>
              </a:extLst>
            </p:cNvPr>
            <p:cNvSpPr/>
            <p:nvPr/>
          </p:nvSpPr>
          <p:spPr>
            <a:xfrm>
              <a:off x="4366739" y="2428378"/>
              <a:ext cx="341021" cy="7391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2" name="Oval 21">
              <a:extLst>
                <a:ext uri="{FF2B5EF4-FFF2-40B4-BE49-F238E27FC236}">
                  <a16:creationId xmlns:a16="http://schemas.microsoft.com/office/drawing/2014/main" id="{588886B3-18F4-9D00-D8E9-2C1331B5C384}"/>
                </a:ext>
              </a:extLst>
            </p:cNvPr>
            <p:cNvSpPr/>
            <p:nvPr/>
          </p:nvSpPr>
          <p:spPr>
            <a:xfrm>
              <a:off x="4335743" y="2306701"/>
              <a:ext cx="341021" cy="19488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pic>
        <p:nvPicPr>
          <p:cNvPr id="7" name="Picture 6" descr=":::Bildschirmfoto 2012-12-09 um 18.41.05.png"/>
          <p:cNvPicPr/>
          <p:nvPr/>
        </p:nvPicPr>
        <p:blipFill>
          <a:blip r:embed="rId3">
            <a:clrChange>
              <a:clrFrom>
                <a:srgbClr val="FFFFFF"/>
              </a:clrFrom>
              <a:clrTo>
                <a:srgbClr val="FFFFFF">
                  <a:alpha val="0"/>
                </a:srgbClr>
              </a:clrTo>
            </a:clrChange>
            <a:lum/>
          </a:blip>
          <a:srcRect/>
          <a:stretch>
            <a:fillRect/>
          </a:stretch>
        </p:blipFill>
        <p:spPr bwMode="auto">
          <a:xfrm>
            <a:off x="1164027" y="1298562"/>
            <a:ext cx="5523925" cy="4960755"/>
          </a:xfrm>
          <a:prstGeom prst="rect">
            <a:avLst/>
          </a:prstGeom>
          <a:noFill/>
          <a:ln w="9525">
            <a:noFill/>
            <a:miter lim="800000"/>
            <a:headEnd/>
            <a:tailEnd/>
          </a:ln>
        </p:spPr>
      </p:pic>
      <p:sp>
        <p:nvSpPr>
          <p:cNvPr id="21" name="Oval 20"/>
          <p:cNvSpPr/>
          <p:nvPr/>
        </p:nvSpPr>
        <p:spPr>
          <a:xfrm>
            <a:off x="416747" y="3588888"/>
            <a:ext cx="747279"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0" name="Oval 19"/>
          <p:cNvSpPr/>
          <p:nvPr/>
        </p:nvSpPr>
        <p:spPr>
          <a:xfrm>
            <a:off x="422617" y="3088940"/>
            <a:ext cx="811244" cy="463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 name="Title 1"/>
          <p:cNvSpPr>
            <a:spLocks noGrp="1"/>
          </p:cNvSpPr>
          <p:nvPr>
            <p:ph type="title"/>
          </p:nvPr>
        </p:nvSpPr>
        <p:spPr>
          <a:xfrm>
            <a:off x="457200" y="1"/>
            <a:ext cx="8229600" cy="924036"/>
          </a:xfrm>
        </p:spPr>
        <p:txBody>
          <a:bodyPr/>
          <a:lstStyle/>
          <a:p>
            <a:r>
              <a:rPr lang="de-CH" dirty="0"/>
              <a:t>Löslichkeit: Zusammenfassung</a:t>
            </a:r>
          </a:p>
        </p:txBody>
      </p:sp>
      <p:pic>
        <p:nvPicPr>
          <p:cNvPr id="9" name="Picture 8"/>
          <p:cNvPicPr>
            <a:picLocks noChangeAspect="1"/>
          </p:cNvPicPr>
          <p:nvPr/>
        </p:nvPicPr>
        <p:blipFill>
          <a:blip r:embed="rId4"/>
          <a:stretch>
            <a:fillRect/>
          </a:stretch>
        </p:blipFill>
        <p:spPr>
          <a:xfrm>
            <a:off x="5161928" y="4921842"/>
            <a:ext cx="701296" cy="985155"/>
          </a:xfrm>
          <a:prstGeom prst="rect">
            <a:avLst/>
          </a:prstGeom>
        </p:spPr>
      </p:pic>
      <p:pic>
        <p:nvPicPr>
          <p:cNvPr id="10" name="Picture 9"/>
          <p:cNvPicPr>
            <a:picLocks noChangeAspect="1"/>
          </p:cNvPicPr>
          <p:nvPr/>
        </p:nvPicPr>
        <p:blipFill>
          <a:blip r:embed="rId5"/>
          <a:stretch>
            <a:fillRect/>
          </a:stretch>
        </p:blipFill>
        <p:spPr>
          <a:xfrm>
            <a:off x="6601044" y="3210196"/>
            <a:ext cx="665813" cy="982075"/>
          </a:xfrm>
          <a:prstGeom prst="rect">
            <a:avLst/>
          </a:prstGeom>
        </p:spPr>
      </p:pic>
      <p:pic>
        <p:nvPicPr>
          <p:cNvPr id="11" name="Picture 10"/>
          <p:cNvPicPr>
            <a:picLocks noChangeAspect="1"/>
          </p:cNvPicPr>
          <p:nvPr/>
        </p:nvPicPr>
        <p:blipFill>
          <a:blip r:embed="rId5"/>
          <a:stretch>
            <a:fillRect/>
          </a:stretch>
        </p:blipFill>
        <p:spPr>
          <a:xfrm>
            <a:off x="5161930" y="1645074"/>
            <a:ext cx="665813" cy="982075"/>
          </a:xfrm>
          <a:prstGeom prst="rect">
            <a:avLst/>
          </a:prstGeom>
        </p:spPr>
      </p:pic>
      <p:pic>
        <p:nvPicPr>
          <p:cNvPr id="12" name="Picture 11"/>
          <p:cNvPicPr>
            <a:picLocks noChangeAspect="1"/>
          </p:cNvPicPr>
          <p:nvPr/>
        </p:nvPicPr>
        <p:blipFill>
          <a:blip r:embed="rId4"/>
          <a:stretch>
            <a:fillRect/>
          </a:stretch>
        </p:blipFill>
        <p:spPr>
          <a:xfrm>
            <a:off x="6814696" y="1641994"/>
            <a:ext cx="701296" cy="985155"/>
          </a:xfrm>
          <a:prstGeom prst="rect">
            <a:avLst/>
          </a:prstGeom>
        </p:spPr>
      </p:pic>
      <p:sp>
        <p:nvSpPr>
          <p:cNvPr id="13" name="TextBox 12"/>
          <p:cNvSpPr txBox="1"/>
          <p:nvPr/>
        </p:nvSpPr>
        <p:spPr>
          <a:xfrm>
            <a:off x="6093598" y="1885178"/>
            <a:ext cx="806631" cy="307777"/>
          </a:xfrm>
          <a:prstGeom prst="rect">
            <a:avLst/>
          </a:prstGeom>
          <a:noFill/>
        </p:spPr>
        <p:txBody>
          <a:bodyPr wrap="none" rtlCol="0">
            <a:spAutoFit/>
          </a:bodyPr>
          <a:lstStyle/>
          <a:p>
            <a:pPr defTabSz="457189"/>
            <a:r>
              <a:rPr lang="de-CH" sz="1400" dirty="0">
                <a:solidFill>
                  <a:prstClr val="black"/>
                </a:solidFill>
                <a:latin typeface="Arial"/>
                <a:cs typeface="Arial"/>
              </a:rPr>
              <a:t>+ wenig</a:t>
            </a:r>
          </a:p>
        </p:txBody>
      </p:sp>
      <p:grpSp>
        <p:nvGrpSpPr>
          <p:cNvPr id="3" name="Group 36"/>
          <p:cNvGrpSpPr/>
          <p:nvPr/>
        </p:nvGrpSpPr>
        <p:grpSpPr>
          <a:xfrm>
            <a:off x="2542833" y="2839391"/>
            <a:ext cx="979808" cy="571664"/>
            <a:chOff x="2229069" y="2961323"/>
            <a:chExt cx="979808" cy="571664"/>
          </a:xfrm>
        </p:grpSpPr>
        <p:sp>
          <p:nvSpPr>
            <p:cNvPr id="17" name="Oval 16"/>
            <p:cNvSpPr/>
            <p:nvPr/>
          </p:nvSpPr>
          <p:spPr>
            <a:xfrm>
              <a:off x="2289633" y="2961323"/>
              <a:ext cx="919244" cy="571664"/>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4" name="TextBox 13"/>
            <p:cNvSpPr txBox="1"/>
            <p:nvPr/>
          </p:nvSpPr>
          <p:spPr>
            <a:xfrm>
              <a:off x="2229069" y="2993246"/>
              <a:ext cx="955711" cy="430887"/>
            </a:xfrm>
            <a:prstGeom prst="rect">
              <a:avLst/>
            </a:prstGeom>
            <a:noFill/>
          </p:spPr>
          <p:txBody>
            <a:bodyPr wrap="none" rtlCol="0">
              <a:spAutoFit/>
            </a:bodyPr>
            <a:lstStyle/>
            <a:p>
              <a:pPr defTabSz="457189"/>
              <a:r>
                <a:rPr lang="de-CH" sz="2200" dirty="0">
                  <a:solidFill>
                    <a:prstClr val="black"/>
                  </a:solidFill>
                  <a:latin typeface="Arial"/>
                  <a:cs typeface="Arial"/>
                </a:rPr>
                <a:t>+ H</a:t>
              </a:r>
              <a:r>
                <a:rPr lang="de-CH" sz="2200" baseline="-25000" dirty="0">
                  <a:solidFill>
                    <a:prstClr val="black"/>
                  </a:solidFill>
                  <a:latin typeface="Arial"/>
                  <a:cs typeface="Arial"/>
                </a:rPr>
                <a:t>2</a:t>
              </a:r>
              <a:r>
                <a:rPr lang="de-CH" sz="2200" dirty="0">
                  <a:solidFill>
                    <a:prstClr val="black"/>
                  </a:solidFill>
                  <a:latin typeface="Arial"/>
                  <a:cs typeface="Arial"/>
                </a:rPr>
                <a:t>O</a:t>
              </a:r>
            </a:p>
          </p:txBody>
        </p:sp>
      </p:grpSp>
      <p:grpSp>
        <p:nvGrpSpPr>
          <p:cNvPr id="28" name="Group 38"/>
          <p:cNvGrpSpPr/>
          <p:nvPr/>
        </p:nvGrpSpPr>
        <p:grpSpPr>
          <a:xfrm>
            <a:off x="1838757" y="4020800"/>
            <a:ext cx="2623678" cy="674928"/>
            <a:chOff x="1524995" y="4142731"/>
            <a:chExt cx="2623677" cy="674928"/>
          </a:xfrm>
        </p:grpSpPr>
        <p:sp>
          <p:nvSpPr>
            <p:cNvPr id="18" name="Oval 17"/>
            <p:cNvSpPr/>
            <p:nvPr/>
          </p:nvSpPr>
          <p:spPr>
            <a:xfrm>
              <a:off x="1524995" y="4142731"/>
              <a:ext cx="2623677" cy="674928"/>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5" name="TextBox 14"/>
            <p:cNvSpPr txBox="1"/>
            <p:nvPr/>
          </p:nvSpPr>
          <p:spPr>
            <a:xfrm>
              <a:off x="1573376" y="4245809"/>
              <a:ext cx="2521843" cy="430887"/>
            </a:xfrm>
            <a:prstGeom prst="rect">
              <a:avLst/>
            </a:prstGeom>
            <a:noFill/>
          </p:spPr>
          <p:txBody>
            <a:bodyPr wrap="none" rtlCol="0">
              <a:spAutoFit/>
            </a:bodyPr>
            <a:lstStyle/>
            <a:p>
              <a:pPr defTabSz="457189"/>
              <a:r>
                <a:rPr lang="de-CH" sz="2200" dirty="0">
                  <a:solidFill>
                    <a:prstClr val="black"/>
                  </a:solidFill>
                  <a:latin typeface="Arial"/>
                  <a:cs typeface="Arial"/>
                </a:rPr>
                <a:t>+ Na</a:t>
              </a:r>
              <a:r>
                <a:rPr lang="de-CH" sz="2200" baseline="30000" dirty="0">
                  <a:solidFill>
                    <a:prstClr val="black"/>
                  </a:solidFill>
                  <a:latin typeface="Arial"/>
                  <a:cs typeface="Arial"/>
                </a:rPr>
                <a:t>+</a:t>
              </a:r>
              <a:r>
                <a:rPr lang="de-CH" sz="22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 </a:t>
              </a:r>
              <a:r>
                <a:rPr lang="de-CH" sz="2200" dirty="0">
                  <a:solidFill>
                    <a:prstClr val="black"/>
                  </a:solidFill>
                  <a:latin typeface="Arial"/>
                  <a:cs typeface="Arial"/>
                </a:rPr>
                <a:t>+ OH</a:t>
              </a:r>
              <a:r>
                <a:rPr lang="de-CH" sz="2200" baseline="30000" dirty="0">
                  <a:solidFill>
                    <a:prstClr val="black"/>
                  </a:solidFill>
                  <a:latin typeface="Arial"/>
                  <a:cs typeface="Arial"/>
                </a:rPr>
                <a:t>– </a:t>
              </a:r>
              <a:r>
                <a:rPr lang="de-CH" sz="2200" baseline="-25000" dirty="0">
                  <a:solidFill>
                    <a:prstClr val="black"/>
                  </a:solidFill>
                  <a:latin typeface="Arial"/>
                  <a:cs typeface="Arial"/>
                </a:rPr>
                <a:t>(</a:t>
              </a:r>
              <a:r>
                <a:rPr lang="de-CH" sz="2200" baseline="-25000" dirty="0" err="1">
                  <a:solidFill>
                    <a:prstClr val="black"/>
                  </a:solidFill>
                  <a:latin typeface="Arial"/>
                  <a:cs typeface="Arial"/>
                </a:rPr>
                <a:t>aq</a:t>
              </a:r>
              <a:r>
                <a:rPr lang="de-CH" sz="2200" baseline="-25000" dirty="0">
                  <a:solidFill>
                    <a:prstClr val="black"/>
                  </a:solidFill>
                  <a:latin typeface="Arial"/>
                  <a:cs typeface="Arial"/>
                </a:rPr>
                <a:t>)</a:t>
              </a:r>
            </a:p>
          </p:txBody>
        </p:sp>
      </p:grpSp>
      <p:grpSp>
        <p:nvGrpSpPr>
          <p:cNvPr id="29" name="Group 37"/>
          <p:cNvGrpSpPr/>
          <p:nvPr/>
        </p:nvGrpSpPr>
        <p:grpSpPr>
          <a:xfrm>
            <a:off x="2916017" y="3350581"/>
            <a:ext cx="2623678" cy="674928"/>
            <a:chOff x="2602253" y="3472512"/>
            <a:chExt cx="2623677" cy="674928"/>
          </a:xfrm>
        </p:grpSpPr>
        <p:sp>
          <p:nvSpPr>
            <p:cNvPr id="19" name="Oval 18"/>
            <p:cNvSpPr/>
            <p:nvPr/>
          </p:nvSpPr>
          <p:spPr>
            <a:xfrm>
              <a:off x="2602253" y="3472512"/>
              <a:ext cx="2623677" cy="674928"/>
            </a:xfrm>
            <a:prstGeom prst="ellipse">
              <a:avLst/>
            </a:prstGeom>
            <a:solidFill>
              <a:schemeClr val="accent3">
                <a:lumMod val="60000"/>
                <a:lumOff val="40000"/>
              </a:scheme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16" name="TextBox 15"/>
            <p:cNvSpPr txBox="1"/>
            <p:nvPr/>
          </p:nvSpPr>
          <p:spPr>
            <a:xfrm>
              <a:off x="2749256" y="3554608"/>
              <a:ext cx="2449709" cy="430887"/>
            </a:xfrm>
            <a:prstGeom prst="rect">
              <a:avLst/>
            </a:prstGeom>
            <a:noFill/>
            <a:ln>
              <a:noFill/>
            </a:ln>
          </p:spPr>
          <p:txBody>
            <a:bodyPr wrap="none" rtlCol="0">
              <a:spAutoFit/>
            </a:bodyPr>
            <a:lstStyle/>
            <a:p>
              <a:pPr defTabSz="457189"/>
              <a:r>
                <a:rPr lang="de-CH" sz="2200" dirty="0">
                  <a:solidFill>
                    <a:prstClr val="black"/>
                  </a:solidFill>
                  <a:latin typeface="Arial"/>
                  <a:cs typeface="Arial"/>
                </a:rPr>
                <a:t>H</a:t>
              </a:r>
              <a:r>
                <a:rPr lang="de-CH" sz="2200" baseline="-25000" dirty="0">
                  <a:solidFill>
                    <a:prstClr val="black"/>
                  </a:solidFill>
                  <a:latin typeface="Arial"/>
                  <a:cs typeface="Arial"/>
                </a:rPr>
                <a:t>3</a:t>
              </a:r>
              <a:r>
                <a:rPr lang="de-CH" sz="2200" dirty="0">
                  <a:solidFill>
                    <a:prstClr val="black"/>
                  </a:solidFill>
                  <a:latin typeface="Arial"/>
                  <a:cs typeface="Arial"/>
                </a:rPr>
                <a:t>CCH</a:t>
              </a:r>
              <a:r>
                <a:rPr lang="de-CH" sz="2200" baseline="-25000" dirty="0">
                  <a:solidFill>
                    <a:prstClr val="black"/>
                  </a:solidFill>
                  <a:latin typeface="Arial"/>
                  <a:cs typeface="Arial"/>
                </a:rPr>
                <a:t>2</a:t>
              </a:r>
              <a:r>
                <a:rPr lang="de-CH" sz="2200" dirty="0">
                  <a:solidFill>
                    <a:prstClr val="black"/>
                  </a:solidFill>
                  <a:latin typeface="Arial"/>
                  <a:cs typeface="Arial"/>
                </a:rPr>
                <a:t>OCH</a:t>
              </a:r>
              <a:r>
                <a:rPr lang="de-CH" sz="2200" baseline="-25000" dirty="0">
                  <a:solidFill>
                    <a:prstClr val="black"/>
                  </a:solidFill>
                  <a:latin typeface="Arial"/>
                  <a:cs typeface="Arial"/>
                </a:rPr>
                <a:t>2</a:t>
              </a:r>
              <a:r>
                <a:rPr lang="de-CH" sz="2200" dirty="0">
                  <a:solidFill>
                    <a:prstClr val="black"/>
                  </a:solidFill>
                  <a:latin typeface="Arial"/>
                  <a:cs typeface="Arial"/>
                </a:rPr>
                <a:t>CH</a:t>
              </a:r>
              <a:r>
                <a:rPr lang="de-CH" sz="2200" baseline="-25000" dirty="0">
                  <a:solidFill>
                    <a:prstClr val="black"/>
                  </a:solidFill>
                  <a:latin typeface="Arial"/>
                  <a:cs typeface="Arial"/>
                </a:rPr>
                <a:t>3</a:t>
              </a:r>
              <a:endParaRPr lang="de-CH" sz="2200" dirty="0">
                <a:solidFill>
                  <a:prstClr val="black"/>
                </a:solidFill>
                <a:latin typeface="Arial"/>
                <a:cs typeface="Arial"/>
              </a:endParaRPr>
            </a:p>
          </p:txBody>
        </p:sp>
      </p:grpSp>
      <p:grpSp>
        <p:nvGrpSpPr>
          <p:cNvPr id="33" name="Group 27"/>
          <p:cNvGrpSpPr/>
          <p:nvPr/>
        </p:nvGrpSpPr>
        <p:grpSpPr>
          <a:xfrm>
            <a:off x="4694328" y="2184770"/>
            <a:ext cx="341021" cy="989427"/>
            <a:chOff x="4335743" y="2306701"/>
            <a:chExt cx="341021" cy="989426"/>
          </a:xfrm>
        </p:grpSpPr>
        <p:sp>
          <p:nvSpPr>
            <p:cNvPr id="25" name="Oval 24"/>
            <p:cNvSpPr/>
            <p:nvPr/>
          </p:nvSpPr>
          <p:spPr>
            <a:xfrm>
              <a:off x="4335743" y="2993245"/>
              <a:ext cx="341021" cy="302882"/>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6" name="Rectangle 25"/>
            <p:cNvSpPr/>
            <p:nvPr/>
          </p:nvSpPr>
          <p:spPr>
            <a:xfrm>
              <a:off x="4335743" y="2428378"/>
              <a:ext cx="341021" cy="739165"/>
            </a:xfrm>
            <a:prstGeom prst="rect">
              <a:avLst/>
            </a:prstGeom>
            <a:solidFill>
              <a:srgbClr val="FAC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27" name="Oval 26"/>
            <p:cNvSpPr/>
            <p:nvPr/>
          </p:nvSpPr>
          <p:spPr>
            <a:xfrm>
              <a:off x="4335743" y="2306701"/>
              <a:ext cx="341021" cy="194881"/>
            </a:xfrm>
            <a:prstGeom prst="ellipse">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37" name="Group 28"/>
          <p:cNvGrpSpPr/>
          <p:nvPr/>
        </p:nvGrpSpPr>
        <p:grpSpPr>
          <a:xfrm>
            <a:off x="4689310" y="5139230"/>
            <a:ext cx="341021" cy="989427"/>
            <a:chOff x="4335743" y="2306701"/>
            <a:chExt cx="341021" cy="989426"/>
          </a:xfrm>
        </p:grpSpPr>
        <p:sp>
          <p:nvSpPr>
            <p:cNvPr id="30" name="Oval 29"/>
            <p:cNvSpPr/>
            <p:nvPr/>
          </p:nvSpPr>
          <p:spPr>
            <a:xfrm>
              <a:off x="4335743" y="2993245"/>
              <a:ext cx="341021" cy="302882"/>
            </a:xfrm>
            <a:prstGeom prst="ellipse">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1" name="Rectangle 30"/>
            <p:cNvSpPr/>
            <p:nvPr/>
          </p:nvSpPr>
          <p:spPr>
            <a:xfrm>
              <a:off x="4335743" y="2428378"/>
              <a:ext cx="341021" cy="739165"/>
            </a:xfrm>
            <a:prstGeom prst="rect">
              <a:avLst/>
            </a:prstGeom>
            <a:solidFill>
              <a:srgbClr val="CCC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32" name="Oval 31"/>
            <p:cNvSpPr/>
            <p:nvPr/>
          </p:nvSpPr>
          <p:spPr>
            <a:xfrm>
              <a:off x="4335743" y="2306701"/>
              <a:ext cx="341021" cy="194881"/>
            </a:xfrm>
            <a:prstGeom prst="ellipse">
              <a:avLst/>
            </a:prstGeom>
            <a:solidFill>
              <a:schemeClr val="accent4">
                <a:lumMod val="40000"/>
                <a:lumOff val="60000"/>
              </a:schemeClr>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39" name="TextBox 21"/>
          <p:cNvSpPr txBox="1"/>
          <p:nvPr/>
        </p:nvSpPr>
        <p:spPr>
          <a:xfrm>
            <a:off x="4925713" y="1206066"/>
            <a:ext cx="4016809" cy="369332"/>
          </a:xfrm>
          <a:prstGeom prst="rect">
            <a:avLst/>
          </a:prstGeom>
          <a:noFill/>
        </p:spPr>
        <p:txBody>
          <a:bodyPr wrap="square" rtlCol="0">
            <a:spAutoFit/>
          </a:bodyPr>
          <a:lstStyle/>
          <a:p>
            <a:pPr algn="ctr" defTabSz="457189"/>
            <a:r>
              <a:rPr lang="de-CH" sz="1800" dirty="0">
                <a:solidFill>
                  <a:srgbClr val="F79646">
                    <a:lumMod val="75000"/>
                  </a:srgbClr>
                </a:solidFill>
                <a:latin typeface="Arial"/>
                <a:cs typeface="Arial"/>
              </a:rPr>
              <a:t>schwach saure wässrige Lösung</a:t>
            </a:r>
            <a:endParaRPr lang="de-CH" sz="1800" dirty="0">
              <a:solidFill>
                <a:prstClr val="black"/>
              </a:solidFill>
              <a:latin typeface="Arial"/>
              <a:cs typeface="Arial"/>
            </a:endParaRPr>
          </a:p>
        </p:txBody>
      </p:sp>
      <p:sp>
        <p:nvSpPr>
          <p:cNvPr id="40" name="TextBox 21"/>
          <p:cNvSpPr txBox="1"/>
          <p:nvPr/>
        </p:nvSpPr>
        <p:spPr>
          <a:xfrm>
            <a:off x="3814983" y="6130279"/>
            <a:ext cx="2135541" cy="646331"/>
          </a:xfrm>
          <a:prstGeom prst="rect">
            <a:avLst/>
          </a:prstGeom>
          <a:noFill/>
        </p:spPr>
        <p:txBody>
          <a:bodyPr wrap="square" rtlCol="0">
            <a:spAutoFit/>
          </a:bodyPr>
          <a:lstStyle/>
          <a:p>
            <a:pPr algn="ctr" defTabSz="457189"/>
            <a:r>
              <a:rPr lang="de-CH" sz="1800" dirty="0">
                <a:solidFill>
                  <a:srgbClr val="8064A2">
                    <a:lumMod val="60000"/>
                    <a:lumOff val="40000"/>
                  </a:srgbClr>
                </a:solidFill>
                <a:latin typeface="Arial"/>
                <a:cs typeface="Arial"/>
              </a:rPr>
              <a:t>basische wässrige Lösung</a:t>
            </a:r>
          </a:p>
        </p:txBody>
      </p:sp>
      <p:pic>
        <p:nvPicPr>
          <p:cNvPr id="4" name="Bild 3"/>
          <p:cNvPicPr>
            <a:picLocks noChangeAspect="1"/>
          </p:cNvPicPr>
          <p:nvPr/>
        </p:nvPicPr>
        <p:blipFill rotWithShape="1">
          <a:blip r:embed="rId6"/>
          <a:srcRect b="27573"/>
          <a:stretch/>
        </p:blipFill>
        <p:spPr>
          <a:xfrm>
            <a:off x="311543" y="3183035"/>
            <a:ext cx="1084580" cy="1307077"/>
          </a:xfrm>
          <a:prstGeom prst="rect">
            <a:avLst/>
          </a:prstGeom>
        </p:spPr>
      </p:pic>
      <p:sp>
        <p:nvSpPr>
          <p:cNvPr id="43" name="TextBox 12"/>
          <p:cNvSpPr txBox="1"/>
          <p:nvPr/>
        </p:nvSpPr>
        <p:spPr>
          <a:xfrm>
            <a:off x="7426375" y="1915579"/>
            <a:ext cx="1263487" cy="307777"/>
          </a:xfrm>
          <a:prstGeom prst="rect">
            <a:avLst/>
          </a:prstGeom>
          <a:noFill/>
        </p:spPr>
        <p:txBody>
          <a:bodyPr wrap="none" rtlCol="0">
            <a:spAutoFit/>
          </a:bodyPr>
          <a:lstStyle/>
          <a:p>
            <a:pPr defTabSz="457189"/>
            <a:r>
              <a:rPr lang="de-CH" sz="1400" dirty="0">
                <a:latin typeface="Arial"/>
                <a:cs typeface="Arial"/>
              </a:rPr>
              <a:t>+ wenig H</a:t>
            </a:r>
            <a:r>
              <a:rPr lang="de-CH" sz="1400" baseline="-25000" dirty="0">
                <a:latin typeface="Arial"/>
                <a:cs typeface="Arial"/>
              </a:rPr>
              <a:t>3</a:t>
            </a:r>
            <a:r>
              <a:rPr lang="de-CH" sz="1400" dirty="0">
                <a:latin typeface="Arial"/>
                <a:cs typeface="Arial"/>
              </a:rPr>
              <a:t>O</a:t>
            </a:r>
            <a:r>
              <a:rPr lang="de-CH" sz="1400" baseline="30000" dirty="0">
                <a:latin typeface="Arial"/>
                <a:cs typeface="Arial"/>
              </a:rPr>
              <a:t>+</a:t>
            </a:r>
            <a:endParaRPr lang="de-CH" sz="1400" dirty="0">
              <a:latin typeface="Arial"/>
              <a:cs typeface="Arial"/>
            </a:endParaRPr>
          </a:p>
        </p:txBody>
      </p:sp>
      <p:grpSp>
        <p:nvGrpSpPr>
          <p:cNvPr id="41" name="Group 49">
            <a:extLst>
              <a:ext uri="{FF2B5EF4-FFF2-40B4-BE49-F238E27FC236}">
                <a16:creationId xmlns:a16="http://schemas.microsoft.com/office/drawing/2014/main" id="{A0DDDA3B-6D1C-C04E-B355-B087134E5977}"/>
              </a:ext>
            </a:extLst>
          </p:cNvPr>
          <p:cNvGrpSpPr/>
          <p:nvPr/>
        </p:nvGrpSpPr>
        <p:grpSpPr>
          <a:xfrm>
            <a:off x="1415666" y="4238629"/>
            <a:ext cx="302413" cy="274435"/>
            <a:chOff x="1671881" y="1101245"/>
            <a:chExt cx="302413" cy="274435"/>
          </a:xfrm>
        </p:grpSpPr>
        <p:sp>
          <p:nvSpPr>
            <p:cNvPr id="42" name="Rectangle 40">
              <a:extLst>
                <a:ext uri="{FF2B5EF4-FFF2-40B4-BE49-F238E27FC236}">
                  <a16:creationId xmlns:a16="http://schemas.microsoft.com/office/drawing/2014/main" id="{7ED87E9F-6619-4C46-BCFD-CFB3132A4C61}"/>
                </a:ext>
              </a:extLst>
            </p:cNvPr>
            <p:cNvSpPr/>
            <p:nvPr/>
          </p:nvSpPr>
          <p:spPr>
            <a:xfrm>
              <a:off x="1702362" y="11012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4" name="Rectangle 41">
              <a:extLst>
                <a:ext uri="{FF2B5EF4-FFF2-40B4-BE49-F238E27FC236}">
                  <a16:creationId xmlns:a16="http://schemas.microsoft.com/office/drawing/2014/main" id="{BB636B6D-C61F-594A-9D91-32E44D3F2276}"/>
                </a:ext>
              </a:extLst>
            </p:cNvPr>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5" name="Rectangle 42">
              <a:extLst>
                <a:ext uri="{FF2B5EF4-FFF2-40B4-BE49-F238E27FC236}">
                  <a16:creationId xmlns:a16="http://schemas.microsoft.com/office/drawing/2014/main" id="{1D25069F-4D79-7D4B-B5EA-9928834F6D54}"/>
                </a:ext>
              </a:extLst>
            </p:cNvPr>
            <p:cNvSpPr/>
            <p:nvPr/>
          </p:nvSpPr>
          <p:spPr>
            <a:xfrm>
              <a:off x="1878176" y="1158020"/>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6" name="Rectangle 43">
              <a:extLst>
                <a:ext uri="{FF2B5EF4-FFF2-40B4-BE49-F238E27FC236}">
                  <a16:creationId xmlns:a16="http://schemas.microsoft.com/office/drawing/2014/main" id="{49DBBBFD-B25D-1746-8F9A-6DE256630D3C}"/>
                </a:ext>
              </a:extLst>
            </p:cNvPr>
            <p:cNvSpPr/>
            <p:nvPr/>
          </p:nvSpPr>
          <p:spPr>
            <a:xfrm flipH="1">
              <a:off x="1729347" y="1201289"/>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7" name="Rectangle 44">
              <a:extLst>
                <a:ext uri="{FF2B5EF4-FFF2-40B4-BE49-F238E27FC236}">
                  <a16:creationId xmlns:a16="http://schemas.microsoft.com/office/drawing/2014/main" id="{C1321BE0-FBFE-0D4A-81AE-6D7AB2F6484D}"/>
                </a:ext>
              </a:extLst>
            </p:cNvPr>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8" name="Rectangle 45">
              <a:extLst>
                <a:ext uri="{FF2B5EF4-FFF2-40B4-BE49-F238E27FC236}">
                  <a16:creationId xmlns:a16="http://schemas.microsoft.com/office/drawing/2014/main" id="{C72859D0-663A-C541-89DB-320FCA1069D4}"/>
                </a:ext>
              </a:extLst>
            </p:cNvPr>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49" name="Rectangle 46">
              <a:extLst>
                <a:ext uri="{FF2B5EF4-FFF2-40B4-BE49-F238E27FC236}">
                  <a16:creationId xmlns:a16="http://schemas.microsoft.com/office/drawing/2014/main" id="{C1E38378-2089-FB4B-A960-30517884607B}"/>
                </a:ext>
              </a:extLst>
            </p:cNvPr>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0" name="Rectangle 47">
              <a:extLst>
                <a:ext uri="{FF2B5EF4-FFF2-40B4-BE49-F238E27FC236}">
                  <a16:creationId xmlns:a16="http://schemas.microsoft.com/office/drawing/2014/main" id="{D8482C29-C120-F240-9526-72E6010EF863}"/>
                </a:ext>
              </a:extLst>
            </p:cNvPr>
            <p:cNvSpPr/>
            <p:nvPr/>
          </p:nvSpPr>
          <p:spPr>
            <a:xfrm flipH="1" flipV="1">
              <a:off x="1928575" y="1178395"/>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1" name="Rectangle 48">
              <a:extLst>
                <a:ext uri="{FF2B5EF4-FFF2-40B4-BE49-F238E27FC236}">
                  <a16:creationId xmlns:a16="http://schemas.microsoft.com/office/drawing/2014/main" id="{5C91ADA1-7443-294D-9952-B982425A961A}"/>
                </a:ext>
              </a:extLst>
            </p:cNvPr>
            <p:cNvSpPr/>
            <p:nvPr/>
          </p:nvSpPr>
          <p:spPr>
            <a:xfrm flipH="1" flipV="1">
              <a:off x="1813081" y="1122454"/>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grpSp>
        <p:nvGrpSpPr>
          <p:cNvPr id="52" name="Group 50">
            <a:extLst>
              <a:ext uri="{FF2B5EF4-FFF2-40B4-BE49-F238E27FC236}">
                <a16:creationId xmlns:a16="http://schemas.microsoft.com/office/drawing/2014/main" id="{7F67A21E-3B5F-1F45-8D1A-AF4C550D7B6A}"/>
              </a:ext>
            </a:extLst>
          </p:cNvPr>
          <p:cNvGrpSpPr/>
          <p:nvPr/>
        </p:nvGrpSpPr>
        <p:grpSpPr>
          <a:xfrm>
            <a:off x="4753992" y="2943691"/>
            <a:ext cx="252803" cy="173859"/>
            <a:chOff x="1671881" y="1201822"/>
            <a:chExt cx="252803" cy="173858"/>
          </a:xfrm>
        </p:grpSpPr>
        <p:sp>
          <p:nvSpPr>
            <p:cNvPr id="53" name="Rectangle 52">
              <a:extLst>
                <a:ext uri="{FF2B5EF4-FFF2-40B4-BE49-F238E27FC236}">
                  <a16:creationId xmlns:a16="http://schemas.microsoft.com/office/drawing/2014/main" id="{38BEEC05-DC97-E146-8D38-BC5B69ADFC90}"/>
                </a:ext>
              </a:extLst>
            </p:cNvPr>
            <p:cNvSpPr/>
            <p:nvPr/>
          </p:nvSpPr>
          <p:spPr>
            <a:xfrm>
              <a:off x="1854762" y="1253645"/>
              <a:ext cx="45719" cy="9921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4" name="Rectangle 55">
              <a:extLst>
                <a:ext uri="{FF2B5EF4-FFF2-40B4-BE49-F238E27FC236}">
                  <a16:creationId xmlns:a16="http://schemas.microsoft.com/office/drawing/2014/main" id="{B3726BA6-9583-E345-847F-FD68873D7032}"/>
                </a:ext>
              </a:extLst>
            </p:cNvPr>
            <p:cNvSpPr/>
            <p:nvPr/>
          </p:nvSpPr>
          <p:spPr>
            <a:xfrm flipH="1" flipV="1">
              <a:off x="1713073" y="1329961"/>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5" name="Rectangle 56">
              <a:extLst>
                <a:ext uri="{FF2B5EF4-FFF2-40B4-BE49-F238E27FC236}">
                  <a16:creationId xmlns:a16="http://schemas.microsoft.com/office/drawing/2014/main" id="{C1E5A399-E804-9C4F-8CC0-3ED7FC31D566}"/>
                </a:ext>
              </a:extLst>
            </p:cNvPr>
            <p:cNvSpPr/>
            <p:nvPr/>
          </p:nvSpPr>
          <p:spPr>
            <a:xfrm flipH="1">
              <a:off x="1671881" y="1257231"/>
              <a:ext cx="152400"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6" name="Rectangle 57">
              <a:extLst>
                <a:ext uri="{FF2B5EF4-FFF2-40B4-BE49-F238E27FC236}">
                  <a16:creationId xmlns:a16="http://schemas.microsoft.com/office/drawing/2014/main" id="{EBE72873-1A62-C741-B975-096BC59B71AE}"/>
                </a:ext>
              </a:extLst>
            </p:cNvPr>
            <p:cNvSpPr/>
            <p:nvPr/>
          </p:nvSpPr>
          <p:spPr>
            <a:xfrm flipH="1" flipV="1">
              <a:off x="1776175" y="1303783"/>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7" name="Rectangle 58">
              <a:extLst>
                <a:ext uri="{FF2B5EF4-FFF2-40B4-BE49-F238E27FC236}">
                  <a16:creationId xmlns:a16="http://schemas.microsoft.com/office/drawing/2014/main" id="{F2D4F9ED-48D5-8D4E-9BB0-A3438A800632}"/>
                </a:ext>
              </a:extLst>
            </p:cNvPr>
            <p:cNvSpPr/>
            <p:nvPr/>
          </p:nvSpPr>
          <p:spPr>
            <a:xfrm flipH="1" flipV="1">
              <a:off x="1878965" y="124784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sp>
          <p:nvSpPr>
            <p:cNvPr id="58" name="Rectangle 59">
              <a:extLst>
                <a:ext uri="{FF2B5EF4-FFF2-40B4-BE49-F238E27FC236}">
                  <a16:creationId xmlns:a16="http://schemas.microsoft.com/office/drawing/2014/main" id="{C7D7DF9E-660F-4D45-A57F-909C1F84AD7D}"/>
                </a:ext>
              </a:extLst>
            </p:cNvPr>
            <p:cNvSpPr/>
            <p:nvPr/>
          </p:nvSpPr>
          <p:spPr>
            <a:xfrm flipH="1" flipV="1">
              <a:off x="1763471" y="1201822"/>
              <a:ext cx="45719" cy="4571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CH" sz="1800">
                <a:solidFill>
                  <a:prstClr val="white"/>
                </a:solidFill>
                <a:latin typeface="Arial"/>
              </a:endParaRPr>
            </a:p>
          </p:txBody>
        </p:sp>
      </p:grpSp>
      <p:sp>
        <p:nvSpPr>
          <p:cNvPr id="59" name="TextBox 12">
            <a:extLst>
              <a:ext uri="{FF2B5EF4-FFF2-40B4-BE49-F238E27FC236}">
                <a16:creationId xmlns:a16="http://schemas.microsoft.com/office/drawing/2014/main" id="{1D3A081F-8C57-0B4E-8A9D-AA8BE9739A23}"/>
              </a:ext>
            </a:extLst>
          </p:cNvPr>
          <p:cNvSpPr txBox="1"/>
          <p:nvPr/>
        </p:nvSpPr>
        <p:spPr>
          <a:xfrm>
            <a:off x="379111" y="4446163"/>
            <a:ext cx="915635" cy="276999"/>
          </a:xfrm>
          <a:prstGeom prst="rect">
            <a:avLst/>
          </a:prstGeom>
          <a:noFill/>
        </p:spPr>
        <p:txBody>
          <a:bodyPr wrap="none" rtlCol="0">
            <a:spAutoFit/>
          </a:bodyPr>
          <a:lstStyle/>
          <a:p>
            <a:pPr defTabSz="457189"/>
            <a:r>
              <a:rPr lang="de-CH" sz="1200" dirty="0" err="1">
                <a:solidFill>
                  <a:prstClr val="black"/>
                </a:solidFill>
                <a:latin typeface="Arial"/>
                <a:cs typeface="Arial"/>
              </a:rPr>
              <a:t>p</a:t>
            </a:r>
            <a:r>
              <a:rPr lang="de-CH" sz="1200" i="1" dirty="0" err="1">
                <a:solidFill>
                  <a:prstClr val="black"/>
                </a:solidFill>
                <a:latin typeface="Arial"/>
                <a:cs typeface="Arial"/>
              </a:rPr>
              <a:t>K</a:t>
            </a:r>
            <a:r>
              <a:rPr lang="de-CH" sz="1200" baseline="-25000" dirty="0" err="1">
                <a:solidFill>
                  <a:prstClr val="black"/>
                </a:solidFill>
                <a:latin typeface="Arial"/>
                <a:cs typeface="Arial"/>
              </a:rPr>
              <a:t>S</a:t>
            </a:r>
            <a:r>
              <a:rPr lang="de-CH" sz="1200" dirty="0">
                <a:solidFill>
                  <a:prstClr val="black"/>
                </a:solidFill>
                <a:latin typeface="Arial"/>
                <a:cs typeface="Arial"/>
              </a:rPr>
              <a:t> = 4.19</a:t>
            </a:r>
          </a:p>
        </p:txBody>
      </p:sp>
      <p:sp>
        <p:nvSpPr>
          <p:cNvPr id="60" name="TextBox 21">
            <a:extLst>
              <a:ext uri="{FF2B5EF4-FFF2-40B4-BE49-F238E27FC236}">
                <a16:creationId xmlns:a16="http://schemas.microsoft.com/office/drawing/2014/main" id="{8B0B8A4D-B769-844D-B375-2481954B78AA}"/>
              </a:ext>
            </a:extLst>
          </p:cNvPr>
          <p:cNvSpPr txBox="1"/>
          <p:nvPr/>
        </p:nvSpPr>
        <p:spPr>
          <a:xfrm>
            <a:off x="7130586" y="3574223"/>
            <a:ext cx="1547429" cy="646331"/>
          </a:xfrm>
          <a:prstGeom prst="rect">
            <a:avLst/>
          </a:prstGeom>
          <a:noFill/>
        </p:spPr>
        <p:txBody>
          <a:bodyPr wrap="square" rtlCol="0">
            <a:spAutoFit/>
          </a:bodyPr>
          <a:lstStyle/>
          <a:p>
            <a:pPr defTabSz="457189"/>
            <a:r>
              <a:rPr lang="de-CH" sz="1800" dirty="0">
                <a:solidFill>
                  <a:srgbClr val="009051"/>
                </a:solidFill>
                <a:latin typeface="Arial"/>
                <a:cs typeface="Arial"/>
              </a:rPr>
              <a:t>Lösung in </a:t>
            </a:r>
            <a:r>
              <a:rPr lang="de-CH" sz="1800" dirty="0" err="1">
                <a:solidFill>
                  <a:srgbClr val="009051"/>
                </a:solidFill>
                <a:latin typeface="Arial"/>
                <a:cs typeface="Arial"/>
              </a:rPr>
              <a:t>Diethylether</a:t>
            </a:r>
            <a:endParaRPr lang="de-CH" sz="1800" dirty="0">
              <a:solidFill>
                <a:srgbClr val="009051"/>
              </a:solidFill>
              <a:latin typeface="Arial"/>
              <a:cs typeface="Arial"/>
            </a:endParaRPr>
          </a:p>
        </p:txBody>
      </p:sp>
    </p:spTree>
    <p:extLst>
      <p:ext uri="{BB962C8B-B14F-4D97-AF65-F5344CB8AC3E}">
        <p14:creationId xmlns:p14="http://schemas.microsoft.com/office/powerpoint/2010/main" val="398998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lstStyle/>
          <a:p>
            <a:r>
              <a:rPr lang="de-DE" b="1" dirty="0">
                <a:latin typeface="Arial" panose="020B0604020202020204" pitchFamily="34" charset="0"/>
                <a:cs typeface="Arial" panose="020B0604020202020204" pitchFamily="34" charset="0"/>
              </a:rPr>
              <a:t>Einführung</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lstStyle/>
          <a:p>
            <a:r>
              <a:rPr lang="de-DE" dirty="0">
                <a:latin typeface="Arial" panose="020B0604020202020204" pitchFamily="34" charset="0"/>
                <a:cs typeface="Arial" panose="020B0604020202020204" pitchFamily="34" charset="0"/>
              </a:rPr>
              <a:t>Was ist medizinische Chemie? (S. 2–8)</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Grundlagen</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pH-</a:t>
            </a:r>
            <a:r>
              <a:rPr lang="de-DE" dirty="0"/>
              <a:t>a</a:t>
            </a:r>
            <a:r>
              <a:rPr lang="de-DE" dirty="0">
                <a:latin typeface="Arial" panose="020B0604020202020204" pitchFamily="34" charset="0"/>
                <a:cs typeface="Arial" panose="020B0604020202020204" pitchFamily="34" charset="0"/>
              </a:rPr>
              <a:t>bhängige Löslichkeit (S. 9)</a:t>
            </a:r>
          </a:p>
          <a:p>
            <a:pPr marL="0" indent="0">
              <a:buNone/>
            </a:pP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Grundprinzip / Bedeutung</a:t>
            </a:r>
          </a:p>
        </p:txBody>
      </p:sp>
      <p:sp>
        <p:nvSpPr>
          <p:cNvPr id="4" name="Rechteck 3">
            <a:extLst>
              <a:ext uri="{FF2B5EF4-FFF2-40B4-BE49-F238E27FC236}">
                <a16:creationId xmlns:a16="http://schemas.microsoft.com/office/drawing/2014/main" id="{2245241A-B077-5601-EE9E-D4494AF589A6}"/>
              </a:ext>
            </a:extLst>
          </p:cNvPr>
          <p:cNvSpPr/>
          <p:nvPr/>
        </p:nvSpPr>
        <p:spPr>
          <a:xfrm>
            <a:off x="628650" y="1825625"/>
            <a:ext cx="6643007" cy="1178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83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p:txBody>
          <a:bodyPr>
            <a:normAutofit/>
          </a:bodyPr>
          <a:lstStyle/>
          <a:p>
            <a:r>
              <a:rPr lang="de-DE" sz="4800" b="1" dirty="0">
                <a:latin typeface="Arial" panose="020B0604020202020204" pitchFamily="34" charset="0"/>
                <a:cs typeface="Arial" panose="020B0604020202020204" pitchFamily="34" charset="0"/>
              </a:rPr>
              <a:t>Programm</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normAutofit/>
          </a:bodyPr>
          <a:lstStyle/>
          <a:p>
            <a:pPr>
              <a:lnSpc>
                <a:spcPct val="114000"/>
              </a:lnSpc>
              <a:spcAft>
                <a:spcPts val="1200"/>
              </a:spcAft>
            </a:pPr>
            <a:r>
              <a:rPr lang="de-DE" sz="2800" dirty="0">
                <a:solidFill>
                  <a:schemeClr val="bg1">
                    <a:lumMod val="75000"/>
                  </a:schemeClr>
                </a:solidFill>
                <a:latin typeface="Arial" panose="020B0604020202020204" pitchFamily="34" charset="0"/>
                <a:cs typeface="Arial" panose="020B0604020202020204" pitchFamily="34" charset="0"/>
              </a:rPr>
              <a:t>pH-abhängige Löslichkeit: Repetition</a:t>
            </a:r>
            <a:br>
              <a:rPr lang="de-DE" sz="2800" dirty="0">
                <a:solidFill>
                  <a:schemeClr val="bg1">
                    <a:lumMod val="75000"/>
                  </a:schemeClr>
                </a:solidFill>
                <a:latin typeface="Arial" panose="020B0604020202020204" pitchFamily="34" charset="0"/>
                <a:cs typeface="Arial" panose="020B0604020202020204" pitchFamily="34" charset="0"/>
              </a:rPr>
            </a:br>
            <a:r>
              <a:rPr lang="de-DE" sz="2800" dirty="0">
                <a:solidFill>
                  <a:schemeClr val="bg1">
                    <a:lumMod val="75000"/>
                  </a:schemeClr>
                </a:solidFill>
                <a:latin typeface="Arial" panose="020B0604020202020204" pitchFamily="34" charset="0"/>
                <a:cs typeface="Arial" panose="020B0604020202020204" pitchFamily="34" charset="0"/>
              </a:rPr>
              <a:t>	</a:t>
            </a:r>
            <a:r>
              <a:rPr lang="de-DE" dirty="0">
                <a:solidFill>
                  <a:schemeClr val="bg1">
                    <a:lumMod val="75000"/>
                  </a:schemeClr>
                </a:solidFill>
                <a:latin typeface="Arial" panose="020B0604020202020204" pitchFamily="34" charset="0"/>
                <a:cs typeface="Arial" panose="020B0604020202020204" pitchFamily="34" charset="0"/>
              </a:rPr>
              <a:t>Grundprinzip</a:t>
            </a:r>
            <a:br>
              <a:rPr lang="de-DE" dirty="0">
                <a:solidFill>
                  <a:schemeClr val="bg1">
                    <a:lumMod val="75000"/>
                  </a:schemeClr>
                </a:solidFill>
                <a:latin typeface="Arial" panose="020B0604020202020204" pitchFamily="34" charset="0"/>
                <a:cs typeface="Arial" panose="020B0604020202020204" pitchFamily="34" charset="0"/>
              </a:rPr>
            </a:br>
            <a:r>
              <a:rPr lang="de-DE" dirty="0">
                <a:solidFill>
                  <a:schemeClr val="bg1">
                    <a:lumMod val="75000"/>
                  </a:schemeClr>
                </a:solidFill>
                <a:latin typeface="Arial" panose="020B0604020202020204" pitchFamily="34" charset="0"/>
                <a:cs typeface="Arial" panose="020B0604020202020204" pitchFamily="34" charset="0"/>
              </a:rPr>
              <a:t>	Beispiel Benzoesäure (Experiment)</a:t>
            </a:r>
            <a:endParaRPr lang="de-DE" sz="2800" dirty="0">
              <a:solidFill>
                <a:schemeClr val="bg1">
                  <a:lumMod val="75000"/>
                </a:schemeClr>
              </a:solidFill>
              <a:latin typeface="Arial" panose="020B0604020202020204" pitchFamily="34" charset="0"/>
              <a:cs typeface="Arial" panose="020B0604020202020204" pitchFamily="34" charset="0"/>
            </a:endParaRPr>
          </a:p>
          <a:p>
            <a:pPr>
              <a:lnSpc>
                <a:spcPct val="114000"/>
              </a:lnSpc>
            </a:pPr>
            <a:r>
              <a:rPr lang="de-DE" sz="2800" dirty="0">
                <a:latin typeface="Arial" panose="020B0604020202020204" pitchFamily="34" charset="0"/>
                <a:cs typeface="Arial" panose="020B0604020202020204" pitchFamily="34" charset="0"/>
              </a:rPr>
              <a:t>Puffergleichung (</a:t>
            </a:r>
            <a:r>
              <a:rPr lang="de-DE" sz="2800" cap="small" dirty="0"/>
              <a:t>Henderson/</a:t>
            </a:r>
            <a:r>
              <a:rPr lang="de-DE" sz="2800" cap="small" dirty="0" err="1"/>
              <a:t>Hasselbalch</a:t>
            </a:r>
            <a:r>
              <a:rPr lang="de-DE" sz="2800" cap="small" dirty="0"/>
              <a:t>)</a:t>
            </a:r>
          </a:p>
          <a:p>
            <a:pPr marL="0" indent="0">
              <a:lnSpc>
                <a:spcPct val="114000"/>
              </a:lnSpc>
              <a:spcAft>
                <a:spcPts val="1200"/>
              </a:spcAft>
              <a:buNone/>
            </a:pPr>
            <a:r>
              <a:rPr lang="de-DE" dirty="0">
                <a:latin typeface="Arial" panose="020B0604020202020204" pitchFamily="34" charset="0"/>
                <a:cs typeface="Arial" panose="020B0604020202020204" pitchFamily="34" charset="0"/>
              </a:rPr>
              <a:t>	Repetition: Ursprung der Gleichung, Bedeutung</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Zusatzaufgabe zu Benzoesäure</a:t>
            </a:r>
            <a:endParaRPr lang="de-DE" sz="2800" dirty="0">
              <a:latin typeface="Arial" panose="020B0604020202020204" pitchFamily="34" charset="0"/>
              <a:cs typeface="Arial" panose="020B0604020202020204" pitchFamily="34" charset="0"/>
            </a:endParaRPr>
          </a:p>
          <a:p>
            <a:pPr>
              <a:lnSpc>
                <a:spcPct val="114000"/>
              </a:lnSpc>
            </a:pPr>
            <a:r>
              <a:rPr lang="de-DE" sz="2800" dirty="0">
                <a:latin typeface="Arial" panose="020B0604020202020204" pitchFamily="34" charset="0"/>
                <a:cs typeface="Arial" panose="020B0604020202020204" pitchFamily="34" charset="0"/>
              </a:rPr>
              <a:t>pH-</a:t>
            </a:r>
            <a:r>
              <a:rPr lang="de-DE" sz="2800" dirty="0"/>
              <a:t>a</a:t>
            </a:r>
            <a:r>
              <a:rPr lang="de-DE" sz="2800" dirty="0">
                <a:latin typeface="Arial" panose="020B0604020202020204" pitchFamily="34" charset="0"/>
                <a:cs typeface="Arial" panose="020B0604020202020204" pitchFamily="34" charset="0"/>
              </a:rPr>
              <a:t>bhängige Löslichkeit: Anwendungen in der medizinischen Chemie (Kapitel 4)	</a:t>
            </a:r>
          </a:p>
        </p:txBody>
      </p:sp>
    </p:spTree>
    <p:extLst>
      <p:ext uri="{BB962C8B-B14F-4D97-AF65-F5344CB8AC3E}">
        <p14:creationId xmlns:p14="http://schemas.microsoft.com/office/powerpoint/2010/main" val="2198291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2834"/>
            <a:ext cx="8229600" cy="881139"/>
          </a:xfrm>
        </p:spPr>
        <p:txBody>
          <a:bodyPr/>
          <a:lstStyle/>
          <a:p>
            <a:r>
              <a:rPr lang="de-DE" dirty="0"/>
              <a:t>Erinnerung</a:t>
            </a:r>
          </a:p>
        </p:txBody>
      </p:sp>
      <p:sp>
        <p:nvSpPr>
          <p:cNvPr id="3" name="Inhaltsplatzhalter 2"/>
          <p:cNvSpPr>
            <a:spLocks noGrp="1"/>
          </p:cNvSpPr>
          <p:nvPr>
            <p:ph idx="1"/>
          </p:nvPr>
        </p:nvSpPr>
        <p:spPr>
          <a:xfrm>
            <a:off x="457200" y="2800952"/>
            <a:ext cx="8229600" cy="3686474"/>
          </a:xfrm>
        </p:spPr>
        <p:txBody>
          <a:bodyPr/>
          <a:lstStyle/>
          <a:p>
            <a:r>
              <a:rPr lang="de-DE" dirty="0">
                <a:latin typeface="Arial"/>
                <a:cs typeface="Arial"/>
              </a:rPr>
              <a:t>Ab einem pH-Wert von </a:t>
            </a:r>
            <a:r>
              <a:rPr lang="de-DE" b="1" dirty="0">
                <a:latin typeface="Arial"/>
                <a:cs typeface="Arial"/>
              </a:rPr>
              <a:t>pH = </a:t>
            </a:r>
            <a:r>
              <a:rPr lang="de-DE" b="1" dirty="0" err="1">
                <a:latin typeface="Arial"/>
                <a:cs typeface="Arial"/>
              </a:rPr>
              <a:t>p</a:t>
            </a:r>
            <a:r>
              <a:rPr lang="de-DE" b="1" i="1" dirty="0" err="1">
                <a:latin typeface="Arial"/>
                <a:cs typeface="Arial"/>
              </a:rPr>
              <a:t>K</a:t>
            </a:r>
            <a:r>
              <a:rPr lang="de-DE" b="1" baseline="-25000" dirty="0" err="1">
                <a:latin typeface="Arial"/>
                <a:cs typeface="Arial"/>
              </a:rPr>
              <a:t>S</a:t>
            </a:r>
            <a:r>
              <a:rPr lang="de-DE" b="1" dirty="0">
                <a:latin typeface="Arial"/>
                <a:cs typeface="Arial"/>
              </a:rPr>
              <a:t> ± 2 </a:t>
            </a:r>
            <a:r>
              <a:rPr lang="de-DE" dirty="0">
                <a:latin typeface="Arial"/>
                <a:cs typeface="Arial"/>
              </a:rPr>
              <a:t>liegt praktisch </a:t>
            </a:r>
            <a:r>
              <a:rPr lang="de-DE" dirty="0" err="1">
                <a:latin typeface="Arial"/>
                <a:cs typeface="Arial"/>
              </a:rPr>
              <a:t>ausschliesslich</a:t>
            </a:r>
            <a:r>
              <a:rPr lang="de-DE" dirty="0">
                <a:latin typeface="Arial"/>
                <a:cs typeface="Arial"/>
              </a:rPr>
              <a:t> eine der beiden Spezies vor, d. h. entweder HA </a:t>
            </a:r>
            <a:r>
              <a:rPr lang="de-DE" i="1" dirty="0">
                <a:latin typeface="Arial"/>
                <a:cs typeface="Arial"/>
              </a:rPr>
              <a:t>oder </a:t>
            </a:r>
            <a:r>
              <a:rPr lang="de-DE" dirty="0">
                <a:latin typeface="Arial"/>
                <a:cs typeface="Arial"/>
              </a:rPr>
              <a:t>A</a:t>
            </a:r>
            <a:r>
              <a:rPr lang="de-DE" baseline="30000" dirty="0">
                <a:latin typeface="Arial"/>
                <a:cs typeface="Arial"/>
              </a:rPr>
              <a:t>–</a:t>
            </a:r>
            <a:r>
              <a:rPr lang="de-DE" dirty="0">
                <a:latin typeface="Arial"/>
                <a:cs typeface="Arial"/>
              </a:rPr>
              <a:t>. </a:t>
            </a:r>
          </a:p>
          <a:p>
            <a:pPr marL="0" indent="0">
              <a:buNone/>
            </a:pPr>
            <a:endParaRPr lang="de-DE" sz="1200" dirty="0">
              <a:latin typeface="Arial"/>
              <a:cs typeface="Arial"/>
            </a:endParaRPr>
          </a:p>
          <a:p>
            <a:r>
              <a:rPr lang="de-DE" dirty="0" err="1"/>
              <a:t>Gemäss</a:t>
            </a:r>
            <a:r>
              <a:rPr lang="de-DE" dirty="0"/>
              <a:t> der Beziehung von </a:t>
            </a:r>
            <a:r>
              <a:rPr lang="de-DE" cap="small" dirty="0"/>
              <a:t>Henderson-</a:t>
            </a:r>
            <a:r>
              <a:rPr lang="de-DE" cap="small" dirty="0" err="1"/>
              <a:t>Hasselbalch</a:t>
            </a:r>
            <a:r>
              <a:rPr lang="de-DE" cap="small" dirty="0"/>
              <a:t> </a:t>
            </a:r>
            <a:r>
              <a:rPr lang="de-DE" dirty="0"/>
              <a:t>entspricht dies einem Verhältnis von 100:1 oder ca. </a:t>
            </a:r>
            <a:r>
              <a:rPr lang="de-DE" b="1" dirty="0"/>
              <a:t>99% </a:t>
            </a:r>
            <a:r>
              <a:rPr lang="de-DE" dirty="0"/>
              <a:t>zugunsten einer der beiden Formen.</a:t>
            </a:r>
          </a:p>
          <a:p>
            <a:endParaRPr lang="de-DE" b="1" dirty="0"/>
          </a:p>
          <a:p>
            <a:pPr marL="0" indent="0">
              <a:buNone/>
            </a:pPr>
            <a:r>
              <a:rPr lang="de-DE" b="1" dirty="0">
                <a:sym typeface="Wingdings" pitchFamily="2" charset="2"/>
              </a:rPr>
              <a:t> Zwei Beispiele</a:t>
            </a:r>
            <a:endParaRPr lang="de-DE" b="1" dirty="0"/>
          </a:p>
        </p:txBody>
      </p:sp>
      <p:sp>
        <p:nvSpPr>
          <p:cNvPr id="4" name="Fußzeilenplatzhalter 3"/>
          <p:cNvSpPr>
            <a:spLocks noGrp="1"/>
          </p:cNvSpPr>
          <p:nvPr>
            <p:ph type="ftr" sz="quarter" idx="11"/>
          </p:nvPr>
        </p:nvSpPr>
        <p:spPr/>
        <p:txBody>
          <a:bodyPr/>
          <a:lstStyle/>
          <a:p>
            <a:r>
              <a:rPr lang="de-CH"/>
              <a:t>Säure-Base-Reaktionen</a:t>
            </a:r>
          </a:p>
        </p:txBody>
      </p:sp>
      <p:pic>
        <p:nvPicPr>
          <p:cNvPr id="6" name="Grafik 5">
            <a:extLst>
              <a:ext uri="{FF2B5EF4-FFF2-40B4-BE49-F238E27FC236}">
                <a16:creationId xmlns:a16="http://schemas.microsoft.com/office/drawing/2014/main" id="{19A668C8-C914-8B46-8B2E-76AF84948F9C}"/>
              </a:ext>
            </a:extLst>
          </p:cNvPr>
          <p:cNvPicPr>
            <a:picLocks noChangeAspect="1"/>
          </p:cNvPicPr>
          <p:nvPr/>
        </p:nvPicPr>
        <p:blipFill>
          <a:blip r:embed="rId2"/>
          <a:stretch>
            <a:fillRect/>
          </a:stretch>
        </p:blipFill>
        <p:spPr>
          <a:xfrm>
            <a:off x="2630569" y="1300535"/>
            <a:ext cx="3882861" cy="1208690"/>
          </a:xfrm>
          <a:prstGeom prst="rect">
            <a:avLst/>
          </a:prstGeom>
        </p:spPr>
      </p:pic>
      <p:sp>
        <p:nvSpPr>
          <p:cNvPr id="5" name="Textfeld 4">
            <a:extLst>
              <a:ext uri="{FF2B5EF4-FFF2-40B4-BE49-F238E27FC236}">
                <a16:creationId xmlns:a16="http://schemas.microsoft.com/office/drawing/2014/main" id="{D74DE2F2-8B87-AA66-29CE-64F1C5DADEC2}"/>
              </a:ext>
            </a:extLst>
          </p:cNvPr>
          <p:cNvSpPr txBox="1"/>
          <p:nvPr/>
        </p:nvSpPr>
        <p:spPr>
          <a:xfrm>
            <a:off x="6789965" y="1643270"/>
            <a:ext cx="1023037" cy="523220"/>
          </a:xfrm>
          <a:prstGeom prst="rect">
            <a:avLst/>
          </a:prstGeom>
          <a:noFill/>
        </p:spPr>
        <p:txBody>
          <a:bodyPr wrap="none" rtlCol="0">
            <a:spAutoFit/>
          </a:bodyPr>
          <a:lstStyle/>
          <a:p>
            <a:r>
              <a:rPr lang="de-DE" sz="2800" dirty="0"/>
              <a:t>S. 12</a:t>
            </a:r>
          </a:p>
        </p:txBody>
      </p:sp>
    </p:spTree>
    <p:extLst>
      <p:ext uri="{BB962C8B-B14F-4D97-AF65-F5344CB8AC3E}">
        <p14:creationId xmlns:p14="http://schemas.microsoft.com/office/powerpoint/2010/main" val="348965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 20" descr="Bildschirmfoto 2015-11-11 um 23.54.47.png"/>
          <p:cNvPicPr>
            <a:picLocks/>
          </p:cNvPicPr>
          <p:nvPr/>
        </p:nvPicPr>
        <p:blipFill>
          <a:blip r:embed="rId3">
            <a:extLst>
              <a:ext uri="{28A0092B-C50C-407E-A947-70E740481C1C}">
                <a14:useLocalDpi xmlns:a14="http://schemas.microsoft.com/office/drawing/2010/main"/>
              </a:ext>
            </a:extLst>
          </a:blip>
          <a:stretch>
            <a:fillRect/>
          </a:stretch>
        </p:blipFill>
        <p:spPr>
          <a:xfrm>
            <a:off x="148067" y="76204"/>
            <a:ext cx="6270815" cy="6803999"/>
          </a:xfrm>
          <a:prstGeom prst="rect">
            <a:avLst/>
          </a:prstGeom>
        </p:spPr>
      </p:pic>
      <p:pic>
        <p:nvPicPr>
          <p:cNvPr id="3" name="Bild 2"/>
          <p:cNvPicPr>
            <a:picLocks noChangeAspect="1"/>
          </p:cNvPicPr>
          <p:nvPr/>
        </p:nvPicPr>
        <p:blipFill>
          <a:blip r:embed="rId4"/>
          <a:stretch>
            <a:fillRect/>
          </a:stretch>
        </p:blipFill>
        <p:spPr>
          <a:xfrm>
            <a:off x="2090584" y="430971"/>
            <a:ext cx="2044700" cy="2501900"/>
          </a:xfrm>
          <a:prstGeom prst="rect">
            <a:avLst/>
          </a:prstGeom>
        </p:spPr>
      </p:pic>
      <p:sp>
        <p:nvSpPr>
          <p:cNvPr id="15" name="Freihandform 14"/>
          <p:cNvSpPr/>
          <p:nvPr/>
        </p:nvSpPr>
        <p:spPr>
          <a:xfrm>
            <a:off x="1118965" y="2245515"/>
            <a:ext cx="4218904" cy="3561865"/>
          </a:xfrm>
          <a:custGeom>
            <a:avLst/>
            <a:gdLst>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75180 w 4218904"/>
              <a:gd name="connsiteY11" fmla="*/ 13431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17745 w 4218904"/>
              <a:gd name="connsiteY5" fmla="*/ 4779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85545 h 3537456"/>
              <a:gd name="connsiteX1" fmla="*/ 0 w 4218904"/>
              <a:gd name="connsiteY1" fmla="*/ 3537456 h 3537456"/>
              <a:gd name="connsiteX2" fmla="*/ 4218904 w 4218904"/>
              <a:gd name="connsiteY2" fmla="*/ 3522857 h 3537456"/>
              <a:gd name="connsiteX3" fmla="*/ 4210437 w 4218904"/>
              <a:gd name="connsiteY3" fmla="*/ 0 h 3537456"/>
              <a:gd name="connsiteX4" fmla="*/ 4081170 w 4218904"/>
              <a:gd name="connsiteY4" fmla="*/ 335768 h 3537456"/>
              <a:gd name="connsiteX5" fmla="*/ 3817745 w 4218904"/>
              <a:gd name="connsiteY5" fmla="*/ 511612 h 3537456"/>
              <a:gd name="connsiteX6" fmla="*/ 3372204 w 4218904"/>
              <a:gd name="connsiteY6" fmla="*/ 661403 h 3537456"/>
              <a:gd name="connsiteX7" fmla="*/ 2773674 w 4218904"/>
              <a:gd name="connsiteY7" fmla="*/ 763598 h 3537456"/>
              <a:gd name="connsiteX8" fmla="*/ 1839384 w 4218904"/>
              <a:gd name="connsiteY8" fmla="*/ 924189 h 3537456"/>
              <a:gd name="connsiteX9" fmla="*/ 1124068 w 4218904"/>
              <a:gd name="connsiteY9" fmla="*/ 1040983 h 3537456"/>
              <a:gd name="connsiteX10" fmla="*/ 481743 w 4218904"/>
              <a:gd name="connsiteY10" fmla="*/ 1230774 h 3537456"/>
              <a:gd name="connsiteX11" fmla="*/ 181530 w 4218904"/>
              <a:gd name="connsiteY11" fmla="*/ 1402166 h 3537456"/>
              <a:gd name="connsiteX12" fmla="*/ 14598 w 4218904"/>
              <a:gd name="connsiteY12" fmla="*/ 1785545 h 353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904" h="3537456">
                <a:moveTo>
                  <a:pt x="14598" y="1785545"/>
                </a:moveTo>
                <a:lnTo>
                  <a:pt x="0" y="3537456"/>
                </a:lnTo>
                <a:lnTo>
                  <a:pt x="4218904" y="3522857"/>
                </a:lnTo>
                <a:cubicBezTo>
                  <a:pt x="4216082" y="2348571"/>
                  <a:pt x="4213259" y="1174286"/>
                  <a:pt x="4210437" y="0"/>
                </a:cubicBezTo>
                <a:lnTo>
                  <a:pt x="4081170" y="335768"/>
                </a:lnTo>
                <a:lnTo>
                  <a:pt x="3817745" y="511612"/>
                </a:lnTo>
                <a:lnTo>
                  <a:pt x="3372204" y="661403"/>
                </a:lnTo>
                <a:lnTo>
                  <a:pt x="2773674" y="763598"/>
                </a:lnTo>
                <a:lnTo>
                  <a:pt x="1839384" y="924189"/>
                </a:lnTo>
                <a:lnTo>
                  <a:pt x="1124068" y="1040983"/>
                </a:lnTo>
                <a:lnTo>
                  <a:pt x="481743" y="1230774"/>
                </a:lnTo>
                <a:lnTo>
                  <a:pt x="181530" y="1402166"/>
                </a:lnTo>
                <a:cubicBezTo>
                  <a:pt x="94136" y="1529959"/>
                  <a:pt x="70242" y="1657752"/>
                  <a:pt x="14598" y="1785545"/>
                </a:cubicBezTo>
                <a:close/>
              </a:path>
            </a:pathLst>
          </a:custGeom>
          <a:solidFill>
            <a:srgbClr val="FFFF00">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Freihandform 16"/>
          <p:cNvSpPr/>
          <p:nvPr/>
        </p:nvSpPr>
        <p:spPr>
          <a:xfrm>
            <a:off x="1133563" y="397103"/>
            <a:ext cx="4189708" cy="3599998"/>
          </a:xfrm>
          <a:custGeom>
            <a:avLst/>
            <a:gdLst>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95554 w 4189708"/>
              <a:gd name="connsiteY7" fmla="*/ 242347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34076 w 4189708"/>
              <a:gd name="connsiteY3" fmla="*/ 3049469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34076 w 4189708"/>
              <a:gd name="connsiteY3" fmla="*/ 3049469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73281 w 4189708"/>
              <a:gd name="connsiteY2" fmla="*/ 3291246 h 3635215"/>
              <a:gd name="connsiteX3" fmla="*/ 634076 w 4189708"/>
              <a:gd name="connsiteY3" fmla="*/ 3049469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73281 w 4189708"/>
              <a:gd name="connsiteY2" fmla="*/ 3291246 h 3635215"/>
              <a:gd name="connsiteX3" fmla="*/ 634076 w 4189708"/>
              <a:gd name="connsiteY3" fmla="*/ 3049469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73281 w 4189708"/>
              <a:gd name="connsiteY2" fmla="*/ 3291246 h 3635215"/>
              <a:gd name="connsiteX3" fmla="*/ 634076 w 4189708"/>
              <a:gd name="connsiteY3" fmla="*/ 3049469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76504 w 4189708"/>
              <a:gd name="connsiteY7" fmla="*/ 2394809 h 3635215"/>
              <a:gd name="connsiteX8" fmla="*/ 4037375 w 4189708"/>
              <a:gd name="connsiteY8" fmla="*/ 2220862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9708" h="3635215">
                <a:moveTo>
                  <a:pt x="14598" y="0"/>
                </a:moveTo>
                <a:lnTo>
                  <a:pt x="0" y="3635215"/>
                </a:lnTo>
                <a:cubicBezTo>
                  <a:pt x="57760" y="3520559"/>
                  <a:pt x="93296" y="3383460"/>
                  <a:pt x="173281" y="3291246"/>
                </a:cubicBezTo>
                <a:cubicBezTo>
                  <a:pt x="312063" y="3187142"/>
                  <a:pt x="425444" y="3099070"/>
                  <a:pt x="634076" y="3049469"/>
                </a:cubicBezTo>
                <a:lnTo>
                  <a:pt x="1313846" y="2879852"/>
                </a:lnTo>
                <a:lnTo>
                  <a:pt x="2160546" y="2744660"/>
                </a:lnTo>
                <a:lnTo>
                  <a:pt x="3051041" y="2598668"/>
                </a:lnTo>
                <a:cubicBezTo>
                  <a:pt x="3292862" y="2530715"/>
                  <a:pt x="3553733" y="2478793"/>
                  <a:pt x="3776504" y="2394809"/>
                </a:cubicBezTo>
                <a:cubicBezTo>
                  <a:pt x="3895211" y="2333622"/>
                  <a:pt x="3950418" y="2278844"/>
                  <a:pt x="4037375" y="2220862"/>
                </a:cubicBezTo>
                <a:cubicBezTo>
                  <a:pt x="4110730" y="2133744"/>
                  <a:pt x="4133286" y="2027389"/>
                  <a:pt x="4181241" y="1930653"/>
                </a:cubicBezTo>
                <a:lnTo>
                  <a:pt x="4189708" y="1839506"/>
                </a:lnTo>
                <a:lnTo>
                  <a:pt x="4189708" y="0"/>
                </a:lnTo>
                <a:lnTo>
                  <a:pt x="14598" y="0"/>
                </a:lnTo>
                <a:close/>
              </a:path>
            </a:pathLst>
          </a:custGeom>
          <a:solidFill>
            <a:srgbClr val="3366FF">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31" name="Gruppierung 30"/>
          <p:cNvGrpSpPr/>
          <p:nvPr/>
        </p:nvGrpSpPr>
        <p:grpSpPr>
          <a:xfrm>
            <a:off x="5672667" y="2330185"/>
            <a:ext cx="3305692" cy="1505216"/>
            <a:chOff x="5672667" y="2330185"/>
            <a:chExt cx="3305692" cy="1505216"/>
          </a:xfrm>
        </p:grpSpPr>
        <p:sp>
          <p:nvSpPr>
            <p:cNvPr id="18" name="Textfeld 17"/>
            <p:cNvSpPr txBox="1"/>
            <p:nvPr/>
          </p:nvSpPr>
          <p:spPr>
            <a:xfrm>
              <a:off x="6853225" y="2464134"/>
              <a:ext cx="2125134" cy="1323439"/>
            </a:xfrm>
            <a:prstGeom prst="rect">
              <a:avLst/>
            </a:prstGeom>
            <a:noFill/>
            <a:ln w="19050" cmpd="sng">
              <a:solidFill>
                <a:srgbClr val="000000"/>
              </a:solidFill>
            </a:ln>
          </p:spPr>
          <p:txBody>
            <a:bodyPr wrap="square" rtlCol="0">
              <a:spAutoFit/>
            </a:bodyPr>
            <a:lstStyle/>
            <a:p>
              <a:r>
                <a:rPr lang="de-DE" sz="1600" dirty="0">
                  <a:latin typeface="Arial"/>
                  <a:cs typeface="Arial"/>
                </a:rPr>
                <a:t>Ab </a:t>
              </a:r>
              <a:r>
                <a:rPr lang="de-DE" sz="1600" b="1" dirty="0">
                  <a:latin typeface="Arial"/>
                  <a:cs typeface="Arial"/>
                </a:rPr>
                <a:t>pH = 9</a:t>
              </a:r>
              <a:r>
                <a:rPr lang="de-DE" sz="1600" dirty="0">
                  <a:latin typeface="Arial"/>
                  <a:cs typeface="Arial"/>
                </a:rPr>
                <a:t> liegt zu </a:t>
              </a:r>
              <a:r>
                <a:rPr lang="de-DE" sz="1600" b="1" dirty="0">
                  <a:latin typeface="Arial"/>
                  <a:cs typeface="Arial"/>
                </a:rPr>
                <a:t>99% BTB</a:t>
              </a:r>
              <a:r>
                <a:rPr lang="de-DE" sz="1600" b="1" baseline="30000" dirty="0">
                  <a:latin typeface="Arial"/>
                  <a:cs typeface="Arial"/>
                </a:rPr>
                <a:t>2–</a:t>
              </a:r>
              <a:r>
                <a:rPr lang="de-DE" sz="1600" b="1" dirty="0">
                  <a:latin typeface="Arial"/>
                  <a:cs typeface="Arial"/>
                </a:rPr>
                <a:t> </a:t>
              </a:r>
              <a:r>
                <a:rPr lang="de-DE" sz="1600" dirty="0">
                  <a:latin typeface="Arial"/>
                  <a:cs typeface="Arial"/>
                </a:rPr>
                <a:t>vor.</a:t>
              </a:r>
            </a:p>
            <a:p>
              <a:r>
                <a:rPr lang="de-DE" sz="1600" b="1" dirty="0">
                  <a:latin typeface="Arial"/>
                  <a:cs typeface="Arial"/>
                </a:rPr>
                <a:t> </a:t>
              </a:r>
            </a:p>
            <a:p>
              <a:r>
                <a:rPr lang="de-DE" sz="1600" dirty="0">
                  <a:latin typeface="Arial"/>
                  <a:cs typeface="Arial"/>
                </a:rPr>
                <a:t>Ab </a:t>
              </a:r>
              <a:r>
                <a:rPr lang="de-DE" sz="1600" b="1" dirty="0">
                  <a:latin typeface="Arial"/>
                  <a:cs typeface="Arial"/>
                </a:rPr>
                <a:t>pH = 5</a:t>
              </a:r>
              <a:r>
                <a:rPr lang="de-DE" sz="1600" dirty="0">
                  <a:latin typeface="Arial"/>
                  <a:cs typeface="Arial"/>
                </a:rPr>
                <a:t> liegt zu </a:t>
              </a:r>
              <a:r>
                <a:rPr lang="de-DE" sz="1600" b="1" dirty="0">
                  <a:latin typeface="Arial"/>
                  <a:cs typeface="Arial"/>
                </a:rPr>
                <a:t>99% H</a:t>
              </a:r>
              <a:r>
                <a:rPr lang="de-DE" sz="1600" b="1" baseline="-25000" dirty="0">
                  <a:latin typeface="Arial"/>
                  <a:cs typeface="Arial"/>
                </a:rPr>
                <a:t>2</a:t>
              </a:r>
              <a:r>
                <a:rPr lang="de-DE" sz="1600" b="1" dirty="0">
                  <a:latin typeface="Arial"/>
                  <a:cs typeface="Arial"/>
                </a:rPr>
                <a:t>BTB </a:t>
              </a:r>
              <a:r>
                <a:rPr lang="de-DE" sz="1600" dirty="0">
                  <a:latin typeface="Arial"/>
                  <a:cs typeface="Arial"/>
                </a:rPr>
                <a:t>vor.</a:t>
              </a:r>
            </a:p>
          </p:txBody>
        </p:sp>
        <p:cxnSp>
          <p:nvCxnSpPr>
            <p:cNvPr id="20" name="Gerade Verbindung 19"/>
            <p:cNvCxnSpPr/>
            <p:nvPr/>
          </p:nvCxnSpPr>
          <p:spPr>
            <a:xfrm>
              <a:off x="5672667" y="2330185"/>
              <a:ext cx="1172092" cy="79247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flipV="1">
              <a:off x="5672667" y="3125305"/>
              <a:ext cx="1172092" cy="71009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4"/>
          <p:cNvGrpSpPr>
            <a:grpSpLocks noChangeAspect="1"/>
          </p:cNvGrpSpPr>
          <p:nvPr/>
        </p:nvGrpSpPr>
        <p:grpSpPr bwMode="auto">
          <a:xfrm>
            <a:off x="1149539" y="2265765"/>
            <a:ext cx="4162927" cy="1727997"/>
            <a:chOff x="3711" y="3717"/>
            <a:chExt cx="5190" cy="2131"/>
          </a:xfrm>
        </p:grpSpPr>
        <p:sp>
          <p:nvSpPr>
            <p:cNvPr id="16" name="Freeform 5"/>
            <p:cNvSpPr>
              <a:spLocks/>
            </p:cNvSpPr>
            <p:nvPr/>
          </p:nvSpPr>
          <p:spPr bwMode="auto">
            <a:xfrm flipH="1" flipV="1">
              <a:off x="6268" y="3717"/>
              <a:ext cx="2633"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Freeform 6"/>
            <p:cNvSpPr>
              <a:spLocks/>
            </p:cNvSpPr>
            <p:nvPr/>
          </p:nvSpPr>
          <p:spPr bwMode="auto">
            <a:xfrm rot="10761487" flipH="1" flipV="1">
              <a:off x="3711" y="4788"/>
              <a:ext cx="2580"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pic>
        <p:nvPicPr>
          <p:cNvPr id="2" name="Bild 1"/>
          <p:cNvPicPr>
            <a:picLocks noChangeAspect="1"/>
          </p:cNvPicPr>
          <p:nvPr/>
        </p:nvPicPr>
        <p:blipFill>
          <a:blip r:embed="rId5"/>
          <a:stretch>
            <a:fillRect/>
          </a:stretch>
        </p:blipFill>
        <p:spPr>
          <a:xfrm>
            <a:off x="2203450" y="3153080"/>
            <a:ext cx="2247900" cy="2501900"/>
          </a:xfrm>
          <a:prstGeom prst="rect">
            <a:avLst/>
          </a:prstGeom>
        </p:spPr>
      </p:pic>
      <p:sp>
        <p:nvSpPr>
          <p:cNvPr id="23" name="Textfeld 22"/>
          <p:cNvSpPr txBox="1"/>
          <p:nvPr/>
        </p:nvSpPr>
        <p:spPr>
          <a:xfrm>
            <a:off x="6180124" y="4228452"/>
            <a:ext cx="2544776" cy="1569660"/>
          </a:xfrm>
          <a:prstGeom prst="rect">
            <a:avLst/>
          </a:prstGeom>
          <a:noFill/>
          <a:ln w="19050" cmpd="sng">
            <a:noFill/>
          </a:ln>
        </p:spPr>
        <p:txBody>
          <a:bodyPr wrap="square" rtlCol="0">
            <a:spAutoFit/>
          </a:bodyPr>
          <a:lstStyle/>
          <a:p>
            <a:r>
              <a:rPr lang="de-DE" sz="2400" dirty="0">
                <a:solidFill>
                  <a:srgbClr val="FF0000"/>
                </a:solidFill>
                <a:latin typeface="Arial"/>
                <a:cs typeface="Arial"/>
              </a:rPr>
              <a:t>Ab </a:t>
            </a:r>
            <a:r>
              <a:rPr lang="de-DE" sz="2400" b="1" dirty="0">
                <a:solidFill>
                  <a:srgbClr val="FF0000"/>
                </a:solidFill>
                <a:latin typeface="Arial"/>
                <a:cs typeface="Arial"/>
              </a:rPr>
              <a:t>pH = </a:t>
            </a:r>
            <a:r>
              <a:rPr lang="de-DE" sz="2400" b="1" dirty="0" err="1">
                <a:solidFill>
                  <a:srgbClr val="FF0000"/>
                </a:solidFill>
                <a:latin typeface="Arial"/>
                <a:cs typeface="Arial"/>
              </a:rPr>
              <a:t>p</a:t>
            </a:r>
            <a:r>
              <a:rPr lang="de-DE" sz="2400" b="1" i="1" dirty="0" err="1">
                <a:solidFill>
                  <a:srgbClr val="FF0000"/>
                </a:solidFill>
                <a:latin typeface="Arial"/>
                <a:cs typeface="Arial"/>
              </a:rPr>
              <a:t>K</a:t>
            </a:r>
            <a:r>
              <a:rPr lang="de-DE" sz="2400" b="1" baseline="-25000" dirty="0" err="1">
                <a:solidFill>
                  <a:srgbClr val="FF0000"/>
                </a:solidFill>
                <a:latin typeface="Arial"/>
                <a:cs typeface="Arial"/>
              </a:rPr>
              <a:t>S</a:t>
            </a:r>
            <a:r>
              <a:rPr lang="de-DE" sz="2400" b="1" dirty="0">
                <a:solidFill>
                  <a:srgbClr val="FF0000"/>
                </a:solidFill>
                <a:latin typeface="Arial"/>
                <a:cs typeface="Arial"/>
              </a:rPr>
              <a:t> ± 2 </a:t>
            </a:r>
            <a:r>
              <a:rPr lang="de-DE" sz="2400" dirty="0">
                <a:solidFill>
                  <a:srgbClr val="FF0000"/>
                </a:solidFill>
                <a:latin typeface="Arial"/>
                <a:cs typeface="Arial"/>
              </a:rPr>
              <a:t> sehen wir </a:t>
            </a:r>
            <a:r>
              <a:rPr lang="de-DE" sz="2400" dirty="0" err="1">
                <a:solidFill>
                  <a:srgbClr val="FF0000"/>
                </a:solidFill>
                <a:latin typeface="Arial"/>
                <a:cs typeface="Arial"/>
              </a:rPr>
              <a:t>ausschliesslich</a:t>
            </a:r>
            <a:r>
              <a:rPr lang="de-DE" sz="2400" dirty="0">
                <a:solidFill>
                  <a:srgbClr val="FF0000"/>
                </a:solidFill>
                <a:latin typeface="Arial"/>
                <a:cs typeface="Arial"/>
              </a:rPr>
              <a:t> eine Farbe.</a:t>
            </a:r>
          </a:p>
        </p:txBody>
      </p:sp>
    </p:spTree>
    <p:extLst>
      <p:ext uri="{BB962C8B-B14F-4D97-AF65-F5344CB8AC3E}">
        <p14:creationId xmlns:p14="http://schemas.microsoft.com/office/powerpoint/2010/main" val="1290069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ild 45" descr="Bildschirmfoto 2015-11-11 um 23.54.47.png"/>
          <p:cNvPicPr>
            <a:picLocks/>
          </p:cNvPicPr>
          <p:nvPr/>
        </p:nvPicPr>
        <p:blipFill>
          <a:blip r:embed="rId3">
            <a:extLst>
              <a:ext uri="{28A0092B-C50C-407E-A947-70E740481C1C}">
                <a14:useLocalDpi xmlns:a14="http://schemas.microsoft.com/office/drawing/2010/main"/>
              </a:ext>
            </a:extLst>
          </a:blip>
          <a:stretch>
            <a:fillRect/>
          </a:stretch>
        </p:blipFill>
        <p:spPr>
          <a:xfrm>
            <a:off x="2476404" y="84671"/>
            <a:ext cx="6270815" cy="6803999"/>
          </a:xfrm>
          <a:prstGeom prst="rect">
            <a:avLst/>
          </a:prstGeom>
        </p:spPr>
      </p:pic>
      <p:sp>
        <p:nvSpPr>
          <p:cNvPr id="15" name="Freihandform 14"/>
          <p:cNvSpPr/>
          <p:nvPr/>
        </p:nvSpPr>
        <p:spPr>
          <a:xfrm>
            <a:off x="3478180" y="2982459"/>
            <a:ext cx="4181890" cy="2833849"/>
          </a:xfrm>
          <a:custGeom>
            <a:avLst/>
            <a:gdLst>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75180 w 4218904"/>
              <a:gd name="connsiteY11" fmla="*/ 13431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17745 w 4218904"/>
              <a:gd name="connsiteY5" fmla="*/ 4779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85545 h 3537456"/>
              <a:gd name="connsiteX1" fmla="*/ 0 w 4218904"/>
              <a:gd name="connsiteY1" fmla="*/ 3537456 h 3537456"/>
              <a:gd name="connsiteX2" fmla="*/ 4218904 w 4218904"/>
              <a:gd name="connsiteY2" fmla="*/ 3522857 h 3537456"/>
              <a:gd name="connsiteX3" fmla="*/ 4210437 w 4218904"/>
              <a:gd name="connsiteY3" fmla="*/ 0 h 3537456"/>
              <a:gd name="connsiteX4" fmla="*/ 4081170 w 4218904"/>
              <a:gd name="connsiteY4" fmla="*/ 335768 h 3537456"/>
              <a:gd name="connsiteX5" fmla="*/ 3817745 w 4218904"/>
              <a:gd name="connsiteY5" fmla="*/ 511612 h 3537456"/>
              <a:gd name="connsiteX6" fmla="*/ 3372204 w 4218904"/>
              <a:gd name="connsiteY6" fmla="*/ 661403 h 3537456"/>
              <a:gd name="connsiteX7" fmla="*/ 2773674 w 4218904"/>
              <a:gd name="connsiteY7" fmla="*/ 763598 h 3537456"/>
              <a:gd name="connsiteX8" fmla="*/ 1839384 w 4218904"/>
              <a:gd name="connsiteY8" fmla="*/ 924189 h 3537456"/>
              <a:gd name="connsiteX9" fmla="*/ 1124068 w 4218904"/>
              <a:gd name="connsiteY9" fmla="*/ 1040983 h 3537456"/>
              <a:gd name="connsiteX10" fmla="*/ 481743 w 4218904"/>
              <a:gd name="connsiteY10" fmla="*/ 1230774 h 3537456"/>
              <a:gd name="connsiteX11" fmla="*/ 181530 w 4218904"/>
              <a:gd name="connsiteY11" fmla="*/ 1402166 h 3537456"/>
              <a:gd name="connsiteX12" fmla="*/ 14598 w 4218904"/>
              <a:gd name="connsiteY12" fmla="*/ 1785545 h 3537456"/>
              <a:gd name="connsiteX0" fmla="*/ 14598 w 4218904"/>
              <a:gd name="connsiteY0" fmla="*/ 1785545 h 3522874"/>
              <a:gd name="connsiteX1" fmla="*/ 0 w 4218904"/>
              <a:gd name="connsiteY1" fmla="*/ 2503193 h 3522874"/>
              <a:gd name="connsiteX2" fmla="*/ 4218904 w 4218904"/>
              <a:gd name="connsiteY2" fmla="*/ 3522857 h 3522874"/>
              <a:gd name="connsiteX3" fmla="*/ 4210437 w 4218904"/>
              <a:gd name="connsiteY3" fmla="*/ 0 h 3522874"/>
              <a:gd name="connsiteX4" fmla="*/ 4081170 w 4218904"/>
              <a:gd name="connsiteY4" fmla="*/ 335768 h 3522874"/>
              <a:gd name="connsiteX5" fmla="*/ 3817745 w 4218904"/>
              <a:gd name="connsiteY5" fmla="*/ 511612 h 3522874"/>
              <a:gd name="connsiteX6" fmla="*/ 3372204 w 4218904"/>
              <a:gd name="connsiteY6" fmla="*/ 661403 h 3522874"/>
              <a:gd name="connsiteX7" fmla="*/ 2773674 w 4218904"/>
              <a:gd name="connsiteY7" fmla="*/ 763598 h 3522874"/>
              <a:gd name="connsiteX8" fmla="*/ 1839384 w 4218904"/>
              <a:gd name="connsiteY8" fmla="*/ 924189 h 3522874"/>
              <a:gd name="connsiteX9" fmla="*/ 1124068 w 4218904"/>
              <a:gd name="connsiteY9" fmla="*/ 1040983 h 3522874"/>
              <a:gd name="connsiteX10" fmla="*/ 481743 w 4218904"/>
              <a:gd name="connsiteY10" fmla="*/ 1230774 h 3522874"/>
              <a:gd name="connsiteX11" fmla="*/ 181530 w 4218904"/>
              <a:gd name="connsiteY11" fmla="*/ 1402166 h 3522874"/>
              <a:gd name="connsiteX12" fmla="*/ 14598 w 4218904"/>
              <a:gd name="connsiteY12" fmla="*/ 1785545 h 3522874"/>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73674 w 4218904"/>
              <a:gd name="connsiteY7" fmla="*/ 763598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99074 w 4218904"/>
              <a:gd name="connsiteY7" fmla="*/ 788824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23"/>
              <a:gd name="connsiteY0" fmla="*/ 2072491 h 2792358"/>
              <a:gd name="connsiteX1" fmla="*/ 0 w 4218923"/>
              <a:gd name="connsiteY1" fmla="*/ 2790139 h 2792358"/>
              <a:gd name="connsiteX2" fmla="*/ 4218904 w 4218923"/>
              <a:gd name="connsiteY2" fmla="*/ 2792358 h 2792358"/>
              <a:gd name="connsiteX3" fmla="*/ 4217986 w 4218923"/>
              <a:gd name="connsiteY3" fmla="*/ 0 h 2792358"/>
              <a:gd name="connsiteX4" fmla="*/ 4081170 w 4218923"/>
              <a:gd name="connsiteY4" fmla="*/ 622714 h 2792358"/>
              <a:gd name="connsiteX5" fmla="*/ 3817745 w 4218923"/>
              <a:gd name="connsiteY5" fmla="*/ 798558 h 2792358"/>
              <a:gd name="connsiteX6" fmla="*/ 3372204 w 4218923"/>
              <a:gd name="connsiteY6" fmla="*/ 948349 h 2792358"/>
              <a:gd name="connsiteX7" fmla="*/ 2799074 w 4218923"/>
              <a:gd name="connsiteY7" fmla="*/ 1075770 h 2792358"/>
              <a:gd name="connsiteX8" fmla="*/ 1839384 w 4218923"/>
              <a:gd name="connsiteY8" fmla="*/ 1211135 h 2792358"/>
              <a:gd name="connsiteX9" fmla="*/ 1124068 w 4218923"/>
              <a:gd name="connsiteY9" fmla="*/ 1327929 h 2792358"/>
              <a:gd name="connsiteX10" fmla="*/ 481743 w 4218923"/>
              <a:gd name="connsiteY10" fmla="*/ 1517720 h 2792358"/>
              <a:gd name="connsiteX11" fmla="*/ 181530 w 4218923"/>
              <a:gd name="connsiteY11" fmla="*/ 1689112 h 2792358"/>
              <a:gd name="connsiteX12" fmla="*/ 14598 w 4218923"/>
              <a:gd name="connsiteY12" fmla="*/ 2072491 h 2792358"/>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904" h="2814431">
                <a:moveTo>
                  <a:pt x="14598" y="2094564"/>
                </a:moveTo>
                <a:lnTo>
                  <a:pt x="0" y="2812212"/>
                </a:lnTo>
                <a:lnTo>
                  <a:pt x="4218904" y="2814431"/>
                </a:lnTo>
                <a:cubicBezTo>
                  <a:pt x="4216082" y="1640145"/>
                  <a:pt x="4214402" y="1174286"/>
                  <a:pt x="4211580" y="0"/>
                </a:cubicBezTo>
                <a:cubicBezTo>
                  <a:pt x="4204263" y="204417"/>
                  <a:pt x="4175890" y="474004"/>
                  <a:pt x="4081170" y="644787"/>
                </a:cubicBezTo>
                <a:lnTo>
                  <a:pt x="3817745" y="820631"/>
                </a:lnTo>
                <a:lnTo>
                  <a:pt x="3372204" y="970422"/>
                </a:lnTo>
                <a:lnTo>
                  <a:pt x="2799074" y="1097843"/>
                </a:lnTo>
                <a:lnTo>
                  <a:pt x="1839384" y="1233208"/>
                </a:lnTo>
                <a:lnTo>
                  <a:pt x="1124068" y="1350002"/>
                </a:lnTo>
                <a:lnTo>
                  <a:pt x="481743" y="1539793"/>
                </a:lnTo>
                <a:cubicBezTo>
                  <a:pt x="381672" y="1596924"/>
                  <a:pt x="252773" y="1644595"/>
                  <a:pt x="181530" y="1711185"/>
                </a:cubicBezTo>
                <a:cubicBezTo>
                  <a:pt x="46089" y="1826365"/>
                  <a:pt x="70242" y="1966771"/>
                  <a:pt x="14598" y="2094564"/>
                </a:cubicBezTo>
                <a:close/>
              </a:path>
            </a:pathLst>
          </a:custGeom>
          <a:solidFill>
            <a:schemeClr val="tx1">
              <a:lumMod val="50000"/>
              <a:lumOff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Freihandform 18"/>
          <p:cNvSpPr/>
          <p:nvPr/>
        </p:nvSpPr>
        <p:spPr>
          <a:xfrm>
            <a:off x="3468027" y="397144"/>
            <a:ext cx="4192043" cy="4963131"/>
          </a:xfrm>
          <a:custGeom>
            <a:avLst/>
            <a:gdLst>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95554 w 4189708"/>
              <a:gd name="connsiteY7" fmla="*/ 242347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1068686 h 4703901"/>
              <a:gd name="connsiteX12" fmla="*/ 0 w 4192043"/>
              <a:gd name="connsiteY12" fmla="*/ 0 h 4703901"/>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943287"/>
              <a:gd name="connsiteX1" fmla="*/ 27735 w 4192043"/>
              <a:gd name="connsiteY1" fmla="*/ 4943287 h 4943287"/>
              <a:gd name="connsiteX2" fmla="*/ 179849 w 4192043"/>
              <a:gd name="connsiteY2" fmla="*/ 4362069 h 4943287"/>
              <a:gd name="connsiteX3" fmla="*/ 646995 w 4192043"/>
              <a:gd name="connsiteY3" fmla="*/ 4139529 h 4943287"/>
              <a:gd name="connsiteX4" fmla="*/ 1316181 w 4192043"/>
              <a:gd name="connsiteY4" fmla="*/ 3948538 h 4943287"/>
              <a:gd name="connsiteX5" fmla="*/ 2162881 w 4192043"/>
              <a:gd name="connsiteY5" fmla="*/ 3813346 h 4943287"/>
              <a:gd name="connsiteX6" fmla="*/ 3053376 w 4192043"/>
              <a:gd name="connsiteY6" fmla="*/ 3667354 h 4943287"/>
              <a:gd name="connsiteX7" fmla="*/ 3785189 w 4192043"/>
              <a:gd name="connsiteY7" fmla="*/ 3473113 h 4943287"/>
              <a:gd name="connsiteX8" fmla="*/ 4046060 w 4192043"/>
              <a:gd name="connsiteY8" fmla="*/ 3302372 h 4943287"/>
              <a:gd name="connsiteX9" fmla="*/ 4183576 w 4192043"/>
              <a:gd name="connsiteY9" fmla="*/ 2999339 h 4943287"/>
              <a:gd name="connsiteX10" fmla="*/ 4192043 w 4192043"/>
              <a:gd name="connsiteY10" fmla="*/ 2908192 h 4943287"/>
              <a:gd name="connsiteX11" fmla="*/ 4192043 w 4192043"/>
              <a:gd name="connsiteY11" fmla="*/ 8549 h 4943287"/>
              <a:gd name="connsiteX12" fmla="*/ 0 w 4192043"/>
              <a:gd name="connsiteY12" fmla="*/ 0 h 4943287"/>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75110 w 4192043"/>
              <a:gd name="connsiteY10" fmla="*/ 2788498 h 4909089"/>
              <a:gd name="connsiteX11" fmla="*/ 4192043 w 4192043"/>
              <a:gd name="connsiteY11" fmla="*/ 8549 h 4909089"/>
              <a:gd name="connsiteX12" fmla="*/ 0 w 4192043"/>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83576 w 4192044"/>
              <a:gd name="connsiteY9" fmla="*/ 299933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58176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2043" h="5011683">
                <a:moveTo>
                  <a:pt x="0" y="0"/>
                </a:moveTo>
                <a:cubicBezTo>
                  <a:pt x="778" y="1567967"/>
                  <a:pt x="1557" y="3443716"/>
                  <a:pt x="2335" y="5011683"/>
                </a:cubicBezTo>
                <a:cubicBezTo>
                  <a:pt x="36106" y="4607057"/>
                  <a:pt x="51887" y="4593570"/>
                  <a:pt x="133283" y="4411230"/>
                </a:cubicBezTo>
                <a:cubicBezTo>
                  <a:pt x="252310" y="4260818"/>
                  <a:pt x="578769" y="4133915"/>
                  <a:pt x="773995" y="4088233"/>
                </a:cubicBezTo>
                <a:lnTo>
                  <a:pt x="1316181" y="3948538"/>
                </a:lnTo>
                <a:lnTo>
                  <a:pt x="2162881" y="3813346"/>
                </a:lnTo>
                <a:lnTo>
                  <a:pt x="3053376" y="3667354"/>
                </a:lnTo>
                <a:cubicBezTo>
                  <a:pt x="3296255" y="3598332"/>
                  <a:pt x="3548660" y="3545341"/>
                  <a:pt x="3782014" y="3460289"/>
                </a:cubicBezTo>
                <a:lnTo>
                  <a:pt x="4056644" y="3260694"/>
                </a:lnTo>
                <a:cubicBezTo>
                  <a:pt x="4143052" y="3110879"/>
                  <a:pt x="4158552" y="2974958"/>
                  <a:pt x="4167701" y="2819799"/>
                </a:cubicBezTo>
                <a:cubicBezTo>
                  <a:pt x="4152886" y="2710690"/>
                  <a:pt x="4182518" y="2658221"/>
                  <a:pt x="4182519" y="2573692"/>
                </a:cubicBezTo>
                <a:cubicBezTo>
                  <a:pt x="4182519" y="1715438"/>
                  <a:pt x="4192043" y="866803"/>
                  <a:pt x="4192043" y="8549"/>
                </a:cubicBezTo>
                <a:lnTo>
                  <a:pt x="0" y="0"/>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solidFill>
                  <a:schemeClr val="tx1"/>
                </a:solidFill>
              </a:rPr>
              <a:t>Benzoat</a:t>
            </a:r>
            <a:r>
              <a:rPr lang="de-DE" dirty="0">
                <a:solidFill>
                  <a:schemeClr val="tx1"/>
                </a:solidFill>
              </a:rPr>
              <a:t>-Anion</a:t>
            </a:r>
          </a:p>
        </p:txBody>
      </p:sp>
      <p:pic>
        <p:nvPicPr>
          <p:cNvPr id="21" name="Picture 6"/>
          <p:cNvPicPr>
            <a:picLocks noChangeAspect="1"/>
          </p:cNvPicPr>
          <p:nvPr/>
        </p:nvPicPr>
        <p:blipFill>
          <a:blip r:embed="rId4"/>
          <a:stretch>
            <a:fillRect/>
          </a:stretch>
        </p:blipFill>
        <p:spPr>
          <a:xfrm>
            <a:off x="4186825" y="1308181"/>
            <a:ext cx="2832062" cy="1278690"/>
          </a:xfrm>
          <a:prstGeom prst="rect">
            <a:avLst/>
          </a:prstGeom>
        </p:spPr>
      </p:pic>
      <p:pic>
        <p:nvPicPr>
          <p:cNvPr id="23" name="Picture 3"/>
          <p:cNvPicPr>
            <a:picLocks noChangeAspect="1"/>
          </p:cNvPicPr>
          <p:nvPr/>
        </p:nvPicPr>
        <p:blipFill>
          <a:blip r:embed="rId5"/>
          <a:stretch>
            <a:fillRect/>
          </a:stretch>
        </p:blipFill>
        <p:spPr>
          <a:xfrm>
            <a:off x="5248039" y="4488034"/>
            <a:ext cx="815351" cy="1134881"/>
          </a:xfrm>
          <a:prstGeom prst="rect">
            <a:avLst/>
          </a:prstGeom>
        </p:spPr>
      </p:pic>
      <p:grpSp>
        <p:nvGrpSpPr>
          <p:cNvPr id="34" name="Group 4"/>
          <p:cNvGrpSpPr>
            <a:grpSpLocks noChangeAspect="1"/>
          </p:cNvGrpSpPr>
          <p:nvPr/>
        </p:nvGrpSpPr>
        <p:grpSpPr bwMode="auto">
          <a:xfrm>
            <a:off x="3488675" y="3327478"/>
            <a:ext cx="4140000" cy="1727997"/>
            <a:chOff x="3711" y="3717"/>
            <a:chExt cx="5190" cy="2131"/>
          </a:xfrm>
        </p:grpSpPr>
        <p:sp>
          <p:nvSpPr>
            <p:cNvPr id="35" name="Freeform 5"/>
            <p:cNvSpPr>
              <a:spLocks/>
            </p:cNvSpPr>
            <p:nvPr/>
          </p:nvSpPr>
          <p:spPr bwMode="auto">
            <a:xfrm flipH="1" flipV="1">
              <a:off x="6268" y="3717"/>
              <a:ext cx="2633"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Freeform 6"/>
            <p:cNvSpPr>
              <a:spLocks/>
            </p:cNvSpPr>
            <p:nvPr/>
          </p:nvSpPr>
          <p:spPr bwMode="auto">
            <a:xfrm rot="10761487" flipH="1" flipV="1">
              <a:off x="3711" y="4788"/>
              <a:ext cx="2580"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cxnSp>
        <p:nvCxnSpPr>
          <p:cNvPr id="9" name="Gerade Verbindung 8"/>
          <p:cNvCxnSpPr/>
          <p:nvPr/>
        </p:nvCxnSpPr>
        <p:spPr>
          <a:xfrm flipV="1">
            <a:off x="7628675" y="2997201"/>
            <a:ext cx="5995" cy="321810"/>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flipV="1">
            <a:off x="3492393" y="5072409"/>
            <a:ext cx="0" cy="286991"/>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5" name="Gruppierung 24"/>
          <p:cNvGrpSpPr/>
          <p:nvPr/>
        </p:nvGrpSpPr>
        <p:grpSpPr>
          <a:xfrm>
            <a:off x="179020" y="2480598"/>
            <a:ext cx="7449655" cy="2421602"/>
            <a:chOff x="6853225" y="1963620"/>
            <a:chExt cx="7449655" cy="2421602"/>
          </a:xfrm>
        </p:grpSpPr>
        <p:sp>
          <p:nvSpPr>
            <p:cNvPr id="26" name="Textfeld 25"/>
            <p:cNvSpPr txBox="1"/>
            <p:nvPr/>
          </p:nvSpPr>
          <p:spPr>
            <a:xfrm>
              <a:off x="6853225" y="1963620"/>
              <a:ext cx="2125134" cy="1815882"/>
            </a:xfrm>
            <a:prstGeom prst="rect">
              <a:avLst/>
            </a:prstGeom>
            <a:noFill/>
            <a:ln w="19050" cmpd="sng">
              <a:solidFill>
                <a:srgbClr val="000000"/>
              </a:solidFill>
            </a:ln>
          </p:spPr>
          <p:txBody>
            <a:bodyPr wrap="square" rtlCol="0">
              <a:spAutoFit/>
            </a:bodyPr>
            <a:lstStyle/>
            <a:p>
              <a:r>
                <a:rPr lang="de-DE" sz="1600" dirty="0">
                  <a:latin typeface="Arial"/>
                  <a:cs typeface="Arial"/>
                </a:rPr>
                <a:t>Ab </a:t>
              </a:r>
              <a:r>
                <a:rPr lang="de-DE" sz="1600" b="1" dirty="0">
                  <a:latin typeface="Arial"/>
                  <a:cs typeface="Arial"/>
                </a:rPr>
                <a:t>pH = 6.2</a:t>
              </a:r>
              <a:r>
                <a:rPr lang="de-DE" sz="1600" dirty="0">
                  <a:latin typeface="Arial"/>
                  <a:cs typeface="Arial"/>
                </a:rPr>
                <a:t> liegt zu </a:t>
              </a:r>
              <a:r>
                <a:rPr lang="de-DE" sz="1600" b="1" dirty="0">
                  <a:latin typeface="Arial"/>
                  <a:cs typeface="Arial"/>
                </a:rPr>
                <a:t>99% </a:t>
              </a:r>
              <a:r>
                <a:rPr lang="de-DE" sz="1600" dirty="0">
                  <a:latin typeface="Arial"/>
                  <a:cs typeface="Arial"/>
                </a:rPr>
                <a:t>das</a:t>
              </a:r>
              <a:r>
                <a:rPr lang="de-DE" sz="1600" b="1" dirty="0">
                  <a:latin typeface="Arial"/>
                  <a:cs typeface="Arial"/>
                </a:rPr>
                <a:t> </a:t>
              </a:r>
              <a:r>
                <a:rPr lang="de-DE" sz="1600" b="1" dirty="0" err="1">
                  <a:latin typeface="Arial"/>
                  <a:cs typeface="Arial"/>
                </a:rPr>
                <a:t>Benzoat</a:t>
              </a:r>
              <a:r>
                <a:rPr lang="de-DE" sz="1600" b="1" dirty="0">
                  <a:latin typeface="Arial"/>
                  <a:cs typeface="Arial"/>
                </a:rPr>
                <a:t>-Anion </a:t>
              </a:r>
              <a:r>
                <a:rPr lang="de-DE" sz="1600" dirty="0">
                  <a:latin typeface="Arial"/>
                  <a:cs typeface="Arial"/>
                </a:rPr>
                <a:t>vor.</a:t>
              </a:r>
            </a:p>
            <a:p>
              <a:r>
                <a:rPr lang="de-DE" sz="1600" b="1" dirty="0">
                  <a:latin typeface="Arial"/>
                  <a:cs typeface="Arial"/>
                </a:rPr>
                <a:t> </a:t>
              </a:r>
            </a:p>
            <a:p>
              <a:r>
                <a:rPr lang="de-DE" sz="1600" dirty="0">
                  <a:latin typeface="Arial"/>
                  <a:cs typeface="Arial"/>
                </a:rPr>
                <a:t>Ab </a:t>
              </a:r>
              <a:r>
                <a:rPr lang="de-DE" sz="1600" b="1" dirty="0">
                  <a:latin typeface="Arial"/>
                  <a:cs typeface="Arial"/>
                </a:rPr>
                <a:t>pH = 2.2</a:t>
              </a:r>
              <a:r>
                <a:rPr lang="de-DE" sz="1600" dirty="0">
                  <a:latin typeface="Arial"/>
                  <a:cs typeface="Arial"/>
                </a:rPr>
                <a:t> liegt zu </a:t>
              </a:r>
              <a:r>
                <a:rPr lang="de-DE" sz="1600" b="1" dirty="0">
                  <a:latin typeface="Arial"/>
                  <a:cs typeface="Arial"/>
                </a:rPr>
                <a:t>99% Benzoesäure </a:t>
              </a:r>
              <a:r>
                <a:rPr lang="de-DE" sz="1600" dirty="0">
                  <a:latin typeface="Arial"/>
                  <a:cs typeface="Arial"/>
                </a:rPr>
                <a:t>vor.</a:t>
              </a:r>
            </a:p>
          </p:txBody>
        </p:sp>
        <p:cxnSp>
          <p:nvCxnSpPr>
            <p:cNvPr id="27" name="Gerade Verbindung 26"/>
            <p:cNvCxnSpPr>
              <a:endCxn id="35" idx="0"/>
            </p:cNvCxnSpPr>
            <p:nvPr/>
          </p:nvCxnSpPr>
          <p:spPr>
            <a:xfrm flipV="1">
              <a:off x="8976135" y="2810500"/>
              <a:ext cx="5326745" cy="2735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a:off x="8976135" y="2826436"/>
              <a:ext cx="1196458" cy="155878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Textfeld 28"/>
          <p:cNvSpPr txBox="1"/>
          <p:nvPr/>
        </p:nvSpPr>
        <p:spPr>
          <a:xfrm>
            <a:off x="179020" y="397144"/>
            <a:ext cx="2544776" cy="1569660"/>
          </a:xfrm>
          <a:prstGeom prst="rect">
            <a:avLst/>
          </a:prstGeom>
          <a:noFill/>
          <a:ln w="19050" cmpd="sng">
            <a:noFill/>
          </a:ln>
        </p:spPr>
        <p:txBody>
          <a:bodyPr wrap="square" rtlCol="0">
            <a:spAutoFit/>
          </a:bodyPr>
          <a:lstStyle/>
          <a:p>
            <a:r>
              <a:rPr lang="de-DE" sz="2400" dirty="0">
                <a:solidFill>
                  <a:srgbClr val="FF0000"/>
                </a:solidFill>
                <a:latin typeface="Arial"/>
                <a:cs typeface="Arial"/>
              </a:rPr>
              <a:t>Ab </a:t>
            </a:r>
            <a:r>
              <a:rPr lang="de-DE" sz="2400" b="1" dirty="0">
                <a:solidFill>
                  <a:srgbClr val="FF0000"/>
                </a:solidFill>
                <a:latin typeface="Arial"/>
                <a:cs typeface="Arial"/>
              </a:rPr>
              <a:t>pH = </a:t>
            </a:r>
            <a:r>
              <a:rPr lang="de-DE" sz="2400" b="1" dirty="0" err="1">
                <a:solidFill>
                  <a:srgbClr val="FF0000"/>
                </a:solidFill>
                <a:latin typeface="Arial"/>
                <a:cs typeface="Arial"/>
              </a:rPr>
              <a:t>p</a:t>
            </a:r>
            <a:r>
              <a:rPr lang="de-DE" sz="2400" b="1" i="1" dirty="0" err="1">
                <a:solidFill>
                  <a:srgbClr val="FF0000"/>
                </a:solidFill>
                <a:latin typeface="Arial"/>
                <a:cs typeface="Arial"/>
              </a:rPr>
              <a:t>K</a:t>
            </a:r>
            <a:r>
              <a:rPr lang="de-DE" sz="2400" b="1" baseline="-25000" dirty="0" err="1">
                <a:solidFill>
                  <a:srgbClr val="FF0000"/>
                </a:solidFill>
                <a:latin typeface="Arial"/>
                <a:cs typeface="Arial"/>
              </a:rPr>
              <a:t>S</a:t>
            </a:r>
            <a:r>
              <a:rPr lang="de-DE" sz="2400" b="1" dirty="0">
                <a:solidFill>
                  <a:srgbClr val="FF0000"/>
                </a:solidFill>
                <a:latin typeface="Arial"/>
                <a:cs typeface="Arial"/>
              </a:rPr>
              <a:t> ± 2 </a:t>
            </a:r>
            <a:r>
              <a:rPr lang="de-DE" sz="2400" dirty="0">
                <a:solidFill>
                  <a:srgbClr val="FF0000"/>
                </a:solidFill>
                <a:latin typeface="Arial"/>
                <a:cs typeface="Arial"/>
              </a:rPr>
              <a:t> löst sich „alles oder nichts“ in Wasser.</a:t>
            </a:r>
          </a:p>
        </p:txBody>
      </p:sp>
    </p:spTree>
    <p:extLst>
      <p:ext uri="{BB962C8B-B14F-4D97-AF65-F5344CB8AC3E}">
        <p14:creationId xmlns:p14="http://schemas.microsoft.com/office/powerpoint/2010/main" val="572145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44A6D-893F-9C41-BE67-9E1D71E61C22}"/>
              </a:ext>
            </a:extLst>
          </p:cNvPr>
          <p:cNvSpPr>
            <a:spLocks noGrp="1"/>
          </p:cNvSpPr>
          <p:nvPr>
            <p:ph type="title"/>
          </p:nvPr>
        </p:nvSpPr>
        <p:spPr/>
        <p:txBody>
          <a:bodyPr/>
          <a:lstStyle/>
          <a:p>
            <a:r>
              <a:rPr lang="de-DE" dirty="0"/>
              <a:t>Zusatzaufgabe zu Benzoesäure</a:t>
            </a:r>
          </a:p>
        </p:txBody>
      </p:sp>
      <p:sp>
        <p:nvSpPr>
          <p:cNvPr id="4" name="Fußzeilenplatzhalter 3">
            <a:extLst>
              <a:ext uri="{FF2B5EF4-FFF2-40B4-BE49-F238E27FC236}">
                <a16:creationId xmlns:a16="http://schemas.microsoft.com/office/drawing/2014/main" id="{9F22DB22-27A7-CE4B-B53D-02ABDC57808A}"/>
              </a:ext>
            </a:extLst>
          </p:cNvPr>
          <p:cNvSpPr>
            <a:spLocks noGrp="1"/>
          </p:cNvSpPr>
          <p:nvPr>
            <p:ph type="ftr" sz="quarter" idx="11"/>
          </p:nvPr>
        </p:nvSpPr>
        <p:spPr/>
        <p:txBody>
          <a:bodyPr/>
          <a:lstStyle/>
          <a:p>
            <a:r>
              <a:rPr lang="de-CH"/>
              <a:t>Säure-Base-Reaktionen</a:t>
            </a:r>
          </a:p>
        </p:txBody>
      </p:sp>
      <p:sp>
        <p:nvSpPr>
          <p:cNvPr id="5" name="Inhaltsplatzhalter 2">
            <a:extLst>
              <a:ext uri="{FF2B5EF4-FFF2-40B4-BE49-F238E27FC236}">
                <a16:creationId xmlns:a16="http://schemas.microsoft.com/office/drawing/2014/main" id="{65373832-3128-0845-8A4E-88D736EB881A}"/>
              </a:ext>
            </a:extLst>
          </p:cNvPr>
          <p:cNvSpPr>
            <a:spLocks noGrp="1"/>
          </p:cNvSpPr>
          <p:nvPr>
            <p:ph idx="1"/>
          </p:nvPr>
        </p:nvSpPr>
        <p:spPr>
          <a:xfrm>
            <a:off x="457200" y="1495268"/>
            <a:ext cx="8229600" cy="4630896"/>
          </a:xfrm>
        </p:spPr>
        <p:txBody>
          <a:bodyPr>
            <a:normAutofit fontScale="92500"/>
          </a:bodyPr>
          <a:lstStyle/>
          <a:p>
            <a:pPr marL="0" indent="0">
              <a:lnSpc>
                <a:spcPct val="130000"/>
              </a:lnSpc>
              <a:buNone/>
            </a:pPr>
            <a:r>
              <a:rPr lang="de-CH" b="1" dirty="0"/>
              <a:t>A)</a:t>
            </a:r>
          </a:p>
          <a:p>
            <a:pPr marL="0" indent="0">
              <a:lnSpc>
                <a:spcPct val="130000"/>
              </a:lnSpc>
              <a:buNone/>
            </a:pPr>
            <a:r>
              <a:rPr lang="de-CH" dirty="0"/>
              <a:t>Berechne mithilfe der Angaben auf der Vorderseite den </a:t>
            </a:r>
            <a:r>
              <a:rPr lang="de-CH" b="1" dirty="0"/>
              <a:t>pH-Wert</a:t>
            </a:r>
            <a:r>
              <a:rPr lang="de-CH" dirty="0"/>
              <a:t> und den </a:t>
            </a:r>
            <a:r>
              <a:rPr lang="de-CH" b="1" dirty="0"/>
              <a:t>Dissoziationsgrad (= </a:t>
            </a:r>
            <a:r>
              <a:rPr lang="de-CH" b="1" dirty="0" err="1"/>
              <a:t>Protolysegrad</a:t>
            </a:r>
            <a:r>
              <a:rPr lang="de-CH" b="1" dirty="0"/>
              <a:t>)</a:t>
            </a:r>
            <a:r>
              <a:rPr lang="de-CH" dirty="0">
                <a:latin typeface="Symbol" charset="2"/>
                <a:cs typeface="Symbol" charset="2"/>
              </a:rPr>
              <a:t> </a:t>
            </a:r>
            <a:r>
              <a:rPr lang="de-CH" b="1" dirty="0">
                <a:latin typeface="Symbol" charset="2"/>
                <a:cs typeface="Symbol" charset="2"/>
              </a:rPr>
              <a:t>a</a:t>
            </a:r>
            <a:r>
              <a:rPr lang="de-CH" dirty="0">
                <a:latin typeface="Symbol" charset="2"/>
                <a:cs typeface="Symbol" charset="2"/>
              </a:rPr>
              <a:t> </a:t>
            </a:r>
            <a:r>
              <a:rPr lang="de-CH" dirty="0"/>
              <a:t>einer </a:t>
            </a:r>
            <a:r>
              <a:rPr lang="de-CH"/>
              <a:t>gesättigten wässrigen Benzoesäure-Lösung </a:t>
            </a:r>
            <a:r>
              <a:rPr lang="de-CH" dirty="0"/>
              <a:t>bei 25 °C.</a:t>
            </a:r>
            <a:r>
              <a:rPr lang="de-CH" i="1" dirty="0"/>
              <a:t> </a:t>
            </a:r>
            <a:endParaRPr lang="de-CH" dirty="0"/>
          </a:p>
          <a:p>
            <a:pPr marL="0" indent="0">
              <a:lnSpc>
                <a:spcPct val="130000"/>
              </a:lnSpc>
              <a:buNone/>
            </a:pPr>
            <a:r>
              <a:rPr lang="de-CH" i="1" dirty="0"/>
              <a:t> </a:t>
            </a:r>
            <a:endParaRPr lang="de-CH" dirty="0"/>
          </a:p>
          <a:p>
            <a:pPr marL="0" indent="0">
              <a:lnSpc>
                <a:spcPct val="130000"/>
              </a:lnSpc>
              <a:buNone/>
            </a:pPr>
            <a:r>
              <a:rPr lang="de-CH" b="1" dirty="0"/>
              <a:t>B)</a:t>
            </a:r>
          </a:p>
          <a:p>
            <a:pPr marL="0" indent="0">
              <a:lnSpc>
                <a:spcPct val="130000"/>
              </a:lnSpc>
              <a:buNone/>
            </a:pPr>
            <a:r>
              <a:rPr lang="de-CH" dirty="0"/>
              <a:t>Skizziere die </a:t>
            </a:r>
            <a:r>
              <a:rPr lang="de-CH" b="1" dirty="0" err="1"/>
              <a:t>Protonierungskurve</a:t>
            </a:r>
            <a:r>
              <a:rPr lang="de-CH" b="1" dirty="0"/>
              <a:t> </a:t>
            </a:r>
            <a:r>
              <a:rPr lang="de-CH" dirty="0"/>
              <a:t>für Benzoesäure im Bereich pH = </a:t>
            </a:r>
            <a:r>
              <a:rPr lang="de-CH" dirty="0" err="1"/>
              <a:t>p</a:t>
            </a:r>
            <a:r>
              <a:rPr lang="de-CH" i="1" dirty="0" err="1"/>
              <a:t>K</a:t>
            </a:r>
            <a:r>
              <a:rPr lang="de-CH" baseline="-25000" dirty="0" err="1"/>
              <a:t>S</a:t>
            </a:r>
            <a:r>
              <a:rPr lang="de-CH" dirty="0"/>
              <a:t> ± 3. Notiere die </a:t>
            </a:r>
            <a:r>
              <a:rPr lang="de-CH" b="1" dirty="0"/>
              <a:t>Formeln</a:t>
            </a:r>
            <a:r>
              <a:rPr lang="de-CH" dirty="0"/>
              <a:t> der jeweils vorherrschenden Spezies in den entsprechenden Bereich im Diagramm.</a:t>
            </a:r>
          </a:p>
          <a:p>
            <a:pPr>
              <a:lnSpc>
                <a:spcPct val="130000"/>
              </a:lnSpc>
            </a:pPr>
            <a:endParaRPr lang="de-DE" dirty="0"/>
          </a:p>
        </p:txBody>
      </p:sp>
    </p:spTree>
    <p:extLst>
      <p:ext uri="{BB962C8B-B14F-4D97-AF65-F5344CB8AC3E}">
        <p14:creationId xmlns:p14="http://schemas.microsoft.com/office/powerpoint/2010/main" val="1627583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A)</a:t>
            </a:r>
          </a:p>
        </p:txBody>
      </p:sp>
      <p:sp>
        <p:nvSpPr>
          <p:cNvPr id="3" name="Inhaltsplatzhalter 2"/>
          <p:cNvSpPr>
            <a:spLocks noGrp="1"/>
          </p:cNvSpPr>
          <p:nvPr>
            <p:ph idx="1"/>
          </p:nvPr>
        </p:nvSpPr>
        <p:spPr/>
        <p:txBody>
          <a:bodyPr>
            <a:normAutofit/>
          </a:bodyPr>
          <a:lstStyle/>
          <a:p>
            <a:r>
              <a:rPr lang="de-CH" sz="2800" i="1" dirty="0"/>
              <a:t>c</a:t>
            </a:r>
            <a:r>
              <a:rPr lang="de-CH" sz="2800" baseline="-25000" dirty="0"/>
              <a:t>0</a:t>
            </a:r>
            <a:r>
              <a:rPr lang="de-CH" sz="2800" i="1" baseline="-25000" dirty="0"/>
              <a:t> </a:t>
            </a:r>
            <a:r>
              <a:rPr lang="de-CH" sz="2800" dirty="0"/>
              <a:t>= 3.4 </a:t>
            </a:r>
            <a:r>
              <a:rPr lang="de-CH" sz="2800" dirty="0" err="1"/>
              <a:t>g</a:t>
            </a:r>
            <a:r>
              <a:rPr lang="de-CH" sz="2800" dirty="0"/>
              <a:t>/L : 122.12 </a:t>
            </a:r>
            <a:r>
              <a:rPr lang="de-CH" sz="2800" dirty="0" err="1"/>
              <a:t>g</a:t>
            </a:r>
            <a:r>
              <a:rPr lang="de-CH" sz="2800" dirty="0"/>
              <a:t>/</a:t>
            </a:r>
            <a:r>
              <a:rPr lang="de-CH" sz="2800" dirty="0" err="1"/>
              <a:t>mol</a:t>
            </a:r>
            <a:r>
              <a:rPr lang="de-CH" sz="2800" dirty="0"/>
              <a:t> = 0.028 </a:t>
            </a:r>
            <a:r>
              <a:rPr lang="de-CH" sz="2800" dirty="0" err="1"/>
              <a:t>mol</a:t>
            </a:r>
            <a:r>
              <a:rPr lang="de-CH" sz="2800" dirty="0"/>
              <a:t>/L</a:t>
            </a:r>
          </a:p>
          <a:p>
            <a:pPr marL="0" indent="0">
              <a:buNone/>
            </a:pPr>
            <a:endParaRPr lang="de-CH" sz="2800" i="1" dirty="0"/>
          </a:p>
          <a:p>
            <a:r>
              <a:rPr lang="de-CH" sz="2800" dirty="0"/>
              <a:t>Näherungsformel für schwache Säuren:</a:t>
            </a:r>
          </a:p>
          <a:p>
            <a:pPr marL="355591" indent="0">
              <a:buNone/>
            </a:pPr>
            <a:r>
              <a:rPr lang="de-CH" sz="2800" dirty="0"/>
              <a:t>pH = (4.19 – log (</a:t>
            </a:r>
            <a:r>
              <a:rPr lang="de-CH" sz="2800" i="1" dirty="0"/>
              <a:t>c</a:t>
            </a:r>
            <a:r>
              <a:rPr lang="de-CH" sz="2800" baseline="-25000" dirty="0"/>
              <a:t>0</a:t>
            </a:r>
            <a:r>
              <a:rPr lang="de-CH" sz="2800" dirty="0"/>
              <a:t>)) / 2 = </a:t>
            </a:r>
            <a:r>
              <a:rPr lang="de-CH" sz="2800" b="1" dirty="0"/>
              <a:t>2.9</a:t>
            </a:r>
          </a:p>
          <a:p>
            <a:pPr marL="355591" indent="0">
              <a:buNone/>
            </a:pPr>
            <a:endParaRPr lang="de-CH" sz="2800" dirty="0"/>
          </a:p>
          <a:p>
            <a:r>
              <a:rPr lang="de-CH" sz="2800" dirty="0"/>
              <a:t>Dissoziationsgrad: </a:t>
            </a:r>
          </a:p>
          <a:p>
            <a:pPr marL="271456" indent="0">
              <a:buNone/>
            </a:pPr>
            <a:r>
              <a:rPr lang="de-CH" sz="2800" dirty="0">
                <a:latin typeface="Symbol" charset="2"/>
                <a:cs typeface="Symbol" charset="2"/>
              </a:rPr>
              <a:t> a </a:t>
            </a:r>
            <a:r>
              <a:rPr lang="de-CH" sz="2800" dirty="0"/>
              <a:t>= 10</a:t>
            </a:r>
            <a:r>
              <a:rPr lang="de-CH" sz="2800" baseline="30000" dirty="0"/>
              <a:t>–2.9</a:t>
            </a:r>
            <a:r>
              <a:rPr lang="de-CH" sz="2800" dirty="0"/>
              <a:t> / </a:t>
            </a:r>
            <a:r>
              <a:rPr lang="de-CH" sz="2800" i="1" dirty="0"/>
              <a:t>c</a:t>
            </a:r>
            <a:r>
              <a:rPr lang="de-CH" sz="2800" baseline="-25000" dirty="0"/>
              <a:t>0</a:t>
            </a:r>
            <a:r>
              <a:rPr lang="de-CH" sz="2800" dirty="0"/>
              <a:t> = </a:t>
            </a:r>
            <a:r>
              <a:rPr lang="de-CH" sz="2800" b="1" dirty="0"/>
              <a:t>4.5%   </a:t>
            </a:r>
            <a:r>
              <a:rPr lang="de-CH" sz="2800" dirty="0"/>
              <a:t>(d. h. A</a:t>
            </a:r>
            <a:r>
              <a:rPr lang="de-CH" sz="2800" baseline="30000" dirty="0"/>
              <a:t>–</a:t>
            </a:r>
            <a:r>
              <a:rPr lang="de-CH" sz="2800" dirty="0"/>
              <a:t> : HA = 4.5 : 95.5)</a:t>
            </a:r>
          </a:p>
          <a:p>
            <a:pPr marL="0" indent="0">
              <a:buNone/>
            </a:pPr>
            <a:endParaRPr lang="de-DE" sz="2800" dirty="0"/>
          </a:p>
        </p:txBody>
      </p:sp>
      <p:sp>
        <p:nvSpPr>
          <p:cNvPr id="4" name="Fußzeilenplatzhalter 3"/>
          <p:cNvSpPr>
            <a:spLocks noGrp="1"/>
          </p:cNvSpPr>
          <p:nvPr>
            <p:ph type="ftr" sz="quarter" idx="11"/>
          </p:nvPr>
        </p:nvSpPr>
        <p:spPr/>
        <p:txBody>
          <a:bodyPr/>
          <a:lstStyle/>
          <a:p>
            <a:pPr defTabSz="457189"/>
            <a:r>
              <a:rPr lang="de-CH">
                <a:latin typeface="Arial"/>
              </a:rPr>
              <a:t>Säure-Base-Reaktionen</a:t>
            </a:r>
          </a:p>
        </p:txBody>
      </p:sp>
    </p:spTree>
    <p:extLst>
      <p:ext uri="{BB962C8B-B14F-4D97-AF65-F5344CB8AC3E}">
        <p14:creationId xmlns:p14="http://schemas.microsoft.com/office/powerpoint/2010/main" val="33167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ild 45" descr="Bildschirmfoto 2015-11-11 um 23.54.47.png"/>
          <p:cNvPicPr>
            <a:picLocks/>
          </p:cNvPicPr>
          <p:nvPr/>
        </p:nvPicPr>
        <p:blipFill>
          <a:blip r:embed="rId2">
            <a:extLst>
              <a:ext uri="{28A0092B-C50C-407E-A947-70E740481C1C}">
                <a14:useLocalDpi xmlns:a14="http://schemas.microsoft.com/office/drawing/2010/main"/>
              </a:ext>
            </a:extLst>
          </a:blip>
          <a:stretch>
            <a:fillRect/>
          </a:stretch>
        </p:blipFill>
        <p:spPr>
          <a:xfrm>
            <a:off x="2622846" y="22287"/>
            <a:ext cx="6270815" cy="6803999"/>
          </a:xfrm>
          <a:prstGeom prst="rect">
            <a:avLst/>
          </a:prstGeom>
        </p:spPr>
      </p:pic>
      <p:sp>
        <p:nvSpPr>
          <p:cNvPr id="15" name="Freihandform 14"/>
          <p:cNvSpPr/>
          <p:nvPr/>
        </p:nvSpPr>
        <p:spPr>
          <a:xfrm>
            <a:off x="3624620" y="2882370"/>
            <a:ext cx="4181891" cy="2877409"/>
          </a:xfrm>
          <a:custGeom>
            <a:avLst/>
            <a:gdLst>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75180 w 4218904"/>
              <a:gd name="connsiteY11" fmla="*/ 13431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17745 w 4218904"/>
              <a:gd name="connsiteY5" fmla="*/ 4779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85545 h 3537456"/>
              <a:gd name="connsiteX1" fmla="*/ 0 w 4218904"/>
              <a:gd name="connsiteY1" fmla="*/ 3537456 h 3537456"/>
              <a:gd name="connsiteX2" fmla="*/ 4218904 w 4218904"/>
              <a:gd name="connsiteY2" fmla="*/ 3522857 h 3537456"/>
              <a:gd name="connsiteX3" fmla="*/ 4210437 w 4218904"/>
              <a:gd name="connsiteY3" fmla="*/ 0 h 3537456"/>
              <a:gd name="connsiteX4" fmla="*/ 4081170 w 4218904"/>
              <a:gd name="connsiteY4" fmla="*/ 335768 h 3537456"/>
              <a:gd name="connsiteX5" fmla="*/ 3817745 w 4218904"/>
              <a:gd name="connsiteY5" fmla="*/ 511612 h 3537456"/>
              <a:gd name="connsiteX6" fmla="*/ 3372204 w 4218904"/>
              <a:gd name="connsiteY6" fmla="*/ 661403 h 3537456"/>
              <a:gd name="connsiteX7" fmla="*/ 2773674 w 4218904"/>
              <a:gd name="connsiteY7" fmla="*/ 763598 h 3537456"/>
              <a:gd name="connsiteX8" fmla="*/ 1839384 w 4218904"/>
              <a:gd name="connsiteY8" fmla="*/ 924189 h 3537456"/>
              <a:gd name="connsiteX9" fmla="*/ 1124068 w 4218904"/>
              <a:gd name="connsiteY9" fmla="*/ 1040983 h 3537456"/>
              <a:gd name="connsiteX10" fmla="*/ 481743 w 4218904"/>
              <a:gd name="connsiteY10" fmla="*/ 1230774 h 3537456"/>
              <a:gd name="connsiteX11" fmla="*/ 181530 w 4218904"/>
              <a:gd name="connsiteY11" fmla="*/ 1402166 h 3537456"/>
              <a:gd name="connsiteX12" fmla="*/ 14598 w 4218904"/>
              <a:gd name="connsiteY12" fmla="*/ 1785545 h 3537456"/>
              <a:gd name="connsiteX0" fmla="*/ 14598 w 4218904"/>
              <a:gd name="connsiteY0" fmla="*/ 1785545 h 3522874"/>
              <a:gd name="connsiteX1" fmla="*/ 0 w 4218904"/>
              <a:gd name="connsiteY1" fmla="*/ 2503193 h 3522874"/>
              <a:gd name="connsiteX2" fmla="*/ 4218904 w 4218904"/>
              <a:gd name="connsiteY2" fmla="*/ 3522857 h 3522874"/>
              <a:gd name="connsiteX3" fmla="*/ 4210437 w 4218904"/>
              <a:gd name="connsiteY3" fmla="*/ 0 h 3522874"/>
              <a:gd name="connsiteX4" fmla="*/ 4081170 w 4218904"/>
              <a:gd name="connsiteY4" fmla="*/ 335768 h 3522874"/>
              <a:gd name="connsiteX5" fmla="*/ 3817745 w 4218904"/>
              <a:gd name="connsiteY5" fmla="*/ 511612 h 3522874"/>
              <a:gd name="connsiteX6" fmla="*/ 3372204 w 4218904"/>
              <a:gd name="connsiteY6" fmla="*/ 661403 h 3522874"/>
              <a:gd name="connsiteX7" fmla="*/ 2773674 w 4218904"/>
              <a:gd name="connsiteY7" fmla="*/ 763598 h 3522874"/>
              <a:gd name="connsiteX8" fmla="*/ 1839384 w 4218904"/>
              <a:gd name="connsiteY8" fmla="*/ 924189 h 3522874"/>
              <a:gd name="connsiteX9" fmla="*/ 1124068 w 4218904"/>
              <a:gd name="connsiteY9" fmla="*/ 1040983 h 3522874"/>
              <a:gd name="connsiteX10" fmla="*/ 481743 w 4218904"/>
              <a:gd name="connsiteY10" fmla="*/ 1230774 h 3522874"/>
              <a:gd name="connsiteX11" fmla="*/ 181530 w 4218904"/>
              <a:gd name="connsiteY11" fmla="*/ 1402166 h 3522874"/>
              <a:gd name="connsiteX12" fmla="*/ 14598 w 4218904"/>
              <a:gd name="connsiteY12" fmla="*/ 1785545 h 3522874"/>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73674 w 4218904"/>
              <a:gd name="connsiteY7" fmla="*/ 763598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99074 w 4218904"/>
              <a:gd name="connsiteY7" fmla="*/ 788824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23"/>
              <a:gd name="connsiteY0" fmla="*/ 2072491 h 2792358"/>
              <a:gd name="connsiteX1" fmla="*/ 0 w 4218923"/>
              <a:gd name="connsiteY1" fmla="*/ 2790139 h 2792358"/>
              <a:gd name="connsiteX2" fmla="*/ 4218904 w 4218923"/>
              <a:gd name="connsiteY2" fmla="*/ 2792358 h 2792358"/>
              <a:gd name="connsiteX3" fmla="*/ 4217986 w 4218923"/>
              <a:gd name="connsiteY3" fmla="*/ 0 h 2792358"/>
              <a:gd name="connsiteX4" fmla="*/ 4081170 w 4218923"/>
              <a:gd name="connsiteY4" fmla="*/ 622714 h 2792358"/>
              <a:gd name="connsiteX5" fmla="*/ 3817745 w 4218923"/>
              <a:gd name="connsiteY5" fmla="*/ 798558 h 2792358"/>
              <a:gd name="connsiteX6" fmla="*/ 3372204 w 4218923"/>
              <a:gd name="connsiteY6" fmla="*/ 948349 h 2792358"/>
              <a:gd name="connsiteX7" fmla="*/ 2799074 w 4218923"/>
              <a:gd name="connsiteY7" fmla="*/ 1075770 h 2792358"/>
              <a:gd name="connsiteX8" fmla="*/ 1839384 w 4218923"/>
              <a:gd name="connsiteY8" fmla="*/ 1211135 h 2792358"/>
              <a:gd name="connsiteX9" fmla="*/ 1124068 w 4218923"/>
              <a:gd name="connsiteY9" fmla="*/ 1327929 h 2792358"/>
              <a:gd name="connsiteX10" fmla="*/ 481743 w 4218923"/>
              <a:gd name="connsiteY10" fmla="*/ 1517720 h 2792358"/>
              <a:gd name="connsiteX11" fmla="*/ 181530 w 4218923"/>
              <a:gd name="connsiteY11" fmla="*/ 1689112 h 2792358"/>
              <a:gd name="connsiteX12" fmla="*/ 14598 w 4218923"/>
              <a:gd name="connsiteY12" fmla="*/ 2072491 h 2792358"/>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904" h="2814431">
                <a:moveTo>
                  <a:pt x="14598" y="2094564"/>
                </a:moveTo>
                <a:lnTo>
                  <a:pt x="0" y="2812212"/>
                </a:lnTo>
                <a:lnTo>
                  <a:pt x="4218904" y="2814431"/>
                </a:lnTo>
                <a:cubicBezTo>
                  <a:pt x="4216082" y="1640145"/>
                  <a:pt x="4214402" y="1174286"/>
                  <a:pt x="4211580" y="0"/>
                </a:cubicBezTo>
                <a:cubicBezTo>
                  <a:pt x="4204263" y="204417"/>
                  <a:pt x="4175890" y="474004"/>
                  <a:pt x="4081170" y="644787"/>
                </a:cubicBezTo>
                <a:lnTo>
                  <a:pt x="3817745" y="820631"/>
                </a:lnTo>
                <a:lnTo>
                  <a:pt x="3372204" y="970422"/>
                </a:lnTo>
                <a:lnTo>
                  <a:pt x="2799074" y="1097843"/>
                </a:lnTo>
                <a:lnTo>
                  <a:pt x="1839384" y="1233208"/>
                </a:lnTo>
                <a:lnTo>
                  <a:pt x="1124068" y="1350002"/>
                </a:lnTo>
                <a:lnTo>
                  <a:pt x="481743" y="1539793"/>
                </a:lnTo>
                <a:cubicBezTo>
                  <a:pt x="381672" y="1596924"/>
                  <a:pt x="252773" y="1644595"/>
                  <a:pt x="181530" y="1711185"/>
                </a:cubicBezTo>
                <a:cubicBezTo>
                  <a:pt x="46089" y="1826365"/>
                  <a:pt x="70242" y="1966771"/>
                  <a:pt x="14598" y="2094564"/>
                </a:cubicBezTo>
                <a:close/>
              </a:path>
            </a:pathLst>
          </a:custGeom>
          <a:solidFill>
            <a:schemeClr val="tx1">
              <a:lumMod val="50000"/>
              <a:lumOff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DE" sz="1800">
              <a:solidFill>
                <a:prstClr val="white"/>
              </a:solidFill>
              <a:latin typeface="Arial"/>
            </a:endParaRPr>
          </a:p>
        </p:txBody>
      </p:sp>
      <p:sp>
        <p:nvSpPr>
          <p:cNvPr id="19" name="Freihandform 18"/>
          <p:cNvSpPr/>
          <p:nvPr/>
        </p:nvSpPr>
        <p:spPr>
          <a:xfrm>
            <a:off x="3614469" y="339471"/>
            <a:ext cx="4192043" cy="4963131"/>
          </a:xfrm>
          <a:custGeom>
            <a:avLst/>
            <a:gdLst>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95554 w 4189708"/>
              <a:gd name="connsiteY7" fmla="*/ 242347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1068686 h 4703901"/>
              <a:gd name="connsiteX12" fmla="*/ 0 w 4192043"/>
              <a:gd name="connsiteY12" fmla="*/ 0 h 4703901"/>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943287"/>
              <a:gd name="connsiteX1" fmla="*/ 27735 w 4192043"/>
              <a:gd name="connsiteY1" fmla="*/ 4943287 h 4943287"/>
              <a:gd name="connsiteX2" fmla="*/ 179849 w 4192043"/>
              <a:gd name="connsiteY2" fmla="*/ 4362069 h 4943287"/>
              <a:gd name="connsiteX3" fmla="*/ 646995 w 4192043"/>
              <a:gd name="connsiteY3" fmla="*/ 4139529 h 4943287"/>
              <a:gd name="connsiteX4" fmla="*/ 1316181 w 4192043"/>
              <a:gd name="connsiteY4" fmla="*/ 3948538 h 4943287"/>
              <a:gd name="connsiteX5" fmla="*/ 2162881 w 4192043"/>
              <a:gd name="connsiteY5" fmla="*/ 3813346 h 4943287"/>
              <a:gd name="connsiteX6" fmla="*/ 3053376 w 4192043"/>
              <a:gd name="connsiteY6" fmla="*/ 3667354 h 4943287"/>
              <a:gd name="connsiteX7" fmla="*/ 3785189 w 4192043"/>
              <a:gd name="connsiteY7" fmla="*/ 3473113 h 4943287"/>
              <a:gd name="connsiteX8" fmla="*/ 4046060 w 4192043"/>
              <a:gd name="connsiteY8" fmla="*/ 3302372 h 4943287"/>
              <a:gd name="connsiteX9" fmla="*/ 4183576 w 4192043"/>
              <a:gd name="connsiteY9" fmla="*/ 2999339 h 4943287"/>
              <a:gd name="connsiteX10" fmla="*/ 4192043 w 4192043"/>
              <a:gd name="connsiteY10" fmla="*/ 2908192 h 4943287"/>
              <a:gd name="connsiteX11" fmla="*/ 4192043 w 4192043"/>
              <a:gd name="connsiteY11" fmla="*/ 8549 h 4943287"/>
              <a:gd name="connsiteX12" fmla="*/ 0 w 4192043"/>
              <a:gd name="connsiteY12" fmla="*/ 0 h 4943287"/>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75110 w 4192043"/>
              <a:gd name="connsiteY10" fmla="*/ 2788498 h 4909089"/>
              <a:gd name="connsiteX11" fmla="*/ 4192043 w 4192043"/>
              <a:gd name="connsiteY11" fmla="*/ 8549 h 4909089"/>
              <a:gd name="connsiteX12" fmla="*/ 0 w 4192043"/>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83576 w 4192044"/>
              <a:gd name="connsiteY9" fmla="*/ 299933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58176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2043" h="5011683">
                <a:moveTo>
                  <a:pt x="0" y="0"/>
                </a:moveTo>
                <a:cubicBezTo>
                  <a:pt x="778" y="1567967"/>
                  <a:pt x="1557" y="3443716"/>
                  <a:pt x="2335" y="5011683"/>
                </a:cubicBezTo>
                <a:cubicBezTo>
                  <a:pt x="36106" y="4607057"/>
                  <a:pt x="51887" y="4593570"/>
                  <a:pt x="133283" y="4411230"/>
                </a:cubicBezTo>
                <a:cubicBezTo>
                  <a:pt x="252310" y="4260818"/>
                  <a:pt x="578769" y="4133915"/>
                  <a:pt x="773995" y="4088233"/>
                </a:cubicBezTo>
                <a:lnTo>
                  <a:pt x="1316181" y="3948538"/>
                </a:lnTo>
                <a:lnTo>
                  <a:pt x="2162881" y="3813346"/>
                </a:lnTo>
                <a:lnTo>
                  <a:pt x="3053376" y="3667354"/>
                </a:lnTo>
                <a:cubicBezTo>
                  <a:pt x="3296255" y="3598332"/>
                  <a:pt x="3548660" y="3545341"/>
                  <a:pt x="3782014" y="3460289"/>
                </a:cubicBezTo>
                <a:lnTo>
                  <a:pt x="4056644" y="3260694"/>
                </a:lnTo>
                <a:cubicBezTo>
                  <a:pt x="4143052" y="3110879"/>
                  <a:pt x="4158552" y="2974958"/>
                  <a:pt x="4167701" y="2819799"/>
                </a:cubicBezTo>
                <a:cubicBezTo>
                  <a:pt x="4152886" y="2710690"/>
                  <a:pt x="4182518" y="2658221"/>
                  <a:pt x="4182519" y="2573692"/>
                </a:cubicBezTo>
                <a:cubicBezTo>
                  <a:pt x="4182519" y="1715438"/>
                  <a:pt x="4192043" y="866803"/>
                  <a:pt x="4192043" y="8549"/>
                </a:cubicBezTo>
                <a:lnTo>
                  <a:pt x="0" y="0"/>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e-DE" sz="1800" dirty="0" err="1">
                <a:solidFill>
                  <a:prstClr val="black"/>
                </a:solidFill>
                <a:latin typeface="Arial"/>
              </a:rPr>
              <a:t>Benzoat</a:t>
            </a:r>
            <a:r>
              <a:rPr lang="de-DE" sz="1800" dirty="0">
                <a:solidFill>
                  <a:prstClr val="black"/>
                </a:solidFill>
                <a:latin typeface="Arial"/>
              </a:rPr>
              <a:t>-Anion (A</a:t>
            </a:r>
            <a:r>
              <a:rPr lang="de-DE" sz="1800" baseline="30000" dirty="0">
                <a:solidFill>
                  <a:prstClr val="black"/>
                </a:solidFill>
                <a:latin typeface="Arial"/>
              </a:rPr>
              <a:t>–</a:t>
            </a:r>
            <a:r>
              <a:rPr lang="de-DE" sz="1800" dirty="0">
                <a:solidFill>
                  <a:prstClr val="black"/>
                </a:solidFill>
                <a:latin typeface="Arial"/>
              </a:rPr>
              <a:t>)</a:t>
            </a:r>
          </a:p>
        </p:txBody>
      </p:sp>
      <p:pic>
        <p:nvPicPr>
          <p:cNvPr id="21" name="Picture 6"/>
          <p:cNvPicPr>
            <a:picLocks noChangeAspect="1"/>
          </p:cNvPicPr>
          <p:nvPr/>
        </p:nvPicPr>
        <p:blipFill>
          <a:blip r:embed="rId3"/>
          <a:stretch>
            <a:fillRect/>
          </a:stretch>
        </p:blipFill>
        <p:spPr>
          <a:xfrm>
            <a:off x="4333266" y="1250507"/>
            <a:ext cx="2832063" cy="1278691"/>
          </a:xfrm>
          <a:prstGeom prst="rect">
            <a:avLst/>
          </a:prstGeom>
        </p:spPr>
      </p:pic>
      <p:pic>
        <p:nvPicPr>
          <p:cNvPr id="23" name="Picture 3"/>
          <p:cNvPicPr>
            <a:picLocks noChangeAspect="1"/>
          </p:cNvPicPr>
          <p:nvPr/>
        </p:nvPicPr>
        <p:blipFill>
          <a:blip r:embed="rId4"/>
          <a:stretch>
            <a:fillRect/>
          </a:stretch>
        </p:blipFill>
        <p:spPr>
          <a:xfrm>
            <a:off x="5394482" y="4430363"/>
            <a:ext cx="815351" cy="1134881"/>
          </a:xfrm>
          <a:prstGeom prst="rect">
            <a:avLst/>
          </a:prstGeom>
        </p:spPr>
      </p:pic>
      <p:grpSp>
        <p:nvGrpSpPr>
          <p:cNvPr id="34" name="Group 4"/>
          <p:cNvGrpSpPr>
            <a:grpSpLocks noChangeAspect="1"/>
          </p:cNvGrpSpPr>
          <p:nvPr/>
        </p:nvGrpSpPr>
        <p:grpSpPr bwMode="auto">
          <a:xfrm>
            <a:off x="3635115" y="3240763"/>
            <a:ext cx="4140000" cy="1752322"/>
            <a:chOff x="3711" y="3687"/>
            <a:chExt cx="5190" cy="2161"/>
          </a:xfrm>
        </p:grpSpPr>
        <p:sp>
          <p:nvSpPr>
            <p:cNvPr id="35" name="Freeform 5"/>
            <p:cNvSpPr>
              <a:spLocks/>
            </p:cNvSpPr>
            <p:nvPr/>
          </p:nvSpPr>
          <p:spPr bwMode="auto">
            <a:xfrm flipH="1" flipV="1">
              <a:off x="6268" y="3687"/>
              <a:ext cx="2633"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endParaRPr lang="de-DE" sz="1800">
                <a:solidFill>
                  <a:prstClr val="black"/>
                </a:solidFill>
                <a:latin typeface="Arial"/>
              </a:endParaRPr>
            </a:p>
          </p:txBody>
        </p:sp>
        <p:sp>
          <p:nvSpPr>
            <p:cNvPr id="36" name="Freeform 6"/>
            <p:cNvSpPr>
              <a:spLocks/>
            </p:cNvSpPr>
            <p:nvPr/>
          </p:nvSpPr>
          <p:spPr bwMode="auto">
            <a:xfrm rot="10761487" flipH="1" flipV="1">
              <a:off x="3711" y="4788"/>
              <a:ext cx="2580"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endParaRPr lang="de-DE" sz="1800">
                <a:solidFill>
                  <a:prstClr val="black"/>
                </a:solidFill>
                <a:latin typeface="Arial"/>
              </a:endParaRPr>
            </a:p>
          </p:txBody>
        </p:sp>
      </p:grpSp>
      <p:cxnSp>
        <p:nvCxnSpPr>
          <p:cNvPr id="9" name="Gerade Verbindung 8"/>
          <p:cNvCxnSpPr/>
          <p:nvPr/>
        </p:nvCxnSpPr>
        <p:spPr>
          <a:xfrm flipV="1">
            <a:off x="7775117" y="2934814"/>
            <a:ext cx="5995" cy="321811"/>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flipV="1">
            <a:off x="3638833" y="5010024"/>
            <a:ext cx="0" cy="286991"/>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79BF589B-4815-FB48-BAC4-0EED1BC6E8D2}"/>
              </a:ext>
            </a:extLst>
          </p:cNvPr>
          <p:cNvSpPr/>
          <p:nvPr/>
        </p:nvSpPr>
        <p:spPr>
          <a:xfrm>
            <a:off x="5667602" y="408061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E9E19574-D094-3E45-B528-21FC9CEE4100}"/>
              </a:ext>
            </a:extLst>
          </p:cNvPr>
          <p:cNvSpPr/>
          <p:nvPr/>
        </p:nvSpPr>
        <p:spPr>
          <a:xfrm>
            <a:off x="7351858" y="369097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70EB38FC-E85A-4547-8E44-E6778039F392}"/>
              </a:ext>
            </a:extLst>
          </p:cNvPr>
          <p:cNvSpPr/>
          <p:nvPr/>
        </p:nvSpPr>
        <p:spPr>
          <a:xfrm>
            <a:off x="3992772" y="44630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6A4BBAA8-5198-B844-A03A-FB7C0FE22172}"/>
              </a:ext>
            </a:extLst>
          </p:cNvPr>
          <p:cNvSpPr/>
          <p:nvPr/>
        </p:nvSpPr>
        <p:spPr>
          <a:xfrm>
            <a:off x="7715660" y="329337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782A4BB3-05C0-C143-9402-6A0748FBAAEB}"/>
              </a:ext>
            </a:extLst>
          </p:cNvPr>
          <p:cNvSpPr/>
          <p:nvPr/>
        </p:nvSpPr>
        <p:spPr>
          <a:xfrm>
            <a:off x="3621092" y="485460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1">
            <a:extLst>
              <a:ext uri="{FF2B5EF4-FFF2-40B4-BE49-F238E27FC236}">
                <a16:creationId xmlns:a16="http://schemas.microsoft.com/office/drawing/2014/main" id="{A758D80D-B359-F546-8187-FC647BAD241E}"/>
              </a:ext>
            </a:extLst>
          </p:cNvPr>
          <p:cNvSpPr txBox="1">
            <a:spLocks/>
          </p:cNvSpPr>
          <p:nvPr/>
        </p:nvSpPr>
        <p:spPr bwMode="auto">
          <a:xfrm>
            <a:off x="85586" y="100989"/>
            <a:ext cx="270201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defTabSz="914400"/>
            <a:r>
              <a:rPr lang="de-DE" kern="0" dirty="0"/>
              <a:t>Lösung B)</a:t>
            </a:r>
          </a:p>
        </p:txBody>
      </p:sp>
      <p:sp>
        <p:nvSpPr>
          <p:cNvPr id="2" name="Textfeld 1">
            <a:extLst>
              <a:ext uri="{FF2B5EF4-FFF2-40B4-BE49-F238E27FC236}">
                <a16:creationId xmlns:a16="http://schemas.microsoft.com/office/drawing/2014/main" id="{FC27F0F1-229A-4E47-B4DC-1112F76B66BE}"/>
              </a:ext>
            </a:extLst>
          </p:cNvPr>
          <p:cNvSpPr txBox="1"/>
          <p:nvPr/>
        </p:nvSpPr>
        <p:spPr>
          <a:xfrm>
            <a:off x="3992772"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sp>
        <p:nvSpPr>
          <p:cNvPr id="24" name="Textfeld 23">
            <a:extLst>
              <a:ext uri="{FF2B5EF4-FFF2-40B4-BE49-F238E27FC236}">
                <a16:creationId xmlns:a16="http://schemas.microsoft.com/office/drawing/2014/main" id="{FC7D3464-EB8D-B54F-A84D-57F05B2D589B}"/>
              </a:ext>
            </a:extLst>
          </p:cNvPr>
          <p:cNvSpPr txBox="1"/>
          <p:nvPr/>
        </p:nvSpPr>
        <p:spPr>
          <a:xfrm>
            <a:off x="5666565"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sp>
        <p:nvSpPr>
          <p:cNvPr id="27" name="Textfeld 26">
            <a:extLst>
              <a:ext uri="{FF2B5EF4-FFF2-40B4-BE49-F238E27FC236}">
                <a16:creationId xmlns:a16="http://schemas.microsoft.com/office/drawing/2014/main" id="{09946472-2D85-9841-BE85-63724C9F4414}"/>
              </a:ext>
            </a:extLst>
          </p:cNvPr>
          <p:cNvSpPr txBox="1"/>
          <p:nvPr/>
        </p:nvSpPr>
        <p:spPr>
          <a:xfrm>
            <a:off x="7423858"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spTree>
    <p:extLst>
      <p:ext uri="{BB962C8B-B14F-4D97-AF65-F5344CB8AC3E}">
        <p14:creationId xmlns:p14="http://schemas.microsoft.com/office/powerpoint/2010/main" val="16258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3" grpId="0" animBg="1"/>
      <p:bldP spid="20" grpId="0" animBg="1"/>
      <p:bldP spid="22" grpId="0" animBg="1"/>
      <p:bldP spid="25" grpId="0" animBg="1"/>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457200" y="248448"/>
            <a:ext cx="8229600" cy="1143000"/>
          </a:xfrm>
        </p:spPr>
        <p:txBody>
          <a:bodyPr>
            <a:normAutofit/>
          </a:bodyPr>
          <a:lstStyle/>
          <a:p>
            <a:r>
              <a:rPr lang="de-DE" sz="4800" b="1" dirty="0">
                <a:latin typeface="Arial" panose="020B0604020202020204" pitchFamily="34" charset="0"/>
                <a:cs typeface="Arial" panose="020B0604020202020204" pitchFamily="34" charset="0"/>
              </a:rPr>
              <a:t>Programm</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p:txBody>
          <a:bodyPr>
            <a:normAutofit/>
          </a:bodyPr>
          <a:lstStyle/>
          <a:p>
            <a:pPr>
              <a:lnSpc>
                <a:spcPct val="114000"/>
              </a:lnSpc>
              <a:spcAft>
                <a:spcPts val="1200"/>
              </a:spcAft>
            </a:pPr>
            <a:r>
              <a:rPr lang="de-DE" sz="2800" dirty="0">
                <a:solidFill>
                  <a:schemeClr val="bg1">
                    <a:lumMod val="75000"/>
                  </a:schemeClr>
                </a:solidFill>
                <a:latin typeface="Arial" panose="020B0604020202020204" pitchFamily="34" charset="0"/>
                <a:cs typeface="Arial" panose="020B0604020202020204" pitchFamily="34" charset="0"/>
              </a:rPr>
              <a:t>pH-abhängige Löslichkeit: Repetition</a:t>
            </a:r>
            <a:br>
              <a:rPr lang="de-DE" sz="2800" dirty="0">
                <a:solidFill>
                  <a:schemeClr val="bg1">
                    <a:lumMod val="75000"/>
                  </a:schemeClr>
                </a:solidFill>
                <a:latin typeface="Arial" panose="020B0604020202020204" pitchFamily="34" charset="0"/>
                <a:cs typeface="Arial" panose="020B0604020202020204" pitchFamily="34" charset="0"/>
              </a:rPr>
            </a:br>
            <a:r>
              <a:rPr lang="de-DE" sz="2800" dirty="0">
                <a:solidFill>
                  <a:schemeClr val="bg1">
                    <a:lumMod val="75000"/>
                  </a:schemeClr>
                </a:solidFill>
                <a:latin typeface="Arial" panose="020B0604020202020204" pitchFamily="34" charset="0"/>
                <a:cs typeface="Arial" panose="020B0604020202020204" pitchFamily="34" charset="0"/>
              </a:rPr>
              <a:t>	</a:t>
            </a:r>
            <a:r>
              <a:rPr lang="de-DE" dirty="0">
                <a:solidFill>
                  <a:schemeClr val="bg1">
                    <a:lumMod val="75000"/>
                  </a:schemeClr>
                </a:solidFill>
                <a:latin typeface="Arial" panose="020B0604020202020204" pitchFamily="34" charset="0"/>
                <a:cs typeface="Arial" panose="020B0604020202020204" pitchFamily="34" charset="0"/>
              </a:rPr>
              <a:t>Grundprinzip</a:t>
            </a:r>
            <a:br>
              <a:rPr lang="de-DE" dirty="0">
                <a:solidFill>
                  <a:schemeClr val="bg1">
                    <a:lumMod val="75000"/>
                  </a:schemeClr>
                </a:solidFill>
                <a:latin typeface="Arial" panose="020B0604020202020204" pitchFamily="34" charset="0"/>
                <a:cs typeface="Arial" panose="020B0604020202020204" pitchFamily="34" charset="0"/>
              </a:rPr>
            </a:br>
            <a:r>
              <a:rPr lang="de-DE" dirty="0">
                <a:solidFill>
                  <a:schemeClr val="bg1">
                    <a:lumMod val="75000"/>
                  </a:schemeClr>
                </a:solidFill>
                <a:latin typeface="Arial" panose="020B0604020202020204" pitchFamily="34" charset="0"/>
                <a:cs typeface="Arial" panose="020B0604020202020204" pitchFamily="34" charset="0"/>
              </a:rPr>
              <a:t>	Beispiel Benzoesäure (Experiment)</a:t>
            </a:r>
            <a:endParaRPr lang="de-DE" sz="2800" dirty="0">
              <a:solidFill>
                <a:schemeClr val="bg1">
                  <a:lumMod val="75000"/>
                </a:schemeClr>
              </a:solidFill>
              <a:latin typeface="Arial" panose="020B0604020202020204" pitchFamily="34" charset="0"/>
              <a:cs typeface="Arial" panose="020B0604020202020204" pitchFamily="34" charset="0"/>
            </a:endParaRPr>
          </a:p>
          <a:p>
            <a:pPr>
              <a:lnSpc>
                <a:spcPct val="114000"/>
              </a:lnSpc>
            </a:pPr>
            <a:r>
              <a:rPr lang="de-DE" sz="2800" dirty="0">
                <a:solidFill>
                  <a:schemeClr val="bg1">
                    <a:lumMod val="75000"/>
                  </a:schemeClr>
                </a:solidFill>
                <a:latin typeface="Arial" panose="020B0604020202020204" pitchFamily="34" charset="0"/>
                <a:cs typeface="Arial" panose="020B0604020202020204" pitchFamily="34" charset="0"/>
              </a:rPr>
              <a:t>Puffergleichung (</a:t>
            </a:r>
            <a:r>
              <a:rPr lang="de-DE" sz="2800" cap="small" dirty="0">
                <a:solidFill>
                  <a:schemeClr val="bg1">
                    <a:lumMod val="75000"/>
                  </a:schemeClr>
                </a:solidFill>
              </a:rPr>
              <a:t>Henderson/</a:t>
            </a:r>
            <a:r>
              <a:rPr lang="de-DE" sz="2800" cap="small" dirty="0" err="1">
                <a:solidFill>
                  <a:schemeClr val="bg1">
                    <a:lumMod val="75000"/>
                  </a:schemeClr>
                </a:solidFill>
              </a:rPr>
              <a:t>Hasselbalch</a:t>
            </a:r>
            <a:r>
              <a:rPr lang="de-DE" sz="2800" cap="small" dirty="0">
                <a:solidFill>
                  <a:schemeClr val="bg1">
                    <a:lumMod val="75000"/>
                  </a:schemeClr>
                </a:solidFill>
              </a:rPr>
              <a:t>)</a:t>
            </a:r>
          </a:p>
          <a:p>
            <a:pPr marL="0" indent="0">
              <a:lnSpc>
                <a:spcPct val="114000"/>
              </a:lnSpc>
              <a:spcAft>
                <a:spcPts val="1200"/>
              </a:spcAft>
              <a:buNone/>
            </a:pPr>
            <a:r>
              <a:rPr lang="de-DE" dirty="0">
                <a:solidFill>
                  <a:schemeClr val="bg1">
                    <a:lumMod val="75000"/>
                  </a:schemeClr>
                </a:solidFill>
                <a:latin typeface="Arial" panose="020B0604020202020204" pitchFamily="34" charset="0"/>
                <a:cs typeface="Arial" panose="020B0604020202020204" pitchFamily="34" charset="0"/>
              </a:rPr>
              <a:t>	Repetition: Ursprung der Gleichung, Bedeutung</a:t>
            </a:r>
            <a:br>
              <a:rPr lang="de-DE" dirty="0">
                <a:solidFill>
                  <a:schemeClr val="bg1">
                    <a:lumMod val="75000"/>
                  </a:schemeClr>
                </a:solidFill>
                <a:latin typeface="Arial" panose="020B0604020202020204" pitchFamily="34" charset="0"/>
                <a:cs typeface="Arial" panose="020B0604020202020204" pitchFamily="34" charset="0"/>
              </a:rPr>
            </a:br>
            <a:r>
              <a:rPr lang="de-DE" dirty="0">
                <a:solidFill>
                  <a:schemeClr val="bg1">
                    <a:lumMod val="75000"/>
                  </a:schemeClr>
                </a:solidFill>
                <a:latin typeface="Arial" panose="020B0604020202020204" pitchFamily="34" charset="0"/>
                <a:cs typeface="Arial" panose="020B0604020202020204" pitchFamily="34" charset="0"/>
              </a:rPr>
              <a:t>	Zusatzaufgabe zu Benzoesäure</a:t>
            </a:r>
            <a:endParaRPr lang="de-DE" sz="2800" dirty="0">
              <a:solidFill>
                <a:schemeClr val="bg1">
                  <a:lumMod val="75000"/>
                </a:schemeClr>
              </a:solidFill>
              <a:latin typeface="Arial" panose="020B0604020202020204" pitchFamily="34" charset="0"/>
              <a:cs typeface="Arial" panose="020B0604020202020204" pitchFamily="34" charset="0"/>
            </a:endParaRPr>
          </a:p>
          <a:p>
            <a:pPr>
              <a:lnSpc>
                <a:spcPct val="114000"/>
              </a:lnSpc>
            </a:pPr>
            <a:r>
              <a:rPr lang="de-DE" sz="2800" dirty="0">
                <a:latin typeface="Arial" panose="020B0604020202020204" pitchFamily="34" charset="0"/>
                <a:cs typeface="Arial" panose="020B0604020202020204" pitchFamily="34" charset="0"/>
              </a:rPr>
              <a:t>pH-</a:t>
            </a:r>
            <a:r>
              <a:rPr lang="de-DE" sz="2800" dirty="0"/>
              <a:t>a</a:t>
            </a:r>
            <a:r>
              <a:rPr lang="de-DE" sz="2800" dirty="0">
                <a:latin typeface="Arial" panose="020B0604020202020204" pitchFamily="34" charset="0"/>
                <a:cs typeface="Arial" panose="020B0604020202020204" pitchFamily="34" charset="0"/>
              </a:rPr>
              <a:t>bhängige Löslichkeit: Anwendungen in der medizinischen Chemie (Kapitel 4)	</a:t>
            </a:r>
          </a:p>
        </p:txBody>
      </p:sp>
    </p:spTree>
    <p:extLst>
      <p:ext uri="{BB962C8B-B14F-4D97-AF65-F5344CB8AC3E}">
        <p14:creationId xmlns:p14="http://schemas.microsoft.com/office/powerpoint/2010/main" val="2571932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774916"/>
            <a:ext cx="7772400" cy="2044484"/>
          </a:xfrm>
        </p:spPr>
        <p:txBody>
          <a:bodyPr/>
          <a:lstStyle/>
          <a:p>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2958885"/>
            <a:ext cx="6400800" cy="2584076"/>
          </a:xfrm>
        </p:spPr>
        <p:txBody>
          <a:bodyPr/>
          <a:lstStyle/>
          <a:p>
            <a:r>
              <a:rPr lang="de-DE" b="1" dirty="0"/>
              <a:t>Kapitel 4, S. 15 ff.</a:t>
            </a:r>
          </a:p>
          <a:p>
            <a:r>
              <a:rPr lang="de-DE" dirty="0"/>
              <a:t>Ionenfalle </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 / </a:t>
            </a:r>
            <a:r>
              <a:rPr lang="de-DE" dirty="0" err="1"/>
              <a:t>Prodrugs</a:t>
            </a:r>
            <a:endParaRPr lang="de-DE" dirty="0"/>
          </a:p>
          <a:p>
            <a:r>
              <a:rPr lang="de-DE" dirty="0" err="1"/>
              <a:t>Nichtopioide</a:t>
            </a:r>
            <a:r>
              <a:rPr lang="de-DE" dirty="0"/>
              <a:t> Analgetika</a:t>
            </a:r>
          </a:p>
          <a:p>
            <a:r>
              <a:rPr lang="de-DE" dirty="0"/>
              <a:t>Lokalanästhetika</a:t>
            </a:r>
          </a:p>
        </p:txBody>
      </p:sp>
    </p:spTree>
    <p:extLst>
      <p:ext uri="{BB962C8B-B14F-4D97-AF65-F5344CB8AC3E}">
        <p14:creationId xmlns:p14="http://schemas.microsoft.com/office/powerpoint/2010/main" val="3426682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96BF1-02B7-2E4A-A453-A9748E5B0B84}"/>
              </a:ext>
            </a:extLst>
          </p:cNvPr>
          <p:cNvSpPr>
            <a:spLocks noGrp="1"/>
          </p:cNvSpPr>
          <p:nvPr>
            <p:ph type="title"/>
          </p:nvPr>
        </p:nvSpPr>
        <p:spPr/>
        <p:txBody>
          <a:bodyPr/>
          <a:lstStyle/>
          <a:p>
            <a:r>
              <a:rPr lang="de-DE" dirty="0"/>
              <a:t>Ionenfalle </a:t>
            </a:r>
            <a:r>
              <a:rPr lang="de-DE" i="1" dirty="0"/>
              <a:t>(</a:t>
            </a:r>
            <a:r>
              <a:rPr lang="de-DE" i="1" dirty="0" err="1"/>
              <a:t>ion</a:t>
            </a:r>
            <a:r>
              <a:rPr lang="de-DE" i="1" dirty="0"/>
              <a:t> </a:t>
            </a:r>
            <a:r>
              <a:rPr lang="de-DE" i="1" dirty="0" err="1"/>
              <a:t>trapping</a:t>
            </a:r>
            <a:r>
              <a:rPr lang="de-DE" i="1" dirty="0"/>
              <a:t>)</a:t>
            </a:r>
            <a:endParaRPr lang="de-DE" dirty="0"/>
          </a:p>
        </p:txBody>
      </p:sp>
      <p:sp>
        <p:nvSpPr>
          <p:cNvPr id="3" name="Inhaltsplatzhalter 2">
            <a:extLst>
              <a:ext uri="{FF2B5EF4-FFF2-40B4-BE49-F238E27FC236}">
                <a16:creationId xmlns:a16="http://schemas.microsoft.com/office/drawing/2014/main" id="{DB8CD670-F2F6-A047-8A6B-D28A96DBE122}"/>
              </a:ext>
            </a:extLst>
          </p:cNvPr>
          <p:cNvSpPr>
            <a:spLocks noGrp="1"/>
          </p:cNvSpPr>
          <p:nvPr>
            <p:ph idx="1"/>
          </p:nvPr>
        </p:nvSpPr>
        <p:spPr/>
        <p:txBody>
          <a:bodyPr/>
          <a:lstStyle/>
          <a:p>
            <a:pPr marL="0" indent="0">
              <a:lnSpc>
                <a:spcPct val="150000"/>
              </a:lnSpc>
              <a:buNone/>
            </a:pPr>
            <a:r>
              <a:rPr lang="de-CH" sz="2600" dirty="0"/>
              <a:t>Unter </a:t>
            </a:r>
            <a:r>
              <a:rPr lang="de-CH" sz="2600" b="1" i="1" dirty="0" err="1"/>
              <a:t>ion</a:t>
            </a:r>
            <a:r>
              <a:rPr lang="de-CH" sz="2600" b="1" i="1" dirty="0"/>
              <a:t> </a:t>
            </a:r>
            <a:r>
              <a:rPr lang="de-CH" sz="2600" b="1" i="1" dirty="0" err="1"/>
              <a:t>trapping</a:t>
            </a:r>
            <a:r>
              <a:rPr lang="de-CH" sz="2600" dirty="0"/>
              <a:t> (dt. meist: Ionenfalle) versteht man die Anreicherung von Ionen in Zellen bzw. Zellkompartimenten aufgrund einer unterschiedlichen, pH-Wert-abhängigen Löslichkeit. </a:t>
            </a:r>
          </a:p>
          <a:p>
            <a:pPr marL="0" indent="0">
              <a:lnSpc>
                <a:spcPct val="150000"/>
              </a:lnSpc>
              <a:buNone/>
            </a:pPr>
            <a:endParaRPr lang="de-CH" sz="2600" dirty="0"/>
          </a:p>
          <a:p>
            <a:pPr>
              <a:lnSpc>
                <a:spcPct val="150000"/>
              </a:lnSpc>
              <a:buFont typeface="Wingdings" pitchFamily="2" charset="2"/>
              <a:buChar char="à"/>
            </a:pPr>
            <a:r>
              <a:rPr lang="de-CH" sz="2600" dirty="0">
                <a:sym typeface="Wingdings" pitchFamily="2" charset="2"/>
              </a:rPr>
              <a:t> S. 15 und Aufgabe 3 im Dossier «Alkaloide» (S. 10)</a:t>
            </a:r>
            <a:endParaRPr lang="de-CH" sz="2600" dirty="0"/>
          </a:p>
          <a:p>
            <a:pPr marL="0" indent="0">
              <a:lnSpc>
                <a:spcPct val="150000"/>
              </a:lnSpc>
              <a:buNone/>
            </a:pPr>
            <a:endParaRPr lang="de-DE" sz="2600" dirty="0"/>
          </a:p>
        </p:txBody>
      </p:sp>
      <p:sp>
        <p:nvSpPr>
          <p:cNvPr id="4" name="Fußzeilenplatzhalter 3">
            <a:extLst>
              <a:ext uri="{FF2B5EF4-FFF2-40B4-BE49-F238E27FC236}">
                <a16:creationId xmlns:a16="http://schemas.microsoft.com/office/drawing/2014/main" id="{20169660-65F6-FF4A-9826-46D6D04EF843}"/>
              </a:ext>
            </a:extLst>
          </p:cNvPr>
          <p:cNvSpPr>
            <a:spLocks noGrp="1"/>
          </p:cNvSpPr>
          <p:nvPr>
            <p:ph type="ftr" sz="quarter" idx="11"/>
          </p:nvPr>
        </p:nvSpPr>
        <p:spPr/>
        <p:txBody>
          <a:bodyPr/>
          <a:lstStyle/>
          <a:p>
            <a:r>
              <a:rPr lang="de-CH"/>
              <a:t>Säure-Base-Reaktionen</a:t>
            </a:r>
          </a:p>
        </p:txBody>
      </p:sp>
    </p:spTree>
    <p:extLst>
      <p:ext uri="{BB962C8B-B14F-4D97-AF65-F5344CB8AC3E}">
        <p14:creationId xmlns:p14="http://schemas.microsoft.com/office/powerpoint/2010/main" val="332470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48936-2CCE-B045-B0BA-B2D5BD8177E7}"/>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a16="http://schemas.microsoft.com/office/drawing/2014/main" id="{9B85946F-1A5D-0B42-996E-D0A3DC44BEF8}"/>
              </a:ext>
            </a:extLst>
          </p:cNvPr>
          <p:cNvSpPr>
            <a:spLocks noGrp="1"/>
          </p:cNvSpPr>
          <p:nvPr>
            <p:ph idx="1"/>
          </p:nvPr>
        </p:nvSpPr>
        <p:spPr>
          <a:xfrm>
            <a:off x="628650" y="1690688"/>
            <a:ext cx="7886700" cy="4802185"/>
          </a:xfrm>
        </p:spPr>
        <p:txBody>
          <a:bodyPr>
            <a:normAutofit fontScale="92500"/>
          </a:bodyPr>
          <a:lstStyle/>
          <a:p>
            <a:pPr marL="0" indent="0" algn="ctr">
              <a:lnSpc>
                <a:spcPct val="130000"/>
              </a:lnSpc>
              <a:buNone/>
            </a:pPr>
            <a:r>
              <a:rPr lang="de-CH" sz="2400" i="1" dirty="0"/>
              <a:t>«Medizinische Chemie beschäftigt sich mit der Entdeckung, Entwicklung, Identifizierung und molekularen </a:t>
            </a:r>
            <a:r>
              <a:rPr lang="de-CH" sz="2400" b="1" i="1" dirty="0"/>
              <a:t>Wirkungsmechanismen</a:t>
            </a:r>
            <a:r>
              <a:rPr lang="de-CH" sz="2400" i="1" dirty="0"/>
              <a:t> einer biologisch aktiven Substanz. </a:t>
            </a:r>
            <a:br>
              <a:rPr lang="de-CH" sz="2400" i="1" dirty="0"/>
            </a:br>
            <a:r>
              <a:rPr lang="de-CH" sz="2400" i="1" dirty="0"/>
              <a:t>Der Schwerpunkt liegt bei </a:t>
            </a:r>
            <a:r>
              <a:rPr lang="de-CH" sz="2400" b="1" i="1" dirty="0"/>
              <a:t>chemischen Wirkstoffen</a:t>
            </a:r>
            <a:r>
              <a:rPr lang="de-CH" sz="2400" i="1" dirty="0"/>
              <a:t>, aber das Interesse des medizinischen Chemikers ist nicht auf diese Substanzen allein beschränkt, sondern schliesst </a:t>
            </a:r>
            <a:r>
              <a:rPr lang="de-CH" sz="2400" b="1" i="1" dirty="0"/>
              <a:t>biologisch aktive Substanzen </a:t>
            </a:r>
            <a:r>
              <a:rPr lang="de-CH" sz="2400" i="1" dirty="0"/>
              <a:t>im Allgemeinen ein. Des weiteren befasst sich medizinische Chemie mit den Studien, der Identifizierung und der Synthese der </a:t>
            </a:r>
            <a:r>
              <a:rPr lang="de-CH" sz="2400" b="1" i="1" dirty="0"/>
              <a:t>Metaboliten dieser Wirkstoffe und verwandten Produkten</a:t>
            </a:r>
            <a:r>
              <a:rPr lang="de-CH" sz="2400" i="1" dirty="0"/>
              <a:t>.»</a:t>
            </a:r>
            <a:endParaRPr lang="de-CH" sz="2400" dirty="0"/>
          </a:p>
        </p:txBody>
      </p:sp>
      <p:sp>
        <p:nvSpPr>
          <p:cNvPr id="5" name="Rechteck 4">
            <a:extLst>
              <a:ext uri="{FF2B5EF4-FFF2-40B4-BE49-F238E27FC236}">
                <a16:creationId xmlns:a16="http://schemas.microsoft.com/office/drawing/2014/main" id="{93804EF7-9382-5140-BC2F-6687DFB47019}"/>
              </a:ext>
            </a:extLst>
          </p:cNvPr>
          <p:cNvSpPr/>
          <p:nvPr/>
        </p:nvSpPr>
        <p:spPr>
          <a:xfrm>
            <a:off x="8280190" y="6275293"/>
            <a:ext cx="731290"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S. 2</a:t>
            </a:r>
          </a:p>
        </p:txBody>
      </p:sp>
    </p:spTree>
    <p:extLst>
      <p:ext uri="{BB962C8B-B14F-4D97-AF65-F5344CB8AC3E}">
        <p14:creationId xmlns:p14="http://schemas.microsoft.com/office/powerpoint/2010/main" val="259036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A936F-E1B3-5145-BA5A-90778B518458}"/>
              </a:ext>
            </a:extLst>
          </p:cNvPr>
          <p:cNvSpPr>
            <a:spLocks noGrp="1"/>
          </p:cNvSpPr>
          <p:nvPr>
            <p:ph type="title"/>
          </p:nvPr>
        </p:nvSpPr>
        <p:spPr>
          <a:xfrm>
            <a:off x="457200" y="57149"/>
            <a:ext cx="8229600" cy="1143000"/>
          </a:xfrm>
        </p:spPr>
        <p:txBody>
          <a:bodyPr/>
          <a:lstStyle/>
          <a:p>
            <a:r>
              <a:rPr lang="de-DE" dirty="0"/>
              <a:t>Erinnerung: Aufgabe 3 </a:t>
            </a:r>
            <a:br>
              <a:rPr lang="de-DE" dirty="0"/>
            </a:br>
            <a:r>
              <a:rPr lang="de-DE" sz="2400" b="0" dirty="0"/>
              <a:t>(Dossier </a:t>
            </a:r>
            <a:r>
              <a:rPr lang="de-CH" sz="2400" b="0" dirty="0"/>
              <a:t>«</a:t>
            </a:r>
            <a:r>
              <a:rPr lang="de-DE" sz="2400" b="0" dirty="0"/>
              <a:t>Alkaloide</a:t>
            </a:r>
            <a:r>
              <a:rPr lang="de-CH" sz="2400" b="0" dirty="0"/>
              <a:t>»</a:t>
            </a:r>
            <a:r>
              <a:rPr lang="de-DE" sz="2400" b="0" dirty="0"/>
              <a:t>, S. 10)</a:t>
            </a:r>
            <a:endParaRPr lang="de-DE" b="0" dirty="0"/>
          </a:p>
        </p:txBody>
      </p:sp>
      <p:sp>
        <p:nvSpPr>
          <p:cNvPr id="4" name="Datumsplatzhalter 3">
            <a:extLst>
              <a:ext uri="{FF2B5EF4-FFF2-40B4-BE49-F238E27FC236}">
                <a16:creationId xmlns:a16="http://schemas.microsoft.com/office/drawing/2014/main" id="{BF91BF86-7ACD-DA4F-BC25-7F44612DF08D}"/>
              </a:ext>
            </a:extLst>
          </p:cNvPr>
          <p:cNvSpPr>
            <a:spLocks noGrp="1"/>
          </p:cNvSpPr>
          <p:nvPr>
            <p:ph type="dt" sz="half" idx="10"/>
          </p:nvPr>
        </p:nvSpPr>
        <p:spPr/>
        <p:txBody>
          <a:bodyPr/>
          <a:lstStyle/>
          <a:p>
            <a:r>
              <a:rPr lang="de-CH"/>
              <a:t>EF Chemie</a:t>
            </a:r>
            <a:endParaRPr lang="de-CH" dirty="0"/>
          </a:p>
        </p:txBody>
      </p:sp>
      <p:sp>
        <p:nvSpPr>
          <p:cNvPr id="5" name="Fußzeilenplatzhalter 4">
            <a:extLst>
              <a:ext uri="{FF2B5EF4-FFF2-40B4-BE49-F238E27FC236}">
                <a16:creationId xmlns:a16="http://schemas.microsoft.com/office/drawing/2014/main" id="{95325C2C-ECAD-C64B-A0ED-D40EFE03CC93}"/>
              </a:ext>
            </a:extLst>
          </p:cNvPr>
          <p:cNvSpPr>
            <a:spLocks noGrp="1"/>
          </p:cNvSpPr>
          <p:nvPr>
            <p:ph type="ftr" sz="quarter" idx="11"/>
          </p:nvPr>
        </p:nvSpPr>
        <p:spPr/>
        <p:txBody>
          <a:bodyPr/>
          <a:lstStyle/>
          <a:p>
            <a:r>
              <a:rPr lang="en-US"/>
              <a:t>Alkaloide</a:t>
            </a:r>
            <a:endParaRPr lang="de-CH" dirty="0"/>
          </a:p>
        </p:txBody>
      </p:sp>
      <p:sp>
        <p:nvSpPr>
          <p:cNvPr id="6" name="Foliennummernplatzhalter 5">
            <a:extLst>
              <a:ext uri="{FF2B5EF4-FFF2-40B4-BE49-F238E27FC236}">
                <a16:creationId xmlns:a16="http://schemas.microsoft.com/office/drawing/2014/main" id="{BBA92579-E74C-F743-8D58-D1AC373BDDA8}"/>
              </a:ext>
            </a:extLst>
          </p:cNvPr>
          <p:cNvSpPr>
            <a:spLocks noGrp="1"/>
          </p:cNvSpPr>
          <p:nvPr>
            <p:ph type="sldNum" sz="quarter" idx="12"/>
          </p:nvPr>
        </p:nvSpPr>
        <p:spPr/>
        <p:txBody>
          <a:bodyPr/>
          <a:lstStyle/>
          <a:p>
            <a:fld id="{1D2019EB-244C-6447-9D0D-D9FF3A3E4F24}" type="slidenum">
              <a:rPr lang="de-CH" smtClean="0"/>
              <a:pPr/>
              <a:t>60</a:t>
            </a:fld>
            <a:endParaRPr lang="de-CH" dirty="0"/>
          </a:p>
        </p:txBody>
      </p:sp>
      <p:sp>
        <p:nvSpPr>
          <p:cNvPr id="8" name="Rectangle 2">
            <a:extLst>
              <a:ext uri="{FF2B5EF4-FFF2-40B4-BE49-F238E27FC236}">
                <a16:creationId xmlns:a16="http://schemas.microsoft.com/office/drawing/2014/main" id="{AA8A8CB4-03A0-614D-BA17-8E8A871B8FC8}"/>
              </a:ext>
            </a:extLst>
          </p:cNvPr>
          <p:cNvSpPr>
            <a:spLocks noGrp="1" noChangeArrowheads="1"/>
          </p:cNvSpPr>
          <p:nvPr>
            <p:ph idx="1"/>
          </p:nvPr>
        </p:nvSpPr>
        <p:spPr bwMode="auto">
          <a:xfrm>
            <a:off x="457200" y="1237802"/>
            <a:ext cx="8229600" cy="236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110000"/>
              </a:lnSpc>
              <a:buNone/>
            </a:pPr>
            <a:r>
              <a:rPr lang="de-CH" sz="2200" dirty="0"/>
              <a:t>Viele pflanzliche Alkaloide sind hochgiftig. Dabei wirkt das Gift auch gegen die Pflanze selbst, weshalb die Alkaloide in speziellen Zellorganellen, den Vakuolen, "eingesperrt" und transportiert werden. </a:t>
            </a:r>
          </a:p>
          <a:p>
            <a:pPr marL="0" indent="0">
              <a:lnSpc>
                <a:spcPct val="110000"/>
              </a:lnSpc>
              <a:buNone/>
            </a:pPr>
            <a:r>
              <a:rPr lang="de-DE" sz="2200" dirty="0"/>
              <a:t>Sollte der pH-Wert in den Vakuolen vergleichsweise tief oder hoch sein? Begründe.</a:t>
            </a:r>
            <a:endParaRPr kumimoji="0" lang="de-DE" altLang="de-DE" sz="22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5F134CE1-EFE3-914D-B7B9-C0026282AC6E}"/>
              </a:ext>
            </a:extLst>
          </p:cNvPr>
          <p:cNvSpPr txBox="1">
            <a:spLocks noChangeArrowheads="1"/>
          </p:cNvSpPr>
          <p:nvPr/>
        </p:nvSpPr>
        <p:spPr bwMode="auto">
          <a:xfrm>
            <a:off x="457200" y="3882002"/>
            <a:ext cx="8229600" cy="24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de-CH" sz="2200" dirty="0">
                <a:solidFill>
                  <a:srgbClr val="FF0000"/>
                </a:solidFill>
              </a:rPr>
              <a:t>In den Vakuolen ist der pH-Wert eher tief (pH = ca. 5–6).</a:t>
            </a:r>
          </a:p>
          <a:p>
            <a:pPr marL="0" indent="0">
              <a:lnSpc>
                <a:spcPct val="110000"/>
              </a:lnSpc>
              <a:buNone/>
            </a:pPr>
            <a:r>
              <a:rPr lang="de-CH" sz="2200" dirty="0">
                <a:solidFill>
                  <a:srgbClr val="FF0000"/>
                </a:solidFill>
              </a:rPr>
              <a:t>Alkaloide werden bei tiefem pH-Wert (an der Aminogruppe) </a:t>
            </a:r>
            <a:r>
              <a:rPr lang="de-CH" sz="2200" dirty="0" err="1">
                <a:solidFill>
                  <a:srgbClr val="FF0000"/>
                </a:solidFill>
              </a:rPr>
              <a:t>protoniert</a:t>
            </a:r>
            <a:r>
              <a:rPr lang="de-CH" sz="2200" dirty="0">
                <a:solidFill>
                  <a:srgbClr val="FF0000"/>
                </a:solidFill>
              </a:rPr>
              <a:t> und so ionisiert. </a:t>
            </a:r>
          </a:p>
          <a:p>
            <a:pPr marL="0" indent="0">
              <a:lnSpc>
                <a:spcPct val="110000"/>
              </a:lnSpc>
              <a:buNone/>
            </a:pPr>
            <a:r>
              <a:rPr lang="de-CH" sz="2200" dirty="0">
                <a:solidFill>
                  <a:srgbClr val="FF0000"/>
                </a:solidFill>
              </a:rPr>
              <a:t>Die Kationen, d. h. die konjugierten Säuren der Amine, können die lipophile Zellmembran nicht mehr passieren und werden im Inneren der Vakuole durch </a:t>
            </a:r>
            <a:r>
              <a:rPr lang="de-CH" sz="2200" i="1" dirty="0" err="1">
                <a:solidFill>
                  <a:srgbClr val="FF0000"/>
                </a:solidFill>
              </a:rPr>
              <a:t>ion</a:t>
            </a:r>
            <a:r>
              <a:rPr lang="de-CH" sz="2200" i="1" dirty="0">
                <a:solidFill>
                  <a:srgbClr val="FF0000"/>
                </a:solidFill>
              </a:rPr>
              <a:t> </a:t>
            </a:r>
            <a:r>
              <a:rPr lang="de-CH" sz="2200" i="1" dirty="0" err="1">
                <a:solidFill>
                  <a:srgbClr val="FF0000"/>
                </a:solidFill>
              </a:rPr>
              <a:t>trapping</a:t>
            </a:r>
            <a:r>
              <a:rPr lang="de-CH" sz="2200" dirty="0">
                <a:solidFill>
                  <a:srgbClr val="FF0000"/>
                </a:solidFill>
              </a:rPr>
              <a:t> festgehalten.</a:t>
            </a:r>
          </a:p>
        </p:txBody>
      </p:sp>
    </p:spTree>
    <p:extLst>
      <p:ext uri="{BB962C8B-B14F-4D97-AF65-F5344CB8AC3E}">
        <p14:creationId xmlns:p14="http://schemas.microsoft.com/office/powerpoint/2010/main" val="2064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1063628"/>
            <a:ext cx="7772400" cy="1470025"/>
          </a:xfrm>
        </p:spPr>
        <p:txBody>
          <a:bodyPr/>
          <a:lstStyle/>
          <a:p>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2819400"/>
            <a:ext cx="6400800" cy="2946402"/>
          </a:xfrm>
        </p:spPr>
        <p:txBody>
          <a:bodyPr/>
          <a:lstStyle/>
          <a:p>
            <a:r>
              <a:rPr lang="de-DE" b="1" dirty="0"/>
              <a:t>Kapitel 4, S. 15 ff.</a:t>
            </a:r>
          </a:p>
          <a:p>
            <a:r>
              <a:rPr lang="de-DE" dirty="0"/>
              <a:t>Ionenfalle</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a:t>
            </a:r>
          </a:p>
          <a:p>
            <a:r>
              <a:rPr lang="de-DE" dirty="0" err="1"/>
              <a:t>Nichtopioide</a:t>
            </a:r>
            <a:r>
              <a:rPr lang="de-DE" dirty="0"/>
              <a:t> Analgetika</a:t>
            </a:r>
          </a:p>
          <a:p>
            <a:r>
              <a:rPr lang="de-DE" dirty="0"/>
              <a:t>Lokalanästhetika</a:t>
            </a:r>
          </a:p>
          <a:p>
            <a:r>
              <a:rPr lang="de-DE" dirty="0"/>
              <a:t>Nervengifte</a:t>
            </a:r>
          </a:p>
        </p:txBody>
      </p:sp>
      <p:sp>
        <p:nvSpPr>
          <p:cNvPr id="4" name="Rechteck 3">
            <a:extLst>
              <a:ext uri="{FF2B5EF4-FFF2-40B4-BE49-F238E27FC236}">
                <a16:creationId xmlns:a16="http://schemas.microsoft.com/office/drawing/2014/main" id="{06BA7A06-1222-E541-9064-0545509654FD}"/>
              </a:ext>
            </a:extLst>
          </p:cNvPr>
          <p:cNvSpPr/>
          <p:nvPr/>
        </p:nvSpPr>
        <p:spPr>
          <a:xfrm>
            <a:off x="6182079" y="3237045"/>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FF475-CD3B-2646-BFFB-E3B6848BEB61}"/>
              </a:ext>
            </a:extLst>
          </p:cNvPr>
          <p:cNvSpPr>
            <a:spLocks noGrp="1"/>
          </p:cNvSpPr>
          <p:nvPr>
            <p:ph type="title"/>
          </p:nvPr>
        </p:nvSpPr>
        <p:spPr>
          <a:xfrm>
            <a:off x="327451" y="0"/>
            <a:ext cx="7886700" cy="1325563"/>
          </a:xfrm>
        </p:spPr>
        <p:txBody>
          <a:bodyPr/>
          <a:lstStyle/>
          <a:p>
            <a:r>
              <a:rPr lang="de-DE" dirty="0"/>
              <a:t>Erinnerung: Blut-Hirn-Schranke</a:t>
            </a:r>
          </a:p>
        </p:txBody>
      </p:sp>
      <p:sp>
        <p:nvSpPr>
          <p:cNvPr id="9" name="Textfeld 8">
            <a:extLst>
              <a:ext uri="{FF2B5EF4-FFF2-40B4-BE49-F238E27FC236}">
                <a16:creationId xmlns:a16="http://schemas.microsoft.com/office/drawing/2014/main" id="{83D02A3F-4B8A-884C-9270-32785E184F64}"/>
              </a:ext>
            </a:extLst>
          </p:cNvPr>
          <p:cNvSpPr txBox="1"/>
          <p:nvPr/>
        </p:nvSpPr>
        <p:spPr>
          <a:xfrm>
            <a:off x="327451" y="956231"/>
            <a:ext cx="8187899"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…trennt die Blutbahn vom Hirngewebe; nur für unpolare Moleküle durchlässig.</a:t>
            </a:r>
          </a:p>
        </p:txBody>
      </p:sp>
      <p:pic>
        <p:nvPicPr>
          <p:cNvPr id="10" name="Bild 8">
            <a:extLst>
              <a:ext uri="{FF2B5EF4-FFF2-40B4-BE49-F238E27FC236}">
                <a16:creationId xmlns:a16="http://schemas.microsoft.com/office/drawing/2014/main" id="{2AE3C1C1-65C2-E14F-8B6F-8B21A2B4203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Lst>
          </a:blip>
          <a:stretch>
            <a:fillRect/>
          </a:stretch>
        </p:blipFill>
        <p:spPr>
          <a:xfrm>
            <a:off x="420216" y="1484589"/>
            <a:ext cx="7196533" cy="5373411"/>
          </a:xfrm>
          <a:prstGeom prst="rect">
            <a:avLst/>
          </a:prstGeom>
        </p:spPr>
      </p:pic>
      <p:sp>
        <p:nvSpPr>
          <p:cNvPr id="11" name="Textfeld 10">
            <a:extLst>
              <a:ext uri="{FF2B5EF4-FFF2-40B4-BE49-F238E27FC236}">
                <a16:creationId xmlns:a16="http://schemas.microsoft.com/office/drawing/2014/main" id="{54F13460-ECD4-1246-B416-D6A109BC9C5E}"/>
              </a:ext>
            </a:extLst>
          </p:cNvPr>
          <p:cNvSpPr txBox="1"/>
          <p:nvPr/>
        </p:nvSpPr>
        <p:spPr>
          <a:xfrm>
            <a:off x="2863976" y="6027320"/>
            <a:ext cx="1210588" cy="400110"/>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Astrozyt</a:t>
            </a:r>
            <a:endParaRPr lang="de-DE" sz="2000" b="1" dirty="0">
              <a:solidFill>
                <a:schemeClr val="bg1"/>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236AA293-1C53-9445-B805-C8D2B0A7457C}"/>
              </a:ext>
            </a:extLst>
          </p:cNvPr>
          <p:cNvSpPr txBox="1"/>
          <p:nvPr/>
        </p:nvSpPr>
        <p:spPr>
          <a:xfrm>
            <a:off x="4074564" y="3478696"/>
            <a:ext cx="1083951"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Neuron</a:t>
            </a:r>
          </a:p>
        </p:txBody>
      </p:sp>
      <p:sp>
        <p:nvSpPr>
          <p:cNvPr id="13" name="Textfeld 12">
            <a:extLst>
              <a:ext uri="{FF2B5EF4-FFF2-40B4-BE49-F238E27FC236}">
                <a16:creationId xmlns:a16="http://schemas.microsoft.com/office/drawing/2014/main" id="{017351E7-F77F-CA4E-826E-A5FDFBCB03B5}"/>
              </a:ext>
            </a:extLst>
          </p:cNvPr>
          <p:cNvSpPr txBox="1"/>
          <p:nvPr/>
        </p:nvSpPr>
        <p:spPr>
          <a:xfrm>
            <a:off x="6122025" y="2610678"/>
            <a:ext cx="1241045"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Synapse</a:t>
            </a:r>
          </a:p>
        </p:txBody>
      </p:sp>
      <p:sp>
        <p:nvSpPr>
          <p:cNvPr id="14" name="Textfeld 13">
            <a:extLst>
              <a:ext uri="{FF2B5EF4-FFF2-40B4-BE49-F238E27FC236}">
                <a16:creationId xmlns:a16="http://schemas.microsoft.com/office/drawing/2014/main" id="{BFCD1286-E9E0-FE45-8C2D-1FA7A8A03E1D}"/>
              </a:ext>
            </a:extLst>
          </p:cNvPr>
          <p:cNvSpPr txBox="1"/>
          <p:nvPr/>
        </p:nvSpPr>
        <p:spPr>
          <a:xfrm>
            <a:off x="2706021" y="1910054"/>
            <a:ext cx="1721946" cy="400110"/>
          </a:xfrm>
          <a:prstGeom prst="rect">
            <a:avLst/>
          </a:prstGeom>
          <a:noFill/>
        </p:spPr>
        <p:txBody>
          <a:bodyPr wrap="none" rtlCol="0">
            <a:spAutoFit/>
          </a:bodyPr>
          <a:lstStyle/>
          <a:p>
            <a:r>
              <a:rPr lang="de-DE" sz="2000" b="1" dirty="0">
                <a:solidFill>
                  <a:srgbClr val="FF0000"/>
                </a:solidFill>
                <a:latin typeface="Arial" panose="020B0604020202020204" pitchFamily="34" charset="0"/>
                <a:cs typeface="Arial" panose="020B0604020202020204" pitchFamily="34" charset="0"/>
              </a:rPr>
              <a:t>Blutkapillare</a:t>
            </a:r>
          </a:p>
        </p:txBody>
      </p:sp>
      <p:sp>
        <p:nvSpPr>
          <p:cNvPr id="15" name="Textfeld 14">
            <a:extLst>
              <a:ext uri="{FF2B5EF4-FFF2-40B4-BE49-F238E27FC236}">
                <a16:creationId xmlns:a16="http://schemas.microsoft.com/office/drawing/2014/main" id="{EEF9FBF0-B788-7145-8733-DD1AAB8BF471}"/>
              </a:ext>
            </a:extLst>
          </p:cNvPr>
          <p:cNvSpPr txBox="1"/>
          <p:nvPr/>
        </p:nvSpPr>
        <p:spPr>
          <a:xfrm>
            <a:off x="826909" y="4036832"/>
            <a:ext cx="1282723" cy="400110"/>
          </a:xfrm>
          <a:prstGeom prst="rect">
            <a:avLst/>
          </a:prstGeom>
          <a:noFill/>
        </p:spPr>
        <p:txBody>
          <a:bodyPr wrap="none" rtlCol="0">
            <a:spAutoFit/>
          </a:bodyPr>
          <a:lstStyle/>
          <a:p>
            <a:r>
              <a:rPr lang="de-DE" sz="2000" b="1" dirty="0">
                <a:solidFill>
                  <a:srgbClr val="F7BFD8"/>
                </a:solidFill>
                <a:latin typeface="Arial" panose="020B0604020202020204" pitchFamily="34" charset="0"/>
                <a:cs typeface="Arial" panose="020B0604020202020204" pitchFamily="34" charset="0"/>
              </a:rPr>
              <a:t>Endothel</a:t>
            </a:r>
          </a:p>
        </p:txBody>
      </p:sp>
      <p:sp>
        <p:nvSpPr>
          <p:cNvPr id="16" name="Textfeld 15">
            <a:extLst>
              <a:ext uri="{FF2B5EF4-FFF2-40B4-BE49-F238E27FC236}">
                <a16:creationId xmlns:a16="http://schemas.microsoft.com/office/drawing/2014/main" id="{657A415A-F4E7-B94D-ACE4-CAC1087C3389}"/>
              </a:ext>
            </a:extLst>
          </p:cNvPr>
          <p:cNvSpPr txBox="1"/>
          <p:nvPr/>
        </p:nvSpPr>
        <p:spPr>
          <a:xfrm>
            <a:off x="523557" y="2007367"/>
            <a:ext cx="1024639" cy="400110"/>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Perizyt</a:t>
            </a:r>
            <a:endParaRPr lang="de-DE" sz="2000" b="1" dirty="0">
              <a:solidFill>
                <a:schemeClr val="bg1"/>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ECD07875-914E-EA45-8C0D-F6F8FF555907}"/>
              </a:ext>
            </a:extLst>
          </p:cNvPr>
          <p:cNvSpPr txBox="1"/>
          <p:nvPr/>
        </p:nvSpPr>
        <p:spPr>
          <a:xfrm>
            <a:off x="2423173" y="3593684"/>
            <a:ext cx="1595309" cy="707886"/>
          </a:xfrm>
          <a:prstGeom prst="rect">
            <a:avLst/>
          </a:prstGeom>
          <a:noFill/>
        </p:spPr>
        <p:txBody>
          <a:bodyPr wrap="none" rtlCol="0">
            <a:spAutoFit/>
          </a:bodyPr>
          <a:lstStyle/>
          <a:p>
            <a:r>
              <a:rPr lang="de-DE" sz="2000" b="1" dirty="0" err="1">
                <a:solidFill>
                  <a:schemeClr val="bg1"/>
                </a:solidFill>
                <a:latin typeface="Arial" panose="020B0604020202020204" pitchFamily="34" charset="0"/>
                <a:cs typeface="Arial" panose="020B0604020202020204" pitchFamily="34" charset="0"/>
              </a:rPr>
              <a:t>Astrozyten</a:t>
            </a:r>
            <a:r>
              <a:rPr lang="de-DE" sz="2000" b="1" dirty="0">
                <a:solidFill>
                  <a:schemeClr val="bg1"/>
                </a:solidFill>
                <a:latin typeface="Arial" panose="020B0604020202020204" pitchFamily="34" charset="0"/>
                <a:cs typeface="Arial" panose="020B0604020202020204" pitchFamily="34" charset="0"/>
              </a:rPr>
              <a:t>-</a:t>
            </a:r>
          </a:p>
          <a:p>
            <a:r>
              <a:rPr lang="de-DE" sz="2000" b="1" dirty="0" err="1">
                <a:solidFill>
                  <a:schemeClr val="bg1"/>
                </a:solidFill>
                <a:latin typeface="Arial" panose="020B0604020202020204" pitchFamily="34" charset="0"/>
                <a:cs typeface="Arial" panose="020B0604020202020204" pitchFamily="34" charset="0"/>
              </a:rPr>
              <a:t>Endfüsse</a:t>
            </a:r>
            <a:endParaRPr lang="de-D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741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B617A-3046-E84E-8ACC-7D1B4EB30F50}"/>
              </a:ext>
            </a:extLst>
          </p:cNvPr>
          <p:cNvSpPr>
            <a:spLocks noGrp="1"/>
          </p:cNvSpPr>
          <p:nvPr>
            <p:ph type="title"/>
          </p:nvPr>
        </p:nvSpPr>
        <p:spPr>
          <a:xfrm>
            <a:off x="-714676" y="1"/>
            <a:ext cx="10515600" cy="1325563"/>
          </a:xfrm>
        </p:spPr>
        <p:txBody>
          <a:bodyPr>
            <a:normAutofit/>
          </a:bodyPr>
          <a:lstStyle/>
          <a:p>
            <a:pPr algn="ctr"/>
            <a:r>
              <a:rPr lang="de-DE" sz="3600" dirty="0">
                <a:latin typeface="Arial" panose="020B0604020202020204" pitchFamily="34" charset="0"/>
                <a:cs typeface="Arial" panose="020B0604020202020204" pitchFamily="34" charset="0"/>
              </a:rPr>
              <a:t>Heroin als </a:t>
            </a:r>
            <a:r>
              <a:rPr lang="de-DE" sz="3600" dirty="0" err="1">
                <a:latin typeface="Arial" panose="020B0604020202020204" pitchFamily="34" charset="0"/>
                <a:cs typeface="Arial" panose="020B0604020202020204" pitchFamily="34" charset="0"/>
              </a:rPr>
              <a:t>Prodrug</a:t>
            </a:r>
            <a:r>
              <a:rPr lang="de-DE" sz="3600" dirty="0">
                <a:latin typeface="Arial" panose="020B0604020202020204" pitchFamily="34" charset="0"/>
                <a:cs typeface="Arial" panose="020B0604020202020204" pitchFamily="34" charset="0"/>
              </a:rPr>
              <a:t> für Morphin</a:t>
            </a:r>
          </a:p>
        </p:txBody>
      </p:sp>
      <p:pic>
        <p:nvPicPr>
          <p:cNvPr id="5" name="Grafik 4">
            <a:extLst>
              <a:ext uri="{FF2B5EF4-FFF2-40B4-BE49-F238E27FC236}">
                <a16:creationId xmlns:a16="http://schemas.microsoft.com/office/drawing/2014/main" id="{CCB25E36-8964-5E4B-99E6-81888439C872}"/>
              </a:ext>
            </a:extLst>
          </p:cNvPr>
          <p:cNvPicPr>
            <a:picLocks noChangeAspect="1"/>
          </p:cNvPicPr>
          <p:nvPr/>
        </p:nvPicPr>
        <p:blipFill rotWithShape="1">
          <a:blip r:embed="rId3"/>
          <a:srcRect l="8659" t="-1" b="43211"/>
          <a:stretch/>
        </p:blipFill>
        <p:spPr>
          <a:xfrm>
            <a:off x="591018" y="2085281"/>
            <a:ext cx="8319535" cy="3894641"/>
          </a:xfrm>
          <a:prstGeom prst="rect">
            <a:avLst/>
          </a:prstGeom>
        </p:spPr>
      </p:pic>
      <p:sp>
        <p:nvSpPr>
          <p:cNvPr id="6" name="Textfeld 5">
            <a:extLst>
              <a:ext uri="{FF2B5EF4-FFF2-40B4-BE49-F238E27FC236}">
                <a16:creationId xmlns:a16="http://schemas.microsoft.com/office/drawing/2014/main" id="{30647B74-5236-6240-8ACE-C344E53F0491}"/>
              </a:ext>
            </a:extLst>
          </p:cNvPr>
          <p:cNvSpPr txBox="1"/>
          <p:nvPr/>
        </p:nvSpPr>
        <p:spPr>
          <a:xfrm>
            <a:off x="1493646" y="5857958"/>
            <a:ext cx="830677" cy="307777"/>
          </a:xfrm>
          <a:prstGeom prst="rect">
            <a:avLst/>
          </a:prstGeom>
          <a:solidFill>
            <a:schemeClr val="bg1"/>
          </a:solidFill>
        </p:spPr>
        <p:txBody>
          <a:bodyPr wrap="none" rtlCol="0">
            <a:spAutoFit/>
          </a:bodyPr>
          <a:lstStyle/>
          <a:p>
            <a:r>
              <a:rPr lang="de-DE" sz="1400" dirty="0">
                <a:latin typeface="Arial" panose="020B0604020202020204" pitchFamily="34" charset="0"/>
                <a:cs typeface="Arial" panose="020B0604020202020204" pitchFamily="34" charset="0"/>
              </a:rPr>
              <a:t>Morphin</a:t>
            </a:r>
          </a:p>
        </p:txBody>
      </p:sp>
      <p:sp>
        <p:nvSpPr>
          <p:cNvPr id="7" name="Textfeld 6">
            <a:extLst>
              <a:ext uri="{FF2B5EF4-FFF2-40B4-BE49-F238E27FC236}">
                <a16:creationId xmlns:a16="http://schemas.microsoft.com/office/drawing/2014/main" id="{D59EC0C4-25BC-AB49-9B97-75657C8485D1}"/>
              </a:ext>
            </a:extLst>
          </p:cNvPr>
          <p:cNvSpPr txBox="1"/>
          <p:nvPr/>
        </p:nvSpPr>
        <p:spPr>
          <a:xfrm>
            <a:off x="4244504" y="5857958"/>
            <a:ext cx="752129" cy="307777"/>
          </a:xfrm>
          <a:prstGeom prst="rect">
            <a:avLst/>
          </a:prstGeom>
          <a:solidFill>
            <a:schemeClr val="bg1"/>
          </a:solidFill>
        </p:spPr>
        <p:txBody>
          <a:bodyPr wrap="none" rtlCol="0">
            <a:spAutoFit/>
          </a:bodyPr>
          <a:lstStyle/>
          <a:p>
            <a:r>
              <a:rPr lang="de-DE" sz="1400" dirty="0">
                <a:latin typeface="Arial" panose="020B0604020202020204" pitchFamily="34" charset="0"/>
                <a:cs typeface="Arial" panose="020B0604020202020204" pitchFamily="34" charset="0"/>
              </a:rPr>
              <a:t>Codein</a:t>
            </a:r>
          </a:p>
        </p:txBody>
      </p:sp>
      <p:sp>
        <p:nvSpPr>
          <p:cNvPr id="8" name="Textfeld 7">
            <a:extLst>
              <a:ext uri="{FF2B5EF4-FFF2-40B4-BE49-F238E27FC236}">
                <a16:creationId xmlns:a16="http://schemas.microsoft.com/office/drawing/2014/main" id="{18690C8F-706B-E14F-99E9-4CD40812A3FE}"/>
              </a:ext>
            </a:extLst>
          </p:cNvPr>
          <p:cNvSpPr txBox="1"/>
          <p:nvPr/>
        </p:nvSpPr>
        <p:spPr>
          <a:xfrm>
            <a:off x="7353489" y="5857958"/>
            <a:ext cx="712054" cy="307777"/>
          </a:xfrm>
          <a:prstGeom prst="rect">
            <a:avLst/>
          </a:prstGeom>
          <a:solidFill>
            <a:schemeClr val="bg1"/>
          </a:solidFill>
        </p:spPr>
        <p:txBody>
          <a:bodyPr wrap="none" rtlCol="0">
            <a:spAutoFit/>
          </a:bodyPr>
          <a:lstStyle/>
          <a:p>
            <a:r>
              <a:rPr lang="de-DE" sz="1400" dirty="0">
                <a:latin typeface="Arial" panose="020B0604020202020204" pitchFamily="34" charset="0"/>
                <a:cs typeface="Arial" panose="020B0604020202020204" pitchFamily="34" charset="0"/>
              </a:rPr>
              <a:t>Heroin</a:t>
            </a:r>
          </a:p>
        </p:txBody>
      </p:sp>
      <p:pic>
        <p:nvPicPr>
          <p:cNvPr id="9" name="Grafik 8">
            <a:extLst>
              <a:ext uri="{FF2B5EF4-FFF2-40B4-BE49-F238E27FC236}">
                <a16:creationId xmlns:a16="http://schemas.microsoft.com/office/drawing/2014/main" id="{9BB91F9F-74A7-9149-8490-251A14AA05C2}"/>
              </a:ext>
            </a:extLst>
          </p:cNvPr>
          <p:cNvPicPr>
            <a:picLocks noChangeAspect="1"/>
          </p:cNvPicPr>
          <p:nvPr/>
        </p:nvPicPr>
        <p:blipFill rotWithShape="1">
          <a:blip r:embed="rId4"/>
          <a:srcRect b="12148"/>
          <a:stretch/>
        </p:blipFill>
        <p:spPr>
          <a:xfrm>
            <a:off x="1606008" y="3822849"/>
            <a:ext cx="1655615" cy="1581337"/>
          </a:xfrm>
          <a:prstGeom prst="rect">
            <a:avLst/>
          </a:prstGeom>
        </p:spPr>
      </p:pic>
      <p:pic>
        <p:nvPicPr>
          <p:cNvPr id="11" name="Grafik 10">
            <a:extLst>
              <a:ext uri="{FF2B5EF4-FFF2-40B4-BE49-F238E27FC236}">
                <a16:creationId xmlns:a16="http://schemas.microsoft.com/office/drawing/2014/main" id="{7113C23A-4555-414A-B117-FED13D972600}"/>
              </a:ext>
            </a:extLst>
          </p:cNvPr>
          <p:cNvPicPr>
            <a:picLocks noChangeAspect="1"/>
          </p:cNvPicPr>
          <p:nvPr/>
        </p:nvPicPr>
        <p:blipFill rotWithShape="1">
          <a:blip r:embed="rId5"/>
          <a:srcRect b="12149"/>
          <a:stretch/>
        </p:blipFill>
        <p:spPr>
          <a:xfrm>
            <a:off x="4163894" y="3032180"/>
            <a:ext cx="1752128" cy="1581337"/>
          </a:xfrm>
          <a:prstGeom prst="rect">
            <a:avLst/>
          </a:prstGeom>
        </p:spPr>
      </p:pic>
      <p:sp>
        <p:nvSpPr>
          <p:cNvPr id="12" name="Textfeld 11">
            <a:extLst>
              <a:ext uri="{FF2B5EF4-FFF2-40B4-BE49-F238E27FC236}">
                <a16:creationId xmlns:a16="http://schemas.microsoft.com/office/drawing/2014/main" id="{56997778-B6CC-274E-B2C0-29E2C3C4D969}"/>
              </a:ext>
            </a:extLst>
          </p:cNvPr>
          <p:cNvSpPr txBox="1"/>
          <p:nvPr/>
        </p:nvSpPr>
        <p:spPr>
          <a:xfrm>
            <a:off x="216307" y="3142418"/>
            <a:ext cx="400110" cy="1551066"/>
          </a:xfrm>
          <a:prstGeom prst="rect">
            <a:avLst/>
          </a:prstGeom>
          <a:solidFill>
            <a:schemeClr val="bg1"/>
          </a:solidFill>
        </p:spPr>
        <p:txBody>
          <a:bodyPr vert="vert270" wrap="none" rtlCol="0">
            <a:spAutoFit/>
          </a:bodyPr>
          <a:lstStyle/>
          <a:p>
            <a:r>
              <a:rPr lang="de-DE" sz="1400" b="1" dirty="0">
                <a:latin typeface="Arial" panose="020B0604020202020204" pitchFamily="34" charset="0"/>
                <a:cs typeface="Arial" panose="020B0604020202020204" pitchFamily="34" charset="0"/>
              </a:rPr>
              <a:t>BUI (% von </a:t>
            </a:r>
            <a:r>
              <a:rPr lang="de-DE" sz="1400" b="1" baseline="30000" dirty="0">
                <a:latin typeface="Arial" panose="020B0604020202020204" pitchFamily="34" charset="0"/>
                <a:cs typeface="Arial" panose="020B0604020202020204" pitchFamily="34" charset="0"/>
              </a:rPr>
              <a:t>3</a:t>
            </a:r>
            <a:r>
              <a:rPr lang="de-DE" sz="1400" b="1" dirty="0">
                <a:latin typeface="Arial" panose="020B0604020202020204" pitchFamily="34" charset="0"/>
                <a:cs typeface="Arial" panose="020B0604020202020204" pitchFamily="34" charset="0"/>
              </a:rPr>
              <a:t>H</a:t>
            </a:r>
            <a:r>
              <a:rPr lang="de-DE" sz="1400" b="1" baseline="-25000" dirty="0">
                <a:latin typeface="Arial" panose="020B0604020202020204" pitchFamily="34" charset="0"/>
                <a:cs typeface="Arial" panose="020B0604020202020204" pitchFamily="34" charset="0"/>
              </a:rPr>
              <a:t>2</a:t>
            </a:r>
            <a:r>
              <a:rPr lang="de-DE" sz="1400" b="1" dirty="0">
                <a:latin typeface="Arial" panose="020B0604020202020204" pitchFamily="34" charset="0"/>
                <a:cs typeface="Arial" panose="020B0604020202020204" pitchFamily="34" charset="0"/>
              </a:rPr>
              <a:t>O)</a:t>
            </a:r>
          </a:p>
        </p:txBody>
      </p:sp>
      <p:sp>
        <p:nvSpPr>
          <p:cNvPr id="13" name="Textfeld 12">
            <a:extLst>
              <a:ext uri="{FF2B5EF4-FFF2-40B4-BE49-F238E27FC236}">
                <a16:creationId xmlns:a16="http://schemas.microsoft.com/office/drawing/2014/main" id="{C83CB957-EC45-9248-8DA1-44F9C7670230}"/>
              </a:ext>
            </a:extLst>
          </p:cNvPr>
          <p:cNvSpPr txBox="1"/>
          <p:nvPr/>
        </p:nvSpPr>
        <p:spPr>
          <a:xfrm>
            <a:off x="388215" y="6431862"/>
            <a:ext cx="2210862" cy="307777"/>
          </a:xfrm>
          <a:prstGeom prst="rect">
            <a:avLst/>
          </a:prstGeom>
          <a:solidFill>
            <a:schemeClr val="bg1"/>
          </a:solidFill>
        </p:spPr>
        <p:txBody>
          <a:bodyPr wrap="none" rtlCol="0">
            <a:spAutoFit/>
          </a:bodyPr>
          <a:lstStyle/>
          <a:p>
            <a:r>
              <a:rPr lang="de-DE" sz="1400" dirty="0">
                <a:latin typeface="Arial" panose="020B0604020202020204" pitchFamily="34" charset="0"/>
                <a:cs typeface="Arial" panose="020B0604020202020204" pitchFamily="34" charset="0"/>
              </a:rPr>
              <a:t>BUI = </a:t>
            </a:r>
            <a:r>
              <a:rPr lang="de-DE" sz="1400" i="1" dirty="0">
                <a:latin typeface="Arial" panose="020B0604020202020204" pitchFamily="34" charset="0"/>
                <a:cs typeface="Arial" panose="020B0604020202020204" pitchFamily="34" charset="0"/>
              </a:rPr>
              <a:t>Brain </a:t>
            </a:r>
            <a:r>
              <a:rPr lang="de-DE" sz="1400" i="1" dirty="0" err="1">
                <a:latin typeface="Arial" panose="020B0604020202020204" pitchFamily="34" charset="0"/>
                <a:cs typeface="Arial" panose="020B0604020202020204" pitchFamily="34" charset="0"/>
              </a:rPr>
              <a:t>Uptake</a:t>
            </a:r>
            <a:r>
              <a:rPr lang="de-DE" sz="1400" i="1" dirty="0">
                <a:latin typeface="Arial" panose="020B0604020202020204" pitchFamily="34" charset="0"/>
                <a:cs typeface="Arial" panose="020B0604020202020204" pitchFamily="34" charset="0"/>
              </a:rPr>
              <a:t> Index</a:t>
            </a:r>
          </a:p>
        </p:txBody>
      </p:sp>
      <p:pic>
        <p:nvPicPr>
          <p:cNvPr id="14" name="Grafik 13">
            <a:extLst>
              <a:ext uri="{FF2B5EF4-FFF2-40B4-BE49-F238E27FC236}">
                <a16:creationId xmlns:a16="http://schemas.microsoft.com/office/drawing/2014/main" id="{3276E8BC-A5CC-2840-850A-6207A8D12FC5}"/>
              </a:ext>
            </a:extLst>
          </p:cNvPr>
          <p:cNvPicPr>
            <a:picLocks noChangeAspect="1"/>
          </p:cNvPicPr>
          <p:nvPr/>
        </p:nvPicPr>
        <p:blipFill>
          <a:blip r:embed="rId6"/>
          <a:stretch>
            <a:fillRect/>
          </a:stretch>
        </p:blipFill>
        <p:spPr>
          <a:xfrm>
            <a:off x="5855340" y="1372795"/>
            <a:ext cx="2053591" cy="1799336"/>
          </a:xfrm>
          <a:prstGeom prst="rect">
            <a:avLst/>
          </a:prstGeom>
        </p:spPr>
      </p:pic>
    </p:spTree>
    <p:extLst>
      <p:ext uri="{BB962C8B-B14F-4D97-AF65-F5344CB8AC3E}">
        <p14:creationId xmlns:p14="http://schemas.microsoft.com/office/powerpoint/2010/main" val="35146097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D2351-616A-8440-82E2-AC2587A8CC9C}"/>
              </a:ext>
            </a:extLst>
          </p:cNvPr>
          <p:cNvSpPr>
            <a:spLocks noGrp="1"/>
          </p:cNvSpPr>
          <p:nvPr>
            <p:ph type="title"/>
          </p:nvPr>
        </p:nvSpPr>
        <p:spPr/>
        <p:txBody>
          <a:bodyPr/>
          <a:lstStyle/>
          <a:p>
            <a:r>
              <a:rPr lang="de-DE" dirty="0"/>
              <a:t>Aufgabe 2 </a:t>
            </a:r>
            <a:r>
              <a:rPr lang="de-DE" sz="2400" b="0" dirty="0"/>
              <a:t>(</a:t>
            </a:r>
            <a:r>
              <a:rPr lang="de-CH" sz="2400" b="0" dirty="0"/>
              <a:t>«</a:t>
            </a:r>
            <a:r>
              <a:rPr lang="de-DE" sz="2400" b="0" dirty="0"/>
              <a:t>Medizinische Chemie</a:t>
            </a:r>
            <a:r>
              <a:rPr lang="de-CH" sz="2400" b="0" dirty="0"/>
              <a:t>»</a:t>
            </a:r>
            <a:r>
              <a:rPr lang="de-DE" sz="2400" b="0" dirty="0"/>
              <a:t>, S. 17)</a:t>
            </a:r>
            <a:endParaRPr lang="de-DE" sz="2400" dirty="0"/>
          </a:p>
        </p:txBody>
      </p:sp>
      <p:sp>
        <p:nvSpPr>
          <p:cNvPr id="3" name="Inhaltsplatzhalter 2">
            <a:extLst>
              <a:ext uri="{FF2B5EF4-FFF2-40B4-BE49-F238E27FC236}">
                <a16:creationId xmlns:a16="http://schemas.microsoft.com/office/drawing/2014/main" id="{208E094A-4699-604D-8C67-F532A34C5501}"/>
              </a:ext>
            </a:extLst>
          </p:cNvPr>
          <p:cNvSpPr>
            <a:spLocks noGrp="1"/>
          </p:cNvSpPr>
          <p:nvPr>
            <p:ph idx="1"/>
          </p:nvPr>
        </p:nvSpPr>
        <p:spPr>
          <a:xfrm>
            <a:off x="457200" y="1385201"/>
            <a:ext cx="8229600" cy="1688199"/>
          </a:xfrm>
        </p:spPr>
        <p:txBody>
          <a:bodyPr/>
          <a:lstStyle/>
          <a:p>
            <a:pPr marL="0" indent="0">
              <a:lnSpc>
                <a:spcPct val="120000"/>
              </a:lnSpc>
              <a:buNone/>
            </a:pPr>
            <a:r>
              <a:rPr lang="de-DE" sz="2200" dirty="0"/>
              <a:t>Erkläre, warum Heroin die Blut-Hirn-Schranke deutlich besser überqueren kann wie Codein oder Morphin und was innerhalb des ZNS geschehen muss, damit Heroin zu Morphin abgebaut wird.</a:t>
            </a:r>
            <a:endParaRPr lang="de-CH" sz="2200" dirty="0"/>
          </a:p>
        </p:txBody>
      </p:sp>
      <p:sp>
        <p:nvSpPr>
          <p:cNvPr id="4" name="Fußzeilenplatzhalter 3">
            <a:extLst>
              <a:ext uri="{FF2B5EF4-FFF2-40B4-BE49-F238E27FC236}">
                <a16:creationId xmlns:a16="http://schemas.microsoft.com/office/drawing/2014/main" id="{2AC019B9-AB93-FA4A-9C33-AE3B9CD611DE}"/>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a:ln>
                  <a:noFill/>
                </a:ln>
                <a:solidFill>
                  <a:srgbClr val="FFFFFF"/>
                </a:solidFill>
                <a:effectLst/>
                <a:uLnTx/>
                <a:uFillTx/>
                <a:latin typeface="Arial"/>
                <a:ea typeface="+mn-ea"/>
                <a:cs typeface="+mn-cs"/>
              </a:rPr>
              <a:t>Säure-Base-Reaktionen</a:t>
            </a:r>
          </a:p>
        </p:txBody>
      </p:sp>
      <p:sp>
        <p:nvSpPr>
          <p:cNvPr id="5" name="Rechteck 4">
            <a:extLst>
              <a:ext uri="{FF2B5EF4-FFF2-40B4-BE49-F238E27FC236}">
                <a16:creationId xmlns:a16="http://schemas.microsoft.com/office/drawing/2014/main" id="{3F1F7418-062C-6A46-A76B-5E5B29C23AF9}"/>
              </a:ext>
            </a:extLst>
          </p:cNvPr>
          <p:cNvSpPr/>
          <p:nvPr/>
        </p:nvSpPr>
        <p:spPr>
          <a:xfrm>
            <a:off x="457199" y="3103389"/>
            <a:ext cx="7941733" cy="3305072"/>
          </a:xfrm>
          <a:prstGeom prst="rect">
            <a:avLst/>
          </a:prstGeom>
        </p:spPr>
        <p:txBody>
          <a:bodyPr wrap="square">
            <a:spAutoFit/>
          </a:bodyPr>
          <a:lstStyle/>
          <a:p>
            <a:pPr>
              <a:lnSpc>
                <a:spcPct val="120000"/>
              </a:lnSpc>
            </a:pPr>
            <a:r>
              <a:rPr lang="de-DE" sz="2200" dirty="0">
                <a:solidFill>
                  <a:srgbClr val="FF0000"/>
                </a:solidFill>
              </a:rPr>
              <a:t>Von Morphin zu Codein wird eine </a:t>
            </a:r>
            <a:r>
              <a:rPr lang="de-DE" sz="2200" dirty="0" err="1">
                <a:solidFill>
                  <a:srgbClr val="FF0000"/>
                </a:solidFill>
              </a:rPr>
              <a:t>Hydroxy</a:t>
            </a:r>
            <a:r>
              <a:rPr lang="de-DE" sz="2200" dirty="0">
                <a:solidFill>
                  <a:srgbClr val="FF0000"/>
                </a:solidFill>
              </a:rPr>
              <a:t>-Gruppe </a:t>
            </a:r>
            <a:r>
              <a:rPr lang="de-DE" sz="2200" dirty="0" err="1">
                <a:solidFill>
                  <a:srgbClr val="FF0000"/>
                </a:solidFill>
              </a:rPr>
              <a:t>methyliert</a:t>
            </a:r>
            <a:r>
              <a:rPr lang="de-DE" sz="2200" dirty="0">
                <a:solidFill>
                  <a:srgbClr val="FF0000"/>
                </a:solidFill>
              </a:rPr>
              <a:t>. Dies erhöht die </a:t>
            </a:r>
            <a:r>
              <a:rPr lang="de-DE" sz="2200" dirty="0" err="1">
                <a:solidFill>
                  <a:srgbClr val="FF0000"/>
                </a:solidFill>
              </a:rPr>
              <a:t>Lipophilie</a:t>
            </a:r>
            <a:r>
              <a:rPr lang="de-DE" sz="2200" dirty="0">
                <a:solidFill>
                  <a:srgbClr val="FF0000"/>
                </a:solidFill>
              </a:rPr>
              <a:t> und damit die Fähigkeit, die Blut-Hirn-Schranke zu überqueren.</a:t>
            </a:r>
            <a:endParaRPr lang="de-CH" sz="2200" dirty="0">
              <a:solidFill>
                <a:srgbClr val="FF0000"/>
              </a:solidFill>
            </a:endParaRPr>
          </a:p>
          <a:p>
            <a:pPr>
              <a:lnSpc>
                <a:spcPct val="120000"/>
              </a:lnSpc>
            </a:pPr>
            <a:r>
              <a:rPr lang="de-DE" sz="2200" dirty="0">
                <a:solidFill>
                  <a:srgbClr val="FF0000"/>
                </a:solidFill>
              </a:rPr>
              <a:t>Von Codein zu Heroin </a:t>
            </a:r>
            <a:r>
              <a:rPr lang="de-CH" sz="2200" dirty="0">
                <a:solidFill>
                  <a:srgbClr val="FF0000"/>
                </a:solidFill>
              </a:rPr>
              <a:t>"</a:t>
            </a:r>
            <a:r>
              <a:rPr lang="de-DE" sz="2200" dirty="0">
                <a:solidFill>
                  <a:srgbClr val="FF0000"/>
                </a:solidFill>
              </a:rPr>
              <a:t>entfällt</a:t>
            </a:r>
            <a:r>
              <a:rPr lang="de-CH" sz="2200" dirty="0">
                <a:solidFill>
                  <a:srgbClr val="FF0000"/>
                </a:solidFill>
              </a:rPr>
              <a:t>"</a:t>
            </a:r>
            <a:r>
              <a:rPr lang="de-DE" sz="2200" dirty="0">
                <a:solidFill>
                  <a:srgbClr val="FF0000"/>
                </a:solidFill>
              </a:rPr>
              <a:t> auch die zweite </a:t>
            </a:r>
            <a:r>
              <a:rPr lang="de-DE" sz="2200" dirty="0" err="1">
                <a:solidFill>
                  <a:srgbClr val="FF0000"/>
                </a:solidFill>
              </a:rPr>
              <a:t>Hydroxy</a:t>
            </a:r>
            <a:r>
              <a:rPr lang="de-DE" sz="2200" dirty="0">
                <a:solidFill>
                  <a:srgbClr val="FF0000"/>
                </a:solidFill>
              </a:rPr>
              <a:t>-Gruppe: Heroin ist zweifach </a:t>
            </a:r>
            <a:r>
              <a:rPr lang="de-DE" sz="2200" dirty="0" err="1">
                <a:solidFill>
                  <a:srgbClr val="FF0000"/>
                </a:solidFill>
              </a:rPr>
              <a:t>acetyliertes</a:t>
            </a:r>
            <a:r>
              <a:rPr lang="de-DE" sz="2200" dirty="0">
                <a:solidFill>
                  <a:srgbClr val="FF0000"/>
                </a:solidFill>
              </a:rPr>
              <a:t> (verestertes) Morphin. Durch die Hydrolyse von Heroin entsteht wieder Morphin, welches an die </a:t>
            </a:r>
            <a:r>
              <a:rPr lang="de-DE" sz="2200" dirty="0" err="1">
                <a:solidFill>
                  <a:srgbClr val="FF0000"/>
                </a:solidFill>
              </a:rPr>
              <a:t>Opioidrezeptoren</a:t>
            </a:r>
            <a:r>
              <a:rPr lang="de-DE" sz="2200" dirty="0">
                <a:solidFill>
                  <a:srgbClr val="FF0000"/>
                </a:solidFill>
              </a:rPr>
              <a:t> bindet. Morphin ist zudem viel polarer als Heroin und bleibt im ZNS </a:t>
            </a:r>
            <a:r>
              <a:rPr lang="de-CH" sz="2200" dirty="0">
                <a:solidFill>
                  <a:srgbClr val="FF0000"/>
                </a:solidFill>
              </a:rPr>
              <a:t>"</a:t>
            </a:r>
            <a:r>
              <a:rPr lang="de-DE" sz="2200" dirty="0">
                <a:solidFill>
                  <a:srgbClr val="FF0000"/>
                </a:solidFill>
              </a:rPr>
              <a:t>gefangen</a:t>
            </a:r>
            <a:r>
              <a:rPr lang="de-CH" sz="2200" dirty="0">
                <a:solidFill>
                  <a:srgbClr val="FF0000"/>
                </a:solidFill>
              </a:rPr>
              <a:t>"</a:t>
            </a:r>
            <a:r>
              <a:rPr lang="de-DE" sz="2200" dirty="0">
                <a:solidFill>
                  <a:srgbClr val="FF0000"/>
                </a:solidFill>
              </a:rPr>
              <a:t>.</a:t>
            </a:r>
            <a:endParaRPr kumimoji="0" lang="de-CH" sz="22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665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408792" y="353039"/>
            <a:ext cx="8326417" cy="1143000"/>
          </a:xfrm>
        </p:spPr>
        <p:txBody>
          <a:bodyPr>
            <a:normAutofit/>
          </a:bodyPr>
          <a:lstStyle/>
          <a:p>
            <a:r>
              <a:rPr lang="de-DE" sz="4800" b="1" dirty="0">
                <a:latin typeface="Arial" panose="020B0604020202020204" pitchFamily="34" charset="0"/>
                <a:cs typeface="Arial" panose="020B0604020202020204" pitchFamily="34" charset="0"/>
              </a:rPr>
              <a:t>Extraktionen</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457200" y="2592370"/>
            <a:ext cx="8229600" cy="3533793"/>
          </a:xfrm>
        </p:spPr>
        <p:txBody>
          <a:bodyPr>
            <a:normAutofit/>
          </a:bodyPr>
          <a:lstStyle/>
          <a:p>
            <a:pPr>
              <a:lnSpc>
                <a:spcPct val="114000"/>
              </a:lnSpc>
            </a:pPr>
            <a:r>
              <a:rPr lang="de-DE" dirty="0">
                <a:latin typeface="Arial" panose="020B0604020202020204" pitchFamily="34" charset="0"/>
                <a:cs typeface="Arial" panose="020B0604020202020204" pitchFamily="34" charset="0"/>
              </a:rPr>
              <a:t>Repetition: Puffergleichung und </a:t>
            </a:r>
            <a:r>
              <a:rPr lang="de-DE" dirty="0" err="1">
                <a:latin typeface="Arial" panose="020B0604020202020204" pitchFamily="34" charset="0"/>
                <a:cs typeface="Arial" panose="020B0604020202020204" pitchFamily="34" charset="0"/>
              </a:rPr>
              <a:t>Protonierungskurven</a:t>
            </a:r>
            <a:endParaRPr lang="de-DE" dirty="0">
              <a:latin typeface="Arial" panose="020B0604020202020204" pitchFamily="34" charset="0"/>
              <a:cs typeface="Arial" panose="020B0604020202020204" pitchFamily="34" charset="0"/>
            </a:endParaRPr>
          </a:p>
          <a:p>
            <a:pPr>
              <a:lnSpc>
                <a:spcPct val="114000"/>
              </a:lnSpc>
            </a:pPr>
            <a:r>
              <a:rPr lang="de-DE" dirty="0">
                <a:latin typeface="Arial" panose="020B0604020202020204" pitchFamily="34" charset="0"/>
                <a:cs typeface="Arial" panose="020B0604020202020204" pitchFamily="34" charset="0"/>
              </a:rPr>
              <a:t>Extraktion</a:t>
            </a:r>
          </a:p>
          <a:p>
            <a:pPr marL="717550" lvl="2" indent="0">
              <a:lnSpc>
                <a:spcPct val="114000"/>
              </a:lnSpc>
              <a:buNone/>
            </a:pPr>
            <a:r>
              <a:rPr lang="de-DE" sz="2000" dirty="0">
                <a:latin typeface="Arial" panose="020B0604020202020204" pitchFamily="34" charset="0"/>
                <a:cs typeface="Arial" panose="020B0604020202020204" pitchFamily="34" charset="0"/>
              </a:rPr>
              <a:t>Prinzip</a:t>
            </a:r>
          </a:p>
          <a:p>
            <a:pPr marL="717550" lvl="2" indent="0">
              <a:lnSpc>
                <a:spcPct val="114000"/>
              </a:lnSpc>
              <a:buNone/>
            </a:pPr>
            <a:r>
              <a:rPr lang="de-DE" sz="2000" dirty="0">
                <a:latin typeface="Arial" panose="020B0604020202020204" pitchFamily="34" charset="0"/>
                <a:cs typeface="Arial" panose="020B0604020202020204" pitchFamily="34" charset="0"/>
              </a:rPr>
              <a:t>Übungsaufgaben</a:t>
            </a:r>
          </a:p>
          <a:p>
            <a:pPr marL="717550" lvl="2" indent="0">
              <a:lnSpc>
                <a:spcPct val="114000"/>
              </a:lnSpc>
              <a:buNone/>
            </a:pPr>
            <a:r>
              <a:rPr lang="de-DE" sz="2000" dirty="0">
                <a:latin typeface="Arial" panose="020B0604020202020204" pitchFamily="34" charset="0"/>
                <a:cs typeface="Arial" panose="020B0604020202020204" pitchFamily="34" charset="0"/>
              </a:rPr>
              <a:t>Versuche mit Alizarin als Beispiel (Labor)</a:t>
            </a:r>
          </a:p>
          <a:p>
            <a:pPr marL="717550" lvl="2" indent="0">
              <a:lnSpc>
                <a:spcPct val="114000"/>
              </a:lnSpc>
              <a:buNone/>
            </a:pPr>
            <a:r>
              <a:rPr lang="de-DE" sz="2000" dirty="0">
                <a:solidFill>
                  <a:srgbClr val="0432FF"/>
                </a:solidFill>
                <a:latin typeface="Arial" panose="020B0604020202020204" pitchFamily="34" charset="0"/>
                <a:cs typeface="Arial" panose="020B0604020202020204" pitchFamily="34" charset="0"/>
              </a:rPr>
              <a:t>Vorbereitung eines Trennungsgangs mittels Extraktion </a:t>
            </a:r>
            <a:br>
              <a:rPr lang="de-DE" sz="2000" dirty="0">
                <a:solidFill>
                  <a:srgbClr val="0432FF"/>
                </a:solidFill>
                <a:latin typeface="Arial" panose="020B0604020202020204" pitchFamily="34" charset="0"/>
                <a:cs typeface="Arial" panose="020B0604020202020204" pitchFamily="34" charset="0"/>
              </a:rPr>
            </a:br>
            <a:r>
              <a:rPr lang="de-DE" sz="2000" dirty="0">
                <a:solidFill>
                  <a:srgbClr val="0432FF"/>
                </a:solidFill>
                <a:latin typeface="Arial" panose="020B0604020202020204" pitchFamily="34" charset="0"/>
                <a:cs typeface="Arial" panose="020B0604020202020204" pitchFamily="34" charset="0"/>
              </a:rPr>
              <a:t>(Labor am 8.3.23)</a:t>
            </a:r>
          </a:p>
        </p:txBody>
      </p:sp>
      <p:sp>
        <p:nvSpPr>
          <p:cNvPr id="5" name="Textfeld 4">
            <a:extLst>
              <a:ext uri="{FF2B5EF4-FFF2-40B4-BE49-F238E27FC236}">
                <a16:creationId xmlns:a16="http://schemas.microsoft.com/office/drawing/2014/main" id="{56A2DBBA-AC5E-58A7-695F-7236DB314DE9}"/>
              </a:ext>
            </a:extLst>
          </p:cNvPr>
          <p:cNvSpPr txBox="1"/>
          <p:nvPr/>
        </p:nvSpPr>
        <p:spPr>
          <a:xfrm>
            <a:off x="923827" y="1356816"/>
            <a:ext cx="7296345" cy="954107"/>
          </a:xfrm>
          <a:prstGeom prst="rect">
            <a:avLst/>
          </a:prstGeom>
          <a:noFill/>
        </p:spPr>
        <p:txBody>
          <a:bodyPr wrap="square">
            <a:spAutoFit/>
          </a:bodyPr>
          <a:lstStyle/>
          <a:p>
            <a:pPr algn="ctr"/>
            <a:r>
              <a:rPr lang="de-DE" sz="2800" dirty="0"/>
              <a:t>Anwendung der pH-abhängigen Löslichkeit von Säuren und Basen</a:t>
            </a:r>
          </a:p>
        </p:txBody>
      </p:sp>
    </p:spTree>
    <p:extLst>
      <p:ext uri="{BB962C8B-B14F-4D97-AF65-F5344CB8AC3E}">
        <p14:creationId xmlns:p14="http://schemas.microsoft.com/office/powerpoint/2010/main" val="3437096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2834"/>
            <a:ext cx="8229600" cy="881139"/>
          </a:xfrm>
        </p:spPr>
        <p:txBody>
          <a:bodyPr/>
          <a:lstStyle/>
          <a:p>
            <a:r>
              <a:rPr lang="de-DE" dirty="0"/>
              <a:t>Puffergleichung und Pufferkurven</a:t>
            </a:r>
          </a:p>
        </p:txBody>
      </p:sp>
      <p:sp>
        <p:nvSpPr>
          <p:cNvPr id="3" name="Inhaltsplatzhalter 2"/>
          <p:cNvSpPr>
            <a:spLocks noGrp="1"/>
          </p:cNvSpPr>
          <p:nvPr>
            <p:ph idx="1"/>
          </p:nvPr>
        </p:nvSpPr>
        <p:spPr>
          <a:xfrm>
            <a:off x="457200" y="2800952"/>
            <a:ext cx="8229600" cy="3686474"/>
          </a:xfrm>
        </p:spPr>
        <p:txBody>
          <a:bodyPr/>
          <a:lstStyle/>
          <a:p>
            <a:pPr>
              <a:spcAft>
                <a:spcPts val="600"/>
              </a:spcAft>
            </a:pPr>
            <a:r>
              <a:rPr lang="de-DE" sz="2200" dirty="0">
                <a:latin typeface="Arial"/>
                <a:cs typeface="Arial"/>
              </a:rPr>
              <a:t>Ab einem pH-Wert von </a:t>
            </a:r>
            <a:r>
              <a:rPr lang="de-DE" sz="2200" b="1" dirty="0">
                <a:latin typeface="Arial"/>
                <a:cs typeface="Arial"/>
              </a:rPr>
              <a:t>pH = </a:t>
            </a:r>
            <a:r>
              <a:rPr lang="de-DE" sz="2200" b="1" dirty="0" err="1">
                <a:latin typeface="Arial"/>
                <a:cs typeface="Arial"/>
              </a:rPr>
              <a:t>p</a:t>
            </a:r>
            <a:r>
              <a:rPr lang="de-DE" sz="2200" b="1" i="1" dirty="0" err="1">
                <a:latin typeface="Arial"/>
                <a:cs typeface="Arial"/>
              </a:rPr>
              <a:t>K</a:t>
            </a:r>
            <a:r>
              <a:rPr lang="de-DE" sz="2200" b="1" baseline="-25000" dirty="0" err="1">
                <a:latin typeface="Arial"/>
                <a:cs typeface="Arial"/>
              </a:rPr>
              <a:t>S</a:t>
            </a:r>
            <a:r>
              <a:rPr lang="de-DE" sz="2200" b="1" dirty="0">
                <a:latin typeface="Arial"/>
                <a:cs typeface="Arial"/>
              </a:rPr>
              <a:t> ± 2 </a:t>
            </a:r>
            <a:r>
              <a:rPr lang="de-DE" sz="2200" dirty="0">
                <a:latin typeface="Arial"/>
                <a:cs typeface="Arial"/>
              </a:rPr>
              <a:t>liegt praktisch </a:t>
            </a:r>
            <a:r>
              <a:rPr lang="de-DE" sz="2200" dirty="0" err="1">
                <a:latin typeface="Arial"/>
                <a:cs typeface="Arial"/>
              </a:rPr>
              <a:t>ausschliesslich</a:t>
            </a:r>
            <a:r>
              <a:rPr lang="de-DE" sz="2200" dirty="0">
                <a:latin typeface="Arial"/>
                <a:cs typeface="Arial"/>
              </a:rPr>
              <a:t> eine der beiden Spezies vor, d. h. entweder HA </a:t>
            </a:r>
            <a:r>
              <a:rPr lang="de-DE" sz="2200" i="1" dirty="0">
                <a:latin typeface="Arial"/>
                <a:cs typeface="Arial"/>
              </a:rPr>
              <a:t>oder </a:t>
            </a:r>
            <a:r>
              <a:rPr lang="de-DE" sz="2200" dirty="0">
                <a:latin typeface="Arial"/>
                <a:cs typeface="Arial"/>
              </a:rPr>
              <a:t>A</a:t>
            </a:r>
            <a:r>
              <a:rPr lang="de-DE" sz="2200" baseline="30000" dirty="0">
                <a:latin typeface="Arial"/>
                <a:cs typeface="Arial"/>
              </a:rPr>
              <a:t>–</a:t>
            </a:r>
            <a:r>
              <a:rPr lang="de-DE" sz="2200" dirty="0">
                <a:latin typeface="Arial"/>
                <a:cs typeface="Arial"/>
              </a:rPr>
              <a:t>. </a:t>
            </a:r>
          </a:p>
          <a:p>
            <a:r>
              <a:rPr lang="de-DE" sz="2200" dirty="0" err="1"/>
              <a:t>Gemäss</a:t>
            </a:r>
            <a:r>
              <a:rPr lang="de-DE" sz="2200" dirty="0"/>
              <a:t> der Beziehung von </a:t>
            </a:r>
            <a:r>
              <a:rPr lang="de-DE" sz="2200" cap="small" dirty="0"/>
              <a:t>Henderson-</a:t>
            </a:r>
            <a:r>
              <a:rPr lang="de-DE" sz="2200" cap="small" dirty="0" err="1"/>
              <a:t>Hasselbalch</a:t>
            </a:r>
            <a:r>
              <a:rPr lang="de-DE" sz="2200" cap="small" dirty="0"/>
              <a:t> </a:t>
            </a:r>
            <a:r>
              <a:rPr lang="de-DE" sz="2200" dirty="0"/>
              <a:t>entspricht dies einem Verhältnis von 100:1 oder ca. </a:t>
            </a:r>
            <a:r>
              <a:rPr lang="de-DE" sz="2200" b="1" dirty="0"/>
              <a:t>99% </a:t>
            </a:r>
            <a:r>
              <a:rPr lang="de-DE" sz="2200" dirty="0"/>
              <a:t>zugunsten einer der beiden Formen.</a:t>
            </a:r>
          </a:p>
          <a:p>
            <a:endParaRPr lang="de-DE" sz="2200" dirty="0"/>
          </a:p>
          <a:p>
            <a:pPr marL="315913" indent="0">
              <a:buNone/>
            </a:pPr>
            <a:r>
              <a:rPr lang="de-DE" sz="2200" b="1" dirty="0">
                <a:sym typeface="Wingdings" pitchFamily="2" charset="2"/>
              </a:rPr>
              <a:t>Die ionische Form ist besser wasserlöslich als die molekulare.</a:t>
            </a:r>
            <a:endParaRPr lang="de-DE" sz="2200" b="1" dirty="0"/>
          </a:p>
        </p:txBody>
      </p:sp>
      <p:sp>
        <p:nvSpPr>
          <p:cNvPr id="4" name="Fußzeilenplatzhalter 3"/>
          <p:cNvSpPr>
            <a:spLocks noGrp="1"/>
          </p:cNvSpPr>
          <p:nvPr>
            <p:ph type="ftr" sz="quarter" idx="11"/>
          </p:nvPr>
        </p:nvSpPr>
        <p:spPr/>
        <p:txBody>
          <a:bodyPr/>
          <a:lstStyle/>
          <a:p>
            <a:r>
              <a:rPr lang="de-CH"/>
              <a:t>Säure-Base-Reaktionen</a:t>
            </a:r>
          </a:p>
        </p:txBody>
      </p:sp>
      <p:pic>
        <p:nvPicPr>
          <p:cNvPr id="6" name="Grafik 5">
            <a:extLst>
              <a:ext uri="{FF2B5EF4-FFF2-40B4-BE49-F238E27FC236}">
                <a16:creationId xmlns:a16="http://schemas.microsoft.com/office/drawing/2014/main" id="{19A668C8-C914-8B46-8B2E-76AF84948F9C}"/>
              </a:ext>
            </a:extLst>
          </p:cNvPr>
          <p:cNvPicPr>
            <a:picLocks noChangeAspect="1"/>
          </p:cNvPicPr>
          <p:nvPr/>
        </p:nvPicPr>
        <p:blipFill>
          <a:blip r:embed="rId2"/>
          <a:stretch>
            <a:fillRect/>
          </a:stretch>
        </p:blipFill>
        <p:spPr>
          <a:xfrm>
            <a:off x="2630569" y="1300535"/>
            <a:ext cx="3882861" cy="1208690"/>
          </a:xfrm>
          <a:prstGeom prst="rect">
            <a:avLst/>
          </a:prstGeom>
        </p:spPr>
      </p:pic>
      <p:sp>
        <p:nvSpPr>
          <p:cNvPr id="5" name="Textfeld 4">
            <a:extLst>
              <a:ext uri="{FF2B5EF4-FFF2-40B4-BE49-F238E27FC236}">
                <a16:creationId xmlns:a16="http://schemas.microsoft.com/office/drawing/2014/main" id="{D74DE2F2-8B87-AA66-29CE-64F1C5DADEC2}"/>
              </a:ext>
            </a:extLst>
          </p:cNvPr>
          <p:cNvSpPr txBox="1"/>
          <p:nvPr/>
        </p:nvSpPr>
        <p:spPr>
          <a:xfrm>
            <a:off x="6789965" y="1643270"/>
            <a:ext cx="1023037" cy="523220"/>
          </a:xfrm>
          <a:prstGeom prst="rect">
            <a:avLst/>
          </a:prstGeom>
          <a:noFill/>
        </p:spPr>
        <p:txBody>
          <a:bodyPr wrap="none" rtlCol="0">
            <a:spAutoFit/>
          </a:bodyPr>
          <a:lstStyle/>
          <a:p>
            <a:r>
              <a:rPr lang="de-DE" sz="2800" dirty="0"/>
              <a:t>S. 12</a:t>
            </a:r>
          </a:p>
        </p:txBody>
      </p:sp>
    </p:spTree>
    <p:extLst>
      <p:ext uri="{BB962C8B-B14F-4D97-AF65-F5344CB8AC3E}">
        <p14:creationId xmlns:p14="http://schemas.microsoft.com/office/powerpoint/2010/main" val="3465826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ild 45" descr="Bildschirmfoto 2015-11-11 um 23.54.47.png"/>
          <p:cNvPicPr>
            <a:picLocks/>
          </p:cNvPicPr>
          <p:nvPr/>
        </p:nvPicPr>
        <p:blipFill>
          <a:blip r:embed="rId2">
            <a:extLst>
              <a:ext uri="{28A0092B-C50C-407E-A947-70E740481C1C}">
                <a14:useLocalDpi xmlns:a14="http://schemas.microsoft.com/office/drawing/2010/main"/>
              </a:ext>
            </a:extLst>
          </a:blip>
          <a:stretch>
            <a:fillRect/>
          </a:stretch>
        </p:blipFill>
        <p:spPr>
          <a:xfrm>
            <a:off x="2622846" y="22287"/>
            <a:ext cx="6270815" cy="6803999"/>
          </a:xfrm>
          <a:prstGeom prst="rect">
            <a:avLst/>
          </a:prstGeom>
        </p:spPr>
      </p:pic>
      <p:sp>
        <p:nvSpPr>
          <p:cNvPr id="15" name="Freihandform 14"/>
          <p:cNvSpPr/>
          <p:nvPr/>
        </p:nvSpPr>
        <p:spPr>
          <a:xfrm>
            <a:off x="3624620" y="2882370"/>
            <a:ext cx="4181891" cy="2877409"/>
          </a:xfrm>
          <a:custGeom>
            <a:avLst/>
            <a:gdLst>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75180 w 4218904"/>
              <a:gd name="connsiteY11" fmla="*/ 13431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7520 w 4218904"/>
              <a:gd name="connsiteY4" fmla="*/ 32118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68545 w 4218904"/>
              <a:gd name="connsiteY5" fmla="*/ 4525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51910 h 3503821"/>
              <a:gd name="connsiteX1" fmla="*/ 0 w 4218904"/>
              <a:gd name="connsiteY1" fmla="*/ 3503821 h 3503821"/>
              <a:gd name="connsiteX2" fmla="*/ 4218904 w 4218904"/>
              <a:gd name="connsiteY2" fmla="*/ 3489222 h 3503821"/>
              <a:gd name="connsiteX3" fmla="*/ 4218904 w 4218904"/>
              <a:gd name="connsiteY3" fmla="*/ 0 h 3503821"/>
              <a:gd name="connsiteX4" fmla="*/ 4081170 w 4218904"/>
              <a:gd name="connsiteY4" fmla="*/ 302133 h 3503821"/>
              <a:gd name="connsiteX5" fmla="*/ 3817745 w 4218904"/>
              <a:gd name="connsiteY5" fmla="*/ 477977 h 3503821"/>
              <a:gd name="connsiteX6" fmla="*/ 3372204 w 4218904"/>
              <a:gd name="connsiteY6" fmla="*/ 627768 h 3503821"/>
              <a:gd name="connsiteX7" fmla="*/ 2773674 w 4218904"/>
              <a:gd name="connsiteY7" fmla="*/ 729963 h 3503821"/>
              <a:gd name="connsiteX8" fmla="*/ 1839384 w 4218904"/>
              <a:gd name="connsiteY8" fmla="*/ 890554 h 3503821"/>
              <a:gd name="connsiteX9" fmla="*/ 1124068 w 4218904"/>
              <a:gd name="connsiteY9" fmla="*/ 1007348 h 3503821"/>
              <a:gd name="connsiteX10" fmla="*/ 481743 w 4218904"/>
              <a:gd name="connsiteY10" fmla="*/ 1197139 h 3503821"/>
              <a:gd name="connsiteX11" fmla="*/ 181530 w 4218904"/>
              <a:gd name="connsiteY11" fmla="*/ 1368531 h 3503821"/>
              <a:gd name="connsiteX12" fmla="*/ 14598 w 4218904"/>
              <a:gd name="connsiteY12" fmla="*/ 1751910 h 3503821"/>
              <a:gd name="connsiteX0" fmla="*/ 14598 w 4218904"/>
              <a:gd name="connsiteY0" fmla="*/ 1785545 h 3537456"/>
              <a:gd name="connsiteX1" fmla="*/ 0 w 4218904"/>
              <a:gd name="connsiteY1" fmla="*/ 3537456 h 3537456"/>
              <a:gd name="connsiteX2" fmla="*/ 4218904 w 4218904"/>
              <a:gd name="connsiteY2" fmla="*/ 3522857 h 3537456"/>
              <a:gd name="connsiteX3" fmla="*/ 4210437 w 4218904"/>
              <a:gd name="connsiteY3" fmla="*/ 0 h 3537456"/>
              <a:gd name="connsiteX4" fmla="*/ 4081170 w 4218904"/>
              <a:gd name="connsiteY4" fmla="*/ 335768 h 3537456"/>
              <a:gd name="connsiteX5" fmla="*/ 3817745 w 4218904"/>
              <a:gd name="connsiteY5" fmla="*/ 511612 h 3537456"/>
              <a:gd name="connsiteX6" fmla="*/ 3372204 w 4218904"/>
              <a:gd name="connsiteY6" fmla="*/ 661403 h 3537456"/>
              <a:gd name="connsiteX7" fmla="*/ 2773674 w 4218904"/>
              <a:gd name="connsiteY7" fmla="*/ 763598 h 3537456"/>
              <a:gd name="connsiteX8" fmla="*/ 1839384 w 4218904"/>
              <a:gd name="connsiteY8" fmla="*/ 924189 h 3537456"/>
              <a:gd name="connsiteX9" fmla="*/ 1124068 w 4218904"/>
              <a:gd name="connsiteY9" fmla="*/ 1040983 h 3537456"/>
              <a:gd name="connsiteX10" fmla="*/ 481743 w 4218904"/>
              <a:gd name="connsiteY10" fmla="*/ 1230774 h 3537456"/>
              <a:gd name="connsiteX11" fmla="*/ 181530 w 4218904"/>
              <a:gd name="connsiteY11" fmla="*/ 1402166 h 3537456"/>
              <a:gd name="connsiteX12" fmla="*/ 14598 w 4218904"/>
              <a:gd name="connsiteY12" fmla="*/ 1785545 h 3537456"/>
              <a:gd name="connsiteX0" fmla="*/ 14598 w 4218904"/>
              <a:gd name="connsiteY0" fmla="*/ 1785545 h 3522874"/>
              <a:gd name="connsiteX1" fmla="*/ 0 w 4218904"/>
              <a:gd name="connsiteY1" fmla="*/ 2503193 h 3522874"/>
              <a:gd name="connsiteX2" fmla="*/ 4218904 w 4218904"/>
              <a:gd name="connsiteY2" fmla="*/ 3522857 h 3522874"/>
              <a:gd name="connsiteX3" fmla="*/ 4210437 w 4218904"/>
              <a:gd name="connsiteY3" fmla="*/ 0 h 3522874"/>
              <a:gd name="connsiteX4" fmla="*/ 4081170 w 4218904"/>
              <a:gd name="connsiteY4" fmla="*/ 335768 h 3522874"/>
              <a:gd name="connsiteX5" fmla="*/ 3817745 w 4218904"/>
              <a:gd name="connsiteY5" fmla="*/ 511612 h 3522874"/>
              <a:gd name="connsiteX6" fmla="*/ 3372204 w 4218904"/>
              <a:gd name="connsiteY6" fmla="*/ 661403 h 3522874"/>
              <a:gd name="connsiteX7" fmla="*/ 2773674 w 4218904"/>
              <a:gd name="connsiteY7" fmla="*/ 763598 h 3522874"/>
              <a:gd name="connsiteX8" fmla="*/ 1839384 w 4218904"/>
              <a:gd name="connsiteY8" fmla="*/ 924189 h 3522874"/>
              <a:gd name="connsiteX9" fmla="*/ 1124068 w 4218904"/>
              <a:gd name="connsiteY9" fmla="*/ 1040983 h 3522874"/>
              <a:gd name="connsiteX10" fmla="*/ 481743 w 4218904"/>
              <a:gd name="connsiteY10" fmla="*/ 1230774 h 3522874"/>
              <a:gd name="connsiteX11" fmla="*/ 181530 w 4218904"/>
              <a:gd name="connsiteY11" fmla="*/ 1402166 h 3522874"/>
              <a:gd name="connsiteX12" fmla="*/ 14598 w 4218904"/>
              <a:gd name="connsiteY12" fmla="*/ 1785545 h 3522874"/>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73674 w 4218904"/>
              <a:gd name="connsiteY7" fmla="*/ 763598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785545 h 2505412"/>
              <a:gd name="connsiteX1" fmla="*/ 0 w 4218904"/>
              <a:gd name="connsiteY1" fmla="*/ 2503193 h 2505412"/>
              <a:gd name="connsiteX2" fmla="*/ 4218904 w 4218904"/>
              <a:gd name="connsiteY2" fmla="*/ 2505412 h 2505412"/>
              <a:gd name="connsiteX3" fmla="*/ 4210437 w 4218904"/>
              <a:gd name="connsiteY3" fmla="*/ 0 h 2505412"/>
              <a:gd name="connsiteX4" fmla="*/ 4081170 w 4218904"/>
              <a:gd name="connsiteY4" fmla="*/ 335768 h 2505412"/>
              <a:gd name="connsiteX5" fmla="*/ 3817745 w 4218904"/>
              <a:gd name="connsiteY5" fmla="*/ 511612 h 2505412"/>
              <a:gd name="connsiteX6" fmla="*/ 3372204 w 4218904"/>
              <a:gd name="connsiteY6" fmla="*/ 661403 h 2505412"/>
              <a:gd name="connsiteX7" fmla="*/ 2799074 w 4218904"/>
              <a:gd name="connsiteY7" fmla="*/ 788824 h 2505412"/>
              <a:gd name="connsiteX8" fmla="*/ 1839384 w 4218904"/>
              <a:gd name="connsiteY8" fmla="*/ 924189 h 2505412"/>
              <a:gd name="connsiteX9" fmla="*/ 1124068 w 4218904"/>
              <a:gd name="connsiteY9" fmla="*/ 1040983 h 2505412"/>
              <a:gd name="connsiteX10" fmla="*/ 481743 w 4218904"/>
              <a:gd name="connsiteY10" fmla="*/ 1230774 h 2505412"/>
              <a:gd name="connsiteX11" fmla="*/ 181530 w 4218904"/>
              <a:gd name="connsiteY11" fmla="*/ 1402166 h 2505412"/>
              <a:gd name="connsiteX12" fmla="*/ 14598 w 4218904"/>
              <a:gd name="connsiteY12" fmla="*/ 1785545 h 2505412"/>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04"/>
              <a:gd name="connsiteY0" fmla="*/ 1962127 h 2681994"/>
              <a:gd name="connsiteX1" fmla="*/ 0 w 4218904"/>
              <a:gd name="connsiteY1" fmla="*/ 2679775 h 2681994"/>
              <a:gd name="connsiteX2" fmla="*/ 4218904 w 4218904"/>
              <a:gd name="connsiteY2" fmla="*/ 2681994 h 2681994"/>
              <a:gd name="connsiteX3" fmla="*/ 4201970 w 4218904"/>
              <a:gd name="connsiteY3" fmla="*/ 0 h 2681994"/>
              <a:gd name="connsiteX4" fmla="*/ 4081170 w 4218904"/>
              <a:gd name="connsiteY4" fmla="*/ 512350 h 2681994"/>
              <a:gd name="connsiteX5" fmla="*/ 3817745 w 4218904"/>
              <a:gd name="connsiteY5" fmla="*/ 688194 h 2681994"/>
              <a:gd name="connsiteX6" fmla="*/ 3372204 w 4218904"/>
              <a:gd name="connsiteY6" fmla="*/ 837985 h 2681994"/>
              <a:gd name="connsiteX7" fmla="*/ 2799074 w 4218904"/>
              <a:gd name="connsiteY7" fmla="*/ 965406 h 2681994"/>
              <a:gd name="connsiteX8" fmla="*/ 1839384 w 4218904"/>
              <a:gd name="connsiteY8" fmla="*/ 1100771 h 2681994"/>
              <a:gd name="connsiteX9" fmla="*/ 1124068 w 4218904"/>
              <a:gd name="connsiteY9" fmla="*/ 1217565 h 2681994"/>
              <a:gd name="connsiteX10" fmla="*/ 481743 w 4218904"/>
              <a:gd name="connsiteY10" fmla="*/ 1407356 h 2681994"/>
              <a:gd name="connsiteX11" fmla="*/ 181530 w 4218904"/>
              <a:gd name="connsiteY11" fmla="*/ 1578748 h 2681994"/>
              <a:gd name="connsiteX12" fmla="*/ 14598 w 4218904"/>
              <a:gd name="connsiteY12" fmla="*/ 1962127 h 2681994"/>
              <a:gd name="connsiteX0" fmla="*/ 14598 w 4218923"/>
              <a:gd name="connsiteY0" fmla="*/ 2072491 h 2792358"/>
              <a:gd name="connsiteX1" fmla="*/ 0 w 4218923"/>
              <a:gd name="connsiteY1" fmla="*/ 2790139 h 2792358"/>
              <a:gd name="connsiteX2" fmla="*/ 4218904 w 4218923"/>
              <a:gd name="connsiteY2" fmla="*/ 2792358 h 2792358"/>
              <a:gd name="connsiteX3" fmla="*/ 4217986 w 4218923"/>
              <a:gd name="connsiteY3" fmla="*/ 0 h 2792358"/>
              <a:gd name="connsiteX4" fmla="*/ 4081170 w 4218923"/>
              <a:gd name="connsiteY4" fmla="*/ 622714 h 2792358"/>
              <a:gd name="connsiteX5" fmla="*/ 3817745 w 4218923"/>
              <a:gd name="connsiteY5" fmla="*/ 798558 h 2792358"/>
              <a:gd name="connsiteX6" fmla="*/ 3372204 w 4218923"/>
              <a:gd name="connsiteY6" fmla="*/ 948349 h 2792358"/>
              <a:gd name="connsiteX7" fmla="*/ 2799074 w 4218923"/>
              <a:gd name="connsiteY7" fmla="*/ 1075770 h 2792358"/>
              <a:gd name="connsiteX8" fmla="*/ 1839384 w 4218923"/>
              <a:gd name="connsiteY8" fmla="*/ 1211135 h 2792358"/>
              <a:gd name="connsiteX9" fmla="*/ 1124068 w 4218923"/>
              <a:gd name="connsiteY9" fmla="*/ 1327929 h 2792358"/>
              <a:gd name="connsiteX10" fmla="*/ 481743 w 4218923"/>
              <a:gd name="connsiteY10" fmla="*/ 1517720 h 2792358"/>
              <a:gd name="connsiteX11" fmla="*/ 181530 w 4218923"/>
              <a:gd name="connsiteY11" fmla="*/ 1689112 h 2792358"/>
              <a:gd name="connsiteX12" fmla="*/ 14598 w 4218923"/>
              <a:gd name="connsiteY12" fmla="*/ 2072491 h 2792358"/>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 name="connsiteX0" fmla="*/ 14598 w 4218904"/>
              <a:gd name="connsiteY0" fmla="*/ 2094564 h 2814431"/>
              <a:gd name="connsiteX1" fmla="*/ 0 w 4218904"/>
              <a:gd name="connsiteY1" fmla="*/ 2812212 h 2814431"/>
              <a:gd name="connsiteX2" fmla="*/ 4218904 w 4218904"/>
              <a:gd name="connsiteY2" fmla="*/ 2814431 h 2814431"/>
              <a:gd name="connsiteX3" fmla="*/ 4211580 w 4218904"/>
              <a:gd name="connsiteY3" fmla="*/ 0 h 2814431"/>
              <a:gd name="connsiteX4" fmla="*/ 4081170 w 4218904"/>
              <a:gd name="connsiteY4" fmla="*/ 644787 h 2814431"/>
              <a:gd name="connsiteX5" fmla="*/ 3817745 w 4218904"/>
              <a:gd name="connsiteY5" fmla="*/ 820631 h 2814431"/>
              <a:gd name="connsiteX6" fmla="*/ 3372204 w 4218904"/>
              <a:gd name="connsiteY6" fmla="*/ 970422 h 2814431"/>
              <a:gd name="connsiteX7" fmla="*/ 2799074 w 4218904"/>
              <a:gd name="connsiteY7" fmla="*/ 1097843 h 2814431"/>
              <a:gd name="connsiteX8" fmla="*/ 1839384 w 4218904"/>
              <a:gd name="connsiteY8" fmla="*/ 1233208 h 2814431"/>
              <a:gd name="connsiteX9" fmla="*/ 1124068 w 4218904"/>
              <a:gd name="connsiteY9" fmla="*/ 1350002 h 2814431"/>
              <a:gd name="connsiteX10" fmla="*/ 481743 w 4218904"/>
              <a:gd name="connsiteY10" fmla="*/ 1539793 h 2814431"/>
              <a:gd name="connsiteX11" fmla="*/ 181530 w 4218904"/>
              <a:gd name="connsiteY11" fmla="*/ 1711185 h 2814431"/>
              <a:gd name="connsiteX12" fmla="*/ 14598 w 4218904"/>
              <a:gd name="connsiteY12" fmla="*/ 2094564 h 281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904" h="2814431">
                <a:moveTo>
                  <a:pt x="14598" y="2094564"/>
                </a:moveTo>
                <a:lnTo>
                  <a:pt x="0" y="2812212"/>
                </a:lnTo>
                <a:lnTo>
                  <a:pt x="4218904" y="2814431"/>
                </a:lnTo>
                <a:cubicBezTo>
                  <a:pt x="4216082" y="1640145"/>
                  <a:pt x="4214402" y="1174286"/>
                  <a:pt x="4211580" y="0"/>
                </a:cubicBezTo>
                <a:cubicBezTo>
                  <a:pt x="4204263" y="204417"/>
                  <a:pt x="4175890" y="474004"/>
                  <a:pt x="4081170" y="644787"/>
                </a:cubicBezTo>
                <a:lnTo>
                  <a:pt x="3817745" y="820631"/>
                </a:lnTo>
                <a:lnTo>
                  <a:pt x="3372204" y="970422"/>
                </a:lnTo>
                <a:lnTo>
                  <a:pt x="2799074" y="1097843"/>
                </a:lnTo>
                <a:lnTo>
                  <a:pt x="1839384" y="1233208"/>
                </a:lnTo>
                <a:lnTo>
                  <a:pt x="1124068" y="1350002"/>
                </a:lnTo>
                <a:lnTo>
                  <a:pt x="481743" y="1539793"/>
                </a:lnTo>
                <a:cubicBezTo>
                  <a:pt x="381672" y="1596924"/>
                  <a:pt x="252773" y="1644595"/>
                  <a:pt x="181530" y="1711185"/>
                </a:cubicBezTo>
                <a:cubicBezTo>
                  <a:pt x="46089" y="1826365"/>
                  <a:pt x="70242" y="1966771"/>
                  <a:pt x="14598" y="2094564"/>
                </a:cubicBezTo>
                <a:close/>
              </a:path>
            </a:pathLst>
          </a:custGeom>
          <a:solidFill>
            <a:schemeClr val="tx1">
              <a:lumMod val="50000"/>
              <a:lumOff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DE" sz="1800">
              <a:solidFill>
                <a:prstClr val="white"/>
              </a:solidFill>
              <a:latin typeface="Arial"/>
            </a:endParaRPr>
          </a:p>
        </p:txBody>
      </p:sp>
      <p:sp>
        <p:nvSpPr>
          <p:cNvPr id="19" name="Freihandform 18"/>
          <p:cNvSpPr/>
          <p:nvPr/>
        </p:nvSpPr>
        <p:spPr>
          <a:xfrm>
            <a:off x="3614469" y="339471"/>
            <a:ext cx="4192043" cy="4963131"/>
          </a:xfrm>
          <a:custGeom>
            <a:avLst/>
            <a:gdLst>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95554 w 4189708"/>
              <a:gd name="connsiteY7" fmla="*/ 242347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9052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9708 w 4189708"/>
              <a:gd name="connsiteY9" fmla="*/ 1956301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27726 w 4189708"/>
              <a:gd name="connsiteY3" fmla="*/ 3036645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14598 w 4189708"/>
              <a:gd name="connsiteY0" fmla="*/ 0 h 3635215"/>
              <a:gd name="connsiteX1" fmla="*/ 0 w 4189708"/>
              <a:gd name="connsiteY1" fmla="*/ 3635215 h 3635215"/>
              <a:gd name="connsiteX2" fmla="*/ 160581 w 4189708"/>
              <a:gd name="connsiteY2" fmla="*/ 3284833 h 3635215"/>
              <a:gd name="connsiteX3" fmla="*/ 644660 w 4189708"/>
              <a:gd name="connsiteY3" fmla="*/ 3070843 h 3635215"/>
              <a:gd name="connsiteX4" fmla="*/ 1313846 w 4189708"/>
              <a:gd name="connsiteY4" fmla="*/ 2879852 h 3635215"/>
              <a:gd name="connsiteX5" fmla="*/ 2160546 w 4189708"/>
              <a:gd name="connsiteY5" fmla="*/ 2744660 h 3635215"/>
              <a:gd name="connsiteX6" fmla="*/ 3051041 w 4189708"/>
              <a:gd name="connsiteY6" fmla="*/ 2598668 h 3635215"/>
              <a:gd name="connsiteX7" fmla="*/ 3782854 w 4189708"/>
              <a:gd name="connsiteY7" fmla="*/ 2404427 h 3635215"/>
              <a:gd name="connsiteX8" fmla="*/ 4043725 w 4189708"/>
              <a:gd name="connsiteY8" fmla="*/ 2233686 h 3635215"/>
              <a:gd name="connsiteX9" fmla="*/ 4181241 w 4189708"/>
              <a:gd name="connsiteY9" fmla="*/ 1930653 h 3635215"/>
              <a:gd name="connsiteX10" fmla="*/ 4189708 w 4189708"/>
              <a:gd name="connsiteY10" fmla="*/ 1839506 h 3635215"/>
              <a:gd name="connsiteX11" fmla="*/ 4189708 w 4189708"/>
              <a:gd name="connsiteY11" fmla="*/ 0 h 3635215"/>
              <a:gd name="connsiteX12" fmla="*/ 14598 w 4189708"/>
              <a:gd name="connsiteY12" fmla="*/ 0 h 3635215"/>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1068686 h 4703901"/>
              <a:gd name="connsiteX12" fmla="*/ 0 w 4192043"/>
              <a:gd name="connsiteY12" fmla="*/ 0 h 4703901"/>
              <a:gd name="connsiteX0" fmla="*/ 0 w 4192043"/>
              <a:gd name="connsiteY0" fmla="*/ 0 h 4703901"/>
              <a:gd name="connsiteX1" fmla="*/ 2335 w 4192043"/>
              <a:gd name="connsiteY1" fmla="*/ 4703901 h 4703901"/>
              <a:gd name="connsiteX2" fmla="*/ 162916 w 4192043"/>
              <a:gd name="connsiteY2" fmla="*/ 435351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703901"/>
              <a:gd name="connsiteX1" fmla="*/ 2335 w 4192043"/>
              <a:gd name="connsiteY1" fmla="*/ 4703901 h 4703901"/>
              <a:gd name="connsiteX2" fmla="*/ 179849 w 4192043"/>
              <a:gd name="connsiteY2" fmla="*/ 4362069 h 4703901"/>
              <a:gd name="connsiteX3" fmla="*/ 646995 w 4192043"/>
              <a:gd name="connsiteY3" fmla="*/ 4139529 h 4703901"/>
              <a:gd name="connsiteX4" fmla="*/ 1316181 w 4192043"/>
              <a:gd name="connsiteY4" fmla="*/ 3948538 h 4703901"/>
              <a:gd name="connsiteX5" fmla="*/ 2162881 w 4192043"/>
              <a:gd name="connsiteY5" fmla="*/ 3813346 h 4703901"/>
              <a:gd name="connsiteX6" fmla="*/ 3053376 w 4192043"/>
              <a:gd name="connsiteY6" fmla="*/ 3667354 h 4703901"/>
              <a:gd name="connsiteX7" fmla="*/ 3785189 w 4192043"/>
              <a:gd name="connsiteY7" fmla="*/ 3473113 h 4703901"/>
              <a:gd name="connsiteX8" fmla="*/ 4046060 w 4192043"/>
              <a:gd name="connsiteY8" fmla="*/ 3302372 h 4703901"/>
              <a:gd name="connsiteX9" fmla="*/ 4183576 w 4192043"/>
              <a:gd name="connsiteY9" fmla="*/ 2999339 h 4703901"/>
              <a:gd name="connsiteX10" fmla="*/ 4192043 w 4192043"/>
              <a:gd name="connsiteY10" fmla="*/ 2908192 h 4703901"/>
              <a:gd name="connsiteX11" fmla="*/ 4192043 w 4192043"/>
              <a:gd name="connsiteY11" fmla="*/ 8549 h 4703901"/>
              <a:gd name="connsiteX12" fmla="*/ 0 w 4192043"/>
              <a:gd name="connsiteY12" fmla="*/ 0 h 4703901"/>
              <a:gd name="connsiteX0" fmla="*/ 0 w 4192043"/>
              <a:gd name="connsiteY0" fmla="*/ 0 h 4943287"/>
              <a:gd name="connsiteX1" fmla="*/ 27735 w 4192043"/>
              <a:gd name="connsiteY1" fmla="*/ 4943287 h 4943287"/>
              <a:gd name="connsiteX2" fmla="*/ 179849 w 4192043"/>
              <a:gd name="connsiteY2" fmla="*/ 4362069 h 4943287"/>
              <a:gd name="connsiteX3" fmla="*/ 646995 w 4192043"/>
              <a:gd name="connsiteY3" fmla="*/ 4139529 h 4943287"/>
              <a:gd name="connsiteX4" fmla="*/ 1316181 w 4192043"/>
              <a:gd name="connsiteY4" fmla="*/ 3948538 h 4943287"/>
              <a:gd name="connsiteX5" fmla="*/ 2162881 w 4192043"/>
              <a:gd name="connsiteY5" fmla="*/ 3813346 h 4943287"/>
              <a:gd name="connsiteX6" fmla="*/ 3053376 w 4192043"/>
              <a:gd name="connsiteY6" fmla="*/ 3667354 h 4943287"/>
              <a:gd name="connsiteX7" fmla="*/ 3785189 w 4192043"/>
              <a:gd name="connsiteY7" fmla="*/ 3473113 h 4943287"/>
              <a:gd name="connsiteX8" fmla="*/ 4046060 w 4192043"/>
              <a:gd name="connsiteY8" fmla="*/ 3302372 h 4943287"/>
              <a:gd name="connsiteX9" fmla="*/ 4183576 w 4192043"/>
              <a:gd name="connsiteY9" fmla="*/ 2999339 h 4943287"/>
              <a:gd name="connsiteX10" fmla="*/ 4192043 w 4192043"/>
              <a:gd name="connsiteY10" fmla="*/ 2908192 h 4943287"/>
              <a:gd name="connsiteX11" fmla="*/ 4192043 w 4192043"/>
              <a:gd name="connsiteY11" fmla="*/ 8549 h 4943287"/>
              <a:gd name="connsiteX12" fmla="*/ 0 w 4192043"/>
              <a:gd name="connsiteY12" fmla="*/ 0 h 4943287"/>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79849 w 4192043"/>
              <a:gd name="connsiteY2" fmla="*/ 4362069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46060 w 4192043"/>
              <a:gd name="connsiteY8" fmla="*/ 3302372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88316 w 4192043"/>
              <a:gd name="connsiteY2" fmla="*/ 4336421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92043 w 4192043"/>
              <a:gd name="connsiteY10" fmla="*/ 29081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83576 w 4192043"/>
              <a:gd name="connsiteY9" fmla="*/ 2999339 h 4909089"/>
              <a:gd name="connsiteX10" fmla="*/ 4175110 w 4192043"/>
              <a:gd name="connsiteY10" fmla="*/ 2788498 h 4909089"/>
              <a:gd name="connsiteX11" fmla="*/ 4192043 w 4192043"/>
              <a:gd name="connsiteY11" fmla="*/ 8549 h 4909089"/>
              <a:gd name="connsiteX12" fmla="*/ 0 w 4192043"/>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83576 w 4192044"/>
              <a:gd name="connsiteY9" fmla="*/ 299933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92042 w 4192044"/>
              <a:gd name="connsiteY9" fmla="*/ 2836898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58176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4"/>
              <a:gd name="connsiteY0" fmla="*/ 0 h 4909089"/>
              <a:gd name="connsiteX1" fmla="*/ 2335 w 4192044"/>
              <a:gd name="connsiteY1" fmla="*/ 4909089 h 4909089"/>
              <a:gd name="connsiteX2" fmla="*/ 120583 w 4192044"/>
              <a:gd name="connsiteY2" fmla="*/ 4404817 h 4909089"/>
              <a:gd name="connsiteX3" fmla="*/ 646995 w 4192044"/>
              <a:gd name="connsiteY3" fmla="*/ 4139529 h 4909089"/>
              <a:gd name="connsiteX4" fmla="*/ 1316181 w 4192044"/>
              <a:gd name="connsiteY4" fmla="*/ 3948538 h 4909089"/>
              <a:gd name="connsiteX5" fmla="*/ 2162881 w 4192044"/>
              <a:gd name="connsiteY5" fmla="*/ 3813346 h 4909089"/>
              <a:gd name="connsiteX6" fmla="*/ 3053376 w 4192044"/>
              <a:gd name="connsiteY6" fmla="*/ 3667354 h 4909089"/>
              <a:gd name="connsiteX7" fmla="*/ 3785189 w 4192044"/>
              <a:gd name="connsiteY7" fmla="*/ 3473113 h 4909089"/>
              <a:gd name="connsiteX8" fmla="*/ 4037594 w 4192044"/>
              <a:gd name="connsiteY8" fmla="*/ 3276724 h 4909089"/>
              <a:gd name="connsiteX9" fmla="*/ 4167701 w 4192044"/>
              <a:gd name="connsiteY9" fmla="*/ 2819799 h 4909089"/>
              <a:gd name="connsiteX10" fmla="*/ 4192044 w 4192044"/>
              <a:gd name="connsiteY10" fmla="*/ 2583310 h 4909089"/>
              <a:gd name="connsiteX11" fmla="*/ 4192043 w 4192044"/>
              <a:gd name="connsiteY11" fmla="*/ 8549 h 4909089"/>
              <a:gd name="connsiteX12" fmla="*/ 0 w 4192044"/>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37594 w 4192043"/>
              <a:gd name="connsiteY8" fmla="*/ 327672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5189 w 4192043"/>
              <a:gd name="connsiteY7" fmla="*/ 3473113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20583 w 4192043"/>
              <a:gd name="connsiteY2" fmla="*/ 4404817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646995 w 4192043"/>
              <a:gd name="connsiteY3" fmla="*/ 4139529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4909089"/>
              <a:gd name="connsiteX1" fmla="*/ 2335 w 4192043"/>
              <a:gd name="connsiteY1" fmla="*/ 4909089 h 4909089"/>
              <a:gd name="connsiteX2" fmla="*/ 133283 w 4192043"/>
              <a:gd name="connsiteY2" fmla="*/ 4411230 h 4909089"/>
              <a:gd name="connsiteX3" fmla="*/ 773995 w 4192043"/>
              <a:gd name="connsiteY3" fmla="*/ 4088233 h 4909089"/>
              <a:gd name="connsiteX4" fmla="*/ 1316181 w 4192043"/>
              <a:gd name="connsiteY4" fmla="*/ 3948538 h 4909089"/>
              <a:gd name="connsiteX5" fmla="*/ 2162881 w 4192043"/>
              <a:gd name="connsiteY5" fmla="*/ 3813346 h 4909089"/>
              <a:gd name="connsiteX6" fmla="*/ 3053376 w 4192043"/>
              <a:gd name="connsiteY6" fmla="*/ 3667354 h 4909089"/>
              <a:gd name="connsiteX7" fmla="*/ 3782014 w 4192043"/>
              <a:gd name="connsiteY7" fmla="*/ 3460289 h 4909089"/>
              <a:gd name="connsiteX8" fmla="*/ 4056644 w 4192043"/>
              <a:gd name="connsiteY8" fmla="*/ 3260694 h 4909089"/>
              <a:gd name="connsiteX9" fmla="*/ 4167701 w 4192043"/>
              <a:gd name="connsiteY9" fmla="*/ 2819799 h 4909089"/>
              <a:gd name="connsiteX10" fmla="*/ 4182519 w 4192043"/>
              <a:gd name="connsiteY10" fmla="*/ 2573692 h 4909089"/>
              <a:gd name="connsiteX11" fmla="*/ 4192043 w 4192043"/>
              <a:gd name="connsiteY11" fmla="*/ 8549 h 4909089"/>
              <a:gd name="connsiteX12" fmla="*/ 0 w 4192043"/>
              <a:gd name="connsiteY12" fmla="*/ 0 h 4909089"/>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 name="connsiteX0" fmla="*/ 0 w 4192043"/>
              <a:gd name="connsiteY0" fmla="*/ 0 h 5011683"/>
              <a:gd name="connsiteX1" fmla="*/ 2335 w 4192043"/>
              <a:gd name="connsiteY1" fmla="*/ 5011683 h 5011683"/>
              <a:gd name="connsiteX2" fmla="*/ 133283 w 4192043"/>
              <a:gd name="connsiteY2" fmla="*/ 4411230 h 5011683"/>
              <a:gd name="connsiteX3" fmla="*/ 773995 w 4192043"/>
              <a:gd name="connsiteY3" fmla="*/ 4088233 h 5011683"/>
              <a:gd name="connsiteX4" fmla="*/ 1316181 w 4192043"/>
              <a:gd name="connsiteY4" fmla="*/ 3948538 h 5011683"/>
              <a:gd name="connsiteX5" fmla="*/ 2162881 w 4192043"/>
              <a:gd name="connsiteY5" fmla="*/ 3813346 h 5011683"/>
              <a:gd name="connsiteX6" fmla="*/ 3053376 w 4192043"/>
              <a:gd name="connsiteY6" fmla="*/ 3667354 h 5011683"/>
              <a:gd name="connsiteX7" fmla="*/ 3782014 w 4192043"/>
              <a:gd name="connsiteY7" fmla="*/ 3460289 h 5011683"/>
              <a:gd name="connsiteX8" fmla="*/ 4056644 w 4192043"/>
              <a:gd name="connsiteY8" fmla="*/ 3260694 h 5011683"/>
              <a:gd name="connsiteX9" fmla="*/ 4167701 w 4192043"/>
              <a:gd name="connsiteY9" fmla="*/ 2819799 h 5011683"/>
              <a:gd name="connsiteX10" fmla="*/ 4182519 w 4192043"/>
              <a:gd name="connsiteY10" fmla="*/ 2573692 h 5011683"/>
              <a:gd name="connsiteX11" fmla="*/ 4192043 w 4192043"/>
              <a:gd name="connsiteY11" fmla="*/ 8549 h 5011683"/>
              <a:gd name="connsiteX12" fmla="*/ 0 w 4192043"/>
              <a:gd name="connsiteY12" fmla="*/ 0 h 50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2043" h="5011683">
                <a:moveTo>
                  <a:pt x="0" y="0"/>
                </a:moveTo>
                <a:cubicBezTo>
                  <a:pt x="778" y="1567967"/>
                  <a:pt x="1557" y="3443716"/>
                  <a:pt x="2335" y="5011683"/>
                </a:cubicBezTo>
                <a:cubicBezTo>
                  <a:pt x="36106" y="4607057"/>
                  <a:pt x="51887" y="4593570"/>
                  <a:pt x="133283" y="4411230"/>
                </a:cubicBezTo>
                <a:cubicBezTo>
                  <a:pt x="252310" y="4260818"/>
                  <a:pt x="578769" y="4133915"/>
                  <a:pt x="773995" y="4088233"/>
                </a:cubicBezTo>
                <a:lnTo>
                  <a:pt x="1316181" y="3948538"/>
                </a:lnTo>
                <a:lnTo>
                  <a:pt x="2162881" y="3813346"/>
                </a:lnTo>
                <a:lnTo>
                  <a:pt x="3053376" y="3667354"/>
                </a:lnTo>
                <a:cubicBezTo>
                  <a:pt x="3296255" y="3598332"/>
                  <a:pt x="3548660" y="3545341"/>
                  <a:pt x="3782014" y="3460289"/>
                </a:cubicBezTo>
                <a:lnTo>
                  <a:pt x="4056644" y="3260694"/>
                </a:lnTo>
                <a:cubicBezTo>
                  <a:pt x="4143052" y="3110879"/>
                  <a:pt x="4158552" y="2974958"/>
                  <a:pt x="4167701" y="2819799"/>
                </a:cubicBezTo>
                <a:cubicBezTo>
                  <a:pt x="4152886" y="2710690"/>
                  <a:pt x="4182518" y="2658221"/>
                  <a:pt x="4182519" y="2573692"/>
                </a:cubicBezTo>
                <a:cubicBezTo>
                  <a:pt x="4182519" y="1715438"/>
                  <a:pt x="4192043" y="866803"/>
                  <a:pt x="4192043" y="8549"/>
                </a:cubicBezTo>
                <a:lnTo>
                  <a:pt x="0" y="0"/>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e-DE" sz="1800" dirty="0" err="1">
                <a:solidFill>
                  <a:prstClr val="black"/>
                </a:solidFill>
                <a:latin typeface="Arial"/>
              </a:rPr>
              <a:t>Benzoat</a:t>
            </a:r>
            <a:r>
              <a:rPr lang="de-DE" sz="1800" dirty="0">
                <a:solidFill>
                  <a:prstClr val="black"/>
                </a:solidFill>
                <a:latin typeface="Arial"/>
              </a:rPr>
              <a:t>-Anion (A</a:t>
            </a:r>
            <a:r>
              <a:rPr lang="de-DE" sz="1800" baseline="30000" dirty="0">
                <a:solidFill>
                  <a:prstClr val="black"/>
                </a:solidFill>
                <a:latin typeface="Arial"/>
              </a:rPr>
              <a:t>–</a:t>
            </a:r>
            <a:r>
              <a:rPr lang="de-DE" sz="1800" dirty="0">
                <a:solidFill>
                  <a:prstClr val="black"/>
                </a:solidFill>
                <a:latin typeface="Arial"/>
              </a:rPr>
              <a:t>)</a:t>
            </a:r>
          </a:p>
        </p:txBody>
      </p:sp>
      <p:pic>
        <p:nvPicPr>
          <p:cNvPr id="21" name="Picture 6"/>
          <p:cNvPicPr>
            <a:picLocks noChangeAspect="1"/>
          </p:cNvPicPr>
          <p:nvPr/>
        </p:nvPicPr>
        <p:blipFill>
          <a:blip r:embed="rId3"/>
          <a:stretch>
            <a:fillRect/>
          </a:stretch>
        </p:blipFill>
        <p:spPr>
          <a:xfrm>
            <a:off x="4333266" y="1250507"/>
            <a:ext cx="2832063" cy="1278691"/>
          </a:xfrm>
          <a:prstGeom prst="rect">
            <a:avLst/>
          </a:prstGeom>
        </p:spPr>
      </p:pic>
      <p:pic>
        <p:nvPicPr>
          <p:cNvPr id="23" name="Picture 3"/>
          <p:cNvPicPr>
            <a:picLocks noChangeAspect="1"/>
          </p:cNvPicPr>
          <p:nvPr/>
        </p:nvPicPr>
        <p:blipFill>
          <a:blip r:embed="rId4"/>
          <a:stretch>
            <a:fillRect/>
          </a:stretch>
        </p:blipFill>
        <p:spPr>
          <a:xfrm>
            <a:off x="5394482" y="4430363"/>
            <a:ext cx="815351" cy="1134881"/>
          </a:xfrm>
          <a:prstGeom prst="rect">
            <a:avLst/>
          </a:prstGeom>
        </p:spPr>
      </p:pic>
      <p:grpSp>
        <p:nvGrpSpPr>
          <p:cNvPr id="34" name="Group 4"/>
          <p:cNvGrpSpPr>
            <a:grpSpLocks noChangeAspect="1"/>
          </p:cNvGrpSpPr>
          <p:nvPr/>
        </p:nvGrpSpPr>
        <p:grpSpPr bwMode="auto">
          <a:xfrm>
            <a:off x="3635115" y="3240763"/>
            <a:ext cx="4140000" cy="1752322"/>
            <a:chOff x="3711" y="3687"/>
            <a:chExt cx="5190" cy="2161"/>
          </a:xfrm>
        </p:grpSpPr>
        <p:sp>
          <p:nvSpPr>
            <p:cNvPr id="35" name="Freeform 5"/>
            <p:cNvSpPr>
              <a:spLocks/>
            </p:cNvSpPr>
            <p:nvPr/>
          </p:nvSpPr>
          <p:spPr bwMode="auto">
            <a:xfrm flipH="1" flipV="1">
              <a:off x="6268" y="3687"/>
              <a:ext cx="2633"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endParaRPr lang="de-DE" sz="1800">
                <a:solidFill>
                  <a:prstClr val="black"/>
                </a:solidFill>
                <a:latin typeface="Arial"/>
              </a:endParaRPr>
            </a:p>
          </p:txBody>
        </p:sp>
        <p:sp>
          <p:nvSpPr>
            <p:cNvPr id="36" name="Freeform 6"/>
            <p:cNvSpPr>
              <a:spLocks/>
            </p:cNvSpPr>
            <p:nvPr/>
          </p:nvSpPr>
          <p:spPr bwMode="auto">
            <a:xfrm rot="10761487" flipH="1" flipV="1">
              <a:off x="3711" y="4788"/>
              <a:ext cx="2580" cy="1060"/>
            </a:xfrm>
            <a:custGeom>
              <a:avLst/>
              <a:gdLst>
                <a:gd name="T0" fmla="*/ 0 w 94"/>
                <a:gd name="T1" fmla="*/ 30 h 30"/>
                <a:gd name="T2" fmla="*/ 20 w 94"/>
                <a:gd name="T3" fmla="*/ 12 h 30"/>
                <a:gd name="T4" fmla="*/ 94 w 94"/>
                <a:gd name="T5" fmla="*/ 0 h 30"/>
              </a:gdLst>
              <a:ahLst/>
              <a:cxnLst>
                <a:cxn ang="0">
                  <a:pos x="T0" y="T1"/>
                </a:cxn>
                <a:cxn ang="0">
                  <a:pos x="T2" y="T3"/>
                </a:cxn>
                <a:cxn ang="0">
                  <a:pos x="T4" y="T5"/>
                </a:cxn>
              </a:cxnLst>
              <a:rect l="0" t="0" r="r" b="b"/>
              <a:pathLst>
                <a:path w="94" h="30">
                  <a:moveTo>
                    <a:pt x="0" y="30"/>
                  </a:moveTo>
                  <a:cubicBezTo>
                    <a:pt x="2" y="23"/>
                    <a:pt x="4" y="17"/>
                    <a:pt x="20" y="12"/>
                  </a:cubicBezTo>
                  <a:cubicBezTo>
                    <a:pt x="36" y="7"/>
                    <a:pt x="65" y="3"/>
                    <a:pt x="94" y="0"/>
                  </a:cubicBezTo>
                </a:path>
              </a:pathLst>
            </a:custGeom>
            <a:noFill/>
            <a:ln w="158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endParaRPr lang="de-DE" sz="1800">
                <a:solidFill>
                  <a:prstClr val="black"/>
                </a:solidFill>
                <a:latin typeface="Arial"/>
              </a:endParaRPr>
            </a:p>
          </p:txBody>
        </p:sp>
      </p:grpSp>
      <p:cxnSp>
        <p:nvCxnSpPr>
          <p:cNvPr id="9" name="Gerade Verbindung 8"/>
          <p:cNvCxnSpPr/>
          <p:nvPr/>
        </p:nvCxnSpPr>
        <p:spPr>
          <a:xfrm flipV="1">
            <a:off x="7775117" y="2934814"/>
            <a:ext cx="5995" cy="321811"/>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flipV="1">
            <a:off x="3638833" y="5010024"/>
            <a:ext cx="0" cy="286991"/>
          </a:xfrm>
          <a:prstGeom prst="line">
            <a:avLst/>
          </a:prstGeom>
          <a:ln w="127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79BF589B-4815-FB48-BAC4-0EED1BC6E8D2}"/>
              </a:ext>
            </a:extLst>
          </p:cNvPr>
          <p:cNvSpPr/>
          <p:nvPr/>
        </p:nvSpPr>
        <p:spPr>
          <a:xfrm>
            <a:off x="5667602" y="408061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E9E19574-D094-3E45-B528-21FC9CEE4100}"/>
              </a:ext>
            </a:extLst>
          </p:cNvPr>
          <p:cNvSpPr/>
          <p:nvPr/>
        </p:nvSpPr>
        <p:spPr>
          <a:xfrm>
            <a:off x="7351858" y="369097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70EB38FC-E85A-4547-8E44-E6778039F392}"/>
              </a:ext>
            </a:extLst>
          </p:cNvPr>
          <p:cNvSpPr/>
          <p:nvPr/>
        </p:nvSpPr>
        <p:spPr>
          <a:xfrm>
            <a:off x="3992772" y="44630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6A4BBAA8-5198-B844-A03A-FB7C0FE22172}"/>
              </a:ext>
            </a:extLst>
          </p:cNvPr>
          <p:cNvSpPr/>
          <p:nvPr/>
        </p:nvSpPr>
        <p:spPr>
          <a:xfrm>
            <a:off x="7715660" y="329337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782A4BB3-05C0-C143-9402-6A0748FBAAEB}"/>
              </a:ext>
            </a:extLst>
          </p:cNvPr>
          <p:cNvSpPr/>
          <p:nvPr/>
        </p:nvSpPr>
        <p:spPr>
          <a:xfrm>
            <a:off x="3621092" y="485460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1">
            <a:extLst>
              <a:ext uri="{FF2B5EF4-FFF2-40B4-BE49-F238E27FC236}">
                <a16:creationId xmlns:a16="http://schemas.microsoft.com/office/drawing/2014/main" id="{A758D80D-B359-F546-8187-FC647BAD241E}"/>
              </a:ext>
            </a:extLst>
          </p:cNvPr>
          <p:cNvSpPr txBox="1">
            <a:spLocks/>
          </p:cNvSpPr>
          <p:nvPr/>
        </p:nvSpPr>
        <p:spPr bwMode="auto">
          <a:xfrm>
            <a:off x="85586" y="100989"/>
            <a:ext cx="270201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defTabSz="914400"/>
            <a:r>
              <a:rPr lang="de-DE" kern="0" dirty="0"/>
              <a:t>Beispiel:</a:t>
            </a:r>
          </a:p>
        </p:txBody>
      </p:sp>
      <p:sp>
        <p:nvSpPr>
          <p:cNvPr id="2" name="Textfeld 1">
            <a:extLst>
              <a:ext uri="{FF2B5EF4-FFF2-40B4-BE49-F238E27FC236}">
                <a16:creationId xmlns:a16="http://schemas.microsoft.com/office/drawing/2014/main" id="{FC27F0F1-229A-4E47-B4DC-1112F76B66BE}"/>
              </a:ext>
            </a:extLst>
          </p:cNvPr>
          <p:cNvSpPr txBox="1"/>
          <p:nvPr/>
        </p:nvSpPr>
        <p:spPr>
          <a:xfrm>
            <a:off x="3992772"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sp>
        <p:nvSpPr>
          <p:cNvPr id="24" name="Textfeld 23">
            <a:extLst>
              <a:ext uri="{FF2B5EF4-FFF2-40B4-BE49-F238E27FC236}">
                <a16:creationId xmlns:a16="http://schemas.microsoft.com/office/drawing/2014/main" id="{FC7D3464-EB8D-B54F-A84D-57F05B2D589B}"/>
              </a:ext>
            </a:extLst>
          </p:cNvPr>
          <p:cNvSpPr txBox="1"/>
          <p:nvPr/>
        </p:nvSpPr>
        <p:spPr>
          <a:xfrm>
            <a:off x="5666565"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sp>
        <p:nvSpPr>
          <p:cNvPr id="27" name="Textfeld 26">
            <a:extLst>
              <a:ext uri="{FF2B5EF4-FFF2-40B4-BE49-F238E27FC236}">
                <a16:creationId xmlns:a16="http://schemas.microsoft.com/office/drawing/2014/main" id="{09946472-2D85-9841-BE85-63724C9F4414}"/>
              </a:ext>
            </a:extLst>
          </p:cNvPr>
          <p:cNvSpPr txBox="1"/>
          <p:nvPr/>
        </p:nvSpPr>
        <p:spPr>
          <a:xfrm>
            <a:off x="7423858" y="6097061"/>
            <a:ext cx="949931" cy="604333"/>
          </a:xfrm>
          <a:prstGeom prst="rect">
            <a:avLst/>
          </a:prstGeom>
          <a:solidFill>
            <a:schemeClr val="bg1"/>
          </a:solidFill>
        </p:spPr>
        <p:txBody>
          <a:bodyPr wrap="square" rtlCol="0">
            <a:spAutoFit/>
          </a:bodyPr>
          <a:lstStyle/>
          <a:p>
            <a:pPr>
              <a:lnSpc>
                <a:spcPct val="130000"/>
              </a:lnSpc>
            </a:pPr>
            <a:r>
              <a:rPr lang="de-DE" dirty="0"/>
              <a:t>HA</a:t>
            </a:r>
          </a:p>
          <a:p>
            <a:pPr>
              <a:lnSpc>
                <a:spcPct val="130000"/>
              </a:lnSpc>
            </a:pPr>
            <a:r>
              <a:rPr lang="de-DE" dirty="0"/>
              <a:t>A</a:t>
            </a:r>
            <a:r>
              <a:rPr lang="de-DE" baseline="30000" dirty="0"/>
              <a:t>–</a:t>
            </a:r>
            <a:endParaRPr lang="de-DE" dirty="0"/>
          </a:p>
        </p:txBody>
      </p:sp>
      <p:pic>
        <p:nvPicPr>
          <p:cNvPr id="4" name="Picture 6">
            <a:extLst>
              <a:ext uri="{FF2B5EF4-FFF2-40B4-BE49-F238E27FC236}">
                <a16:creationId xmlns:a16="http://schemas.microsoft.com/office/drawing/2014/main" id="{878354FC-6DBC-FA80-4A12-2D435CF0BCE2}"/>
              </a:ext>
            </a:extLst>
          </p:cNvPr>
          <p:cNvPicPr>
            <a:picLocks noChangeAspect="1"/>
          </p:cNvPicPr>
          <p:nvPr/>
        </p:nvPicPr>
        <p:blipFill rotWithShape="1">
          <a:blip r:embed="rId5"/>
          <a:srcRect r="48861"/>
          <a:stretch/>
        </p:blipFill>
        <p:spPr>
          <a:xfrm>
            <a:off x="492124" y="1800817"/>
            <a:ext cx="1618790" cy="2747894"/>
          </a:xfrm>
          <a:prstGeom prst="rect">
            <a:avLst/>
          </a:prstGeom>
        </p:spPr>
      </p:pic>
    </p:spTree>
    <p:extLst>
      <p:ext uri="{BB962C8B-B14F-4D97-AF65-F5344CB8AC3E}">
        <p14:creationId xmlns:p14="http://schemas.microsoft.com/office/powerpoint/2010/main" val="476077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408792" y="353039"/>
            <a:ext cx="8326417" cy="1143000"/>
          </a:xfrm>
        </p:spPr>
        <p:txBody>
          <a:bodyPr>
            <a:normAutofit/>
          </a:bodyPr>
          <a:lstStyle/>
          <a:p>
            <a:r>
              <a:rPr lang="de-DE" sz="4800" b="1" dirty="0">
                <a:latin typeface="Arial" panose="020B0604020202020204" pitchFamily="34" charset="0"/>
                <a:cs typeface="Arial" panose="020B0604020202020204" pitchFamily="34" charset="0"/>
              </a:rPr>
              <a:t>Extraktionen</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457200" y="2592370"/>
            <a:ext cx="8229600" cy="3533793"/>
          </a:xfrm>
        </p:spPr>
        <p:txBody>
          <a:bodyPr>
            <a:normAutofit/>
          </a:bodyPr>
          <a:lstStyle/>
          <a:p>
            <a:pPr>
              <a:lnSpc>
                <a:spcPct val="114000"/>
              </a:lnSpc>
            </a:pPr>
            <a:r>
              <a:rPr lang="de-DE" dirty="0">
                <a:solidFill>
                  <a:schemeClr val="bg1">
                    <a:lumMod val="75000"/>
                  </a:schemeClr>
                </a:solidFill>
                <a:latin typeface="Arial" panose="020B0604020202020204" pitchFamily="34" charset="0"/>
                <a:cs typeface="Arial" panose="020B0604020202020204" pitchFamily="34" charset="0"/>
              </a:rPr>
              <a:t>Repetition: Puffergleichung und </a:t>
            </a:r>
            <a:r>
              <a:rPr lang="de-DE" dirty="0" err="1">
                <a:solidFill>
                  <a:schemeClr val="bg1">
                    <a:lumMod val="75000"/>
                  </a:schemeClr>
                </a:solidFill>
                <a:latin typeface="Arial" panose="020B0604020202020204" pitchFamily="34" charset="0"/>
                <a:cs typeface="Arial" panose="020B0604020202020204" pitchFamily="34" charset="0"/>
              </a:rPr>
              <a:t>Protonierungskurven</a:t>
            </a:r>
            <a:endParaRPr lang="de-DE" dirty="0">
              <a:solidFill>
                <a:schemeClr val="bg1">
                  <a:lumMod val="75000"/>
                </a:schemeClr>
              </a:solidFill>
              <a:latin typeface="Arial" panose="020B0604020202020204" pitchFamily="34" charset="0"/>
              <a:cs typeface="Arial" panose="020B0604020202020204" pitchFamily="34" charset="0"/>
            </a:endParaRPr>
          </a:p>
          <a:p>
            <a:pPr>
              <a:lnSpc>
                <a:spcPct val="114000"/>
              </a:lnSpc>
              <a:spcBef>
                <a:spcPts val="1200"/>
              </a:spcBef>
            </a:pPr>
            <a:r>
              <a:rPr lang="de-DE" dirty="0">
                <a:latin typeface="Arial" panose="020B0604020202020204" pitchFamily="34" charset="0"/>
                <a:cs typeface="Arial" panose="020B0604020202020204" pitchFamily="34" charset="0"/>
              </a:rPr>
              <a:t>Extraktion</a:t>
            </a:r>
          </a:p>
          <a:p>
            <a:pPr marL="717550" lvl="2" indent="0">
              <a:lnSpc>
                <a:spcPct val="114000"/>
              </a:lnSpc>
              <a:buNone/>
            </a:pPr>
            <a:r>
              <a:rPr lang="de-DE" sz="2000" dirty="0">
                <a:latin typeface="Arial" panose="020B0604020202020204" pitchFamily="34" charset="0"/>
                <a:cs typeface="Arial" panose="020B0604020202020204" pitchFamily="34" charset="0"/>
              </a:rPr>
              <a:t>Prinzip: Übungsaufgaben</a:t>
            </a:r>
          </a:p>
          <a:p>
            <a:pPr marL="717550" lvl="2" indent="0">
              <a:lnSpc>
                <a:spcPct val="114000"/>
              </a:lnSpc>
              <a:buNone/>
            </a:pPr>
            <a:r>
              <a:rPr lang="de-DE" sz="2000" dirty="0">
                <a:latin typeface="Arial" panose="020B0604020202020204" pitchFamily="34" charset="0"/>
                <a:cs typeface="Arial" panose="020B0604020202020204" pitchFamily="34" charset="0"/>
              </a:rPr>
              <a:t>Versuche mit Alizarin als Beispiel (Labor)</a:t>
            </a:r>
          </a:p>
          <a:p>
            <a:pPr marL="717550" lvl="2" indent="0">
              <a:lnSpc>
                <a:spcPct val="114000"/>
              </a:lnSpc>
              <a:buNone/>
            </a:pPr>
            <a:r>
              <a:rPr lang="de-DE" sz="2000" dirty="0">
                <a:solidFill>
                  <a:srgbClr val="0432FF"/>
                </a:solidFill>
                <a:latin typeface="Arial" panose="020B0604020202020204" pitchFamily="34" charset="0"/>
                <a:cs typeface="Arial" panose="020B0604020202020204" pitchFamily="34" charset="0"/>
              </a:rPr>
              <a:t>Vorbereitung eines Trennungsgangs mittels Extraktion </a:t>
            </a:r>
            <a:br>
              <a:rPr lang="de-DE" sz="2000" dirty="0">
                <a:solidFill>
                  <a:srgbClr val="0432FF"/>
                </a:solidFill>
                <a:latin typeface="Arial" panose="020B0604020202020204" pitchFamily="34" charset="0"/>
                <a:cs typeface="Arial" panose="020B0604020202020204" pitchFamily="34" charset="0"/>
              </a:rPr>
            </a:br>
            <a:r>
              <a:rPr lang="de-DE" sz="2000" dirty="0">
                <a:solidFill>
                  <a:srgbClr val="0432FF"/>
                </a:solidFill>
                <a:latin typeface="Arial" panose="020B0604020202020204" pitchFamily="34" charset="0"/>
                <a:cs typeface="Arial" panose="020B0604020202020204" pitchFamily="34" charset="0"/>
              </a:rPr>
              <a:t>(Labor am 8.3.23)</a:t>
            </a:r>
          </a:p>
        </p:txBody>
      </p:sp>
      <p:sp>
        <p:nvSpPr>
          <p:cNvPr id="5" name="Textfeld 4">
            <a:extLst>
              <a:ext uri="{FF2B5EF4-FFF2-40B4-BE49-F238E27FC236}">
                <a16:creationId xmlns:a16="http://schemas.microsoft.com/office/drawing/2014/main" id="{56A2DBBA-AC5E-58A7-695F-7236DB314DE9}"/>
              </a:ext>
            </a:extLst>
          </p:cNvPr>
          <p:cNvSpPr txBox="1"/>
          <p:nvPr/>
        </p:nvSpPr>
        <p:spPr>
          <a:xfrm>
            <a:off x="923827" y="1356816"/>
            <a:ext cx="7296345" cy="954107"/>
          </a:xfrm>
          <a:prstGeom prst="rect">
            <a:avLst/>
          </a:prstGeom>
          <a:noFill/>
        </p:spPr>
        <p:txBody>
          <a:bodyPr wrap="square">
            <a:spAutoFit/>
          </a:bodyPr>
          <a:lstStyle/>
          <a:p>
            <a:pPr algn="ctr"/>
            <a:r>
              <a:rPr lang="de-DE" sz="2800" dirty="0"/>
              <a:t>Anwendung der pH-abhängigen Löslichkeit von Säuren und Basen</a:t>
            </a:r>
          </a:p>
        </p:txBody>
      </p:sp>
    </p:spTree>
    <p:extLst>
      <p:ext uri="{BB962C8B-B14F-4D97-AF65-F5344CB8AC3E}">
        <p14:creationId xmlns:p14="http://schemas.microsoft.com/office/powerpoint/2010/main" val="1137049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A3576A5-625F-2845-8F01-B75FF920E26F}"/>
              </a:ext>
            </a:extLst>
          </p:cNvPr>
          <p:cNvSpPr>
            <a:spLocks noGrp="1"/>
          </p:cNvSpPr>
          <p:nvPr>
            <p:ph idx="1"/>
          </p:nvPr>
        </p:nvSpPr>
        <p:spPr>
          <a:xfrm>
            <a:off x="457200" y="2097740"/>
            <a:ext cx="8229600" cy="4028423"/>
          </a:xfrm>
        </p:spPr>
        <p:txBody>
          <a:bodyPr/>
          <a:lstStyle/>
          <a:p>
            <a:pPr marL="0" indent="0" algn="ctr">
              <a:buNone/>
            </a:pPr>
            <a:r>
              <a:rPr lang="de-DE" dirty="0">
                <a:latin typeface="Arial" panose="020B0604020202020204" pitchFamily="34" charset="0"/>
                <a:cs typeface="Arial" panose="020B0604020202020204" pitchFamily="34" charset="0"/>
              </a:rPr>
              <a:t>Dokument </a:t>
            </a:r>
            <a:r>
              <a:rPr lang="de-DE" sz="2400" dirty="0">
                <a:effectLst/>
                <a:latin typeface="Arial" panose="020B0604020202020204" pitchFamily="34" charset="0"/>
                <a:ea typeface="Times New Roman" panose="02020603050405020304" pitchFamily="18" charset="0"/>
                <a:cs typeface="Arial" panose="020B0604020202020204" pitchFamily="34" charset="0"/>
              </a:rPr>
              <a:t>«</a:t>
            </a:r>
            <a:r>
              <a:rPr lang="de-DE" dirty="0" err="1">
                <a:latin typeface="Arial" panose="020B0604020202020204" pitchFamily="34" charset="0"/>
                <a:cs typeface="Arial" panose="020B0604020202020204" pitchFamily="34" charset="0"/>
              </a:rPr>
              <a:t>Übungsaufgaben</a:t>
            </a:r>
            <a:r>
              <a:rPr lang="de-DE" dirty="0">
                <a:latin typeface="Arial" panose="020B0604020202020204" pitchFamily="34" charset="0"/>
                <a:cs typeface="Arial" panose="020B0604020202020204" pitchFamily="34" charset="0"/>
              </a:rPr>
              <a:t> zu Extraktionen</a:t>
            </a:r>
            <a:r>
              <a:rPr lang="de-DE" sz="2400" dirty="0">
                <a:effectLst/>
                <a:latin typeface="Arial" panose="020B0604020202020204" pitchFamily="34" charset="0"/>
                <a:ea typeface="Times New Roman" panose="02020603050405020304" pitchFamily="18" charset="0"/>
                <a:cs typeface="Arial" panose="020B0604020202020204" pitchFamily="34" charset="0"/>
              </a:rPr>
              <a:t>»</a:t>
            </a:r>
            <a:endParaRPr lang="de-DE" dirty="0">
              <a:latin typeface="Arial" panose="020B0604020202020204" pitchFamily="34" charset="0"/>
              <a:cs typeface="Arial" panose="020B0604020202020204" pitchFamily="34" charset="0"/>
            </a:endParaRPr>
          </a:p>
          <a:p>
            <a:pPr marL="0" indent="0" algn="ctr">
              <a:buNone/>
            </a:pPr>
            <a:r>
              <a:rPr lang="de-DE" dirty="0">
                <a:latin typeface="Arial" panose="020B0604020202020204" pitchFamily="34" charset="0"/>
                <a:cs typeface="Arial" panose="020B0604020202020204" pitchFamily="34" charset="0"/>
              </a:rPr>
              <a:t>(OneNote, </a:t>
            </a:r>
            <a:r>
              <a:rPr lang="de-DE" dirty="0" err="1">
                <a:latin typeface="Arial" panose="020B0604020202020204" pitchFamily="34" charset="0"/>
                <a:cs typeface="Arial" panose="020B0604020202020204" pitchFamily="34" charset="0"/>
              </a:rPr>
              <a:t>moodle</a:t>
            </a:r>
            <a:r>
              <a:rPr lang="de-DE" dirty="0">
                <a:latin typeface="Arial" panose="020B0604020202020204" pitchFamily="34" charset="0"/>
                <a:cs typeface="Arial" panose="020B0604020202020204" pitchFamily="34" charset="0"/>
              </a:rPr>
              <a:t>)</a:t>
            </a:r>
          </a:p>
          <a:p>
            <a:pPr marL="0" indent="0" algn="ctr">
              <a:buNone/>
            </a:pPr>
            <a:endParaRPr lang="de-DE" dirty="0"/>
          </a:p>
        </p:txBody>
      </p:sp>
      <p:sp>
        <p:nvSpPr>
          <p:cNvPr id="4" name="Fußzeilenplatzhalter 3">
            <a:extLst>
              <a:ext uri="{FF2B5EF4-FFF2-40B4-BE49-F238E27FC236}">
                <a16:creationId xmlns:a16="http://schemas.microsoft.com/office/drawing/2014/main" id="{5C7BD2D9-0F96-164E-B8A7-15B6125345C1}"/>
              </a:ext>
            </a:extLst>
          </p:cNvPr>
          <p:cNvSpPr>
            <a:spLocks noGrp="1"/>
          </p:cNvSpPr>
          <p:nvPr>
            <p:ph type="ftr" sz="quarter" idx="11"/>
          </p:nvPr>
        </p:nvSpPr>
        <p:spPr/>
        <p:txBody>
          <a:bodyPr/>
          <a:lstStyle/>
          <a:p>
            <a:r>
              <a:rPr lang="de-CH"/>
              <a:t>Säure-Base-Reaktionen</a:t>
            </a:r>
          </a:p>
        </p:txBody>
      </p:sp>
      <p:sp>
        <p:nvSpPr>
          <p:cNvPr id="6" name="Titel 5">
            <a:extLst>
              <a:ext uri="{FF2B5EF4-FFF2-40B4-BE49-F238E27FC236}">
                <a16:creationId xmlns:a16="http://schemas.microsoft.com/office/drawing/2014/main" id="{5C38ED23-4072-474C-8E78-4079C996D8DA}"/>
              </a:ext>
            </a:extLst>
          </p:cNvPr>
          <p:cNvSpPr>
            <a:spLocks noGrp="1"/>
          </p:cNvSpPr>
          <p:nvPr>
            <p:ph type="title"/>
          </p:nvPr>
        </p:nvSpPr>
        <p:spPr>
          <a:xfrm>
            <a:off x="457200" y="572424"/>
            <a:ext cx="8229600" cy="1143000"/>
          </a:xfrm>
        </p:spPr>
        <p:txBody>
          <a:bodyPr/>
          <a:lstStyle/>
          <a:p>
            <a:r>
              <a:rPr lang="de-DE" dirty="0"/>
              <a:t>Prinzip der Extraktion:</a:t>
            </a:r>
            <a:br>
              <a:rPr lang="de-DE" dirty="0"/>
            </a:br>
            <a:r>
              <a:rPr lang="de-DE" dirty="0"/>
              <a:t>Übungsaufgaben</a:t>
            </a:r>
          </a:p>
        </p:txBody>
      </p:sp>
    </p:spTree>
    <p:extLst>
      <p:ext uri="{BB962C8B-B14F-4D97-AF65-F5344CB8AC3E}">
        <p14:creationId xmlns:p14="http://schemas.microsoft.com/office/powerpoint/2010/main" val="14213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735" y="271463"/>
            <a:ext cx="7990656" cy="3229545"/>
          </a:xfrm>
        </p:spPr>
        <p:txBody>
          <a:bodyPr>
            <a:noAutofit/>
          </a:bodyPr>
          <a:lstStyle/>
          <a:p>
            <a:pPr algn="l">
              <a:spcBef>
                <a:spcPts val="0"/>
              </a:spcBef>
              <a:tabLst>
                <a:tab pos="2600260" algn="l"/>
              </a:tabLst>
            </a:pPr>
            <a:r>
              <a:rPr lang="de-CH" sz="4400" b="1" dirty="0">
                <a:latin typeface="Arial" panose="020B0604020202020204" pitchFamily="34" charset="0"/>
                <a:cs typeface="Arial" panose="020B0604020202020204" pitchFamily="34" charset="0"/>
              </a:rPr>
              <a:t>Pharmakon    </a:t>
            </a:r>
            <a:r>
              <a:rPr lang="de-CH" sz="4400" dirty="0">
                <a:latin typeface="Arial" panose="020B0604020202020204" pitchFamily="34" charset="0"/>
                <a:cs typeface="Arial" panose="020B0604020202020204" pitchFamily="34" charset="0"/>
              </a:rPr>
              <a:t>(Pl.: Pharmaka)</a:t>
            </a:r>
            <a:br>
              <a:rPr lang="de-CH" sz="4400" dirty="0">
                <a:latin typeface="Arial" panose="020B0604020202020204" pitchFamily="34" charset="0"/>
                <a:cs typeface="Arial" panose="020B0604020202020204" pitchFamily="34" charset="0"/>
              </a:rPr>
            </a:br>
            <a:r>
              <a:rPr lang="de-CH" sz="4400" b="1" dirty="0">
                <a:latin typeface="Arial" panose="020B0604020202020204" pitchFamily="34" charset="0"/>
                <a:cs typeface="Arial" panose="020B0604020202020204" pitchFamily="34" charset="0"/>
              </a:rPr>
              <a:t>Wirkstoff</a:t>
            </a:r>
            <a:br>
              <a:rPr lang="de-CH" sz="4400" b="1" dirty="0">
                <a:latin typeface="Arial" panose="020B0604020202020204" pitchFamily="34" charset="0"/>
                <a:cs typeface="Arial" panose="020B0604020202020204" pitchFamily="34" charset="0"/>
              </a:rPr>
            </a:br>
            <a:br>
              <a:rPr lang="de-CH" sz="3600" dirty="0">
                <a:latin typeface="Arial" panose="020B0604020202020204" pitchFamily="34" charset="0"/>
                <a:cs typeface="Arial" panose="020B0604020202020204" pitchFamily="34" charset="0"/>
              </a:rPr>
            </a:br>
            <a:br>
              <a:rPr lang="de-CH" sz="3600" dirty="0">
                <a:latin typeface="Arial" panose="020B0604020202020204" pitchFamily="34" charset="0"/>
                <a:cs typeface="Arial" panose="020B0604020202020204" pitchFamily="34" charset="0"/>
              </a:rPr>
            </a:br>
            <a:endParaRPr lang="de-DE" sz="3200" dirty="0">
              <a:latin typeface="Arial" panose="020B0604020202020204" pitchFamily="34" charset="0"/>
              <a:cs typeface="Arial" panose="020B0604020202020204" pitchFamily="34" charset="0"/>
            </a:endParaRPr>
          </a:p>
        </p:txBody>
      </p:sp>
      <p:sp>
        <p:nvSpPr>
          <p:cNvPr id="4" name="Titel 1"/>
          <p:cNvSpPr txBox="1">
            <a:spLocks/>
          </p:cNvSpPr>
          <p:nvPr/>
        </p:nvSpPr>
        <p:spPr>
          <a:xfrm>
            <a:off x="630611" y="2636912"/>
            <a:ext cx="7990656" cy="1152128"/>
          </a:xfrm>
          <a:prstGeom prst="rect">
            <a:avLst/>
          </a:prstGeom>
        </p:spPr>
        <p:txBody>
          <a:bodyPr vert="horz" lIns="91440" tIns="45720" rIns="91440" bIns="45720" rtlCol="0" anchor="ctr">
            <a:noAutofit/>
          </a:bodyPr>
          <a:lstStyle/>
          <a:p>
            <a:pPr>
              <a:spcBef>
                <a:spcPts val="1800"/>
              </a:spcBef>
              <a:tabLst>
                <a:tab pos="2600260" algn="l"/>
              </a:tabLst>
              <a:defRPr/>
            </a:pPr>
            <a:r>
              <a:rPr lang="de-CH" sz="3200" b="1" dirty="0">
                <a:latin typeface="Arial" panose="020B0604020202020204" pitchFamily="34" charset="0"/>
                <a:ea typeface="+mj-ea"/>
                <a:cs typeface="Arial" panose="020B0604020202020204" pitchFamily="34" charset="0"/>
              </a:rPr>
              <a:t>Arzneistoff:</a:t>
            </a:r>
            <a:r>
              <a:rPr lang="de-CH" sz="3200" dirty="0">
                <a:latin typeface="Arial" panose="020B0604020202020204" pitchFamily="34" charset="0"/>
                <a:ea typeface="+mj-ea"/>
                <a:cs typeface="Arial" panose="020B0604020202020204" pitchFamily="34" charset="0"/>
              </a:rPr>
              <a:t>	Hauptwirkung erwünscht </a:t>
            </a:r>
            <a:br>
              <a:rPr lang="de-CH" sz="3200" dirty="0">
                <a:latin typeface="Arial" panose="020B0604020202020204" pitchFamily="34" charset="0"/>
                <a:ea typeface="+mj-ea"/>
                <a:cs typeface="Arial" panose="020B0604020202020204" pitchFamily="34" charset="0"/>
              </a:rPr>
            </a:br>
            <a:endParaRPr lang="de-DE" sz="3200" dirty="0">
              <a:latin typeface="Arial" panose="020B0604020202020204" pitchFamily="34" charset="0"/>
              <a:ea typeface="+mj-ea"/>
              <a:cs typeface="Arial" panose="020B0604020202020204" pitchFamily="34" charset="0"/>
            </a:endParaRPr>
          </a:p>
        </p:txBody>
      </p:sp>
      <p:sp>
        <p:nvSpPr>
          <p:cNvPr id="6" name="Titel 1"/>
          <p:cNvSpPr txBox="1">
            <a:spLocks/>
          </p:cNvSpPr>
          <p:nvPr/>
        </p:nvSpPr>
        <p:spPr>
          <a:xfrm>
            <a:off x="630611" y="3501008"/>
            <a:ext cx="7990656" cy="1152128"/>
          </a:xfrm>
          <a:prstGeom prst="rect">
            <a:avLst/>
          </a:prstGeom>
        </p:spPr>
        <p:txBody>
          <a:bodyPr vert="horz" lIns="91440" tIns="45720" rIns="91440" bIns="45720" rtlCol="0" anchor="ctr">
            <a:noAutofit/>
          </a:bodyPr>
          <a:lstStyle/>
          <a:p>
            <a:pPr>
              <a:spcBef>
                <a:spcPts val="1800"/>
              </a:spcBef>
              <a:tabLst>
                <a:tab pos="2600260" algn="l"/>
              </a:tabLst>
              <a:defRPr/>
            </a:pPr>
            <a:r>
              <a:rPr lang="de-CH" sz="3200" b="1" dirty="0">
                <a:latin typeface="Arial" panose="020B0604020202020204" pitchFamily="34" charset="0"/>
                <a:ea typeface="+mj-ea"/>
                <a:cs typeface="Arial" panose="020B0604020202020204" pitchFamily="34" charset="0"/>
              </a:rPr>
              <a:t>Gift:</a:t>
            </a:r>
            <a:r>
              <a:rPr lang="de-CH" sz="3200" dirty="0">
                <a:latin typeface="Arial" panose="020B0604020202020204" pitchFamily="34" charset="0"/>
                <a:ea typeface="+mj-ea"/>
                <a:cs typeface="Arial" panose="020B0604020202020204" pitchFamily="34" charset="0"/>
              </a:rPr>
              <a:t>	Hauptwirkung unerwünscht </a:t>
            </a:r>
            <a:br>
              <a:rPr lang="de-CH" sz="3200" dirty="0">
                <a:latin typeface="Arial" panose="020B0604020202020204" pitchFamily="34" charset="0"/>
                <a:ea typeface="+mj-ea"/>
                <a:cs typeface="Arial" panose="020B0604020202020204" pitchFamily="34" charset="0"/>
              </a:rPr>
            </a:br>
            <a:endParaRPr lang="de-DE" sz="3200" dirty="0">
              <a:latin typeface="Arial" panose="020B0604020202020204" pitchFamily="34" charset="0"/>
              <a:ea typeface="+mj-ea"/>
              <a:cs typeface="Arial" panose="020B0604020202020204" pitchFamily="34" charset="0"/>
            </a:endParaRPr>
          </a:p>
        </p:txBody>
      </p:sp>
      <p:sp>
        <p:nvSpPr>
          <p:cNvPr id="8" name="Titel 1"/>
          <p:cNvSpPr txBox="1">
            <a:spLocks/>
          </p:cNvSpPr>
          <p:nvPr/>
        </p:nvSpPr>
        <p:spPr>
          <a:xfrm>
            <a:off x="640135" y="4869160"/>
            <a:ext cx="7990656" cy="1152128"/>
          </a:xfrm>
          <a:prstGeom prst="rect">
            <a:avLst/>
          </a:prstGeom>
        </p:spPr>
        <p:txBody>
          <a:bodyPr vert="horz" lIns="91440" tIns="45720" rIns="91440" bIns="45720" rtlCol="0" anchor="ctr">
            <a:noAutofit/>
          </a:bodyPr>
          <a:lstStyle/>
          <a:p>
            <a:pPr>
              <a:tabLst>
                <a:tab pos="2600260" algn="l"/>
              </a:tabLst>
              <a:defRPr/>
            </a:pPr>
            <a:r>
              <a:rPr lang="de-CH" sz="3200" b="1" dirty="0">
                <a:latin typeface="Arial" panose="020B0604020202020204" pitchFamily="34" charset="0"/>
                <a:ea typeface="+mj-ea"/>
                <a:cs typeface="Arial" panose="020B0604020202020204" pitchFamily="34" charset="0"/>
              </a:rPr>
              <a:t>Suchtmittel:</a:t>
            </a:r>
            <a:r>
              <a:rPr lang="de-CH" sz="3200" dirty="0">
                <a:latin typeface="Arial" panose="020B0604020202020204" pitchFamily="34" charset="0"/>
                <a:ea typeface="+mj-ea"/>
                <a:cs typeface="Arial" panose="020B0604020202020204" pitchFamily="34" charset="0"/>
              </a:rPr>
              <a:t>	physische und/oder</a:t>
            </a:r>
          </a:p>
          <a:p>
            <a:pPr>
              <a:tabLst>
                <a:tab pos="2600260" algn="l"/>
              </a:tabLst>
              <a:defRPr/>
            </a:pPr>
            <a:r>
              <a:rPr lang="de-CH" sz="3200" dirty="0">
                <a:latin typeface="Arial" panose="020B0604020202020204" pitchFamily="34" charset="0"/>
                <a:ea typeface="+mj-ea"/>
                <a:cs typeface="Arial" panose="020B0604020202020204" pitchFamily="34" charset="0"/>
              </a:rPr>
              <a:t>	psychische Abhängigkeit</a:t>
            </a:r>
          </a:p>
          <a:p>
            <a:pPr>
              <a:tabLst>
                <a:tab pos="2600260" algn="l"/>
              </a:tabLst>
              <a:defRPr/>
            </a:pPr>
            <a:r>
              <a:rPr lang="de-CH" sz="3200" dirty="0">
                <a:latin typeface="Arial" panose="020B0604020202020204" pitchFamily="34" charset="0"/>
                <a:ea typeface="+mj-ea"/>
                <a:cs typeface="Arial" panose="020B0604020202020204" pitchFamily="34" charset="0"/>
              </a:rPr>
              <a:t>	von der Hauptwirkung</a:t>
            </a:r>
            <a:br>
              <a:rPr lang="de-CH" sz="3200" dirty="0">
                <a:latin typeface="Arial" panose="020B0604020202020204" pitchFamily="34" charset="0"/>
                <a:ea typeface="+mj-ea"/>
                <a:cs typeface="Arial" panose="020B0604020202020204" pitchFamily="34" charset="0"/>
              </a:rPr>
            </a:br>
            <a:endParaRPr lang="de-DE" sz="32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35355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a:t>
            </a:r>
          </a:p>
        </p:txBody>
      </p:sp>
      <p:sp>
        <p:nvSpPr>
          <p:cNvPr id="3" name="Inhaltsplatzhalter 2"/>
          <p:cNvSpPr>
            <a:spLocks noGrp="1"/>
          </p:cNvSpPr>
          <p:nvPr>
            <p:ph idx="1"/>
          </p:nvPr>
        </p:nvSpPr>
        <p:spPr>
          <a:xfrm>
            <a:off x="457200" y="1600201"/>
            <a:ext cx="8229600" cy="1193800"/>
          </a:xfrm>
        </p:spPr>
        <p:txBody>
          <a:bodyPr/>
          <a:lstStyle/>
          <a:p>
            <a:pPr marL="0" indent="0">
              <a:buNone/>
            </a:pPr>
            <a:r>
              <a:rPr lang="de-DE" dirty="0"/>
              <a:t>Die folgenden Substanzen sollen mittels Extraktion getrennt werden.</a:t>
            </a:r>
          </a:p>
        </p:txBody>
      </p:sp>
      <p:sp>
        <p:nvSpPr>
          <p:cNvPr id="5" name="Fußzeilenplatzhalter 4"/>
          <p:cNvSpPr>
            <a:spLocks noGrp="1"/>
          </p:cNvSpPr>
          <p:nvPr>
            <p:ph type="ftr" sz="quarter" idx="11"/>
          </p:nvPr>
        </p:nvSpPr>
        <p:spPr/>
        <p:txBody>
          <a:bodyPr/>
          <a:lstStyle/>
          <a:p>
            <a:r>
              <a:rPr lang="de-CH"/>
              <a:t>Säure-Base-Reaktionen</a:t>
            </a:r>
          </a:p>
        </p:txBody>
      </p:sp>
      <p:pic>
        <p:nvPicPr>
          <p:cNvPr id="4" name="Bild 3"/>
          <p:cNvPicPr>
            <a:picLocks noChangeAspect="1"/>
          </p:cNvPicPr>
          <p:nvPr/>
        </p:nvPicPr>
        <p:blipFill>
          <a:blip r:embed="rId2"/>
          <a:stretch>
            <a:fillRect/>
          </a:stretch>
        </p:blipFill>
        <p:spPr>
          <a:xfrm>
            <a:off x="635000" y="3060700"/>
            <a:ext cx="7810500" cy="2722784"/>
          </a:xfrm>
          <a:prstGeom prst="rect">
            <a:avLst/>
          </a:prstGeom>
        </p:spPr>
      </p:pic>
    </p:spTree>
    <p:extLst>
      <p:ext uri="{BB962C8B-B14F-4D97-AF65-F5344CB8AC3E}">
        <p14:creationId xmlns:p14="http://schemas.microsoft.com/office/powerpoint/2010/main" val="3200150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635000" y="1818592"/>
            <a:ext cx="7810500" cy="2722784"/>
          </a:xfrm>
          <a:prstGeom prst="rect">
            <a:avLst/>
          </a:prstGeom>
        </p:spPr>
      </p:pic>
      <p:sp>
        <p:nvSpPr>
          <p:cNvPr id="5" name="Textfeld 4"/>
          <p:cNvSpPr txBox="1"/>
          <p:nvPr/>
        </p:nvSpPr>
        <p:spPr>
          <a:xfrm>
            <a:off x="1327734" y="4904313"/>
            <a:ext cx="3111399" cy="1323439"/>
          </a:xfrm>
          <a:prstGeom prst="rect">
            <a:avLst/>
          </a:prstGeom>
          <a:noFill/>
        </p:spPr>
        <p:txBody>
          <a:bodyPr wrap="none" rtlCol="0">
            <a:spAutoFit/>
          </a:bodyPr>
          <a:lstStyle/>
          <a:p>
            <a:pPr algn="ctr"/>
            <a:r>
              <a:rPr lang="de-DE" sz="2000" dirty="0">
                <a:latin typeface="Arial"/>
                <a:cs typeface="Arial"/>
              </a:rPr>
              <a:t>liegt immer so vor</a:t>
            </a:r>
          </a:p>
          <a:p>
            <a:pPr algn="ctr"/>
            <a:r>
              <a:rPr lang="de-DE" sz="2000" dirty="0">
                <a:solidFill>
                  <a:srgbClr val="008000"/>
                </a:solidFill>
                <a:latin typeface="Arial"/>
                <a:cs typeface="Arial"/>
              </a:rPr>
              <a:t>hydrophob</a:t>
            </a:r>
          </a:p>
          <a:p>
            <a:pPr algn="ctr"/>
            <a:r>
              <a:rPr lang="de-DE" sz="2000" dirty="0">
                <a:latin typeface="Arial"/>
                <a:cs typeface="Arial"/>
              </a:rPr>
              <a:t>in </a:t>
            </a:r>
            <a:r>
              <a:rPr lang="de-DE" sz="2000" dirty="0">
                <a:solidFill>
                  <a:srgbClr val="0000FF"/>
                </a:solidFill>
                <a:latin typeface="Arial"/>
                <a:cs typeface="Arial"/>
              </a:rPr>
              <a:t>Wasser </a:t>
            </a:r>
            <a:r>
              <a:rPr lang="de-DE" sz="2000" dirty="0">
                <a:latin typeface="Arial"/>
                <a:cs typeface="Arial"/>
              </a:rPr>
              <a:t>schlecht löslich</a:t>
            </a:r>
          </a:p>
          <a:p>
            <a:pPr algn="ctr"/>
            <a:r>
              <a:rPr lang="de-DE" sz="2000" dirty="0">
                <a:solidFill>
                  <a:srgbClr val="000000"/>
                </a:solidFill>
                <a:latin typeface="Arial"/>
                <a:cs typeface="Arial"/>
              </a:rPr>
              <a:t>in</a:t>
            </a:r>
            <a:r>
              <a:rPr lang="de-DE" sz="2000" dirty="0">
                <a:solidFill>
                  <a:srgbClr val="008000"/>
                </a:solidFill>
                <a:latin typeface="Arial"/>
                <a:cs typeface="Arial"/>
              </a:rPr>
              <a:t> Ether </a:t>
            </a:r>
            <a:r>
              <a:rPr lang="de-DE" sz="2000" dirty="0">
                <a:latin typeface="Arial"/>
                <a:cs typeface="Arial"/>
              </a:rPr>
              <a:t>gut löslich</a:t>
            </a:r>
          </a:p>
        </p:txBody>
      </p:sp>
      <p:sp>
        <p:nvSpPr>
          <p:cNvPr id="7" name="Textfeld 6"/>
          <p:cNvSpPr txBox="1"/>
          <p:nvPr/>
        </p:nvSpPr>
        <p:spPr>
          <a:xfrm>
            <a:off x="5986891" y="4896597"/>
            <a:ext cx="2864686" cy="1323439"/>
          </a:xfrm>
          <a:prstGeom prst="rect">
            <a:avLst/>
          </a:prstGeom>
          <a:noFill/>
        </p:spPr>
        <p:txBody>
          <a:bodyPr wrap="none" rtlCol="0">
            <a:spAutoFit/>
          </a:bodyPr>
          <a:lstStyle/>
          <a:p>
            <a:pPr algn="ctr"/>
            <a:r>
              <a:rPr lang="de-DE" sz="2000" dirty="0">
                <a:latin typeface="Arial"/>
                <a:cs typeface="Arial"/>
              </a:rPr>
              <a:t>liegt immer so vor</a:t>
            </a:r>
          </a:p>
          <a:p>
            <a:pPr algn="ctr"/>
            <a:r>
              <a:rPr lang="de-DE" sz="2000" dirty="0">
                <a:solidFill>
                  <a:srgbClr val="0000FF"/>
                </a:solidFill>
                <a:latin typeface="Arial"/>
                <a:cs typeface="Arial"/>
              </a:rPr>
              <a:t>hydrophil</a:t>
            </a:r>
          </a:p>
          <a:p>
            <a:pPr algn="ctr"/>
            <a:r>
              <a:rPr lang="de-DE" sz="2000" dirty="0">
                <a:latin typeface="Arial"/>
                <a:cs typeface="Arial"/>
              </a:rPr>
              <a:t>in </a:t>
            </a:r>
            <a:r>
              <a:rPr lang="de-DE" sz="2000" dirty="0">
                <a:solidFill>
                  <a:srgbClr val="0000FF"/>
                </a:solidFill>
                <a:latin typeface="Arial"/>
                <a:cs typeface="Arial"/>
              </a:rPr>
              <a:t>Wasser </a:t>
            </a:r>
            <a:r>
              <a:rPr lang="de-DE" sz="2000" dirty="0">
                <a:latin typeface="Arial"/>
                <a:cs typeface="Arial"/>
              </a:rPr>
              <a:t>gut löslich</a:t>
            </a:r>
          </a:p>
          <a:p>
            <a:pPr algn="ctr"/>
            <a:r>
              <a:rPr lang="de-DE" sz="2000" dirty="0">
                <a:solidFill>
                  <a:srgbClr val="000000"/>
                </a:solidFill>
                <a:latin typeface="Arial"/>
                <a:cs typeface="Arial"/>
              </a:rPr>
              <a:t>in</a:t>
            </a:r>
            <a:r>
              <a:rPr lang="de-DE" sz="2000" dirty="0">
                <a:solidFill>
                  <a:srgbClr val="008000"/>
                </a:solidFill>
                <a:latin typeface="Arial"/>
                <a:cs typeface="Arial"/>
              </a:rPr>
              <a:t> Ether </a:t>
            </a:r>
            <a:r>
              <a:rPr lang="de-DE" sz="2000" dirty="0">
                <a:latin typeface="Arial"/>
                <a:cs typeface="Arial"/>
              </a:rPr>
              <a:t>schlecht löslich</a:t>
            </a:r>
          </a:p>
        </p:txBody>
      </p:sp>
      <p:sp>
        <p:nvSpPr>
          <p:cNvPr id="9" name="Titel 8"/>
          <p:cNvSpPr>
            <a:spLocks noGrp="1"/>
          </p:cNvSpPr>
          <p:nvPr>
            <p:ph type="title"/>
          </p:nvPr>
        </p:nvSpPr>
        <p:spPr/>
        <p:txBody>
          <a:bodyPr/>
          <a:lstStyle/>
          <a:p>
            <a:r>
              <a:rPr lang="de-DE" dirty="0"/>
              <a:t>Überlegungen (1)</a:t>
            </a:r>
          </a:p>
        </p:txBody>
      </p:sp>
      <p:sp>
        <p:nvSpPr>
          <p:cNvPr id="3" name="Fußzeilenplatzhalter 2"/>
          <p:cNvSpPr>
            <a:spLocks noGrp="1"/>
          </p:cNvSpPr>
          <p:nvPr>
            <p:ph type="ftr" sz="quarter" idx="11"/>
          </p:nvPr>
        </p:nvSpPr>
        <p:spPr/>
        <p:txBody>
          <a:bodyPr/>
          <a:lstStyle/>
          <a:p>
            <a:r>
              <a:rPr lang="de-CH"/>
              <a:t>Säure-Base-Reaktionen</a:t>
            </a:r>
          </a:p>
        </p:txBody>
      </p:sp>
      <p:sp>
        <p:nvSpPr>
          <p:cNvPr id="2" name="Rechteck 1"/>
          <p:cNvSpPr/>
          <p:nvPr/>
        </p:nvSpPr>
        <p:spPr>
          <a:xfrm>
            <a:off x="1792941" y="1628588"/>
            <a:ext cx="2181412" cy="2912788"/>
          </a:xfrm>
          <a:prstGeom prst="rect">
            <a:avLst/>
          </a:prstGeom>
          <a:no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6397811" y="1628588"/>
            <a:ext cx="2181412" cy="2912788"/>
          </a:xfrm>
          <a:prstGeom prst="rect">
            <a:avLst/>
          </a:prstGeom>
          <a:no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87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Überlegungen (2): Säure</a:t>
            </a:r>
          </a:p>
        </p:txBody>
      </p:sp>
      <p:sp>
        <p:nvSpPr>
          <p:cNvPr id="3" name="Fußzeilenplatzhalter 2"/>
          <p:cNvSpPr>
            <a:spLocks noGrp="1"/>
          </p:cNvSpPr>
          <p:nvPr>
            <p:ph type="ftr" sz="quarter" idx="11"/>
          </p:nvPr>
        </p:nvSpPr>
        <p:spPr/>
        <p:txBody>
          <a:bodyPr/>
          <a:lstStyle/>
          <a:p>
            <a:r>
              <a:rPr lang="de-CH"/>
              <a:t>Säure-Base-Reaktionen</a:t>
            </a:r>
          </a:p>
        </p:txBody>
      </p:sp>
      <p:cxnSp>
        <p:nvCxnSpPr>
          <p:cNvPr id="6" name="Gerade Verbindung mit Pfeil 5"/>
          <p:cNvCxnSpPr/>
          <p:nvPr/>
        </p:nvCxnSpPr>
        <p:spPr>
          <a:xfrm>
            <a:off x="3721100" y="2535761"/>
            <a:ext cx="1104900" cy="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3771900" y="2012541"/>
            <a:ext cx="783438" cy="461665"/>
          </a:xfrm>
          <a:prstGeom prst="rect">
            <a:avLst/>
          </a:prstGeom>
          <a:noFill/>
        </p:spPr>
        <p:txBody>
          <a:bodyPr wrap="none" rtlCol="0">
            <a:spAutoFit/>
          </a:bodyPr>
          <a:lstStyle/>
          <a:p>
            <a:r>
              <a:rPr lang="de-DE" sz="2400" dirty="0">
                <a:solidFill>
                  <a:srgbClr val="FF0000"/>
                </a:solidFill>
                <a:latin typeface="Arial"/>
                <a:cs typeface="Arial"/>
              </a:rPr>
              <a:t>– H</a:t>
            </a:r>
            <a:r>
              <a:rPr lang="de-DE" sz="2400" baseline="30000" dirty="0">
                <a:solidFill>
                  <a:srgbClr val="FF0000"/>
                </a:solidFill>
                <a:latin typeface="Arial"/>
                <a:cs typeface="Arial"/>
              </a:rPr>
              <a:t>+</a:t>
            </a:r>
            <a:endParaRPr lang="de-DE" sz="2400" dirty="0">
              <a:solidFill>
                <a:srgbClr val="FF0000"/>
              </a:solidFill>
              <a:latin typeface="Arial"/>
              <a:cs typeface="Arial"/>
            </a:endParaRPr>
          </a:p>
        </p:txBody>
      </p:sp>
      <p:sp>
        <p:nvSpPr>
          <p:cNvPr id="9" name="Textfeld 8"/>
          <p:cNvSpPr txBox="1"/>
          <p:nvPr/>
        </p:nvSpPr>
        <p:spPr>
          <a:xfrm>
            <a:off x="4965973" y="5729365"/>
            <a:ext cx="3289633" cy="461665"/>
          </a:xfrm>
          <a:prstGeom prst="rect">
            <a:avLst/>
          </a:prstGeom>
          <a:noFill/>
        </p:spPr>
        <p:txBody>
          <a:bodyPr wrap="none" rtlCol="0">
            <a:spAutoFit/>
          </a:bodyPr>
          <a:lstStyle/>
          <a:p>
            <a:r>
              <a:rPr lang="de-DE" sz="2400" dirty="0">
                <a:latin typeface="Arial"/>
                <a:cs typeface="Arial"/>
              </a:rPr>
              <a:t>liegt ab </a:t>
            </a:r>
            <a:r>
              <a:rPr lang="de-DE" sz="2400" b="1" dirty="0">
                <a:latin typeface="Arial"/>
                <a:cs typeface="Arial"/>
              </a:rPr>
              <a:t>pH = 12 </a:t>
            </a:r>
            <a:r>
              <a:rPr lang="de-DE" sz="2400" dirty="0">
                <a:latin typeface="Arial"/>
                <a:cs typeface="Arial"/>
              </a:rPr>
              <a:t>so vor</a:t>
            </a:r>
          </a:p>
        </p:txBody>
      </p:sp>
      <p:sp>
        <p:nvSpPr>
          <p:cNvPr id="10" name="Textfeld 9"/>
          <p:cNvSpPr txBox="1"/>
          <p:nvPr/>
        </p:nvSpPr>
        <p:spPr>
          <a:xfrm>
            <a:off x="195820" y="5729366"/>
            <a:ext cx="3906279" cy="461665"/>
          </a:xfrm>
          <a:prstGeom prst="rect">
            <a:avLst/>
          </a:prstGeom>
          <a:noFill/>
        </p:spPr>
        <p:txBody>
          <a:bodyPr wrap="square" rtlCol="0">
            <a:spAutoFit/>
          </a:bodyPr>
          <a:lstStyle/>
          <a:p>
            <a:r>
              <a:rPr lang="de-DE" sz="2400" dirty="0">
                <a:latin typeface="Arial"/>
                <a:cs typeface="Arial"/>
              </a:rPr>
              <a:t>liegt ab </a:t>
            </a:r>
            <a:r>
              <a:rPr lang="de-DE" sz="2400" b="1" dirty="0">
                <a:latin typeface="Arial"/>
                <a:cs typeface="Arial"/>
              </a:rPr>
              <a:t>pH = 8 </a:t>
            </a:r>
            <a:r>
              <a:rPr lang="de-DE" sz="2400" dirty="0">
                <a:latin typeface="Arial"/>
                <a:cs typeface="Arial"/>
              </a:rPr>
              <a:t>so vor</a:t>
            </a:r>
          </a:p>
        </p:txBody>
      </p:sp>
      <p:sp>
        <p:nvSpPr>
          <p:cNvPr id="11" name="Textfeld 10"/>
          <p:cNvSpPr txBox="1"/>
          <p:nvPr/>
        </p:nvSpPr>
        <p:spPr>
          <a:xfrm>
            <a:off x="195820" y="4298205"/>
            <a:ext cx="2915679" cy="1200328"/>
          </a:xfrm>
          <a:prstGeom prst="rect">
            <a:avLst/>
          </a:prstGeom>
          <a:noFill/>
        </p:spPr>
        <p:txBody>
          <a:bodyPr wrap="square" rtlCol="0">
            <a:spAutoFit/>
          </a:bodyPr>
          <a:lstStyle/>
          <a:p>
            <a:pPr algn="ctr"/>
            <a:r>
              <a:rPr lang="de-DE" sz="2400" dirty="0">
                <a:solidFill>
                  <a:srgbClr val="008000"/>
                </a:solidFill>
                <a:latin typeface="Arial"/>
                <a:cs typeface="Arial"/>
              </a:rPr>
              <a:t>hydrophob</a:t>
            </a:r>
          </a:p>
          <a:p>
            <a:pPr algn="ctr"/>
            <a:r>
              <a:rPr lang="de-DE" sz="2400" dirty="0">
                <a:latin typeface="Arial"/>
                <a:cs typeface="Arial"/>
              </a:rPr>
              <a:t>in </a:t>
            </a:r>
            <a:r>
              <a:rPr lang="de-DE" sz="2400" dirty="0">
                <a:solidFill>
                  <a:srgbClr val="0000FF"/>
                </a:solidFill>
                <a:latin typeface="Arial"/>
                <a:cs typeface="Arial"/>
              </a:rPr>
              <a:t>Wasser </a:t>
            </a:r>
            <a:r>
              <a:rPr lang="de-DE" sz="2400" dirty="0">
                <a:latin typeface="Arial"/>
                <a:cs typeface="Arial"/>
              </a:rPr>
              <a:t>schlecht, </a:t>
            </a:r>
            <a:r>
              <a:rPr lang="de-DE" sz="2400" dirty="0">
                <a:solidFill>
                  <a:srgbClr val="000000"/>
                </a:solidFill>
                <a:latin typeface="Arial"/>
                <a:cs typeface="Arial"/>
              </a:rPr>
              <a:t>in</a:t>
            </a:r>
            <a:r>
              <a:rPr lang="de-DE" sz="2400" dirty="0">
                <a:solidFill>
                  <a:srgbClr val="008000"/>
                </a:solidFill>
                <a:latin typeface="Arial"/>
                <a:cs typeface="Arial"/>
              </a:rPr>
              <a:t> Ether </a:t>
            </a:r>
            <a:r>
              <a:rPr lang="de-DE" sz="2400" dirty="0">
                <a:latin typeface="Arial"/>
                <a:cs typeface="Arial"/>
              </a:rPr>
              <a:t>gut löslich</a:t>
            </a:r>
          </a:p>
        </p:txBody>
      </p:sp>
      <p:sp>
        <p:nvSpPr>
          <p:cNvPr id="12" name="Textfeld 11"/>
          <p:cNvSpPr txBox="1"/>
          <p:nvPr/>
        </p:nvSpPr>
        <p:spPr>
          <a:xfrm>
            <a:off x="4800600" y="4298205"/>
            <a:ext cx="3683000" cy="1200328"/>
          </a:xfrm>
          <a:prstGeom prst="rect">
            <a:avLst/>
          </a:prstGeom>
          <a:noFill/>
        </p:spPr>
        <p:txBody>
          <a:bodyPr wrap="square" rtlCol="0">
            <a:spAutoFit/>
          </a:bodyPr>
          <a:lstStyle/>
          <a:p>
            <a:pPr algn="ctr"/>
            <a:r>
              <a:rPr lang="de-DE" sz="2400" dirty="0">
                <a:solidFill>
                  <a:srgbClr val="0000FF"/>
                </a:solidFill>
                <a:latin typeface="Arial"/>
                <a:cs typeface="Arial"/>
              </a:rPr>
              <a:t>hydrophil</a:t>
            </a:r>
          </a:p>
          <a:p>
            <a:pPr algn="ctr"/>
            <a:r>
              <a:rPr lang="de-DE" sz="2400" dirty="0">
                <a:latin typeface="Arial"/>
                <a:cs typeface="Arial"/>
              </a:rPr>
              <a:t>in </a:t>
            </a:r>
            <a:r>
              <a:rPr lang="de-DE" sz="2400" dirty="0">
                <a:solidFill>
                  <a:srgbClr val="0000FF"/>
                </a:solidFill>
                <a:latin typeface="Arial"/>
                <a:cs typeface="Arial"/>
              </a:rPr>
              <a:t>Wasser </a:t>
            </a:r>
            <a:r>
              <a:rPr lang="de-DE" sz="2400" dirty="0">
                <a:latin typeface="Arial"/>
                <a:cs typeface="Arial"/>
              </a:rPr>
              <a:t>gut, </a:t>
            </a:r>
          </a:p>
          <a:p>
            <a:pPr algn="ctr"/>
            <a:r>
              <a:rPr lang="de-DE" sz="2400" dirty="0">
                <a:solidFill>
                  <a:srgbClr val="000000"/>
                </a:solidFill>
                <a:latin typeface="Arial"/>
                <a:cs typeface="Arial"/>
              </a:rPr>
              <a:t>in</a:t>
            </a:r>
            <a:r>
              <a:rPr lang="de-DE" sz="2400" dirty="0">
                <a:solidFill>
                  <a:srgbClr val="008000"/>
                </a:solidFill>
                <a:latin typeface="Arial"/>
                <a:cs typeface="Arial"/>
              </a:rPr>
              <a:t> Ether </a:t>
            </a:r>
            <a:r>
              <a:rPr lang="de-DE" sz="2400" dirty="0">
                <a:latin typeface="Arial"/>
                <a:cs typeface="Arial"/>
              </a:rPr>
              <a:t>schlecht löslich</a:t>
            </a:r>
          </a:p>
        </p:txBody>
      </p:sp>
      <p:pic>
        <p:nvPicPr>
          <p:cNvPr id="14" name="Bild 13"/>
          <p:cNvPicPr>
            <a:picLocks noChangeAspect="1"/>
          </p:cNvPicPr>
          <p:nvPr/>
        </p:nvPicPr>
        <p:blipFill>
          <a:blip r:embed="rId2"/>
          <a:stretch>
            <a:fillRect/>
          </a:stretch>
        </p:blipFill>
        <p:spPr>
          <a:xfrm>
            <a:off x="5522760" y="1378486"/>
            <a:ext cx="2833761" cy="2160000"/>
          </a:xfrm>
          <a:prstGeom prst="rect">
            <a:avLst/>
          </a:prstGeom>
        </p:spPr>
      </p:pic>
      <p:pic>
        <p:nvPicPr>
          <p:cNvPr id="15" name="Bild 14"/>
          <p:cNvPicPr>
            <a:picLocks noChangeAspect="1"/>
          </p:cNvPicPr>
          <p:nvPr/>
        </p:nvPicPr>
        <p:blipFill>
          <a:blip r:embed="rId3"/>
          <a:stretch>
            <a:fillRect/>
          </a:stretch>
        </p:blipFill>
        <p:spPr>
          <a:xfrm>
            <a:off x="272021" y="1685741"/>
            <a:ext cx="2653608" cy="1800000"/>
          </a:xfrm>
          <a:prstGeom prst="rect">
            <a:avLst/>
          </a:prstGeom>
        </p:spPr>
      </p:pic>
      <p:pic>
        <p:nvPicPr>
          <p:cNvPr id="19" name="Bild 18"/>
          <p:cNvPicPr>
            <a:picLocks noChangeAspect="1"/>
          </p:cNvPicPr>
          <p:nvPr/>
        </p:nvPicPr>
        <p:blipFill rotWithShape="1">
          <a:blip r:embed="rId4" cstate="print">
            <a:extLst>
              <a:ext uri="{28A0092B-C50C-407E-A947-70E740481C1C}">
                <a14:useLocalDpi xmlns:a14="http://schemas.microsoft.com/office/drawing/2010/main"/>
              </a:ext>
            </a:extLst>
          </a:blip>
          <a:srcRect l="8964" t="65206" r="32178"/>
          <a:stretch/>
        </p:blipFill>
        <p:spPr>
          <a:xfrm>
            <a:off x="1435100" y="2882003"/>
            <a:ext cx="1676400" cy="1212740"/>
          </a:xfrm>
          <a:prstGeom prst="rect">
            <a:avLst/>
          </a:prstGeom>
        </p:spPr>
      </p:pic>
    </p:spTree>
    <p:extLst>
      <p:ext uri="{BB962C8B-B14F-4D97-AF65-F5344CB8AC3E}">
        <p14:creationId xmlns:p14="http://schemas.microsoft.com/office/powerpoint/2010/main" val="16440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Überlegungen (3): Base</a:t>
            </a:r>
          </a:p>
        </p:txBody>
      </p:sp>
      <p:sp>
        <p:nvSpPr>
          <p:cNvPr id="5" name="Fußzeilenplatzhalter 4"/>
          <p:cNvSpPr>
            <a:spLocks noGrp="1"/>
          </p:cNvSpPr>
          <p:nvPr>
            <p:ph type="ftr" sz="quarter" idx="11"/>
          </p:nvPr>
        </p:nvSpPr>
        <p:spPr/>
        <p:txBody>
          <a:bodyPr/>
          <a:lstStyle/>
          <a:p>
            <a:r>
              <a:rPr lang="de-CH"/>
              <a:t>Säure-Base-Reaktionen</a:t>
            </a:r>
          </a:p>
        </p:txBody>
      </p:sp>
      <p:pic>
        <p:nvPicPr>
          <p:cNvPr id="3" name="Bild 2"/>
          <p:cNvPicPr>
            <a:picLocks noChangeAspect="1"/>
          </p:cNvPicPr>
          <p:nvPr/>
        </p:nvPicPr>
        <p:blipFill rotWithShape="1">
          <a:blip r:embed="rId2" cstate="print">
            <a:extLst>
              <a:ext uri="{28A0092B-C50C-407E-A947-70E740481C1C}">
                <a14:useLocalDpi xmlns:a14="http://schemas.microsoft.com/office/drawing/2010/main"/>
              </a:ext>
            </a:extLst>
          </a:blip>
          <a:srcRect b="54439"/>
          <a:stretch/>
        </p:blipFill>
        <p:spPr>
          <a:xfrm>
            <a:off x="1905000" y="1943100"/>
            <a:ext cx="1689100" cy="1912272"/>
          </a:xfrm>
          <a:prstGeom prst="rect">
            <a:avLst/>
          </a:prstGeom>
        </p:spPr>
      </p:pic>
      <p:pic>
        <p:nvPicPr>
          <p:cNvPr id="4" name="Bild 3"/>
          <p:cNvPicPr>
            <a:picLocks noChangeAspect="1"/>
          </p:cNvPicPr>
          <p:nvPr/>
        </p:nvPicPr>
        <p:blipFill>
          <a:blip r:embed="rId3"/>
          <a:stretch>
            <a:fillRect/>
          </a:stretch>
        </p:blipFill>
        <p:spPr>
          <a:xfrm>
            <a:off x="4622800" y="1701800"/>
            <a:ext cx="1143000" cy="2133600"/>
          </a:xfrm>
          <a:prstGeom prst="rect">
            <a:avLst/>
          </a:prstGeom>
        </p:spPr>
      </p:pic>
      <p:cxnSp>
        <p:nvCxnSpPr>
          <p:cNvPr id="6" name="Gerade Verbindung mit Pfeil 5"/>
          <p:cNvCxnSpPr/>
          <p:nvPr/>
        </p:nvCxnSpPr>
        <p:spPr>
          <a:xfrm>
            <a:off x="3352800" y="3162300"/>
            <a:ext cx="1104900" cy="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3403600" y="2639080"/>
            <a:ext cx="792004" cy="461665"/>
          </a:xfrm>
          <a:prstGeom prst="rect">
            <a:avLst/>
          </a:prstGeom>
          <a:noFill/>
        </p:spPr>
        <p:txBody>
          <a:bodyPr wrap="none" rtlCol="0">
            <a:spAutoFit/>
          </a:bodyPr>
          <a:lstStyle/>
          <a:p>
            <a:r>
              <a:rPr lang="de-DE" sz="2400" dirty="0">
                <a:solidFill>
                  <a:srgbClr val="FF0000"/>
                </a:solidFill>
                <a:latin typeface="Arial"/>
                <a:cs typeface="Arial"/>
              </a:rPr>
              <a:t>+ H</a:t>
            </a:r>
            <a:r>
              <a:rPr lang="de-DE" sz="2400" baseline="30000" dirty="0">
                <a:solidFill>
                  <a:srgbClr val="FF0000"/>
                </a:solidFill>
                <a:latin typeface="Arial"/>
                <a:cs typeface="Arial"/>
              </a:rPr>
              <a:t>+</a:t>
            </a:r>
            <a:endParaRPr lang="de-DE" sz="2400" dirty="0">
              <a:solidFill>
                <a:srgbClr val="FF0000"/>
              </a:solidFill>
              <a:latin typeface="Arial"/>
              <a:cs typeface="Arial"/>
            </a:endParaRPr>
          </a:p>
        </p:txBody>
      </p:sp>
      <p:sp>
        <p:nvSpPr>
          <p:cNvPr id="8" name="Textfeld 7"/>
          <p:cNvSpPr txBox="1"/>
          <p:nvPr/>
        </p:nvSpPr>
        <p:spPr>
          <a:xfrm>
            <a:off x="4787900" y="3878252"/>
            <a:ext cx="2973540" cy="461665"/>
          </a:xfrm>
          <a:prstGeom prst="rect">
            <a:avLst/>
          </a:prstGeom>
          <a:noFill/>
        </p:spPr>
        <p:txBody>
          <a:bodyPr wrap="none" rtlCol="0">
            <a:spAutoFit/>
          </a:bodyPr>
          <a:lstStyle/>
          <a:p>
            <a:r>
              <a:rPr lang="de-DE" sz="2400" b="1" dirty="0" err="1">
                <a:latin typeface="Arial"/>
                <a:cs typeface="Arial"/>
              </a:rPr>
              <a:t>p</a:t>
            </a:r>
            <a:r>
              <a:rPr lang="de-DE" sz="2400" b="1" i="1" dirty="0" err="1">
                <a:latin typeface="Arial"/>
                <a:cs typeface="Arial"/>
              </a:rPr>
              <a:t>K</a:t>
            </a:r>
            <a:r>
              <a:rPr lang="de-DE" sz="2400" b="1" baseline="-25000" dirty="0" err="1">
                <a:latin typeface="Arial"/>
                <a:cs typeface="Arial"/>
              </a:rPr>
              <a:t>S</a:t>
            </a:r>
            <a:r>
              <a:rPr lang="de-DE" sz="2400" b="1" dirty="0">
                <a:latin typeface="Arial"/>
                <a:cs typeface="Arial"/>
              </a:rPr>
              <a:t> = 14 – 9.4 = 4.6</a:t>
            </a:r>
          </a:p>
        </p:txBody>
      </p:sp>
      <p:sp>
        <p:nvSpPr>
          <p:cNvPr id="9" name="Textfeld 8"/>
          <p:cNvSpPr txBox="1"/>
          <p:nvPr/>
        </p:nvSpPr>
        <p:spPr>
          <a:xfrm>
            <a:off x="4813300" y="4421615"/>
            <a:ext cx="3377848" cy="461665"/>
          </a:xfrm>
          <a:prstGeom prst="rect">
            <a:avLst/>
          </a:prstGeom>
          <a:noFill/>
        </p:spPr>
        <p:txBody>
          <a:bodyPr wrap="none" rtlCol="0">
            <a:spAutoFit/>
          </a:bodyPr>
          <a:lstStyle/>
          <a:p>
            <a:r>
              <a:rPr lang="de-DE" sz="2400" dirty="0">
                <a:latin typeface="Arial"/>
                <a:cs typeface="Arial"/>
              </a:rPr>
              <a:t>liegt ab </a:t>
            </a:r>
            <a:r>
              <a:rPr lang="de-DE" sz="2400" b="1" dirty="0">
                <a:latin typeface="Arial"/>
                <a:cs typeface="Arial"/>
              </a:rPr>
              <a:t>pH = 2.6 </a:t>
            </a:r>
            <a:r>
              <a:rPr lang="de-DE" sz="2400" dirty="0">
                <a:latin typeface="Arial"/>
                <a:cs typeface="Arial"/>
              </a:rPr>
              <a:t>so vor</a:t>
            </a:r>
          </a:p>
        </p:txBody>
      </p:sp>
      <p:sp>
        <p:nvSpPr>
          <p:cNvPr id="10" name="Textfeld 9"/>
          <p:cNvSpPr txBox="1"/>
          <p:nvPr/>
        </p:nvSpPr>
        <p:spPr>
          <a:xfrm>
            <a:off x="319855" y="5327458"/>
            <a:ext cx="5096267" cy="461665"/>
          </a:xfrm>
          <a:prstGeom prst="rect">
            <a:avLst/>
          </a:prstGeom>
          <a:noFill/>
        </p:spPr>
        <p:txBody>
          <a:bodyPr wrap="none" rtlCol="0">
            <a:spAutoFit/>
          </a:bodyPr>
          <a:lstStyle/>
          <a:p>
            <a:r>
              <a:rPr lang="de-DE" sz="2400" dirty="0">
                <a:latin typeface="Arial"/>
                <a:cs typeface="Arial"/>
              </a:rPr>
              <a:t>liegt ab </a:t>
            </a:r>
            <a:r>
              <a:rPr lang="de-DE" sz="2400" b="1" dirty="0">
                <a:latin typeface="Arial"/>
                <a:cs typeface="Arial"/>
              </a:rPr>
              <a:t>pH = 6.6 (</a:t>
            </a:r>
            <a:r>
              <a:rPr lang="de-DE" sz="2400" b="1" dirty="0" err="1">
                <a:latin typeface="Arial"/>
                <a:cs typeface="Arial"/>
              </a:rPr>
              <a:t>pOH</a:t>
            </a:r>
            <a:r>
              <a:rPr lang="de-DE" sz="2400" b="1" dirty="0">
                <a:latin typeface="Arial"/>
                <a:cs typeface="Arial"/>
              </a:rPr>
              <a:t> = 7.4) </a:t>
            </a:r>
            <a:r>
              <a:rPr lang="de-DE" sz="2400" dirty="0">
                <a:latin typeface="Arial"/>
                <a:cs typeface="Arial"/>
              </a:rPr>
              <a:t>so vor</a:t>
            </a:r>
          </a:p>
        </p:txBody>
      </p:sp>
      <p:sp>
        <p:nvSpPr>
          <p:cNvPr id="11" name="Textfeld 10"/>
          <p:cNvSpPr txBox="1"/>
          <p:nvPr/>
        </p:nvSpPr>
        <p:spPr>
          <a:xfrm>
            <a:off x="1" y="1916380"/>
            <a:ext cx="2184400" cy="1938992"/>
          </a:xfrm>
          <a:prstGeom prst="rect">
            <a:avLst/>
          </a:prstGeom>
          <a:noFill/>
        </p:spPr>
        <p:txBody>
          <a:bodyPr wrap="square" rtlCol="0">
            <a:spAutoFit/>
          </a:bodyPr>
          <a:lstStyle/>
          <a:p>
            <a:pPr algn="ctr"/>
            <a:r>
              <a:rPr lang="de-DE" sz="2400" dirty="0">
                <a:solidFill>
                  <a:srgbClr val="008000"/>
                </a:solidFill>
                <a:latin typeface="Arial"/>
                <a:cs typeface="Arial"/>
              </a:rPr>
              <a:t>hydrophob</a:t>
            </a:r>
          </a:p>
          <a:p>
            <a:pPr algn="ctr"/>
            <a:r>
              <a:rPr lang="de-DE" sz="2400" dirty="0">
                <a:latin typeface="Arial"/>
                <a:cs typeface="Arial"/>
              </a:rPr>
              <a:t>in </a:t>
            </a:r>
            <a:r>
              <a:rPr lang="de-DE" sz="2400" dirty="0">
                <a:solidFill>
                  <a:srgbClr val="0000FF"/>
                </a:solidFill>
                <a:latin typeface="Arial"/>
                <a:cs typeface="Arial"/>
              </a:rPr>
              <a:t>Wasser </a:t>
            </a:r>
            <a:r>
              <a:rPr lang="de-DE" sz="2400" dirty="0">
                <a:latin typeface="Arial"/>
                <a:cs typeface="Arial"/>
              </a:rPr>
              <a:t>schlecht, </a:t>
            </a:r>
            <a:r>
              <a:rPr lang="de-DE" sz="2400" dirty="0">
                <a:solidFill>
                  <a:srgbClr val="000000"/>
                </a:solidFill>
                <a:latin typeface="Arial"/>
                <a:cs typeface="Arial"/>
              </a:rPr>
              <a:t>in</a:t>
            </a:r>
            <a:r>
              <a:rPr lang="de-DE" sz="2400" dirty="0">
                <a:solidFill>
                  <a:srgbClr val="008000"/>
                </a:solidFill>
                <a:latin typeface="Arial"/>
                <a:cs typeface="Arial"/>
              </a:rPr>
              <a:t> Ether </a:t>
            </a:r>
            <a:r>
              <a:rPr lang="de-DE" sz="2400" dirty="0">
                <a:latin typeface="Arial"/>
                <a:cs typeface="Arial"/>
              </a:rPr>
              <a:t>gut löslich</a:t>
            </a:r>
          </a:p>
        </p:txBody>
      </p:sp>
      <p:sp>
        <p:nvSpPr>
          <p:cNvPr id="12" name="Textfeld 11"/>
          <p:cNvSpPr txBox="1"/>
          <p:nvPr/>
        </p:nvSpPr>
        <p:spPr>
          <a:xfrm>
            <a:off x="5816248" y="1484918"/>
            <a:ext cx="2184400" cy="1938992"/>
          </a:xfrm>
          <a:prstGeom prst="rect">
            <a:avLst/>
          </a:prstGeom>
          <a:noFill/>
        </p:spPr>
        <p:txBody>
          <a:bodyPr wrap="square" rtlCol="0">
            <a:spAutoFit/>
          </a:bodyPr>
          <a:lstStyle/>
          <a:p>
            <a:pPr algn="ctr"/>
            <a:r>
              <a:rPr lang="de-DE" sz="2400" dirty="0">
                <a:solidFill>
                  <a:srgbClr val="0000FF"/>
                </a:solidFill>
                <a:latin typeface="Arial"/>
                <a:cs typeface="Arial"/>
              </a:rPr>
              <a:t>hydrophil</a:t>
            </a:r>
          </a:p>
          <a:p>
            <a:pPr algn="ctr"/>
            <a:r>
              <a:rPr lang="de-DE" sz="2400" dirty="0">
                <a:latin typeface="Arial"/>
                <a:cs typeface="Arial"/>
              </a:rPr>
              <a:t>in </a:t>
            </a:r>
            <a:r>
              <a:rPr lang="de-DE" sz="2400" dirty="0">
                <a:solidFill>
                  <a:srgbClr val="0000FF"/>
                </a:solidFill>
                <a:latin typeface="Arial"/>
                <a:cs typeface="Arial"/>
              </a:rPr>
              <a:t>Wasser </a:t>
            </a:r>
            <a:r>
              <a:rPr lang="de-DE" sz="2400" dirty="0">
                <a:latin typeface="Arial"/>
                <a:cs typeface="Arial"/>
              </a:rPr>
              <a:t>gut, </a:t>
            </a:r>
            <a:r>
              <a:rPr lang="de-DE" sz="2400" dirty="0">
                <a:solidFill>
                  <a:srgbClr val="000000"/>
                </a:solidFill>
                <a:latin typeface="Arial"/>
                <a:cs typeface="Arial"/>
              </a:rPr>
              <a:t>in</a:t>
            </a:r>
            <a:r>
              <a:rPr lang="de-DE" sz="2400" dirty="0">
                <a:solidFill>
                  <a:srgbClr val="008000"/>
                </a:solidFill>
                <a:latin typeface="Arial"/>
                <a:cs typeface="Arial"/>
              </a:rPr>
              <a:t> Ether </a:t>
            </a:r>
            <a:r>
              <a:rPr lang="de-DE" sz="2400" dirty="0">
                <a:latin typeface="Arial"/>
                <a:cs typeface="Arial"/>
              </a:rPr>
              <a:t>schlecht löslich</a:t>
            </a:r>
          </a:p>
        </p:txBody>
      </p:sp>
      <p:pic>
        <p:nvPicPr>
          <p:cNvPr id="13" name="Bild 12"/>
          <p:cNvPicPr>
            <a:picLocks noChangeAspect="1"/>
          </p:cNvPicPr>
          <p:nvPr/>
        </p:nvPicPr>
        <p:blipFill rotWithShape="1">
          <a:blip r:embed="rId2" cstate="print">
            <a:extLst>
              <a:ext uri="{28A0092B-C50C-407E-A947-70E740481C1C}">
                <a14:useLocalDpi xmlns:a14="http://schemas.microsoft.com/office/drawing/2010/main"/>
              </a:ext>
            </a:extLst>
          </a:blip>
          <a:srcRect t="67912"/>
          <a:stretch/>
        </p:blipFill>
        <p:spPr>
          <a:xfrm>
            <a:off x="1958766" y="3835400"/>
            <a:ext cx="1444834" cy="1152000"/>
          </a:xfrm>
          <a:prstGeom prst="rect">
            <a:avLst/>
          </a:prstGeom>
        </p:spPr>
      </p:pic>
    </p:spTree>
    <p:extLst>
      <p:ext uri="{BB962C8B-B14F-4D97-AF65-F5344CB8AC3E}">
        <p14:creationId xmlns:p14="http://schemas.microsoft.com/office/powerpoint/2010/main" val="20053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4A82-3C30-6149-9D19-BA5DA5C3990A}"/>
              </a:ext>
            </a:extLst>
          </p:cNvPr>
          <p:cNvSpPr>
            <a:spLocks noGrp="1"/>
          </p:cNvSpPr>
          <p:nvPr>
            <p:ph type="title"/>
          </p:nvPr>
        </p:nvSpPr>
        <p:spPr>
          <a:xfrm>
            <a:off x="408792" y="353039"/>
            <a:ext cx="8326417" cy="1143000"/>
          </a:xfrm>
        </p:spPr>
        <p:txBody>
          <a:bodyPr>
            <a:normAutofit/>
          </a:bodyPr>
          <a:lstStyle/>
          <a:p>
            <a:r>
              <a:rPr lang="de-DE" sz="4800" b="1" dirty="0">
                <a:latin typeface="Arial" panose="020B0604020202020204" pitchFamily="34" charset="0"/>
                <a:cs typeface="Arial" panose="020B0604020202020204" pitchFamily="34" charset="0"/>
              </a:rPr>
              <a:t>Extraktionen</a:t>
            </a:r>
          </a:p>
        </p:txBody>
      </p:sp>
      <p:sp>
        <p:nvSpPr>
          <p:cNvPr id="3" name="Inhaltsplatzhalter 2">
            <a:extLst>
              <a:ext uri="{FF2B5EF4-FFF2-40B4-BE49-F238E27FC236}">
                <a16:creationId xmlns:a16="http://schemas.microsoft.com/office/drawing/2014/main" id="{80B75A0F-44D1-D64D-9A98-30FCBD184161}"/>
              </a:ext>
            </a:extLst>
          </p:cNvPr>
          <p:cNvSpPr>
            <a:spLocks noGrp="1"/>
          </p:cNvSpPr>
          <p:nvPr>
            <p:ph idx="1"/>
          </p:nvPr>
        </p:nvSpPr>
        <p:spPr>
          <a:xfrm>
            <a:off x="457200" y="2592370"/>
            <a:ext cx="8229600" cy="3533793"/>
          </a:xfrm>
        </p:spPr>
        <p:txBody>
          <a:bodyPr>
            <a:normAutofit/>
          </a:bodyPr>
          <a:lstStyle/>
          <a:p>
            <a:pPr>
              <a:lnSpc>
                <a:spcPct val="114000"/>
              </a:lnSpc>
            </a:pPr>
            <a:r>
              <a:rPr lang="de-DE" dirty="0">
                <a:solidFill>
                  <a:schemeClr val="bg1">
                    <a:lumMod val="75000"/>
                  </a:schemeClr>
                </a:solidFill>
                <a:latin typeface="Arial" panose="020B0604020202020204" pitchFamily="34" charset="0"/>
                <a:cs typeface="Arial" panose="020B0604020202020204" pitchFamily="34" charset="0"/>
              </a:rPr>
              <a:t>Repetition: Puffergleichung und Pufferkurven</a:t>
            </a:r>
          </a:p>
          <a:p>
            <a:pPr>
              <a:lnSpc>
                <a:spcPct val="114000"/>
              </a:lnSpc>
              <a:spcBef>
                <a:spcPts val="1200"/>
              </a:spcBef>
            </a:pPr>
            <a:r>
              <a:rPr lang="de-DE" dirty="0">
                <a:latin typeface="Arial" panose="020B0604020202020204" pitchFamily="34" charset="0"/>
                <a:cs typeface="Arial" panose="020B0604020202020204" pitchFamily="34" charset="0"/>
              </a:rPr>
              <a:t>Extraktion</a:t>
            </a:r>
          </a:p>
          <a:p>
            <a:pPr marL="717550" lvl="2" indent="0">
              <a:lnSpc>
                <a:spcPct val="114000"/>
              </a:lnSpc>
              <a:buNone/>
            </a:pPr>
            <a:r>
              <a:rPr lang="de-DE" sz="2000" dirty="0">
                <a:latin typeface="Arial" panose="020B0604020202020204" pitchFamily="34" charset="0"/>
                <a:cs typeface="Arial" panose="020B0604020202020204" pitchFamily="34" charset="0"/>
              </a:rPr>
              <a:t>Prinzip: Übungsaufgaben</a:t>
            </a:r>
          </a:p>
          <a:p>
            <a:pPr marL="717550" lvl="2" indent="0">
              <a:lnSpc>
                <a:spcPct val="114000"/>
              </a:lnSpc>
              <a:buNone/>
            </a:pPr>
            <a:r>
              <a:rPr lang="de-DE" sz="2000" dirty="0">
                <a:latin typeface="Arial" panose="020B0604020202020204" pitchFamily="34" charset="0"/>
                <a:cs typeface="Arial" panose="020B0604020202020204" pitchFamily="34" charset="0"/>
              </a:rPr>
              <a:t>Versuche mit Alizarin als Beispiel (Labor)</a:t>
            </a:r>
          </a:p>
          <a:p>
            <a:pPr marL="717550" lvl="2" indent="0">
              <a:lnSpc>
                <a:spcPct val="114000"/>
              </a:lnSpc>
              <a:buNone/>
            </a:pPr>
            <a:r>
              <a:rPr lang="de-DE" sz="2000" dirty="0">
                <a:solidFill>
                  <a:srgbClr val="0432FF"/>
                </a:solidFill>
                <a:latin typeface="Arial" panose="020B0604020202020204" pitchFamily="34" charset="0"/>
                <a:cs typeface="Arial" panose="020B0604020202020204" pitchFamily="34" charset="0"/>
              </a:rPr>
              <a:t>Vorbereitung eines Trennungsgangs mittels Extraktion </a:t>
            </a:r>
            <a:br>
              <a:rPr lang="de-DE" sz="2000" dirty="0">
                <a:solidFill>
                  <a:srgbClr val="0432FF"/>
                </a:solidFill>
                <a:latin typeface="Arial" panose="020B0604020202020204" pitchFamily="34" charset="0"/>
                <a:cs typeface="Arial" panose="020B0604020202020204" pitchFamily="34" charset="0"/>
              </a:rPr>
            </a:br>
            <a:r>
              <a:rPr lang="de-DE" sz="2000" dirty="0">
                <a:solidFill>
                  <a:srgbClr val="0432FF"/>
                </a:solidFill>
                <a:latin typeface="Arial" panose="020B0604020202020204" pitchFamily="34" charset="0"/>
                <a:cs typeface="Arial" panose="020B0604020202020204" pitchFamily="34" charset="0"/>
              </a:rPr>
              <a:t>(Labor am 8.3.23)</a:t>
            </a:r>
          </a:p>
        </p:txBody>
      </p:sp>
      <p:sp>
        <p:nvSpPr>
          <p:cNvPr id="5" name="Textfeld 4">
            <a:extLst>
              <a:ext uri="{FF2B5EF4-FFF2-40B4-BE49-F238E27FC236}">
                <a16:creationId xmlns:a16="http://schemas.microsoft.com/office/drawing/2014/main" id="{56A2DBBA-AC5E-58A7-695F-7236DB314DE9}"/>
              </a:ext>
            </a:extLst>
          </p:cNvPr>
          <p:cNvSpPr txBox="1"/>
          <p:nvPr/>
        </p:nvSpPr>
        <p:spPr>
          <a:xfrm>
            <a:off x="923827" y="1356816"/>
            <a:ext cx="7296345" cy="954107"/>
          </a:xfrm>
          <a:prstGeom prst="rect">
            <a:avLst/>
          </a:prstGeom>
          <a:noFill/>
        </p:spPr>
        <p:txBody>
          <a:bodyPr wrap="square">
            <a:spAutoFit/>
          </a:bodyPr>
          <a:lstStyle/>
          <a:p>
            <a:pPr algn="ctr"/>
            <a:r>
              <a:rPr lang="de-DE" sz="2800" dirty="0"/>
              <a:t>Anwendung der pH-abhängigen Löslichkeit von Säuren und Basen</a:t>
            </a:r>
          </a:p>
        </p:txBody>
      </p:sp>
    </p:spTree>
    <p:extLst>
      <p:ext uri="{BB962C8B-B14F-4D97-AF65-F5344CB8AC3E}">
        <p14:creationId xmlns:p14="http://schemas.microsoft.com/office/powerpoint/2010/main" val="3643473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01309-F8A2-2240-B98D-70FF9D7AA9C4}"/>
              </a:ext>
            </a:extLst>
          </p:cNvPr>
          <p:cNvSpPr>
            <a:spLocks noGrp="1"/>
          </p:cNvSpPr>
          <p:nvPr>
            <p:ph type="title"/>
          </p:nvPr>
        </p:nvSpPr>
        <p:spPr>
          <a:xfrm>
            <a:off x="457200" y="182460"/>
            <a:ext cx="8229600" cy="947093"/>
          </a:xfrm>
        </p:spPr>
        <p:txBody>
          <a:bodyPr/>
          <a:lstStyle/>
          <a:p>
            <a:r>
              <a:rPr lang="de-DE" dirty="0"/>
              <a:t>Auftrag für heute</a:t>
            </a:r>
          </a:p>
        </p:txBody>
      </p:sp>
      <p:sp>
        <p:nvSpPr>
          <p:cNvPr id="4" name="Inhaltsplatzhalter 3">
            <a:extLst>
              <a:ext uri="{FF2B5EF4-FFF2-40B4-BE49-F238E27FC236}">
                <a16:creationId xmlns:a16="http://schemas.microsoft.com/office/drawing/2014/main" id="{7216EA7A-F1B0-794C-ABFF-3A4B498DD1D6}"/>
              </a:ext>
            </a:extLst>
          </p:cNvPr>
          <p:cNvSpPr>
            <a:spLocks noGrp="1"/>
          </p:cNvSpPr>
          <p:nvPr>
            <p:ph idx="1"/>
          </p:nvPr>
        </p:nvSpPr>
        <p:spPr>
          <a:xfrm>
            <a:off x="457199" y="1266668"/>
            <a:ext cx="8444753" cy="5057932"/>
          </a:xfrm>
        </p:spPr>
        <p:txBody>
          <a:bodyPr/>
          <a:lstStyle/>
          <a:p>
            <a:pPr marL="0" indent="0">
              <a:lnSpc>
                <a:spcPct val="110000"/>
              </a:lnSpc>
              <a:buNone/>
            </a:pPr>
            <a:r>
              <a:rPr lang="de-DE" sz="2400" b="1" dirty="0">
                <a:effectLst/>
                <a:latin typeface="Arial" panose="020B0604020202020204" pitchFamily="34" charset="0"/>
                <a:ea typeface="Times New Roman" panose="02020603050405020304" pitchFamily="18" charset="0"/>
                <a:cs typeface="Arial" panose="020B0604020202020204" pitchFamily="34" charset="0"/>
              </a:rPr>
              <a:t>«</a:t>
            </a:r>
            <a:r>
              <a:rPr lang="de-DE" b="1" dirty="0">
                <a:latin typeface="Arial" panose="020B0604020202020204" pitchFamily="34" charset="0"/>
                <a:cs typeface="Arial" panose="020B0604020202020204" pitchFamily="34" charset="0"/>
              </a:rPr>
              <a:t>Übungsaufgaben zu Extraktionen</a:t>
            </a:r>
            <a:r>
              <a:rPr lang="de-DE" sz="2400" b="1" dirty="0">
                <a:effectLst/>
                <a:latin typeface="Arial" panose="020B0604020202020204" pitchFamily="34" charset="0"/>
                <a:ea typeface="Times New Roman" panose="02020603050405020304" pitchFamily="18" charset="0"/>
                <a:cs typeface="Arial" panose="020B0604020202020204" pitchFamily="34" charset="0"/>
              </a:rPr>
              <a:t>»</a:t>
            </a:r>
            <a:endParaRPr lang="de-DE" b="1" dirty="0">
              <a:latin typeface="Arial" panose="020B0604020202020204" pitchFamily="34" charset="0"/>
              <a:cs typeface="Arial" panose="020B0604020202020204" pitchFamily="34" charset="0"/>
            </a:endParaRPr>
          </a:p>
          <a:p>
            <a:pPr lvl="1">
              <a:lnSpc>
                <a:spcPct val="110000"/>
              </a:lnSpc>
            </a:pPr>
            <a:r>
              <a:rPr lang="de-DE" sz="2200" dirty="0"/>
              <a:t>Überlegungen zu </a:t>
            </a:r>
            <a:r>
              <a:rPr lang="de-DE" sz="2200" b="1" dirty="0"/>
              <a:t>Aufgabe 1 </a:t>
            </a:r>
            <a:r>
              <a:rPr lang="de-DE" sz="2200" dirty="0"/>
              <a:t>durchgehen, Schema ausfüllen</a:t>
            </a:r>
          </a:p>
          <a:p>
            <a:pPr lvl="1">
              <a:lnSpc>
                <a:spcPct val="110000"/>
              </a:lnSpc>
            </a:pPr>
            <a:r>
              <a:rPr lang="de-DE" sz="2200" b="1" dirty="0"/>
              <a:t>Aufgabe 2</a:t>
            </a:r>
            <a:r>
              <a:rPr lang="de-DE" sz="2200" dirty="0"/>
              <a:t> lösen (Überlegungen festhalten!)</a:t>
            </a:r>
            <a:endParaRPr lang="de-DE" dirty="0"/>
          </a:p>
          <a:p>
            <a:pPr marL="0" indent="0">
              <a:lnSpc>
                <a:spcPct val="110000"/>
              </a:lnSpc>
              <a:spcBef>
                <a:spcPts val="2376"/>
              </a:spcBef>
              <a:buNone/>
            </a:pPr>
            <a:r>
              <a:rPr lang="de-DE" sz="2400" b="1" dirty="0">
                <a:effectLst/>
                <a:latin typeface="Arial" panose="020B0604020202020204" pitchFamily="34" charset="0"/>
                <a:ea typeface="Times New Roman" panose="02020603050405020304" pitchFamily="18" charset="0"/>
                <a:cs typeface="Arial" panose="020B0604020202020204" pitchFamily="34" charset="0"/>
              </a:rPr>
              <a:t>«</a:t>
            </a:r>
            <a:r>
              <a:rPr lang="de-DE" b="1" dirty="0">
                <a:latin typeface="Arial" panose="020B0604020202020204" pitchFamily="34" charset="0"/>
                <a:cs typeface="Arial" panose="020B0604020202020204" pitchFamily="34" charset="0"/>
              </a:rPr>
              <a:t>pH-abhängige Löslichkeit </a:t>
            </a:r>
            <a:r>
              <a:rPr lang="de-DE" b="1" dirty="0"/>
              <a:t>von Alizarin</a:t>
            </a:r>
            <a:r>
              <a:rPr lang="de-DE" sz="2400" b="1" dirty="0">
                <a:effectLst/>
                <a:latin typeface="Arial" panose="020B0604020202020204" pitchFamily="34" charset="0"/>
                <a:ea typeface="Times New Roman" panose="02020603050405020304" pitchFamily="18" charset="0"/>
                <a:cs typeface="Arial" panose="020B0604020202020204" pitchFamily="34" charset="0"/>
              </a:rPr>
              <a:t>»</a:t>
            </a:r>
            <a:endParaRPr lang="de-DE" b="1" dirty="0"/>
          </a:p>
          <a:p>
            <a:pPr lvl="1">
              <a:lnSpc>
                <a:spcPct val="110000"/>
              </a:lnSpc>
            </a:pPr>
            <a:r>
              <a:rPr lang="de-DE" sz="2200" dirty="0"/>
              <a:t>Versuchsanleitung durchlesen und Vorgehen planen</a:t>
            </a:r>
          </a:p>
          <a:p>
            <a:pPr lvl="1">
              <a:lnSpc>
                <a:spcPct val="110000"/>
              </a:lnSpc>
            </a:pPr>
            <a:r>
              <a:rPr lang="de-DE" sz="2200" dirty="0"/>
              <a:t>Durchführen der Experimente im Labor</a:t>
            </a:r>
          </a:p>
          <a:p>
            <a:pPr marL="0" indent="0">
              <a:lnSpc>
                <a:spcPct val="110000"/>
              </a:lnSpc>
              <a:spcBef>
                <a:spcPts val="2376"/>
              </a:spcBef>
              <a:buNone/>
            </a:pPr>
            <a:r>
              <a:rPr lang="de-DE" sz="24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a:t>
            </a:r>
            <a:r>
              <a:rPr lang="de-DE" b="1" dirty="0">
                <a:solidFill>
                  <a:srgbClr val="0432FF"/>
                </a:solidFill>
              </a:rPr>
              <a:t>Extraktion von vier organischen Feststoffen aus einem Gemenge</a:t>
            </a:r>
            <a:r>
              <a:rPr lang="de-DE" sz="24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a:t>
            </a:r>
            <a:endParaRPr lang="de-DE" b="1" dirty="0">
              <a:solidFill>
                <a:srgbClr val="0432FF"/>
              </a:solidFill>
            </a:endParaRPr>
          </a:p>
          <a:p>
            <a:pPr lvl="1">
              <a:lnSpc>
                <a:spcPct val="110000"/>
              </a:lnSpc>
            </a:pPr>
            <a:r>
              <a:rPr lang="de-DE" sz="2200" dirty="0">
                <a:solidFill>
                  <a:srgbClr val="0432FF"/>
                </a:solidFill>
              </a:rPr>
              <a:t>Versuchsanleitung durchlesen und Vorgehen planen</a:t>
            </a:r>
            <a:br>
              <a:rPr lang="de-DE" sz="2200" dirty="0">
                <a:solidFill>
                  <a:srgbClr val="0432FF"/>
                </a:solidFill>
              </a:rPr>
            </a:br>
            <a:r>
              <a:rPr lang="de-DE" sz="2200" dirty="0">
                <a:solidFill>
                  <a:srgbClr val="0432FF"/>
                </a:solidFill>
              </a:rPr>
              <a:t>(Vorüberlegungen, S. 2; Strategie, S. 3)</a:t>
            </a:r>
          </a:p>
          <a:p>
            <a:pPr marL="0" indent="0">
              <a:lnSpc>
                <a:spcPct val="110000"/>
              </a:lnSpc>
              <a:buNone/>
            </a:pPr>
            <a:endParaRPr lang="de-DE" dirty="0"/>
          </a:p>
        </p:txBody>
      </p:sp>
    </p:spTree>
    <p:extLst>
      <p:ext uri="{BB962C8B-B14F-4D97-AF65-F5344CB8AC3E}">
        <p14:creationId xmlns:p14="http://schemas.microsoft.com/office/powerpoint/2010/main" val="1426359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00"/>
            <a:ext cx="8229600" cy="1143000"/>
          </a:xfrm>
        </p:spPr>
        <p:txBody>
          <a:bodyPr/>
          <a:lstStyle/>
          <a:p>
            <a:r>
              <a:rPr lang="de-DE" dirty="0"/>
              <a:t>Lösung 1</a:t>
            </a:r>
          </a:p>
        </p:txBody>
      </p:sp>
      <p:sp>
        <p:nvSpPr>
          <p:cNvPr id="4" name="Fußzeilenplatzhalter 3"/>
          <p:cNvSpPr>
            <a:spLocks noGrp="1"/>
          </p:cNvSpPr>
          <p:nvPr>
            <p:ph type="ftr" sz="quarter" idx="11"/>
          </p:nvPr>
        </p:nvSpPr>
        <p:spPr/>
        <p:txBody>
          <a:bodyPr/>
          <a:lstStyle/>
          <a:p>
            <a:r>
              <a:rPr lang="de-CH"/>
              <a:t>Säure-Base-Reaktionen</a:t>
            </a:r>
          </a:p>
        </p:txBody>
      </p:sp>
      <p:pic>
        <p:nvPicPr>
          <p:cNvPr id="3" name="Bild 2" descr="20161213124347524000_0001_0002.jpe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0" y="797841"/>
            <a:ext cx="8373035" cy="5453530"/>
          </a:xfrm>
          <a:prstGeom prst="rect">
            <a:avLst/>
          </a:prstGeom>
        </p:spPr>
      </p:pic>
    </p:spTree>
    <p:extLst>
      <p:ext uri="{BB962C8B-B14F-4D97-AF65-F5344CB8AC3E}">
        <p14:creationId xmlns:p14="http://schemas.microsoft.com/office/powerpoint/2010/main" val="2559457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CH"/>
              <a:t>Säure-Base-Reaktionen</a:t>
            </a:r>
          </a:p>
        </p:txBody>
      </p:sp>
      <p:pic>
        <p:nvPicPr>
          <p:cNvPr id="4" name="Bild 3" descr="20161213124347524000_0002_0002.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24115" y="725367"/>
            <a:ext cx="8576238" cy="5513294"/>
          </a:xfrm>
          <a:prstGeom prst="rect">
            <a:avLst/>
          </a:prstGeom>
        </p:spPr>
      </p:pic>
      <p:sp>
        <p:nvSpPr>
          <p:cNvPr id="2" name="Titel 1"/>
          <p:cNvSpPr>
            <a:spLocks noGrp="1"/>
          </p:cNvSpPr>
          <p:nvPr>
            <p:ph type="title"/>
          </p:nvPr>
        </p:nvSpPr>
        <p:spPr>
          <a:xfrm>
            <a:off x="457200" y="5700"/>
            <a:ext cx="8229600" cy="1143000"/>
          </a:xfrm>
        </p:spPr>
        <p:txBody>
          <a:bodyPr/>
          <a:lstStyle/>
          <a:p>
            <a:r>
              <a:rPr lang="de-DE" dirty="0"/>
              <a:t>Lösung 2</a:t>
            </a:r>
          </a:p>
        </p:txBody>
      </p:sp>
    </p:spTree>
    <p:extLst>
      <p:ext uri="{BB962C8B-B14F-4D97-AF65-F5344CB8AC3E}">
        <p14:creationId xmlns:p14="http://schemas.microsoft.com/office/powerpoint/2010/main" val="2451887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7E33B-9F8E-F947-910C-D5AB7DCC9A15}"/>
              </a:ext>
            </a:extLst>
          </p:cNvPr>
          <p:cNvSpPr>
            <a:spLocks noGrp="1"/>
          </p:cNvSpPr>
          <p:nvPr>
            <p:ph type="title"/>
          </p:nvPr>
        </p:nvSpPr>
        <p:spPr>
          <a:xfrm>
            <a:off x="443753" y="0"/>
            <a:ext cx="8229600" cy="1143000"/>
          </a:xfrm>
        </p:spPr>
        <p:txBody>
          <a:bodyPr/>
          <a:lstStyle/>
          <a:p>
            <a:r>
              <a:rPr lang="de-DE" dirty="0"/>
              <a:t>Versuche mit Alizarin</a:t>
            </a:r>
          </a:p>
        </p:txBody>
      </p:sp>
      <p:pic>
        <p:nvPicPr>
          <p:cNvPr id="5" name="Grafik 4">
            <a:extLst>
              <a:ext uri="{FF2B5EF4-FFF2-40B4-BE49-F238E27FC236}">
                <a16:creationId xmlns:a16="http://schemas.microsoft.com/office/drawing/2014/main" id="{4C4DCA7E-6F4C-D64B-9C2C-7DAA303D5038}"/>
              </a:ext>
            </a:extLst>
          </p:cNvPr>
          <p:cNvPicPr>
            <a:picLocks noChangeAspect="1"/>
          </p:cNvPicPr>
          <p:nvPr/>
        </p:nvPicPr>
        <p:blipFill>
          <a:blip r:embed="rId2"/>
          <a:stretch>
            <a:fillRect/>
          </a:stretch>
        </p:blipFill>
        <p:spPr>
          <a:xfrm>
            <a:off x="826576" y="1455267"/>
            <a:ext cx="7846777" cy="4570440"/>
          </a:xfrm>
          <a:prstGeom prst="rect">
            <a:avLst/>
          </a:prstGeom>
        </p:spPr>
      </p:pic>
      <p:sp>
        <p:nvSpPr>
          <p:cNvPr id="11" name="Inhaltsplatzhalter 2">
            <a:extLst>
              <a:ext uri="{FF2B5EF4-FFF2-40B4-BE49-F238E27FC236}">
                <a16:creationId xmlns:a16="http://schemas.microsoft.com/office/drawing/2014/main" id="{9888BE82-570E-1746-80BC-F5BA7ED26783}"/>
              </a:ext>
            </a:extLst>
          </p:cNvPr>
          <p:cNvSpPr txBox="1">
            <a:spLocks/>
          </p:cNvSpPr>
          <p:nvPr/>
        </p:nvSpPr>
        <p:spPr bwMode="auto">
          <a:xfrm>
            <a:off x="980798" y="3469341"/>
            <a:ext cx="1493461" cy="694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0" indent="0" defTabSz="914400">
              <a:lnSpc>
                <a:spcPct val="110000"/>
              </a:lnSpc>
              <a:buNone/>
            </a:pPr>
            <a:r>
              <a:rPr lang="de-CH" sz="2800" kern="0" dirty="0">
                <a:solidFill>
                  <a:srgbClr val="FF0000"/>
                </a:solidFill>
              </a:rPr>
              <a:t>pH ≈ 4</a:t>
            </a:r>
          </a:p>
          <a:p>
            <a:pPr marL="0" indent="0" defTabSz="914400">
              <a:buFontTx/>
              <a:buNone/>
            </a:pPr>
            <a:endParaRPr lang="de-DE" sz="2800" kern="0" dirty="0"/>
          </a:p>
        </p:txBody>
      </p:sp>
      <p:sp>
        <p:nvSpPr>
          <p:cNvPr id="12" name="Inhaltsplatzhalter 2">
            <a:extLst>
              <a:ext uri="{FF2B5EF4-FFF2-40B4-BE49-F238E27FC236}">
                <a16:creationId xmlns:a16="http://schemas.microsoft.com/office/drawing/2014/main" id="{B3C90E2C-F92D-204A-92B1-B699F2D96FC1}"/>
              </a:ext>
            </a:extLst>
          </p:cNvPr>
          <p:cNvSpPr txBox="1">
            <a:spLocks/>
          </p:cNvSpPr>
          <p:nvPr/>
        </p:nvSpPr>
        <p:spPr bwMode="auto">
          <a:xfrm>
            <a:off x="3905951" y="6131856"/>
            <a:ext cx="1493461" cy="694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0" indent="0" defTabSz="914400">
              <a:lnSpc>
                <a:spcPct val="110000"/>
              </a:lnSpc>
              <a:buNone/>
            </a:pPr>
            <a:r>
              <a:rPr lang="de-CH" sz="2800" kern="0" dirty="0">
                <a:solidFill>
                  <a:srgbClr val="FF0000"/>
                </a:solidFill>
              </a:rPr>
              <a:t>pH ≈ 8</a:t>
            </a:r>
          </a:p>
          <a:p>
            <a:pPr marL="0" indent="0" defTabSz="914400">
              <a:buFontTx/>
              <a:buNone/>
            </a:pPr>
            <a:endParaRPr lang="de-DE" sz="2800" kern="0" dirty="0"/>
          </a:p>
        </p:txBody>
      </p:sp>
      <p:sp>
        <p:nvSpPr>
          <p:cNvPr id="13" name="Inhaltsplatzhalter 2">
            <a:extLst>
              <a:ext uri="{FF2B5EF4-FFF2-40B4-BE49-F238E27FC236}">
                <a16:creationId xmlns:a16="http://schemas.microsoft.com/office/drawing/2014/main" id="{E265640C-4C62-4A49-909D-C32F9C49DAE3}"/>
              </a:ext>
            </a:extLst>
          </p:cNvPr>
          <p:cNvSpPr txBox="1">
            <a:spLocks/>
          </p:cNvSpPr>
          <p:nvPr/>
        </p:nvSpPr>
        <p:spPr bwMode="auto">
          <a:xfrm>
            <a:off x="6850857" y="3469341"/>
            <a:ext cx="1493461" cy="694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0" indent="0" defTabSz="914400">
              <a:lnSpc>
                <a:spcPct val="110000"/>
              </a:lnSpc>
              <a:buNone/>
            </a:pPr>
            <a:r>
              <a:rPr lang="de-CH" sz="2800" kern="0" dirty="0">
                <a:solidFill>
                  <a:srgbClr val="FF0000"/>
                </a:solidFill>
              </a:rPr>
              <a:t>pH ≈ 12</a:t>
            </a:r>
          </a:p>
          <a:p>
            <a:pPr marL="0" indent="0" defTabSz="914400">
              <a:buFontTx/>
              <a:buNone/>
            </a:pPr>
            <a:endParaRPr lang="de-DE" sz="2800" kern="0" dirty="0"/>
          </a:p>
        </p:txBody>
      </p:sp>
    </p:spTree>
    <p:extLst>
      <p:ext uri="{BB962C8B-B14F-4D97-AF65-F5344CB8AC3E}">
        <p14:creationId xmlns:p14="http://schemas.microsoft.com/office/powerpoint/2010/main" val="14330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0663B0-1DE8-8B4B-B3E9-D94D984159CA}"/>
              </a:ext>
            </a:extLst>
          </p:cNvPr>
          <p:cNvSpPr>
            <a:spLocks noGrp="1"/>
          </p:cNvSpPr>
          <p:nvPr>
            <p:ph idx="1"/>
          </p:nvPr>
        </p:nvSpPr>
        <p:spPr>
          <a:xfrm>
            <a:off x="457200" y="1707776"/>
            <a:ext cx="8229600" cy="4418388"/>
          </a:xfrm>
        </p:spPr>
        <p:txBody>
          <a:bodyPr/>
          <a:lstStyle/>
          <a:p>
            <a:pPr marL="0" indent="0">
              <a:lnSpc>
                <a:spcPct val="110000"/>
              </a:lnSpc>
              <a:buNone/>
            </a:pPr>
            <a:r>
              <a:rPr lang="de-CH" dirty="0">
                <a:solidFill>
                  <a:srgbClr val="FF0000"/>
                </a:solidFill>
              </a:rPr>
              <a:t>Gibt man sehr wenig Alizarin in Pufferlösungen, beobachtet man folgende Farben:</a:t>
            </a:r>
          </a:p>
          <a:p>
            <a:pPr>
              <a:lnSpc>
                <a:spcPct val="110000"/>
              </a:lnSpc>
            </a:pPr>
            <a:r>
              <a:rPr lang="de-CH" dirty="0">
                <a:solidFill>
                  <a:srgbClr val="FF0000"/>
                </a:solidFill>
              </a:rPr>
              <a:t>pH = 12: blaues [Alizarin]</a:t>
            </a:r>
            <a:r>
              <a:rPr lang="de-CH" baseline="30000" dirty="0">
                <a:solidFill>
                  <a:srgbClr val="FF0000"/>
                </a:solidFill>
              </a:rPr>
              <a:t>2–</a:t>
            </a:r>
            <a:endParaRPr lang="de-CH" dirty="0">
              <a:solidFill>
                <a:srgbClr val="FF0000"/>
              </a:solidFill>
            </a:endParaRPr>
          </a:p>
          <a:p>
            <a:pPr>
              <a:lnSpc>
                <a:spcPct val="110000"/>
              </a:lnSpc>
            </a:pPr>
            <a:r>
              <a:rPr lang="de-CH" dirty="0">
                <a:solidFill>
                  <a:srgbClr val="FF0000"/>
                </a:solidFill>
              </a:rPr>
              <a:t>pH = 7 – 8: rotes [Alizarin]</a:t>
            </a:r>
            <a:r>
              <a:rPr lang="de-CH" baseline="30000" dirty="0">
                <a:solidFill>
                  <a:srgbClr val="FF0000"/>
                </a:solidFill>
              </a:rPr>
              <a:t>–</a:t>
            </a:r>
          </a:p>
          <a:p>
            <a:pPr>
              <a:lnSpc>
                <a:spcPct val="110000"/>
              </a:lnSpc>
            </a:pPr>
            <a:r>
              <a:rPr lang="de-CH" dirty="0">
                <a:solidFill>
                  <a:srgbClr val="FF0000"/>
                </a:solidFill>
              </a:rPr>
              <a:t>pH &lt; 4: gelbes Alizarin </a:t>
            </a:r>
          </a:p>
          <a:p>
            <a:pPr marL="0" indent="0">
              <a:lnSpc>
                <a:spcPct val="110000"/>
              </a:lnSpc>
              <a:buNone/>
            </a:pPr>
            <a:endParaRPr lang="de-CH" baseline="30000" dirty="0">
              <a:solidFill>
                <a:srgbClr val="FF0000"/>
              </a:solidFill>
            </a:endParaRPr>
          </a:p>
          <a:p>
            <a:pPr>
              <a:lnSpc>
                <a:spcPct val="110000"/>
              </a:lnSpc>
            </a:pPr>
            <a:r>
              <a:rPr lang="de-CH" dirty="0">
                <a:solidFill>
                  <a:srgbClr val="FF0000"/>
                </a:solidFill>
              </a:rPr>
              <a:t>Zu viel Alizarin: Trübung (schlecht wasserlöslich) </a:t>
            </a:r>
            <a:r>
              <a:rPr lang="de-CH" dirty="0">
                <a:solidFill>
                  <a:srgbClr val="FF0000"/>
                </a:solidFill>
                <a:sym typeface="Wingdings" pitchFamily="2" charset="2"/>
              </a:rPr>
              <a:t> löslich in </a:t>
            </a:r>
            <a:r>
              <a:rPr lang="de-CH" dirty="0" err="1">
                <a:solidFill>
                  <a:srgbClr val="FF0000"/>
                </a:solidFill>
                <a:sym typeface="Wingdings" pitchFamily="2" charset="2"/>
              </a:rPr>
              <a:t>Diethylether</a:t>
            </a:r>
            <a:r>
              <a:rPr lang="de-CH" dirty="0">
                <a:solidFill>
                  <a:srgbClr val="FF0000"/>
                </a:solidFill>
                <a:sym typeface="Wingdings" pitchFamily="2" charset="2"/>
              </a:rPr>
              <a:t> (gelb)</a:t>
            </a:r>
          </a:p>
          <a:p>
            <a:pPr>
              <a:lnSpc>
                <a:spcPct val="110000"/>
              </a:lnSpc>
            </a:pPr>
            <a:r>
              <a:rPr lang="de-CH" dirty="0">
                <a:solidFill>
                  <a:srgbClr val="FF0000"/>
                </a:solidFill>
                <a:sym typeface="Wingdings" pitchFamily="2" charset="2"/>
              </a:rPr>
              <a:t>Die Anionen sind in wässriger Lösung besser Löslich</a:t>
            </a:r>
            <a:endParaRPr lang="de-CH" dirty="0">
              <a:solidFill>
                <a:srgbClr val="FF0000"/>
              </a:solidFill>
            </a:endParaRPr>
          </a:p>
          <a:p>
            <a:pPr marL="0" indent="0">
              <a:buNone/>
            </a:pPr>
            <a:endParaRPr lang="de-DE" dirty="0"/>
          </a:p>
        </p:txBody>
      </p:sp>
      <p:sp>
        <p:nvSpPr>
          <p:cNvPr id="7" name="Titel 1">
            <a:extLst>
              <a:ext uri="{FF2B5EF4-FFF2-40B4-BE49-F238E27FC236}">
                <a16:creationId xmlns:a16="http://schemas.microsoft.com/office/drawing/2014/main" id="{5EE44C69-A755-F788-93CB-79D14A9687EE}"/>
              </a:ext>
            </a:extLst>
          </p:cNvPr>
          <p:cNvSpPr>
            <a:spLocks noGrp="1"/>
          </p:cNvSpPr>
          <p:nvPr>
            <p:ph type="title"/>
          </p:nvPr>
        </p:nvSpPr>
        <p:spPr>
          <a:xfrm>
            <a:off x="457200" y="182460"/>
            <a:ext cx="8229600" cy="1143000"/>
          </a:xfrm>
        </p:spPr>
        <p:txBody>
          <a:bodyPr/>
          <a:lstStyle/>
          <a:p>
            <a:r>
              <a:rPr lang="de-DE" dirty="0"/>
              <a:t>Auswertung 1</a:t>
            </a:r>
          </a:p>
        </p:txBody>
      </p:sp>
    </p:spTree>
    <p:extLst>
      <p:ext uri="{BB962C8B-B14F-4D97-AF65-F5344CB8AC3E}">
        <p14:creationId xmlns:p14="http://schemas.microsoft.com/office/powerpoint/2010/main" val="331093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77B9B12-8C80-1BA4-A118-725BB753D874}"/>
              </a:ext>
            </a:extLst>
          </p:cNvPr>
          <p:cNvPicPr>
            <a:picLocks noChangeAspect="1"/>
          </p:cNvPicPr>
          <p:nvPr/>
        </p:nvPicPr>
        <p:blipFill>
          <a:blip r:embed="rId2"/>
          <a:stretch>
            <a:fillRect/>
          </a:stretch>
        </p:blipFill>
        <p:spPr>
          <a:xfrm>
            <a:off x="3799787" y="2267271"/>
            <a:ext cx="2675006" cy="2094473"/>
          </a:xfrm>
          <a:prstGeom prst="rect">
            <a:avLst/>
          </a:prstGeom>
        </p:spPr>
      </p:pic>
      <p:pic>
        <p:nvPicPr>
          <p:cNvPr id="8" name="Grafik 7">
            <a:extLst>
              <a:ext uri="{FF2B5EF4-FFF2-40B4-BE49-F238E27FC236}">
                <a16:creationId xmlns:a16="http://schemas.microsoft.com/office/drawing/2014/main" id="{A5155749-CE18-F5E3-0051-D5645D657D9D}"/>
              </a:ext>
            </a:extLst>
          </p:cNvPr>
          <p:cNvPicPr>
            <a:picLocks noChangeAspect="1"/>
          </p:cNvPicPr>
          <p:nvPr/>
        </p:nvPicPr>
        <p:blipFill>
          <a:blip r:embed="rId3"/>
          <a:stretch>
            <a:fillRect/>
          </a:stretch>
        </p:blipFill>
        <p:spPr>
          <a:xfrm>
            <a:off x="239184" y="2877336"/>
            <a:ext cx="2863570" cy="1710188"/>
          </a:xfrm>
          <a:prstGeom prst="rect">
            <a:avLst/>
          </a:prstGeom>
        </p:spPr>
      </p:pic>
      <p:pic>
        <p:nvPicPr>
          <p:cNvPr id="10" name="Grafik 9">
            <a:extLst>
              <a:ext uri="{FF2B5EF4-FFF2-40B4-BE49-F238E27FC236}">
                <a16:creationId xmlns:a16="http://schemas.microsoft.com/office/drawing/2014/main" id="{2AFC6F78-8A5E-3A29-96F8-F91BEAC5B57E}"/>
              </a:ext>
            </a:extLst>
          </p:cNvPr>
          <p:cNvPicPr>
            <a:picLocks noChangeAspect="1"/>
          </p:cNvPicPr>
          <p:nvPr/>
        </p:nvPicPr>
        <p:blipFill rotWithShape="1">
          <a:blip r:embed="rId4"/>
          <a:srcRect l="-1" r="1448"/>
          <a:stretch/>
        </p:blipFill>
        <p:spPr>
          <a:xfrm>
            <a:off x="6625841" y="2651556"/>
            <a:ext cx="2166085" cy="1806696"/>
          </a:xfrm>
          <a:prstGeom prst="rect">
            <a:avLst/>
          </a:prstGeom>
        </p:spPr>
      </p:pic>
      <p:sp>
        <p:nvSpPr>
          <p:cNvPr id="11" name="Textfeld 10">
            <a:extLst>
              <a:ext uri="{FF2B5EF4-FFF2-40B4-BE49-F238E27FC236}">
                <a16:creationId xmlns:a16="http://schemas.microsoft.com/office/drawing/2014/main" id="{E46DF3D0-6923-5DAF-D3E9-9B119592ED16}"/>
              </a:ext>
            </a:extLst>
          </p:cNvPr>
          <p:cNvSpPr txBox="1"/>
          <p:nvPr/>
        </p:nvSpPr>
        <p:spPr>
          <a:xfrm>
            <a:off x="239184" y="4587524"/>
            <a:ext cx="3432191" cy="1785104"/>
          </a:xfrm>
          <a:prstGeom prst="rect">
            <a:avLst/>
          </a:prstGeom>
          <a:noFill/>
        </p:spPr>
        <p:txBody>
          <a:bodyPr wrap="square" rtlCol="0">
            <a:spAutoFit/>
          </a:bodyPr>
          <a:lstStyle/>
          <a:p>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ufnahme/</a:t>
            </a:r>
            <a:r>
              <a:rPr lang="de-DE" sz="2200" b="1" dirty="0">
                <a:latin typeface="Arial" panose="020B0604020202020204" pitchFamily="34" charset="0"/>
                <a:cs typeface="Arial" panose="020B0604020202020204" pitchFamily="34" charset="0"/>
              </a:rPr>
              <a:t>A</a:t>
            </a:r>
            <a:r>
              <a:rPr lang="de-DE" sz="2200" dirty="0">
                <a:latin typeface="Arial" panose="020B0604020202020204" pitchFamily="34" charset="0"/>
                <a:cs typeface="Arial" panose="020B0604020202020204" pitchFamily="34" charset="0"/>
              </a:rPr>
              <a:t>bsorption</a:t>
            </a:r>
          </a:p>
          <a:p>
            <a:r>
              <a:rPr lang="de-DE" sz="2200" dirty="0">
                <a:latin typeface="Arial" panose="020B0604020202020204" pitchFamily="34" charset="0"/>
                <a:cs typeface="Arial" panose="020B0604020202020204" pitchFamily="34" charset="0"/>
              </a:rPr>
              <a:t>Verteilung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d</a:t>
            </a:r>
            <a:r>
              <a:rPr lang="de-DE" sz="2200" i="1" dirty="0" err="1">
                <a:latin typeface="Arial" panose="020B0604020202020204" pitchFamily="34" charset="0"/>
                <a:cs typeface="Arial" panose="020B0604020202020204" pitchFamily="34" charset="0"/>
              </a:rPr>
              <a:t>istribution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M</a:t>
            </a:r>
            <a:r>
              <a:rPr lang="de-DE" sz="2200" dirty="0">
                <a:latin typeface="Arial" panose="020B0604020202020204" pitchFamily="34" charset="0"/>
                <a:cs typeface="Arial" panose="020B0604020202020204" pitchFamily="34" charset="0"/>
              </a:rPr>
              <a:t>etabolismus</a:t>
            </a:r>
          </a:p>
          <a:p>
            <a:r>
              <a:rPr lang="de-DE" sz="2200" dirty="0">
                <a:latin typeface="Arial" panose="020B0604020202020204" pitchFamily="34" charset="0"/>
                <a:cs typeface="Arial" panose="020B0604020202020204" pitchFamily="34" charset="0"/>
              </a:rPr>
              <a:t>Ausscheidung </a:t>
            </a:r>
            <a:r>
              <a:rPr lang="de-DE" sz="2200" i="1" dirty="0">
                <a:latin typeface="Arial" panose="020B0604020202020204" pitchFamily="34" charset="0"/>
                <a:cs typeface="Arial" panose="020B0604020202020204" pitchFamily="34" charset="0"/>
              </a:rPr>
              <a:t>(</a:t>
            </a:r>
            <a:r>
              <a:rPr lang="de-DE" sz="2200" b="1" i="1" dirty="0" err="1">
                <a:latin typeface="Arial" panose="020B0604020202020204" pitchFamily="34" charset="0"/>
                <a:cs typeface="Arial" panose="020B0604020202020204" pitchFamily="34" charset="0"/>
              </a:rPr>
              <a:t>e</a:t>
            </a:r>
            <a:r>
              <a:rPr lang="de-DE" sz="2200" i="1" dirty="0" err="1">
                <a:latin typeface="Arial" panose="020B0604020202020204" pitchFamily="34" charset="0"/>
                <a:cs typeface="Arial" panose="020B0604020202020204" pitchFamily="34" charset="0"/>
              </a:rPr>
              <a:t>xcretion</a:t>
            </a:r>
            <a:r>
              <a:rPr lang="de-DE" sz="2200" i="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T</a:t>
            </a:r>
            <a:r>
              <a:rPr lang="de-DE" sz="2200" dirty="0">
                <a:latin typeface="Arial" panose="020B0604020202020204" pitchFamily="34" charset="0"/>
                <a:cs typeface="Arial" panose="020B0604020202020204" pitchFamily="34" charset="0"/>
              </a:rPr>
              <a:t>oxizität</a:t>
            </a:r>
            <a:endParaRPr lang="de-DE" sz="2200" b="1"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BD8F678-1822-6975-1F50-BB42305B9DA7}"/>
              </a:ext>
            </a:extLst>
          </p:cNvPr>
          <p:cNvSpPr txBox="1"/>
          <p:nvPr/>
        </p:nvSpPr>
        <p:spPr>
          <a:xfrm>
            <a:off x="3705504" y="2007357"/>
            <a:ext cx="2863571" cy="769441"/>
          </a:xfrm>
          <a:prstGeom prst="rect">
            <a:avLst/>
          </a:prstGeom>
          <a:solidFill>
            <a:schemeClr val="bg1"/>
          </a:solidFill>
        </p:spPr>
        <p:txBody>
          <a:bodyPr wrap="square" rtlCol="0">
            <a:spAutoFit/>
          </a:bodyPr>
          <a:lstStyle/>
          <a:p>
            <a:pPr algn="ctr"/>
            <a:r>
              <a:rPr lang="de-DE" sz="2200" dirty="0">
                <a:latin typeface="Arial" panose="020B0604020202020204" pitchFamily="34" charset="0"/>
                <a:cs typeface="Arial" panose="020B0604020202020204" pitchFamily="34" charset="0"/>
              </a:rPr>
              <a:t>Wechselwirkung mit dem Target</a:t>
            </a:r>
          </a:p>
        </p:txBody>
      </p:sp>
      <p:sp>
        <p:nvSpPr>
          <p:cNvPr id="13" name="Textfeld 12">
            <a:extLst>
              <a:ext uri="{FF2B5EF4-FFF2-40B4-BE49-F238E27FC236}">
                <a16:creationId xmlns:a16="http://schemas.microsoft.com/office/drawing/2014/main" id="{19054E14-589B-E723-CEE2-BFC5B8FDFD43}"/>
              </a:ext>
            </a:extLst>
          </p:cNvPr>
          <p:cNvSpPr txBox="1"/>
          <p:nvPr/>
        </p:nvSpPr>
        <p:spPr>
          <a:xfrm>
            <a:off x="5452535" y="3961634"/>
            <a:ext cx="999680" cy="400110"/>
          </a:xfrm>
          <a:prstGeom prst="rect">
            <a:avLst/>
          </a:prstGeom>
          <a:solidFill>
            <a:srgbClr val="236BB8"/>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14" name="Textfeld 13">
            <a:extLst>
              <a:ext uri="{FF2B5EF4-FFF2-40B4-BE49-F238E27FC236}">
                <a16:creationId xmlns:a16="http://schemas.microsoft.com/office/drawing/2014/main" id="{D61E9F93-2E7C-3F20-1365-11B7B0CEE023}"/>
              </a:ext>
            </a:extLst>
          </p:cNvPr>
          <p:cNvSpPr txBox="1"/>
          <p:nvPr/>
        </p:nvSpPr>
        <p:spPr>
          <a:xfrm>
            <a:off x="6531559" y="3218101"/>
            <a:ext cx="999680" cy="400110"/>
          </a:xfrm>
          <a:prstGeom prst="rect">
            <a:avLst/>
          </a:prstGeom>
          <a:solidFill>
            <a:schemeClr val="bg1"/>
          </a:solidFill>
        </p:spPr>
        <p:txBody>
          <a:bodyPr wrap="square" rtlCol="0">
            <a:spAutoFit/>
          </a:bodyPr>
          <a:lstStyle/>
          <a:p>
            <a:pPr algn="ctr"/>
            <a:r>
              <a:rPr lang="de-DE" sz="2000" dirty="0">
                <a:solidFill>
                  <a:schemeClr val="bg1"/>
                </a:solidFill>
                <a:latin typeface="Arial" panose="020B0604020202020204" pitchFamily="34" charset="0"/>
                <a:cs typeface="Arial" panose="020B0604020202020204" pitchFamily="34" charset="0"/>
              </a:rPr>
              <a:t>Target</a:t>
            </a:r>
          </a:p>
        </p:txBody>
      </p:sp>
      <p:sp>
        <p:nvSpPr>
          <p:cNvPr id="18" name="Oval 17">
            <a:extLst>
              <a:ext uri="{FF2B5EF4-FFF2-40B4-BE49-F238E27FC236}">
                <a16:creationId xmlns:a16="http://schemas.microsoft.com/office/drawing/2014/main" id="{ED3089B4-FF70-504B-D1F9-D6FA52A04032}"/>
              </a:ext>
            </a:extLst>
          </p:cNvPr>
          <p:cNvSpPr/>
          <p:nvPr/>
        </p:nvSpPr>
        <p:spPr>
          <a:xfrm>
            <a:off x="5424152" y="3893900"/>
            <a:ext cx="1079024" cy="625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EF946326-5082-8116-62C9-4854BD351821}"/>
              </a:ext>
            </a:extLst>
          </p:cNvPr>
          <p:cNvSpPr txBox="1"/>
          <p:nvPr/>
        </p:nvSpPr>
        <p:spPr>
          <a:xfrm>
            <a:off x="4531878" y="4587524"/>
            <a:ext cx="2863571" cy="430887"/>
          </a:xfrm>
          <a:prstGeom prst="rect">
            <a:avLst/>
          </a:prstGeom>
          <a:solidFill>
            <a:schemeClr val="bg1"/>
          </a:solidFill>
        </p:spPr>
        <p:txBody>
          <a:bodyPr wrap="square" rtlCol="0">
            <a:spAutoFit/>
          </a:bodyPr>
          <a:lstStyle/>
          <a:p>
            <a:pPr algn="ctr"/>
            <a:r>
              <a:rPr lang="de-DE" sz="2200" dirty="0">
                <a:solidFill>
                  <a:srgbClr val="FF0000"/>
                </a:solidFill>
                <a:latin typeface="Arial" panose="020B0604020202020204" pitchFamily="34" charset="0"/>
                <a:cs typeface="Arial" panose="020B0604020202020204" pitchFamily="34" charset="0"/>
              </a:rPr>
              <a:t>Was sind Targets?</a:t>
            </a:r>
          </a:p>
        </p:txBody>
      </p:sp>
    </p:spTree>
    <p:extLst>
      <p:ext uri="{BB962C8B-B14F-4D97-AF65-F5344CB8AC3E}">
        <p14:creationId xmlns:p14="http://schemas.microsoft.com/office/powerpoint/2010/main" val="24873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3BB6F-5376-0BEB-F051-070DA32568FC}"/>
              </a:ext>
            </a:extLst>
          </p:cNvPr>
          <p:cNvSpPr>
            <a:spLocks noGrp="1"/>
          </p:cNvSpPr>
          <p:nvPr>
            <p:ph type="title"/>
          </p:nvPr>
        </p:nvSpPr>
        <p:spPr/>
        <p:txBody>
          <a:bodyPr/>
          <a:lstStyle/>
          <a:p>
            <a:r>
              <a:rPr lang="de-DE" dirty="0"/>
              <a:t>Auswertung 2</a:t>
            </a:r>
          </a:p>
        </p:txBody>
      </p:sp>
      <p:sp>
        <p:nvSpPr>
          <p:cNvPr id="3" name="Inhaltsplatzhalter 2">
            <a:extLst>
              <a:ext uri="{FF2B5EF4-FFF2-40B4-BE49-F238E27FC236}">
                <a16:creationId xmlns:a16="http://schemas.microsoft.com/office/drawing/2014/main" id="{8DD528C9-CCEB-BDB0-3315-C6BE183F94E9}"/>
              </a:ext>
            </a:extLst>
          </p:cNvPr>
          <p:cNvSpPr>
            <a:spLocks noGrp="1"/>
          </p:cNvSpPr>
          <p:nvPr>
            <p:ph idx="1"/>
          </p:nvPr>
        </p:nvSpPr>
        <p:spPr>
          <a:xfrm>
            <a:off x="457200" y="1325460"/>
            <a:ext cx="8229600" cy="4800704"/>
          </a:xfrm>
        </p:spPr>
        <p:txBody>
          <a:bodyPr/>
          <a:lstStyle/>
          <a:p>
            <a:pPr marL="0" indent="0" algn="just">
              <a:lnSpc>
                <a:spcPct val="120000"/>
              </a:lnSpc>
              <a:spcAft>
                <a:spcPts val="300"/>
              </a:spcAft>
              <a:buNone/>
            </a:pPr>
            <a:r>
              <a:rPr lang="de-CH"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Bei tiefem pH-Wert, im sauren Milieu, wandert gelbes Alizarin in die hydrophobe Phase, bei hohem pH-Wert wandert hingegen blaues [Alizarin]</a:t>
            </a:r>
            <a:r>
              <a:rPr lang="de-CH" baseline="30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de-CH"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in die wässrige Lösung. Etwas gelbes Alizarin geht in die organische Phase, die verschiedenen </a:t>
            </a:r>
            <a:r>
              <a:rPr lang="de-CH"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Alizarinspezies</a:t>
            </a:r>
            <a:r>
              <a:rPr lang="de-CH"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stehen miteinander im Gleichgewicht. </a:t>
            </a:r>
            <a:endParaRPr lang="de-CH"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0000"/>
              </a:lnSpc>
              <a:spcAft>
                <a:spcPts val="300"/>
              </a:spcAft>
              <a:buNone/>
            </a:pPr>
            <a:r>
              <a:rPr lang="de-CH"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Auch wenn der pH-Wert so gewählt wird, dass praktisch kein molekulares Alizarin mehr in der Lösung vorliegen sollte (z. B. pH = 8), ist die </a:t>
            </a:r>
            <a:r>
              <a:rPr lang="de-CH"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Diethyletherphase</a:t>
            </a:r>
            <a:r>
              <a:rPr lang="de-CH"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erstaunlich stark gelb gefärbt: Gleichgewicht wird verschoben!</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170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7EB3E-8C00-2344-5845-E79D7690A8D7}"/>
              </a:ext>
            </a:extLst>
          </p:cNvPr>
          <p:cNvSpPr>
            <a:spLocks noGrp="1"/>
          </p:cNvSpPr>
          <p:nvPr>
            <p:ph type="title"/>
          </p:nvPr>
        </p:nvSpPr>
        <p:spPr>
          <a:xfrm>
            <a:off x="457202" y="273049"/>
            <a:ext cx="3008313" cy="1162051"/>
          </a:xfrm>
        </p:spPr>
        <p:txBody>
          <a:bodyPr wrap="square" anchor="b">
            <a:normAutofit/>
          </a:bodyPr>
          <a:lstStyle/>
          <a:p>
            <a:r>
              <a:rPr lang="de-DE" sz="2800" dirty="0"/>
              <a:t>Aufgabe</a:t>
            </a:r>
          </a:p>
        </p:txBody>
      </p:sp>
      <p:pic>
        <p:nvPicPr>
          <p:cNvPr id="6" name="Grafik 5">
            <a:extLst>
              <a:ext uri="{FF2B5EF4-FFF2-40B4-BE49-F238E27FC236}">
                <a16:creationId xmlns:a16="http://schemas.microsoft.com/office/drawing/2014/main" id="{40028114-BAE3-36B7-5960-58B133DAB56A}"/>
              </a:ext>
            </a:extLst>
          </p:cNvPr>
          <p:cNvPicPr>
            <a:picLocks noChangeAspect="1"/>
          </p:cNvPicPr>
          <p:nvPr/>
        </p:nvPicPr>
        <p:blipFill>
          <a:blip r:embed="rId2"/>
          <a:stretch>
            <a:fillRect/>
          </a:stretch>
        </p:blipFill>
        <p:spPr>
          <a:xfrm>
            <a:off x="3548700" y="0"/>
            <a:ext cx="5640704" cy="6858000"/>
          </a:xfrm>
          <a:prstGeom prst="rect">
            <a:avLst/>
          </a:prstGeom>
          <a:noFill/>
        </p:spPr>
      </p:pic>
      <p:sp>
        <p:nvSpPr>
          <p:cNvPr id="11" name="Text Placeholder 3">
            <a:extLst>
              <a:ext uri="{FF2B5EF4-FFF2-40B4-BE49-F238E27FC236}">
                <a16:creationId xmlns:a16="http://schemas.microsoft.com/office/drawing/2014/main" id="{FCD42C74-D73F-7BFD-2499-5B6BEE6C6AE9}"/>
              </a:ext>
            </a:extLst>
          </p:cNvPr>
          <p:cNvSpPr>
            <a:spLocks noGrp="1"/>
          </p:cNvSpPr>
          <p:nvPr>
            <p:ph type="body" sz="half" idx="2"/>
          </p:nvPr>
        </p:nvSpPr>
        <p:spPr>
          <a:xfrm>
            <a:off x="457202" y="1435102"/>
            <a:ext cx="3008313" cy="4691063"/>
          </a:xfrm>
        </p:spPr>
        <p:txBody>
          <a:bodyPr/>
          <a:lstStyle/>
          <a:p>
            <a:r>
              <a:rPr lang="en-US" sz="2000" dirty="0" err="1"/>
              <a:t>Protonierungskurven</a:t>
            </a:r>
            <a:r>
              <a:rPr lang="en-US" sz="2000" dirty="0"/>
              <a:t> von Alizarin</a:t>
            </a:r>
          </a:p>
        </p:txBody>
      </p:sp>
      <p:sp>
        <p:nvSpPr>
          <p:cNvPr id="4" name="Fußzeilenplatzhalter 3">
            <a:extLst>
              <a:ext uri="{FF2B5EF4-FFF2-40B4-BE49-F238E27FC236}">
                <a16:creationId xmlns:a16="http://schemas.microsoft.com/office/drawing/2014/main" id="{C315FF4E-9A7E-244E-9446-A8653071AD91}"/>
              </a:ext>
            </a:extLst>
          </p:cNvPr>
          <p:cNvSpPr>
            <a:spLocks noGrp="1"/>
          </p:cNvSpPr>
          <p:nvPr>
            <p:ph type="ftr" sz="quarter" idx="11"/>
          </p:nvPr>
        </p:nvSpPr>
        <p:spPr>
          <a:xfrm>
            <a:off x="2354037" y="6324600"/>
            <a:ext cx="4435928" cy="476251"/>
          </a:xfrm>
        </p:spPr>
        <p:txBody>
          <a:bodyPr anchor="ctr">
            <a:normAutofit/>
          </a:bodyPr>
          <a:lstStyle/>
          <a:p>
            <a:pPr>
              <a:spcAft>
                <a:spcPts val="600"/>
              </a:spcAft>
            </a:pPr>
            <a:r>
              <a:rPr lang="de-CH"/>
              <a:t>Säure-Base-Reaktionen</a:t>
            </a:r>
          </a:p>
        </p:txBody>
      </p:sp>
    </p:spTree>
    <p:extLst>
      <p:ext uri="{BB962C8B-B14F-4D97-AF65-F5344CB8AC3E}">
        <p14:creationId xmlns:p14="http://schemas.microsoft.com/office/powerpoint/2010/main" val="1183936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584462"/>
            <a:ext cx="7772400" cy="2234938"/>
          </a:xfrm>
        </p:spPr>
        <p:txBody>
          <a:bodyPr/>
          <a:lstStyle/>
          <a:p>
            <a:pPr>
              <a:spcAft>
                <a:spcPts val="1200"/>
              </a:spcAft>
            </a:pPr>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3308021"/>
            <a:ext cx="6400800" cy="2234939"/>
          </a:xfrm>
        </p:spPr>
        <p:txBody>
          <a:bodyPr/>
          <a:lstStyle/>
          <a:p>
            <a:r>
              <a:rPr lang="de-DE" b="1" dirty="0"/>
              <a:t>Kapitel 4, S. 15 ff.</a:t>
            </a:r>
          </a:p>
          <a:p>
            <a:r>
              <a:rPr lang="de-DE" dirty="0"/>
              <a:t>Ionenfalle </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 / </a:t>
            </a:r>
            <a:r>
              <a:rPr lang="de-DE" dirty="0" err="1"/>
              <a:t>Prodrugs</a:t>
            </a:r>
            <a:endParaRPr lang="de-DE" dirty="0"/>
          </a:p>
          <a:p>
            <a:r>
              <a:rPr lang="de-DE" dirty="0" err="1"/>
              <a:t>Nichtopioide</a:t>
            </a:r>
            <a:r>
              <a:rPr lang="de-DE" dirty="0"/>
              <a:t> Analgetika</a:t>
            </a:r>
          </a:p>
          <a:p>
            <a:r>
              <a:rPr lang="de-DE" dirty="0"/>
              <a:t>Lokalanästhetika</a:t>
            </a:r>
          </a:p>
        </p:txBody>
      </p:sp>
      <p:sp>
        <p:nvSpPr>
          <p:cNvPr id="2" name="Rechteck 1">
            <a:extLst>
              <a:ext uri="{FF2B5EF4-FFF2-40B4-BE49-F238E27FC236}">
                <a16:creationId xmlns:a16="http://schemas.microsoft.com/office/drawing/2014/main" id="{FC5E9949-C322-B5E4-E2CA-CDCFF6B2FD53}"/>
              </a:ext>
            </a:extLst>
          </p:cNvPr>
          <p:cNvSpPr/>
          <p:nvPr/>
        </p:nvSpPr>
        <p:spPr>
          <a:xfrm>
            <a:off x="6229213" y="3680106"/>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497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D2351-616A-8440-82E2-AC2587A8CC9C}"/>
              </a:ext>
            </a:extLst>
          </p:cNvPr>
          <p:cNvSpPr>
            <a:spLocks noGrp="1"/>
          </p:cNvSpPr>
          <p:nvPr>
            <p:ph type="title"/>
          </p:nvPr>
        </p:nvSpPr>
        <p:spPr/>
        <p:txBody>
          <a:bodyPr/>
          <a:lstStyle/>
          <a:p>
            <a:r>
              <a:rPr lang="de-DE" dirty="0"/>
              <a:t>Aufgabe 2 </a:t>
            </a:r>
            <a:r>
              <a:rPr lang="de-DE" sz="2400" b="0" dirty="0"/>
              <a:t>(</a:t>
            </a:r>
            <a:r>
              <a:rPr lang="de-CH" sz="2400" b="0" dirty="0"/>
              <a:t>«</a:t>
            </a:r>
            <a:r>
              <a:rPr lang="de-DE" sz="2400" b="0" dirty="0"/>
              <a:t>Medizinische Chemie</a:t>
            </a:r>
            <a:r>
              <a:rPr lang="de-CH" sz="2400" b="0" dirty="0"/>
              <a:t>»</a:t>
            </a:r>
            <a:r>
              <a:rPr lang="de-DE" sz="2400" b="0" dirty="0"/>
              <a:t>, S. 17)</a:t>
            </a:r>
            <a:endParaRPr lang="de-DE" sz="2400" dirty="0"/>
          </a:p>
        </p:txBody>
      </p:sp>
      <p:sp>
        <p:nvSpPr>
          <p:cNvPr id="3" name="Inhaltsplatzhalter 2">
            <a:extLst>
              <a:ext uri="{FF2B5EF4-FFF2-40B4-BE49-F238E27FC236}">
                <a16:creationId xmlns:a16="http://schemas.microsoft.com/office/drawing/2014/main" id="{208E094A-4699-604D-8C67-F532A34C5501}"/>
              </a:ext>
            </a:extLst>
          </p:cNvPr>
          <p:cNvSpPr>
            <a:spLocks noGrp="1"/>
          </p:cNvSpPr>
          <p:nvPr>
            <p:ph idx="1"/>
          </p:nvPr>
        </p:nvSpPr>
        <p:spPr>
          <a:xfrm>
            <a:off x="457200" y="1385201"/>
            <a:ext cx="8229600" cy="1688199"/>
          </a:xfrm>
        </p:spPr>
        <p:txBody>
          <a:bodyPr/>
          <a:lstStyle/>
          <a:p>
            <a:pPr marL="0" indent="0">
              <a:lnSpc>
                <a:spcPct val="120000"/>
              </a:lnSpc>
              <a:buNone/>
            </a:pPr>
            <a:r>
              <a:rPr lang="de-DE" sz="2200" dirty="0"/>
              <a:t>Erkläre, warum Heroin die Blut-Hirn-Schranke deutlich besser überqueren kann wie Codein oder Morphin und was innerhalb des ZNS geschehen muss, damit Heroin zu Morphin abgebaut wird.</a:t>
            </a:r>
            <a:endParaRPr lang="de-CH" sz="2200" dirty="0"/>
          </a:p>
        </p:txBody>
      </p:sp>
      <p:sp>
        <p:nvSpPr>
          <p:cNvPr id="4" name="Fußzeilenplatzhalter 3">
            <a:extLst>
              <a:ext uri="{FF2B5EF4-FFF2-40B4-BE49-F238E27FC236}">
                <a16:creationId xmlns:a16="http://schemas.microsoft.com/office/drawing/2014/main" id="{2AC019B9-AB93-FA4A-9C33-AE3B9CD611DE}"/>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a:ln>
                  <a:noFill/>
                </a:ln>
                <a:solidFill>
                  <a:srgbClr val="FFFFFF"/>
                </a:solidFill>
                <a:effectLst/>
                <a:uLnTx/>
                <a:uFillTx/>
                <a:latin typeface="Arial"/>
                <a:ea typeface="+mn-ea"/>
                <a:cs typeface="+mn-cs"/>
              </a:rPr>
              <a:t>Säure-Base-Reaktionen</a:t>
            </a:r>
          </a:p>
        </p:txBody>
      </p:sp>
      <p:sp>
        <p:nvSpPr>
          <p:cNvPr id="5" name="Rechteck 4">
            <a:extLst>
              <a:ext uri="{FF2B5EF4-FFF2-40B4-BE49-F238E27FC236}">
                <a16:creationId xmlns:a16="http://schemas.microsoft.com/office/drawing/2014/main" id="{3F1F7418-062C-6A46-A76B-5E5B29C23AF9}"/>
              </a:ext>
            </a:extLst>
          </p:cNvPr>
          <p:cNvSpPr/>
          <p:nvPr/>
        </p:nvSpPr>
        <p:spPr>
          <a:xfrm>
            <a:off x="457199" y="3103389"/>
            <a:ext cx="7941733" cy="3305072"/>
          </a:xfrm>
          <a:prstGeom prst="rect">
            <a:avLst/>
          </a:prstGeom>
        </p:spPr>
        <p:txBody>
          <a:bodyPr wrap="square">
            <a:spAutoFit/>
          </a:bodyPr>
          <a:lstStyle/>
          <a:p>
            <a:pPr>
              <a:lnSpc>
                <a:spcPct val="120000"/>
              </a:lnSpc>
            </a:pPr>
            <a:r>
              <a:rPr lang="de-DE" sz="2200" dirty="0">
                <a:solidFill>
                  <a:srgbClr val="FF0000"/>
                </a:solidFill>
              </a:rPr>
              <a:t>Von Morphin zu Codein wird eine </a:t>
            </a:r>
            <a:r>
              <a:rPr lang="de-DE" sz="2200" dirty="0" err="1">
                <a:solidFill>
                  <a:srgbClr val="FF0000"/>
                </a:solidFill>
              </a:rPr>
              <a:t>Hydroxy</a:t>
            </a:r>
            <a:r>
              <a:rPr lang="de-DE" sz="2200" dirty="0">
                <a:solidFill>
                  <a:srgbClr val="FF0000"/>
                </a:solidFill>
              </a:rPr>
              <a:t>-Gruppe </a:t>
            </a:r>
            <a:r>
              <a:rPr lang="de-DE" sz="2200" dirty="0" err="1">
                <a:solidFill>
                  <a:srgbClr val="FF0000"/>
                </a:solidFill>
              </a:rPr>
              <a:t>methyliert</a:t>
            </a:r>
            <a:r>
              <a:rPr lang="de-DE" sz="2200" dirty="0">
                <a:solidFill>
                  <a:srgbClr val="FF0000"/>
                </a:solidFill>
              </a:rPr>
              <a:t>. Dies erhöht die </a:t>
            </a:r>
            <a:r>
              <a:rPr lang="de-DE" sz="2200" dirty="0" err="1">
                <a:solidFill>
                  <a:srgbClr val="FF0000"/>
                </a:solidFill>
              </a:rPr>
              <a:t>Lipophilie</a:t>
            </a:r>
            <a:r>
              <a:rPr lang="de-DE" sz="2200" dirty="0">
                <a:solidFill>
                  <a:srgbClr val="FF0000"/>
                </a:solidFill>
              </a:rPr>
              <a:t> und damit die Fähigkeit, die Blut-Hirn-Schranke zu überqueren.</a:t>
            </a:r>
            <a:endParaRPr lang="de-CH" sz="2200" dirty="0">
              <a:solidFill>
                <a:srgbClr val="FF0000"/>
              </a:solidFill>
            </a:endParaRPr>
          </a:p>
          <a:p>
            <a:pPr>
              <a:lnSpc>
                <a:spcPct val="120000"/>
              </a:lnSpc>
            </a:pPr>
            <a:r>
              <a:rPr lang="de-DE" sz="2200" dirty="0">
                <a:solidFill>
                  <a:srgbClr val="FF0000"/>
                </a:solidFill>
              </a:rPr>
              <a:t>Von Codein zu Heroin </a:t>
            </a:r>
            <a:r>
              <a:rPr lang="de-CH" sz="2200" dirty="0">
                <a:solidFill>
                  <a:srgbClr val="FF0000"/>
                </a:solidFill>
              </a:rPr>
              <a:t>"</a:t>
            </a:r>
            <a:r>
              <a:rPr lang="de-DE" sz="2200" dirty="0">
                <a:solidFill>
                  <a:srgbClr val="FF0000"/>
                </a:solidFill>
              </a:rPr>
              <a:t>entfällt</a:t>
            </a:r>
            <a:r>
              <a:rPr lang="de-CH" sz="2200" dirty="0">
                <a:solidFill>
                  <a:srgbClr val="FF0000"/>
                </a:solidFill>
              </a:rPr>
              <a:t>"</a:t>
            </a:r>
            <a:r>
              <a:rPr lang="de-DE" sz="2200" dirty="0">
                <a:solidFill>
                  <a:srgbClr val="FF0000"/>
                </a:solidFill>
              </a:rPr>
              <a:t> auch die zweite </a:t>
            </a:r>
            <a:r>
              <a:rPr lang="de-DE" sz="2200" dirty="0" err="1">
                <a:solidFill>
                  <a:srgbClr val="FF0000"/>
                </a:solidFill>
              </a:rPr>
              <a:t>Hydroxy</a:t>
            </a:r>
            <a:r>
              <a:rPr lang="de-DE" sz="2200" dirty="0">
                <a:solidFill>
                  <a:srgbClr val="FF0000"/>
                </a:solidFill>
              </a:rPr>
              <a:t>-Gruppe: Heroin ist zweifach </a:t>
            </a:r>
            <a:r>
              <a:rPr lang="de-DE" sz="2200" dirty="0" err="1">
                <a:solidFill>
                  <a:srgbClr val="FF0000"/>
                </a:solidFill>
              </a:rPr>
              <a:t>acetyliertes</a:t>
            </a:r>
            <a:r>
              <a:rPr lang="de-DE" sz="2200" dirty="0">
                <a:solidFill>
                  <a:srgbClr val="FF0000"/>
                </a:solidFill>
              </a:rPr>
              <a:t> (verestertes) Morphin. Durch die Hydrolyse von Heroin entsteht wieder Morphin, welches an die </a:t>
            </a:r>
            <a:r>
              <a:rPr lang="de-DE" sz="2200" dirty="0" err="1">
                <a:solidFill>
                  <a:srgbClr val="FF0000"/>
                </a:solidFill>
              </a:rPr>
              <a:t>Opioidrezeptoren</a:t>
            </a:r>
            <a:r>
              <a:rPr lang="de-DE" sz="2200" dirty="0">
                <a:solidFill>
                  <a:srgbClr val="FF0000"/>
                </a:solidFill>
              </a:rPr>
              <a:t> bindet. Morphin ist zudem viel polarer als Heroin und bleibt im ZNS </a:t>
            </a:r>
            <a:r>
              <a:rPr lang="de-CH" sz="2200" dirty="0">
                <a:solidFill>
                  <a:srgbClr val="FF0000"/>
                </a:solidFill>
              </a:rPr>
              <a:t>"</a:t>
            </a:r>
            <a:r>
              <a:rPr lang="de-DE" sz="2200" dirty="0">
                <a:solidFill>
                  <a:srgbClr val="FF0000"/>
                </a:solidFill>
              </a:rPr>
              <a:t>gefangen</a:t>
            </a:r>
            <a:r>
              <a:rPr lang="de-CH" sz="2200" dirty="0">
                <a:solidFill>
                  <a:srgbClr val="FF0000"/>
                </a:solidFill>
              </a:rPr>
              <a:t>"</a:t>
            </a:r>
            <a:r>
              <a:rPr lang="de-DE" sz="2200" dirty="0">
                <a:solidFill>
                  <a:srgbClr val="FF0000"/>
                </a:solidFill>
              </a:rPr>
              <a:t>.</a:t>
            </a:r>
            <a:endParaRPr kumimoji="0" lang="de-CH" sz="22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9723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D2351-616A-8440-82E2-AC2587A8CC9C}"/>
              </a:ext>
            </a:extLst>
          </p:cNvPr>
          <p:cNvSpPr>
            <a:spLocks noGrp="1"/>
          </p:cNvSpPr>
          <p:nvPr>
            <p:ph type="title"/>
          </p:nvPr>
        </p:nvSpPr>
        <p:spPr/>
        <p:txBody>
          <a:bodyPr/>
          <a:lstStyle/>
          <a:p>
            <a:r>
              <a:rPr lang="de-DE" dirty="0"/>
              <a:t>Aufgabe 3 </a:t>
            </a:r>
            <a:r>
              <a:rPr lang="de-DE" sz="2400" b="0" dirty="0"/>
              <a:t>(</a:t>
            </a:r>
            <a:r>
              <a:rPr lang="de-CH" sz="2400" b="0" dirty="0"/>
              <a:t>«</a:t>
            </a:r>
            <a:r>
              <a:rPr lang="de-DE" sz="2400" b="0" dirty="0"/>
              <a:t>Medizinische Chemie</a:t>
            </a:r>
            <a:r>
              <a:rPr lang="de-CH" sz="2400" b="0" dirty="0"/>
              <a:t>»</a:t>
            </a:r>
            <a:r>
              <a:rPr lang="de-DE" sz="2400" b="0" dirty="0"/>
              <a:t>, S. 17)</a:t>
            </a:r>
            <a:endParaRPr lang="de-DE" sz="2400" dirty="0"/>
          </a:p>
        </p:txBody>
      </p:sp>
      <p:sp>
        <p:nvSpPr>
          <p:cNvPr id="4" name="Fußzeilenplatzhalter 3">
            <a:extLst>
              <a:ext uri="{FF2B5EF4-FFF2-40B4-BE49-F238E27FC236}">
                <a16:creationId xmlns:a16="http://schemas.microsoft.com/office/drawing/2014/main" id="{2AC019B9-AB93-FA4A-9C33-AE3B9CD611DE}"/>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a:ln>
                  <a:noFill/>
                </a:ln>
                <a:solidFill>
                  <a:srgbClr val="FFFFFF"/>
                </a:solidFill>
                <a:effectLst/>
                <a:uLnTx/>
                <a:uFillTx/>
                <a:latin typeface="Arial"/>
                <a:ea typeface="+mn-ea"/>
                <a:cs typeface="+mn-cs"/>
              </a:rPr>
              <a:t>Säure-Base-Reaktionen</a:t>
            </a:r>
          </a:p>
        </p:txBody>
      </p:sp>
      <p:sp>
        <p:nvSpPr>
          <p:cNvPr id="8" name="Inhaltsplatzhalter 2">
            <a:extLst>
              <a:ext uri="{FF2B5EF4-FFF2-40B4-BE49-F238E27FC236}">
                <a16:creationId xmlns:a16="http://schemas.microsoft.com/office/drawing/2014/main" id="{1513FAC1-30F7-4347-A878-7706C0A97751}"/>
              </a:ext>
            </a:extLst>
          </p:cNvPr>
          <p:cNvSpPr txBox="1">
            <a:spLocks/>
          </p:cNvSpPr>
          <p:nvPr/>
        </p:nvSpPr>
        <p:spPr bwMode="auto">
          <a:xfrm>
            <a:off x="457200" y="1428814"/>
            <a:ext cx="8382000" cy="12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0" indent="0">
              <a:lnSpc>
                <a:spcPct val="120000"/>
              </a:lnSpc>
              <a:buNone/>
            </a:pPr>
            <a:r>
              <a:rPr lang="de-DE" sz="2200" dirty="0" err="1"/>
              <a:t>Flurbiprofen</a:t>
            </a:r>
            <a:r>
              <a:rPr lang="de-DE" sz="2200" dirty="0"/>
              <a:t> (vgl. Abbildung unten) ist ein entzündungshemmendes Schmerzmittel, das auch in der Schweiz zugelassen ist (z. B. in </a:t>
            </a:r>
            <a:r>
              <a:rPr lang="de-DE" sz="2200" dirty="0" err="1"/>
              <a:t>Strepsils</a:t>
            </a:r>
            <a:r>
              <a:rPr lang="de-DE" sz="2200" dirty="0"/>
              <a:t>® gegen Halsschmerzen).</a:t>
            </a:r>
            <a:endParaRPr lang="de-CH" sz="2200" dirty="0"/>
          </a:p>
        </p:txBody>
      </p:sp>
      <p:sp>
        <p:nvSpPr>
          <p:cNvPr id="9" name="Rechteck 8">
            <a:extLst>
              <a:ext uri="{FF2B5EF4-FFF2-40B4-BE49-F238E27FC236}">
                <a16:creationId xmlns:a16="http://schemas.microsoft.com/office/drawing/2014/main" id="{E71B0EF1-870D-8648-AB72-9B26F6031F82}"/>
              </a:ext>
            </a:extLst>
          </p:cNvPr>
          <p:cNvSpPr/>
          <p:nvPr/>
        </p:nvSpPr>
        <p:spPr>
          <a:xfrm>
            <a:off x="5136777" y="4561783"/>
            <a:ext cx="3172508" cy="461217"/>
          </a:xfrm>
          <a:prstGeom prst="rect">
            <a:avLst/>
          </a:prstGeom>
        </p:spPr>
        <p:txBody>
          <a:bodyPr wrap="square">
            <a:spAutoFit/>
          </a:bodyPr>
          <a:lstStyle/>
          <a:p>
            <a:pPr>
              <a:lnSpc>
                <a:spcPct val="120000"/>
              </a:lnSpc>
            </a:pPr>
            <a:r>
              <a:rPr lang="de-CH" sz="2200" dirty="0">
                <a:solidFill>
                  <a:srgbClr val="FF0000"/>
                </a:solidFill>
              </a:rPr>
              <a:t>Carbonsäuren</a:t>
            </a:r>
            <a:endParaRPr kumimoji="0" lang="de-CH" sz="22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1" name="Inhaltsplatzhalter 2">
            <a:extLst>
              <a:ext uri="{FF2B5EF4-FFF2-40B4-BE49-F238E27FC236}">
                <a16:creationId xmlns:a16="http://schemas.microsoft.com/office/drawing/2014/main" id="{162BEFB6-47B0-9E40-93B0-0CA666C8ED00}"/>
              </a:ext>
            </a:extLst>
          </p:cNvPr>
          <p:cNvSpPr txBox="1">
            <a:spLocks/>
          </p:cNvSpPr>
          <p:nvPr/>
        </p:nvSpPr>
        <p:spPr bwMode="auto">
          <a:xfrm>
            <a:off x="4778187" y="2936634"/>
            <a:ext cx="4061013" cy="1680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363538" indent="-363538">
              <a:lnSpc>
                <a:spcPct val="120000"/>
              </a:lnSpc>
              <a:buNone/>
            </a:pPr>
            <a:r>
              <a:rPr lang="de-DE" sz="2200" b="1" dirty="0"/>
              <a:t>a)	</a:t>
            </a:r>
            <a:r>
              <a:rPr lang="de-DE" sz="2200" dirty="0"/>
              <a:t>Zu welcher Verbindungs-klasse gehört </a:t>
            </a:r>
            <a:r>
              <a:rPr lang="de-DE" sz="2200" dirty="0" err="1"/>
              <a:t>Flurbiprofen</a:t>
            </a:r>
            <a:r>
              <a:rPr lang="de-DE" sz="2200" dirty="0"/>
              <a:t>? Umkreise die </a:t>
            </a:r>
            <a:r>
              <a:rPr lang="de-DE" sz="2200" dirty="0" err="1"/>
              <a:t>entschei-dende</a:t>
            </a:r>
            <a:r>
              <a:rPr lang="de-DE" sz="2200" dirty="0"/>
              <a:t> funktionelle Gruppe. </a:t>
            </a:r>
            <a:endParaRPr lang="de-CH" sz="2200" dirty="0"/>
          </a:p>
        </p:txBody>
      </p:sp>
      <p:sp>
        <p:nvSpPr>
          <p:cNvPr id="12" name="Rechteck 11">
            <a:extLst>
              <a:ext uri="{FF2B5EF4-FFF2-40B4-BE49-F238E27FC236}">
                <a16:creationId xmlns:a16="http://schemas.microsoft.com/office/drawing/2014/main" id="{412A795A-3717-484E-A31F-4304CF61F8C4}"/>
              </a:ext>
            </a:extLst>
          </p:cNvPr>
          <p:cNvSpPr/>
          <p:nvPr/>
        </p:nvSpPr>
        <p:spPr>
          <a:xfrm>
            <a:off x="2491752" y="3411837"/>
            <a:ext cx="2286435" cy="427681"/>
          </a:xfrm>
          <a:prstGeom prst="rect">
            <a:avLst/>
          </a:prstGeom>
        </p:spPr>
        <p:txBody>
          <a:bodyPr wrap="square">
            <a:spAutoFit/>
          </a:bodyPr>
          <a:lstStyle/>
          <a:p>
            <a:pPr>
              <a:lnSpc>
                <a:spcPct val="120000"/>
              </a:lnSpc>
            </a:pPr>
            <a:r>
              <a:rPr lang="de-CH" sz="2000" dirty="0" err="1">
                <a:solidFill>
                  <a:srgbClr val="FF0000"/>
                </a:solidFill>
              </a:rPr>
              <a:t>Carboxy</a:t>
            </a:r>
            <a:r>
              <a:rPr lang="de-CH" sz="2000" dirty="0">
                <a:solidFill>
                  <a:srgbClr val="FF0000"/>
                </a:solidFill>
              </a:rPr>
              <a:t>-Gruppe</a:t>
            </a:r>
            <a:endParaRPr kumimoji="0" lang="de-CH" sz="20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3" name="Oval 12">
            <a:extLst>
              <a:ext uri="{FF2B5EF4-FFF2-40B4-BE49-F238E27FC236}">
                <a16:creationId xmlns:a16="http://schemas.microsoft.com/office/drawing/2014/main" id="{CB97A404-4AF8-2B42-A9F8-8138DD068987}"/>
              </a:ext>
            </a:extLst>
          </p:cNvPr>
          <p:cNvSpPr/>
          <p:nvPr/>
        </p:nvSpPr>
        <p:spPr>
          <a:xfrm rot="19119755">
            <a:off x="2912195" y="3828893"/>
            <a:ext cx="891570" cy="1198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Inhaltsplatzhalter 2">
            <a:extLst>
              <a:ext uri="{FF2B5EF4-FFF2-40B4-BE49-F238E27FC236}">
                <a16:creationId xmlns:a16="http://schemas.microsoft.com/office/drawing/2014/main" id="{5D8C29A4-6BE3-B84C-B6C0-35DE703B16E0}"/>
              </a:ext>
            </a:extLst>
          </p:cNvPr>
          <p:cNvSpPr txBox="1">
            <a:spLocks/>
          </p:cNvSpPr>
          <p:nvPr/>
        </p:nvSpPr>
        <p:spPr bwMode="auto">
          <a:xfrm>
            <a:off x="4808483" y="5078027"/>
            <a:ext cx="4061013" cy="1680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4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a:solidFill>
                  <a:schemeClr val="tx1"/>
                </a:solidFill>
                <a:latin typeface="+mn-lt"/>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4"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a:lstStyle>
          <a:p>
            <a:pPr marL="363538" indent="-363538">
              <a:lnSpc>
                <a:spcPct val="120000"/>
              </a:lnSpc>
              <a:buNone/>
            </a:pPr>
            <a:r>
              <a:rPr lang="de-DE" sz="2200" b="1" dirty="0"/>
              <a:t>b)	</a:t>
            </a:r>
            <a:r>
              <a:rPr lang="de-DE" sz="2200" dirty="0"/>
              <a:t>Ist die Verbindung </a:t>
            </a:r>
            <a:r>
              <a:rPr lang="de-DE" sz="2200" dirty="0" err="1"/>
              <a:t>chiral</a:t>
            </a:r>
            <a:r>
              <a:rPr lang="de-DE" sz="2200" dirty="0"/>
              <a:t>? Falls ja: Markiere alle chiralen Zentren im Molekül mit einem *.</a:t>
            </a:r>
            <a:r>
              <a:rPr lang="de-CH" sz="2200" dirty="0"/>
              <a:t> </a:t>
            </a:r>
          </a:p>
        </p:txBody>
      </p:sp>
      <p:sp>
        <p:nvSpPr>
          <p:cNvPr id="15" name="Rechteck 14">
            <a:extLst>
              <a:ext uri="{FF2B5EF4-FFF2-40B4-BE49-F238E27FC236}">
                <a16:creationId xmlns:a16="http://schemas.microsoft.com/office/drawing/2014/main" id="{947BBAE5-8E96-7444-AA71-AE76F2A34C62}"/>
              </a:ext>
            </a:extLst>
          </p:cNvPr>
          <p:cNvSpPr/>
          <p:nvPr/>
        </p:nvSpPr>
        <p:spPr>
          <a:xfrm>
            <a:off x="2491752" y="4612205"/>
            <a:ext cx="558942" cy="427681"/>
          </a:xfrm>
          <a:prstGeom prst="rect">
            <a:avLst/>
          </a:prstGeom>
        </p:spPr>
        <p:txBody>
          <a:bodyPr wrap="square">
            <a:spAutoFit/>
          </a:bodyPr>
          <a:lstStyle/>
          <a:p>
            <a:pPr>
              <a:lnSpc>
                <a:spcPct val="120000"/>
              </a:lnSpc>
            </a:pPr>
            <a:r>
              <a:rPr lang="de-CH" sz="2000" dirty="0">
                <a:solidFill>
                  <a:srgbClr val="FF0000"/>
                </a:solidFill>
              </a:rPr>
              <a:t>*</a:t>
            </a:r>
            <a:endParaRPr kumimoji="0" lang="de-CH" sz="20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16" name="Bild 11">
            <a:extLst>
              <a:ext uri="{FF2B5EF4-FFF2-40B4-BE49-F238E27FC236}">
                <a16:creationId xmlns:a16="http://schemas.microsoft.com/office/drawing/2014/main" id="{73504802-7222-8D4F-BB1B-4C3EA3EFCA1E}"/>
              </a:ext>
            </a:extLst>
          </p:cNvPr>
          <p:cNvPicPr>
            <a:picLocks noChangeAspect="1"/>
          </p:cNvPicPr>
          <p:nvPr/>
        </p:nvPicPr>
        <p:blipFill>
          <a:blip r:embed="rId2"/>
          <a:stretch>
            <a:fillRect/>
          </a:stretch>
        </p:blipFill>
        <p:spPr>
          <a:xfrm>
            <a:off x="531702" y="3142752"/>
            <a:ext cx="3272459" cy="2286434"/>
          </a:xfrm>
          <a:prstGeom prst="rect">
            <a:avLst/>
          </a:prstGeom>
        </p:spPr>
      </p:pic>
    </p:spTree>
    <p:extLst>
      <p:ext uri="{BB962C8B-B14F-4D97-AF65-F5344CB8AC3E}">
        <p14:creationId xmlns:p14="http://schemas.microsoft.com/office/powerpoint/2010/main" val="24835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68"/>
            <a:ext cx="8229600" cy="1143000"/>
          </a:xfrm>
        </p:spPr>
        <p:txBody>
          <a:bodyPr/>
          <a:lstStyle/>
          <a:p>
            <a:r>
              <a:rPr lang="de-DE" dirty="0"/>
              <a:t>Lösung c)</a:t>
            </a:r>
          </a:p>
        </p:txBody>
      </p:sp>
      <p:sp>
        <p:nvSpPr>
          <p:cNvPr id="7" name="Inhaltsplatzhalter 6"/>
          <p:cNvSpPr>
            <a:spLocks noGrp="1"/>
          </p:cNvSpPr>
          <p:nvPr>
            <p:ph idx="1"/>
          </p:nvPr>
        </p:nvSpPr>
        <p:spPr>
          <a:xfrm>
            <a:off x="457200" y="1146168"/>
            <a:ext cx="8229600" cy="2409832"/>
          </a:xfrm>
        </p:spPr>
        <p:txBody>
          <a:bodyPr/>
          <a:lstStyle/>
          <a:p>
            <a:pPr>
              <a:spcAft>
                <a:spcPts val="600"/>
              </a:spcAft>
            </a:pPr>
            <a:r>
              <a:rPr lang="de-DE" sz="2200" dirty="0"/>
              <a:t>Damit </a:t>
            </a:r>
            <a:r>
              <a:rPr lang="de-DE" sz="2200" dirty="0" err="1"/>
              <a:t>Flurbiprofen</a:t>
            </a:r>
            <a:r>
              <a:rPr lang="de-DE" sz="2200" dirty="0"/>
              <a:t> an den Wirkungsort (ins Gehirn!) gelangen kann, muss es die Blut-Hirn-Schranke überwinden.</a:t>
            </a:r>
            <a:endParaRPr lang="de-CH" sz="2200" dirty="0"/>
          </a:p>
          <a:p>
            <a:pPr>
              <a:lnSpc>
                <a:spcPct val="110000"/>
              </a:lnSpc>
            </a:pPr>
            <a:r>
              <a:rPr lang="de-DE" sz="2200" dirty="0"/>
              <a:t>Bei physiologischem pH-Wert liegt </a:t>
            </a:r>
            <a:r>
              <a:rPr lang="de-DE" sz="2200" dirty="0" err="1"/>
              <a:t>Flurbiprofen</a:t>
            </a:r>
            <a:r>
              <a:rPr lang="de-DE" sz="2200" dirty="0"/>
              <a:t> jedoch </a:t>
            </a:r>
            <a:r>
              <a:rPr lang="de-DE" sz="2200" dirty="0" err="1"/>
              <a:t>grösstenteils</a:t>
            </a:r>
            <a:r>
              <a:rPr lang="de-DE" sz="2200" dirty="0"/>
              <a:t> </a:t>
            </a:r>
            <a:r>
              <a:rPr lang="de-DE" sz="2200" i="1" dirty="0" err="1"/>
              <a:t>deprotoniert</a:t>
            </a:r>
            <a:r>
              <a:rPr lang="de-DE" sz="2200" i="1" dirty="0"/>
              <a:t>, als Säure-Anion,</a:t>
            </a:r>
            <a:r>
              <a:rPr lang="de-DE" sz="2200" dirty="0"/>
              <a:t> vor: </a:t>
            </a:r>
          </a:p>
          <a:p>
            <a:pPr>
              <a:lnSpc>
                <a:spcPct val="110000"/>
              </a:lnSpc>
            </a:pPr>
            <a:endParaRPr lang="de-DE" sz="2200" dirty="0"/>
          </a:p>
          <a:p>
            <a:pPr>
              <a:lnSpc>
                <a:spcPct val="110000"/>
              </a:lnSpc>
            </a:pPr>
            <a:endParaRPr lang="de-DE" sz="2200" dirty="0"/>
          </a:p>
          <a:p>
            <a:pPr>
              <a:lnSpc>
                <a:spcPct val="110000"/>
              </a:lnSpc>
            </a:pPr>
            <a:endParaRPr lang="de-DE" sz="2200" dirty="0"/>
          </a:p>
          <a:p>
            <a:pPr marL="363538" indent="0">
              <a:lnSpc>
                <a:spcPct val="110000"/>
              </a:lnSpc>
              <a:buNone/>
            </a:pPr>
            <a:endParaRPr lang="de-DE" sz="2200" dirty="0"/>
          </a:p>
          <a:p>
            <a:pPr marL="363538" indent="0">
              <a:lnSpc>
                <a:spcPct val="110000"/>
              </a:lnSpc>
              <a:buNone/>
            </a:pPr>
            <a:endParaRPr lang="de-DE" sz="2200" dirty="0"/>
          </a:p>
          <a:p>
            <a:pPr marL="363538" indent="0">
              <a:lnSpc>
                <a:spcPct val="110000"/>
              </a:lnSpc>
              <a:spcBef>
                <a:spcPts val="1728"/>
              </a:spcBef>
              <a:buNone/>
            </a:pPr>
            <a:r>
              <a:rPr lang="de-DE" sz="2200" dirty="0"/>
              <a:t>In dieser Form vermag es die Blut-Hirn-Schranke kaum zu passieren. Die Dosis, die im Gehirn ankommt, ist zu gering für eine Wirkung.</a:t>
            </a:r>
            <a:endParaRPr lang="de-CH" sz="2200" dirty="0"/>
          </a:p>
        </p:txBody>
      </p:sp>
      <p:pic>
        <p:nvPicPr>
          <p:cNvPr id="10" name="Bild 9"/>
          <p:cNvPicPr>
            <a:picLocks noChangeAspect="1"/>
          </p:cNvPicPr>
          <p:nvPr/>
        </p:nvPicPr>
        <p:blipFill>
          <a:blip r:embed="rId3"/>
          <a:stretch>
            <a:fillRect/>
          </a:stretch>
        </p:blipFill>
        <p:spPr>
          <a:xfrm>
            <a:off x="2618202" y="2919969"/>
            <a:ext cx="2995198" cy="2040397"/>
          </a:xfrm>
          <a:prstGeom prst="rect">
            <a:avLst/>
          </a:prstGeom>
        </p:spPr>
      </p:pic>
    </p:spTree>
    <p:extLst>
      <p:ext uri="{BB962C8B-B14F-4D97-AF65-F5344CB8AC3E}">
        <p14:creationId xmlns:p14="http://schemas.microsoft.com/office/powerpoint/2010/main" val="3539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68"/>
            <a:ext cx="8229600" cy="1143000"/>
          </a:xfrm>
        </p:spPr>
        <p:txBody>
          <a:bodyPr/>
          <a:lstStyle/>
          <a:p>
            <a:r>
              <a:rPr lang="de-DE" dirty="0"/>
              <a:t>Lösung c)</a:t>
            </a:r>
          </a:p>
        </p:txBody>
      </p:sp>
      <p:sp>
        <p:nvSpPr>
          <p:cNvPr id="7" name="Inhaltsplatzhalter 6"/>
          <p:cNvSpPr>
            <a:spLocks noGrp="1"/>
          </p:cNvSpPr>
          <p:nvPr>
            <p:ph idx="1"/>
          </p:nvPr>
        </p:nvSpPr>
        <p:spPr>
          <a:xfrm>
            <a:off x="457200" y="1146168"/>
            <a:ext cx="8229600" cy="3857632"/>
          </a:xfrm>
        </p:spPr>
        <p:txBody>
          <a:bodyPr/>
          <a:lstStyle/>
          <a:p>
            <a:pPr marL="0" indent="0">
              <a:lnSpc>
                <a:spcPct val="120000"/>
              </a:lnSpc>
              <a:buNone/>
            </a:pPr>
            <a:r>
              <a:rPr lang="de-DE" dirty="0"/>
              <a:t>Eingebettet in Nanopartikel kann </a:t>
            </a:r>
            <a:r>
              <a:rPr lang="de-DE" dirty="0" err="1"/>
              <a:t>Flurbiprofen</a:t>
            </a:r>
            <a:r>
              <a:rPr lang="de-DE" dirty="0"/>
              <a:t> die Schranke passieren. Danach müssen die Partikel </a:t>
            </a:r>
            <a:r>
              <a:rPr lang="de-CH" dirty="0"/>
              <a:t>"</a:t>
            </a:r>
            <a:r>
              <a:rPr lang="de-DE" dirty="0"/>
              <a:t>nur</a:t>
            </a:r>
            <a:r>
              <a:rPr lang="de-CH" dirty="0"/>
              <a:t>" </a:t>
            </a:r>
            <a:r>
              <a:rPr lang="de-DE" dirty="0"/>
              <a:t>noch abgebaut werden, und das Medikament kann seine Wirkung entfalten. PLA ist unbedenklich und auch für andere medizinische Anwendungen (Nahtmaterial etc.) zugelassen. Es dauert einfach eine Weile, bis das Polymer abgebaut (hydrolysiert) ist.</a:t>
            </a:r>
            <a:endParaRPr lang="de-CH" dirty="0"/>
          </a:p>
          <a:p>
            <a:pPr>
              <a:lnSpc>
                <a:spcPct val="120000"/>
              </a:lnSpc>
            </a:pPr>
            <a:endParaRPr lang="de-DE" sz="2000" b="1" dirty="0"/>
          </a:p>
        </p:txBody>
      </p:sp>
    </p:spTree>
    <p:extLst>
      <p:ext uri="{BB962C8B-B14F-4D97-AF65-F5344CB8AC3E}">
        <p14:creationId xmlns:p14="http://schemas.microsoft.com/office/powerpoint/2010/main" val="37521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584462"/>
            <a:ext cx="7772400" cy="2234938"/>
          </a:xfrm>
        </p:spPr>
        <p:txBody>
          <a:bodyPr/>
          <a:lstStyle/>
          <a:p>
            <a:pPr>
              <a:spcAft>
                <a:spcPts val="1200"/>
              </a:spcAft>
            </a:pPr>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3308021"/>
            <a:ext cx="6400800" cy="2234939"/>
          </a:xfrm>
        </p:spPr>
        <p:txBody>
          <a:bodyPr/>
          <a:lstStyle/>
          <a:p>
            <a:r>
              <a:rPr lang="de-DE" b="1" dirty="0"/>
              <a:t>Kapitel 4, S. 15 ff.</a:t>
            </a:r>
          </a:p>
          <a:p>
            <a:r>
              <a:rPr lang="de-DE" dirty="0"/>
              <a:t>Ionenfalle </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 / </a:t>
            </a:r>
            <a:r>
              <a:rPr lang="de-DE" dirty="0" err="1"/>
              <a:t>Prodrugs</a:t>
            </a:r>
            <a:endParaRPr lang="de-DE" dirty="0"/>
          </a:p>
          <a:p>
            <a:r>
              <a:rPr lang="de-DE" dirty="0" err="1"/>
              <a:t>Nichtopioide</a:t>
            </a:r>
            <a:r>
              <a:rPr lang="de-DE" dirty="0"/>
              <a:t> Analgetika</a:t>
            </a:r>
          </a:p>
          <a:p>
            <a:r>
              <a:rPr lang="de-DE" dirty="0"/>
              <a:t>Lokalanästhetika</a:t>
            </a:r>
          </a:p>
        </p:txBody>
      </p:sp>
      <p:sp>
        <p:nvSpPr>
          <p:cNvPr id="2" name="Rechteck 1">
            <a:extLst>
              <a:ext uri="{FF2B5EF4-FFF2-40B4-BE49-F238E27FC236}">
                <a16:creationId xmlns:a16="http://schemas.microsoft.com/office/drawing/2014/main" id="{FC5E9949-C322-B5E4-E2CA-CDCFF6B2FD53}"/>
              </a:ext>
            </a:extLst>
          </p:cNvPr>
          <p:cNvSpPr/>
          <p:nvPr/>
        </p:nvSpPr>
        <p:spPr>
          <a:xfrm>
            <a:off x="6229213" y="3680106"/>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A7373A21-1957-C973-07D1-14ACC6D9E2E5}"/>
              </a:ext>
            </a:extLst>
          </p:cNvPr>
          <p:cNvSpPr/>
          <p:nvPr/>
        </p:nvSpPr>
        <p:spPr>
          <a:xfrm>
            <a:off x="7681857" y="4159844"/>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597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09EBA-709E-CC41-B78B-31D358537BAB}"/>
              </a:ext>
            </a:extLst>
          </p:cNvPr>
          <p:cNvSpPr>
            <a:spLocks noGrp="1"/>
          </p:cNvSpPr>
          <p:nvPr>
            <p:ph type="title"/>
          </p:nvPr>
        </p:nvSpPr>
        <p:spPr>
          <a:xfrm>
            <a:off x="457200" y="18830"/>
            <a:ext cx="8229600" cy="1143000"/>
          </a:xfrm>
        </p:spPr>
        <p:txBody>
          <a:bodyPr/>
          <a:lstStyle/>
          <a:p>
            <a:r>
              <a:rPr lang="de-DE" i="1" dirty="0"/>
              <a:t>Beispiele</a:t>
            </a:r>
          </a:p>
        </p:txBody>
      </p:sp>
      <p:sp>
        <p:nvSpPr>
          <p:cNvPr id="4" name="Fußzeilenplatzhalter 3">
            <a:extLst>
              <a:ext uri="{FF2B5EF4-FFF2-40B4-BE49-F238E27FC236}">
                <a16:creationId xmlns:a16="http://schemas.microsoft.com/office/drawing/2014/main" id="{32242DDE-BA7A-8345-BC9B-5FE9613F8E2F}"/>
              </a:ext>
            </a:extLst>
          </p:cNvPr>
          <p:cNvSpPr>
            <a:spLocks noGrp="1"/>
          </p:cNvSpPr>
          <p:nvPr>
            <p:ph type="ftr" sz="quarter" idx="11"/>
          </p:nvPr>
        </p:nvSpPr>
        <p:spPr/>
        <p:txBody>
          <a:bodyPr/>
          <a:lstStyle/>
          <a:p>
            <a:r>
              <a:rPr lang="de-CH"/>
              <a:t>Säure-Base-Reaktionen</a:t>
            </a:r>
          </a:p>
        </p:txBody>
      </p:sp>
      <p:pic>
        <p:nvPicPr>
          <p:cNvPr id="5" name="Grafik 4">
            <a:extLst>
              <a:ext uri="{FF2B5EF4-FFF2-40B4-BE49-F238E27FC236}">
                <a16:creationId xmlns:a16="http://schemas.microsoft.com/office/drawing/2014/main" id="{D4B41E86-6555-5A45-95DF-655806CD8649}"/>
              </a:ext>
            </a:extLst>
          </p:cNvPr>
          <p:cNvPicPr>
            <a:picLocks noChangeAspect="1"/>
          </p:cNvPicPr>
          <p:nvPr/>
        </p:nvPicPr>
        <p:blipFill>
          <a:blip r:embed="rId2"/>
          <a:stretch>
            <a:fillRect/>
          </a:stretch>
        </p:blipFill>
        <p:spPr>
          <a:xfrm>
            <a:off x="898679" y="1657918"/>
            <a:ext cx="7346641" cy="4328996"/>
          </a:xfrm>
          <a:prstGeom prst="rect">
            <a:avLst/>
          </a:prstGeom>
        </p:spPr>
      </p:pic>
      <p:sp>
        <p:nvSpPr>
          <p:cNvPr id="6" name="Rechteck 5">
            <a:extLst>
              <a:ext uri="{FF2B5EF4-FFF2-40B4-BE49-F238E27FC236}">
                <a16:creationId xmlns:a16="http://schemas.microsoft.com/office/drawing/2014/main" id="{FEFAA2B6-4D7C-B941-BFAC-9513A0855C46}"/>
              </a:ext>
            </a:extLst>
          </p:cNvPr>
          <p:cNvSpPr/>
          <p:nvPr/>
        </p:nvSpPr>
        <p:spPr>
          <a:xfrm>
            <a:off x="1902005" y="885308"/>
            <a:ext cx="5339988" cy="369332"/>
          </a:xfrm>
          <a:prstGeom prst="rect">
            <a:avLst/>
          </a:prstGeom>
        </p:spPr>
        <p:txBody>
          <a:bodyPr wrap="none">
            <a:spAutoFit/>
          </a:bodyPr>
          <a:lstStyle/>
          <a:p>
            <a:r>
              <a:rPr lang="de-DE" sz="1800" dirty="0"/>
              <a:t>(vgl. Abbildung 10, </a:t>
            </a:r>
            <a:r>
              <a:rPr lang="de-CH" sz="1800" dirty="0"/>
              <a:t>«</a:t>
            </a:r>
            <a:r>
              <a:rPr lang="de-DE" sz="1800" dirty="0"/>
              <a:t>Medizinische Chemie</a:t>
            </a:r>
            <a:r>
              <a:rPr lang="de-CH" sz="1800" dirty="0"/>
              <a:t>»</a:t>
            </a:r>
            <a:r>
              <a:rPr lang="de-DE" sz="1800" dirty="0"/>
              <a:t>, S. 18)</a:t>
            </a:r>
            <a:endParaRPr lang="de-DE" sz="1600" dirty="0"/>
          </a:p>
        </p:txBody>
      </p:sp>
    </p:spTree>
    <p:extLst>
      <p:ext uri="{BB962C8B-B14F-4D97-AF65-F5344CB8AC3E}">
        <p14:creationId xmlns:p14="http://schemas.microsoft.com/office/powerpoint/2010/main" val="4046476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8E962-EB74-B846-BC2A-049B147F383C}"/>
              </a:ext>
            </a:extLst>
          </p:cNvPr>
          <p:cNvSpPr>
            <a:spLocks noGrp="1"/>
          </p:cNvSpPr>
          <p:nvPr>
            <p:ph type="title"/>
          </p:nvPr>
        </p:nvSpPr>
        <p:spPr/>
        <p:txBody>
          <a:bodyPr/>
          <a:lstStyle/>
          <a:p>
            <a:r>
              <a:rPr lang="de-DE" dirty="0"/>
              <a:t>Aufgabe 4 </a:t>
            </a:r>
            <a:r>
              <a:rPr lang="de-DE" sz="1800" b="0" dirty="0"/>
              <a:t>(</a:t>
            </a:r>
            <a:r>
              <a:rPr lang="de-CH" sz="1800" b="0" dirty="0"/>
              <a:t>«</a:t>
            </a:r>
            <a:r>
              <a:rPr lang="de-DE" sz="1800" b="0" dirty="0"/>
              <a:t>Medizinische Chemie</a:t>
            </a:r>
            <a:r>
              <a:rPr lang="de-CH" sz="1800" b="0" dirty="0"/>
              <a:t>»</a:t>
            </a:r>
            <a:r>
              <a:rPr lang="de-DE" sz="1800" b="0" dirty="0"/>
              <a:t>, S. 18)</a:t>
            </a:r>
            <a:endParaRPr lang="de-DE" sz="1800" dirty="0"/>
          </a:p>
        </p:txBody>
      </p:sp>
      <p:sp>
        <p:nvSpPr>
          <p:cNvPr id="4" name="Fußzeilenplatzhalter 3">
            <a:extLst>
              <a:ext uri="{FF2B5EF4-FFF2-40B4-BE49-F238E27FC236}">
                <a16:creationId xmlns:a16="http://schemas.microsoft.com/office/drawing/2014/main" id="{5C630310-2786-9146-92F4-2E22C982BC69}"/>
              </a:ext>
            </a:extLst>
          </p:cNvPr>
          <p:cNvSpPr>
            <a:spLocks noGrp="1"/>
          </p:cNvSpPr>
          <p:nvPr>
            <p:ph type="ftr" sz="quarter" idx="11"/>
          </p:nvPr>
        </p:nvSpPr>
        <p:spPr/>
        <p:txBody>
          <a:bodyPr/>
          <a:lstStyle/>
          <a:p>
            <a:r>
              <a:rPr lang="de-CH"/>
              <a:t>Säure-Base-Reaktionen</a:t>
            </a:r>
          </a:p>
        </p:txBody>
      </p:sp>
      <p:sp>
        <p:nvSpPr>
          <p:cNvPr id="6" name="Rectangle 1">
            <a:extLst>
              <a:ext uri="{FF2B5EF4-FFF2-40B4-BE49-F238E27FC236}">
                <a16:creationId xmlns:a16="http://schemas.microsoft.com/office/drawing/2014/main" id="{4837F23D-393E-6640-91AA-1D4FCC6069B2}"/>
              </a:ext>
            </a:extLst>
          </p:cNvPr>
          <p:cNvSpPr>
            <a:spLocks noGrp="1" noChangeArrowheads="1"/>
          </p:cNvSpPr>
          <p:nvPr>
            <p:ph idx="1"/>
          </p:nvPr>
        </p:nvSpPr>
        <p:spPr bwMode="auto">
          <a:xfrm>
            <a:off x="457200" y="1352404"/>
            <a:ext cx="8176662" cy="7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20000"/>
              </a:lnSpc>
              <a:spcBef>
                <a:spcPct val="0"/>
              </a:spcBef>
              <a:spcAft>
                <a:spcPct val="0"/>
              </a:spcAft>
              <a:buClrTx/>
              <a:buSzTx/>
              <a:buFontTx/>
              <a:buNone/>
              <a:tabLst/>
            </a:pP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Kennzeichne das </a:t>
            </a:r>
            <a:r>
              <a:rPr kumimoji="0" lang="de-CH" altLang="de-DE" sz="2000" b="0" i="0" u="none" strike="noStrike" cap="none" normalizeH="0" baseline="0" dirty="0" err="1">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chirale</a:t>
            </a: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Zentrum von </a:t>
            </a:r>
            <a:r>
              <a:rPr kumimoji="0" lang="de-CH" altLang="de-DE" sz="2000" b="0" i="0" u="none" strike="noStrike" cap="none" normalizeH="0" baseline="0" dirty="0" err="1">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Naproxen</a:t>
            </a: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in der Abbildung 10 mit einem </a:t>
            </a:r>
            <a:r>
              <a:rPr kumimoji="0" lang="de-CH" altLang="de-DE" sz="2000" b="0" i="0" u="none" strike="noStrike" cap="none" normalizeH="0" baseline="0" dirty="0" err="1">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Asterisk</a:t>
            </a: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 und bestimme die absolute Konfiguration.</a:t>
            </a:r>
            <a:endParaRPr kumimoji="0" lang="de-CH" altLang="de-DE" sz="20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462E7CB9-69F0-A94B-9BD4-2126390CA1BA}"/>
              </a:ext>
            </a:extLst>
          </p:cNvPr>
          <p:cNvPicPr>
            <a:picLocks noChangeAspect="1"/>
          </p:cNvPicPr>
          <p:nvPr/>
        </p:nvPicPr>
        <p:blipFill rotWithShape="1">
          <a:blip r:embed="rId3">
            <a:extLst>
              <a:ext uri="{28A0092B-C50C-407E-A947-70E740481C1C}">
                <a14:useLocalDpi xmlns:a14="http://schemas.microsoft.com/office/drawing/2010/main"/>
              </a:ext>
            </a:extLst>
          </a:blip>
          <a:srcRect l="43057" t="57532" r="9777"/>
          <a:stretch/>
        </p:blipFill>
        <p:spPr>
          <a:xfrm>
            <a:off x="2812983" y="3118586"/>
            <a:ext cx="3465095" cy="1838426"/>
          </a:xfrm>
          <a:prstGeom prst="rect">
            <a:avLst/>
          </a:prstGeom>
        </p:spPr>
      </p:pic>
      <p:sp>
        <p:nvSpPr>
          <p:cNvPr id="8" name="Rechteck 7">
            <a:extLst>
              <a:ext uri="{FF2B5EF4-FFF2-40B4-BE49-F238E27FC236}">
                <a16:creationId xmlns:a16="http://schemas.microsoft.com/office/drawing/2014/main" id="{ED17E0EA-959B-9B4D-9CED-A51311442E69}"/>
              </a:ext>
            </a:extLst>
          </p:cNvPr>
          <p:cNvSpPr/>
          <p:nvPr/>
        </p:nvSpPr>
        <p:spPr>
          <a:xfrm>
            <a:off x="5032821" y="3303164"/>
            <a:ext cx="558942" cy="427681"/>
          </a:xfrm>
          <a:prstGeom prst="rect">
            <a:avLst/>
          </a:prstGeom>
        </p:spPr>
        <p:txBody>
          <a:bodyPr wrap="square">
            <a:spAutoFit/>
          </a:bodyPr>
          <a:lstStyle/>
          <a:p>
            <a:pPr>
              <a:lnSpc>
                <a:spcPct val="120000"/>
              </a:lnSpc>
            </a:pPr>
            <a:r>
              <a:rPr lang="de-CH" sz="2000" dirty="0">
                <a:solidFill>
                  <a:srgbClr val="FF0000"/>
                </a:solidFill>
              </a:rPr>
              <a:t>*</a:t>
            </a:r>
            <a:endParaRPr kumimoji="0" lang="de-CH" sz="20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9" name="Rechteck 8">
            <a:extLst>
              <a:ext uri="{FF2B5EF4-FFF2-40B4-BE49-F238E27FC236}">
                <a16:creationId xmlns:a16="http://schemas.microsoft.com/office/drawing/2014/main" id="{CEAC4365-ACB0-F647-A3BB-1F3648397F36}"/>
              </a:ext>
            </a:extLst>
          </p:cNvPr>
          <p:cNvSpPr/>
          <p:nvPr/>
        </p:nvSpPr>
        <p:spPr>
          <a:xfrm>
            <a:off x="5620124" y="3631774"/>
            <a:ext cx="558942" cy="394147"/>
          </a:xfrm>
          <a:prstGeom prst="rect">
            <a:avLst/>
          </a:prstGeom>
        </p:spPr>
        <p:txBody>
          <a:bodyPr wrap="square">
            <a:spAutoFit/>
          </a:bodyPr>
          <a:lstStyle/>
          <a:p>
            <a:pPr>
              <a:lnSpc>
                <a:spcPct val="120000"/>
              </a:lnSpc>
            </a:pPr>
            <a:r>
              <a:rPr lang="de-CH" sz="1800" noProof="0" dirty="0">
                <a:solidFill>
                  <a:srgbClr val="FF0000"/>
                </a:solidFill>
              </a:rPr>
              <a:t>1</a:t>
            </a:r>
            <a:endParaRPr kumimoji="0" lang="de-CH" sz="18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0" name="Rechteck 9">
            <a:extLst>
              <a:ext uri="{FF2B5EF4-FFF2-40B4-BE49-F238E27FC236}">
                <a16:creationId xmlns:a16="http://schemas.microsoft.com/office/drawing/2014/main" id="{117E58E6-4C3D-F540-ABC3-76E602A8D15F}"/>
              </a:ext>
            </a:extLst>
          </p:cNvPr>
          <p:cNvSpPr/>
          <p:nvPr/>
        </p:nvSpPr>
        <p:spPr>
          <a:xfrm>
            <a:off x="4923316" y="3643652"/>
            <a:ext cx="558942" cy="394147"/>
          </a:xfrm>
          <a:prstGeom prst="rect">
            <a:avLst/>
          </a:prstGeom>
        </p:spPr>
        <p:txBody>
          <a:bodyPr wrap="square">
            <a:spAutoFit/>
          </a:bodyPr>
          <a:lstStyle/>
          <a:p>
            <a:pPr>
              <a:lnSpc>
                <a:spcPct val="120000"/>
              </a:lnSpc>
            </a:pPr>
            <a:r>
              <a:rPr lang="de-CH" sz="1800" dirty="0">
                <a:solidFill>
                  <a:srgbClr val="FF0000"/>
                </a:solidFill>
              </a:rPr>
              <a:t>2</a:t>
            </a:r>
            <a:endParaRPr kumimoji="0" lang="de-CH" sz="18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1" name="Rechteck 10">
            <a:extLst>
              <a:ext uri="{FF2B5EF4-FFF2-40B4-BE49-F238E27FC236}">
                <a16:creationId xmlns:a16="http://schemas.microsoft.com/office/drawing/2014/main" id="{8BC9C298-14B0-8344-AC34-86A1543A6674}"/>
              </a:ext>
            </a:extLst>
          </p:cNvPr>
          <p:cNvSpPr/>
          <p:nvPr/>
        </p:nvSpPr>
        <p:spPr>
          <a:xfrm>
            <a:off x="5138184" y="2797271"/>
            <a:ext cx="558942" cy="394147"/>
          </a:xfrm>
          <a:prstGeom prst="rect">
            <a:avLst/>
          </a:prstGeom>
        </p:spPr>
        <p:txBody>
          <a:bodyPr wrap="square">
            <a:spAutoFit/>
          </a:bodyPr>
          <a:lstStyle/>
          <a:p>
            <a:pPr>
              <a:lnSpc>
                <a:spcPct val="120000"/>
              </a:lnSpc>
            </a:pPr>
            <a:r>
              <a:rPr lang="de-CH" sz="1800" noProof="0" dirty="0">
                <a:solidFill>
                  <a:srgbClr val="FF0000"/>
                </a:solidFill>
              </a:rPr>
              <a:t>3</a:t>
            </a:r>
            <a:endParaRPr kumimoji="0" lang="de-CH" sz="1800" b="0" i="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2" name="Rechteck 11">
            <a:extLst>
              <a:ext uri="{FF2B5EF4-FFF2-40B4-BE49-F238E27FC236}">
                <a16:creationId xmlns:a16="http://schemas.microsoft.com/office/drawing/2014/main" id="{54891A1E-9269-1545-AA76-4D524B516324}"/>
              </a:ext>
            </a:extLst>
          </p:cNvPr>
          <p:cNvSpPr/>
          <p:nvPr/>
        </p:nvSpPr>
        <p:spPr>
          <a:xfrm>
            <a:off x="795586" y="5226463"/>
            <a:ext cx="7838276" cy="726546"/>
          </a:xfrm>
          <a:prstGeom prst="rect">
            <a:avLst/>
          </a:prstGeom>
        </p:spPr>
        <p:txBody>
          <a:bodyPr wrap="square">
            <a:spAutoFit/>
          </a:bodyPr>
          <a:lstStyle/>
          <a:p>
            <a:pPr marL="285750" indent="-285750">
              <a:lnSpc>
                <a:spcPct val="120000"/>
              </a:lnSpc>
              <a:buFont typeface="Wingdings" pitchFamily="2" charset="2"/>
              <a:buChar char="à"/>
            </a:pPr>
            <a:r>
              <a:rPr lang="de-CH" sz="1800" dirty="0">
                <a:solidFill>
                  <a:srgbClr val="FF0000"/>
                </a:solidFill>
                <a:sym typeface="Wingdings" pitchFamily="2" charset="2"/>
              </a:rPr>
              <a:t>Im Uhrzeigersinn, aber H-Atom (Priorität 4) zeigt nach vorn</a:t>
            </a:r>
          </a:p>
          <a:p>
            <a:pPr marL="285750" indent="-285750">
              <a:lnSpc>
                <a:spcPct val="120000"/>
              </a:lnSpc>
              <a:buFont typeface="Wingdings" pitchFamily="2" charset="2"/>
              <a:buChar char="à"/>
            </a:pPr>
            <a:r>
              <a:rPr kumimoji="0" lang="de-CH" sz="1800" b="0" i="1"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sym typeface="Wingdings" pitchFamily="2" charset="2"/>
              </a:rPr>
              <a:t>(S)</a:t>
            </a:r>
            <a:r>
              <a:rPr kumimoji="0" lang="de-CH" sz="1800" b="0"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sym typeface="Wingdings" pitchFamily="2" charset="2"/>
              </a:rPr>
              <a:t>-</a:t>
            </a:r>
            <a:r>
              <a:rPr kumimoji="0" lang="de-CH" sz="1800" b="0" u="none" strike="noStrike" kern="1200" cap="none" spc="0" normalizeH="0" baseline="0" noProof="0" dirty="0" err="1">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sym typeface="Wingdings" pitchFamily="2" charset="2"/>
              </a:rPr>
              <a:t>Naproxen</a:t>
            </a:r>
            <a:endParaRPr kumimoji="0" lang="de-CH" sz="1800" b="0" i="1" u="none" strike="noStrike" kern="120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150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7417E-CA85-304C-B3D5-7990E616BE33}"/>
              </a:ext>
            </a:extLst>
          </p:cNvPr>
          <p:cNvSpPr>
            <a:spLocks noGrp="1"/>
          </p:cNvSpPr>
          <p:nvPr>
            <p:ph type="title"/>
          </p:nvPr>
        </p:nvSpPr>
        <p:spPr>
          <a:xfrm>
            <a:off x="790722" y="0"/>
            <a:ext cx="7562555" cy="1087452"/>
          </a:xfrm>
        </p:spPr>
        <p:txBody>
          <a:bodyPr>
            <a:normAutofit fontScale="90000"/>
          </a:bodyPr>
          <a:lstStyle/>
          <a:p>
            <a:pPr algn="ctr"/>
            <a:r>
              <a:rPr lang="de-DE" dirty="0">
                <a:latin typeface="Arial" panose="020B0604020202020204" pitchFamily="34" charset="0"/>
                <a:cs typeface="Arial" panose="020B0604020202020204" pitchFamily="34" charset="0"/>
              </a:rPr>
              <a:t>Targets </a:t>
            </a:r>
            <a:r>
              <a:rPr lang="de-DE" dirty="0"/>
              <a:t>von</a:t>
            </a:r>
            <a:r>
              <a:rPr lang="de-DE" dirty="0">
                <a:latin typeface="Arial" panose="020B0604020202020204" pitchFamily="34" charset="0"/>
                <a:cs typeface="Arial" panose="020B0604020202020204" pitchFamily="34" charset="0"/>
              </a:rPr>
              <a:t> Arzneistoffen (1/2)</a:t>
            </a:r>
          </a:p>
        </p:txBody>
      </p:sp>
      <p:pic>
        <p:nvPicPr>
          <p:cNvPr id="7" name="Grafik 6">
            <a:extLst>
              <a:ext uri="{FF2B5EF4-FFF2-40B4-BE49-F238E27FC236}">
                <a16:creationId xmlns:a16="http://schemas.microsoft.com/office/drawing/2014/main" id="{D8C1755F-3A58-A249-9F3F-A5551973DE89}"/>
              </a:ext>
            </a:extLst>
          </p:cNvPr>
          <p:cNvPicPr>
            <a:picLocks noChangeAspect="1"/>
          </p:cNvPicPr>
          <p:nvPr/>
        </p:nvPicPr>
        <p:blipFill>
          <a:blip r:embed="rId3"/>
          <a:stretch>
            <a:fillRect/>
          </a:stretch>
        </p:blipFill>
        <p:spPr>
          <a:xfrm>
            <a:off x="1253366" y="1125149"/>
            <a:ext cx="6372225" cy="5547323"/>
          </a:xfrm>
          <a:prstGeom prst="rect">
            <a:avLst/>
          </a:prstGeom>
        </p:spPr>
      </p:pic>
      <p:sp>
        <p:nvSpPr>
          <p:cNvPr id="8" name="Rechteck 7">
            <a:extLst>
              <a:ext uri="{FF2B5EF4-FFF2-40B4-BE49-F238E27FC236}">
                <a16:creationId xmlns:a16="http://schemas.microsoft.com/office/drawing/2014/main" id="{72562DD2-626E-CC4C-8679-F05DDA085E43}"/>
              </a:ext>
            </a:extLst>
          </p:cNvPr>
          <p:cNvSpPr/>
          <p:nvPr/>
        </p:nvSpPr>
        <p:spPr>
          <a:xfrm>
            <a:off x="8280190" y="6275293"/>
            <a:ext cx="731290" cy="461665"/>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S. 2</a:t>
            </a:r>
          </a:p>
        </p:txBody>
      </p:sp>
    </p:spTree>
    <p:extLst>
      <p:ext uri="{BB962C8B-B14F-4D97-AF65-F5344CB8AC3E}">
        <p14:creationId xmlns:p14="http://schemas.microsoft.com/office/powerpoint/2010/main" val="3342875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EDF0E-C77B-6C4F-936B-B79354907B58}"/>
              </a:ext>
            </a:extLst>
          </p:cNvPr>
          <p:cNvSpPr>
            <a:spLocks noGrp="1"/>
          </p:cNvSpPr>
          <p:nvPr>
            <p:ph type="title"/>
          </p:nvPr>
        </p:nvSpPr>
        <p:spPr/>
        <p:txBody>
          <a:bodyPr/>
          <a:lstStyle/>
          <a:p>
            <a:r>
              <a:rPr lang="de-DE" dirty="0"/>
              <a:t>Aufgabe 5: Einteilung</a:t>
            </a:r>
          </a:p>
        </p:txBody>
      </p:sp>
      <p:sp>
        <p:nvSpPr>
          <p:cNvPr id="4" name="Fußzeilenplatzhalter 3">
            <a:extLst>
              <a:ext uri="{FF2B5EF4-FFF2-40B4-BE49-F238E27FC236}">
                <a16:creationId xmlns:a16="http://schemas.microsoft.com/office/drawing/2014/main" id="{3BD9D2E4-28A7-4B48-9199-CA096DD9D398}"/>
              </a:ext>
            </a:extLst>
          </p:cNvPr>
          <p:cNvSpPr>
            <a:spLocks noGrp="1"/>
          </p:cNvSpPr>
          <p:nvPr>
            <p:ph type="ftr" sz="quarter" idx="11"/>
          </p:nvPr>
        </p:nvSpPr>
        <p:spPr/>
        <p:txBody>
          <a:bodyPr/>
          <a:lstStyle/>
          <a:p>
            <a:r>
              <a:rPr lang="de-CH"/>
              <a:t>Säure-Base-Reaktionen</a:t>
            </a:r>
          </a:p>
        </p:txBody>
      </p:sp>
      <p:sp>
        <p:nvSpPr>
          <p:cNvPr id="5" name="Rechteck 4">
            <a:extLst>
              <a:ext uri="{FF2B5EF4-FFF2-40B4-BE49-F238E27FC236}">
                <a16:creationId xmlns:a16="http://schemas.microsoft.com/office/drawing/2014/main" id="{094EE286-69CF-1C4D-848A-987A49E7E503}"/>
              </a:ext>
            </a:extLst>
          </p:cNvPr>
          <p:cNvSpPr/>
          <p:nvPr/>
        </p:nvSpPr>
        <p:spPr>
          <a:xfrm>
            <a:off x="2692685" y="1193846"/>
            <a:ext cx="3791423" cy="400110"/>
          </a:xfrm>
          <a:prstGeom prst="rect">
            <a:avLst/>
          </a:prstGeom>
        </p:spPr>
        <p:txBody>
          <a:bodyPr wrap="none">
            <a:spAutoFit/>
          </a:bodyPr>
          <a:lstStyle/>
          <a:p>
            <a:r>
              <a:rPr lang="de-CH" sz="2000" dirty="0"/>
              <a:t>«</a:t>
            </a:r>
            <a:r>
              <a:rPr lang="de-DE" sz="2000" dirty="0"/>
              <a:t>Medizinische Chemie</a:t>
            </a:r>
            <a:r>
              <a:rPr lang="de-CH" sz="2000" dirty="0"/>
              <a:t>»</a:t>
            </a:r>
            <a:r>
              <a:rPr lang="de-DE" sz="2000" dirty="0"/>
              <a:t>, S. 19</a:t>
            </a:r>
            <a:endParaRPr lang="de-DE" sz="1800" dirty="0"/>
          </a:p>
        </p:txBody>
      </p:sp>
    </p:spTree>
    <p:extLst>
      <p:ext uri="{BB962C8B-B14F-4D97-AF65-F5344CB8AC3E}">
        <p14:creationId xmlns:p14="http://schemas.microsoft.com/office/powerpoint/2010/main" val="13979072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584462"/>
            <a:ext cx="7772400" cy="2234938"/>
          </a:xfrm>
        </p:spPr>
        <p:txBody>
          <a:bodyPr/>
          <a:lstStyle/>
          <a:p>
            <a:pPr>
              <a:spcAft>
                <a:spcPts val="1200"/>
              </a:spcAft>
            </a:pPr>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3308021"/>
            <a:ext cx="6400800" cy="2234939"/>
          </a:xfrm>
        </p:spPr>
        <p:txBody>
          <a:bodyPr/>
          <a:lstStyle/>
          <a:p>
            <a:r>
              <a:rPr lang="de-DE" b="1" dirty="0"/>
              <a:t>Kapitel 4, S. 15 ff.</a:t>
            </a:r>
          </a:p>
          <a:p>
            <a:r>
              <a:rPr lang="de-DE" dirty="0"/>
              <a:t>Ionenfalle </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 / </a:t>
            </a:r>
            <a:r>
              <a:rPr lang="de-DE" dirty="0" err="1"/>
              <a:t>Prodrugs</a:t>
            </a:r>
            <a:endParaRPr lang="de-DE" dirty="0"/>
          </a:p>
          <a:p>
            <a:r>
              <a:rPr lang="de-DE" dirty="0" err="1"/>
              <a:t>Nichtopioide</a:t>
            </a:r>
            <a:r>
              <a:rPr lang="de-DE" dirty="0"/>
              <a:t> Analgetika</a:t>
            </a:r>
          </a:p>
          <a:p>
            <a:r>
              <a:rPr lang="de-DE" dirty="0"/>
              <a:t>Lokalanästhetika</a:t>
            </a:r>
          </a:p>
        </p:txBody>
      </p:sp>
      <p:sp>
        <p:nvSpPr>
          <p:cNvPr id="2" name="Rechteck 1">
            <a:extLst>
              <a:ext uri="{FF2B5EF4-FFF2-40B4-BE49-F238E27FC236}">
                <a16:creationId xmlns:a16="http://schemas.microsoft.com/office/drawing/2014/main" id="{FC5E9949-C322-B5E4-E2CA-CDCFF6B2FD53}"/>
              </a:ext>
            </a:extLst>
          </p:cNvPr>
          <p:cNvSpPr/>
          <p:nvPr/>
        </p:nvSpPr>
        <p:spPr>
          <a:xfrm>
            <a:off x="6229213" y="3680106"/>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A7373A21-1957-C973-07D1-14ACC6D9E2E5}"/>
              </a:ext>
            </a:extLst>
          </p:cNvPr>
          <p:cNvSpPr/>
          <p:nvPr/>
        </p:nvSpPr>
        <p:spPr>
          <a:xfrm>
            <a:off x="7681857" y="4159844"/>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8392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9EFD6B9E-3725-2740-A065-805B7252C4B1}"/>
              </a:ext>
            </a:extLst>
          </p:cNvPr>
          <p:cNvGrpSpPr>
            <a:grpSpLocks noChangeAspect="1"/>
          </p:cNvGrpSpPr>
          <p:nvPr/>
        </p:nvGrpSpPr>
        <p:grpSpPr>
          <a:xfrm>
            <a:off x="874259" y="1123328"/>
            <a:ext cx="5763822" cy="2375502"/>
            <a:chOff x="-892757" y="2207941"/>
            <a:chExt cx="8522913" cy="3512635"/>
          </a:xfrm>
        </p:grpSpPr>
        <p:sp>
          <p:nvSpPr>
            <p:cNvPr id="10" name="Freihandform 9">
              <a:extLst>
                <a:ext uri="{FF2B5EF4-FFF2-40B4-BE49-F238E27FC236}">
                  <a16:creationId xmlns:a16="http://schemas.microsoft.com/office/drawing/2014/main" id="{2D60FA1F-E083-F14F-BCBA-5A0455F511C8}"/>
                </a:ext>
              </a:extLst>
            </p:cNvPr>
            <p:cNvSpPr/>
            <p:nvPr/>
          </p:nvSpPr>
          <p:spPr>
            <a:xfrm>
              <a:off x="-892757" y="2207941"/>
              <a:ext cx="3107127" cy="3512635"/>
            </a:xfrm>
            <a:custGeom>
              <a:avLst/>
              <a:gdLst>
                <a:gd name="connsiteX0" fmla="*/ 1398282 w 3107126"/>
                <a:gd name="connsiteY0" fmla="*/ 1115122 h 3479180"/>
                <a:gd name="connsiteX1" fmla="*/ 1398282 w 3107126"/>
                <a:gd name="connsiteY1" fmla="*/ 1115122 h 3479180"/>
                <a:gd name="connsiteX2" fmla="*/ 1487491 w 3107126"/>
                <a:gd name="connsiteY2" fmla="*/ 1159727 h 3479180"/>
                <a:gd name="connsiteX3" fmla="*/ 1554399 w 3107126"/>
                <a:gd name="connsiteY3" fmla="*/ 1182029 h 3479180"/>
                <a:gd name="connsiteX4" fmla="*/ 1587852 w 3107126"/>
                <a:gd name="connsiteY4" fmla="*/ 1193180 h 3479180"/>
                <a:gd name="connsiteX5" fmla="*/ 1643609 w 3107126"/>
                <a:gd name="connsiteY5" fmla="*/ 1182029 h 3479180"/>
                <a:gd name="connsiteX6" fmla="*/ 1677062 w 3107126"/>
                <a:gd name="connsiteY6" fmla="*/ 1159727 h 3479180"/>
                <a:gd name="connsiteX7" fmla="*/ 1710516 w 3107126"/>
                <a:gd name="connsiteY7" fmla="*/ 1148576 h 3479180"/>
                <a:gd name="connsiteX8" fmla="*/ 1732818 w 3107126"/>
                <a:gd name="connsiteY8" fmla="*/ 1126273 h 3479180"/>
                <a:gd name="connsiteX9" fmla="*/ 1799726 w 3107126"/>
                <a:gd name="connsiteY9" fmla="*/ 1103971 h 3479180"/>
                <a:gd name="connsiteX10" fmla="*/ 1833179 w 3107126"/>
                <a:gd name="connsiteY10" fmla="*/ 1048215 h 3479180"/>
                <a:gd name="connsiteX11" fmla="*/ 1855482 w 3107126"/>
                <a:gd name="connsiteY11" fmla="*/ 1025912 h 3479180"/>
                <a:gd name="connsiteX12" fmla="*/ 1888935 w 3107126"/>
                <a:gd name="connsiteY12" fmla="*/ 1014761 h 3479180"/>
                <a:gd name="connsiteX13" fmla="*/ 2022750 w 3107126"/>
                <a:gd name="connsiteY13" fmla="*/ 1003610 h 3479180"/>
                <a:gd name="connsiteX14" fmla="*/ 2390740 w 3107126"/>
                <a:gd name="connsiteY14" fmla="*/ 992458 h 3479180"/>
                <a:gd name="connsiteX15" fmla="*/ 2435345 w 3107126"/>
                <a:gd name="connsiteY15" fmla="*/ 1048215 h 3479180"/>
                <a:gd name="connsiteX16" fmla="*/ 2491101 w 3107126"/>
                <a:gd name="connsiteY16" fmla="*/ 1103971 h 3479180"/>
                <a:gd name="connsiteX17" fmla="*/ 2513404 w 3107126"/>
                <a:gd name="connsiteY17" fmla="*/ 1137424 h 3479180"/>
                <a:gd name="connsiteX18" fmla="*/ 2524555 w 3107126"/>
                <a:gd name="connsiteY18" fmla="*/ 1170878 h 3479180"/>
                <a:gd name="connsiteX19" fmla="*/ 2613765 w 3107126"/>
                <a:gd name="connsiteY19" fmla="*/ 1204332 h 3479180"/>
                <a:gd name="connsiteX20" fmla="*/ 2691823 w 3107126"/>
                <a:gd name="connsiteY20" fmla="*/ 1226634 h 3479180"/>
                <a:gd name="connsiteX21" fmla="*/ 2803335 w 3107126"/>
                <a:gd name="connsiteY21" fmla="*/ 1215483 h 3479180"/>
                <a:gd name="connsiteX22" fmla="*/ 2892545 w 3107126"/>
                <a:gd name="connsiteY22" fmla="*/ 1148576 h 3479180"/>
                <a:gd name="connsiteX23" fmla="*/ 2937150 w 3107126"/>
                <a:gd name="connsiteY23" fmla="*/ 1126273 h 3479180"/>
                <a:gd name="connsiteX24" fmla="*/ 3004057 w 3107126"/>
                <a:gd name="connsiteY24" fmla="*/ 1048215 h 3479180"/>
                <a:gd name="connsiteX25" fmla="*/ 3026360 w 3107126"/>
                <a:gd name="connsiteY25" fmla="*/ 970156 h 3479180"/>
                <a:gd name="connsiteX26" fmla="*/ 3059813 w 3107126"/>
                <a:gd name="connsiteY26" fmla="*/ 925551 h 3479180"/>
                <a:gd name="connsiteX27" fmla="*/ 3070965 w 3107126"/>
                <a:gd name="connsiteY27" fmla="*/ 836341 h 3479180"/>
                <a:gd name="connsiteX28" fmla="*/ 3059813 w 3107126"/>
                <a:gd name="connsiteY28" fmla="*/ 691376 h 3479180"/>
                <a:gd name="connsiteX29" fmla="*/ 3037511 w 3107126"/>
                <a:gd name="connsiteY29" fmla="*/ 624468 h 3479180"/>
                <a:gd name="connsiteX30" fmla="*/ 2992906 w 3107126"/>
                <a:gd name="connsiteY30" fmla="*/ 524107 h 3479180"/>
                <a:gd name="connsiteX31" fmla="*/ 2970604 w 3107126"/>
                <a:gd name="connsiteY31" fmla="*/ 490654 h 3479180"/>
                <a:gd name="connsiteX32" fmla="*/ 2948301 w 3107126"/>
                <a:gd name="connsiteY32" fmla="*/ 446049 h 3479180"/>
                <a:gd name="connsiteX33" fmla="*/ 2937150 w 3107126"/>
                <a:gd name="connsiteY33" fmla="*/ 412595 h 3479180"/>
                <a:gd name="connsiteX34" fmla="*/ 2903696 w 3107126"/>
                <a:gd name="connsiteY34" fmla="*/ 379141 h 3479180"/>
                <a:gd name="connsiteX35" fmla="*/ 2881394 w 3107126"/>
                <a:gd name="connsiteY35" fmla="*/ 345688 h 3479180"/>
                <a:gd name="connsiteX36" fmla="*/ 2792184 w 3107126"/>
                <a:gd name="connsiteY36" fmla="*/ 278780 h 3479180"/>
                <a:gd name="connsiteX37" fmla="*/ 2758731 w 3107126"/>
                <a:gd name="connsiteY37" fmla="*/ 256478 h 3479180"/>
                <a:gd name="connsiteX38" fmla="*/ 2691823 w 3107126"/>
                <a:gd name="connsiteY38" fmla="*/ 234176 h 3479180"/>
                <a:gd name="connsiteX39" fmla="*/ 2658370 w 3107126"/>
                <a:gd name="connsiteY39" fmla="*/ 223024 h 3479180"/>
                <a:gd name="connsiteX40" fmla="*/ 2580311 w 3107126"/>
                <a:gd name="connsiteY40" fmla="*/ 167268 h 3479180"/>
                <a:gd name="connsiteX41" fmla="*/ 2513404 w 3107126"/>
                <a:gd name="connsiteY41" fmla="*/ 144966 h 3479180"/>
                <a:gd name="connsiteX42" fmla="*/ 2479950 w 3107126"/>
                <a:gd name="connsiteY42" fmla="*/ 122663 h 3479180"/>
                <a:gd name="connsiteX43" fmla="*/ 2435345 w 3107126"/>
                <a:gd name="connsiteY43" fmla="*/ 89210 h 3479180"/>
                <a:gd name="connsiteX44" fmla="*/ 2390740 w 3107126"/>
                <a:gd name="connsiteY44" fmla="*/ 78058 h 3479180"/>
                <a:gd name="connsiteX45" fmla="*/ 2279228 w 3107126"/>
                <a:gd name="connsiteY45" fmla="*/ 33454 h 3479180"/>
                <a:gd name="connsiteX46" fmla="*/ 2178867 w 3107126"/>
                <a:gd name="connsiteY46" fmla="*/ 22302 h 3479180"/>
                <a:gd name="connsiteX47" fmla="*/ 2078506 w 3107126"/>
                <a:gd name="connsiteY47" fmla="*/ 0 h 3479180"/>
                <a:gd name="connsiteX48" fmla="*/ 1509794 w 3107126"/>
                <a:gd name="connsiteY48" fmla="*/ 11151 h 3479180"/>
                <a:gd name="connsiteX49" fmla="*/ 1465189 w 3107126"/>
                <a:gd name="connsiteY49" fmla="*/ 22302 h 3479180"/>
                <a:gd name="connsiteX50" fmla="*/ 1275618 w 3107126"/>
                <a:gd name="connsiteY50" fmla="*/ 33454 h 3479180"/>
                <a:gd name="connsiteX51" fmla="*/ 1164106 w 3107126"/>
                <a:gd name="connsiteY51" fmla="*/ 55756 h 3479180"/>
                <a:gd name="connsiteX52" fmla="*/ 1119501 w 3107126"/>
                <a:gd name="connsiteY52" fmla="*/ 66907 h 3479180"/>
                <a:gd name="connsiteX53" fmla="*/ 1063745 w 3107126"/>
                <a:gd name="connsiteY53" fmla="*/ 78058 h 3479180"/>
                <a:gd name="connsiteX54" fmla="*/ 996838 w 3107126"/>
                <a:gd name="connsiteY54" fmla="*/ 100361 h 3479180"/>
                <a:gd name="connsiteX55" fmla="*/ 963384 w 3107126"/>
                <a:gd name="connsiteY55" fmla="*/ 111512 h 3479180"/>
                <a:gd name="connsiteX56" fmla="*/ 929931 w 3107126"/>
                <a:gd name="connsiteY56" fmla="*/ 133815 h 3479180"/>
                <a:gd name="connsiteX57" fmla="*/ 863023 w 3107126"/>
                <a:gd name="connsiteY57" fmla="*/ 156117 h 3479180"/>
                <a:gd name="connsiteX58" fmla="*/ 784965 w 3107126"/>
                <a:gd name="connsiteY58" fmla="*/ 178419 h 3479180"/>
                <a:gd name="connsiteX59" fmla="*/ 651150 w 3107126"/>
                <a:gd name="connsiteY59" fmla="*/ 223024 h 3479180"/>
                <a:gd name="connsiteX60" fmla="*/ 584243 w 3107126"/>
                <a:gd name="connsiteY60" fmla="*/ 245327 h 3479180"/>
                <a:gd name="connsiteX61" fmla="*/ 550789 w 3107126"/>
                <a:gd name="connsiteY61" fmla="*/ 256478 h 3479180"/>
                <a:gd name="connsiteX62" fmla="*/ 483882 w 3107126"/>
                <a:gd name="connsiteY62" fmla="*/ 289932 h 3479180"/>
                <a:gd name="connsiteX63" fmla="*/ 428126 w 3107126"/>
                <a:gd name="connsiteY63" fmla="*/ 334537 h 3479180"/>
                <a:gd name="connsiteX64" fmla="*/ 372370 w 3107126"/>
                <a:gd name="connsiteY64" fmla="*/ 390293 h 3479180"/>
                <a:gd name="connsiteX65" fmla="*/ 338916 w 3107126"/>
                <a:gd name="connsiteY65" fmla="*/ 423746 h 3479180"/>
                <a:gd name="connsiteX66" fmla="*/ 316613 w 3107126"/>
                <a:gd name="connsiteY66" fmla="*/ 446049 h 3479180"/>
                <a:gd name="connsiteX67" fmla="*/ 283160 w 3107126"/>
                <a:gd name="connsiteY67" fmla="*/ 490654 h 3479180"/>
                <a:gd name="connsiteX68" fmla="*/ 260857 w 3107126"/>
                <a:gd name="connsiteY68" fmla="*/ 512956 h 3479180"/>
                <a:gd name="connsiteX69" fmla="*/ 216252 w 3107126"/>
                <a:gd name="connsiteY69" fmla="*/ 579863 h 3479180"/>
                <a:gd name="connsiteX70" fmla="*/ 193950 w 3107126"/>
                <a:gd name="connsiteY70" fmla="*/ 646771 h 3479180"/>
                <a:gd name="connsiteX71" fmla="*/ 160496 w 3107126"/>
                <a:gd name="connsiteY71" fmla="*/ 713678 h 3479180"/>
                <a:gd name="connsiteX72" fmla="*/ 138194 w 3107126"/>
                <a:gd name="connsiteY72" fmla="*/ 814039 h 3479180"/>
                <a:gd name="connsiteX73" fmla="*/ 127043 w 3107126"/>
                <a:gd name="connsiteY73" fmla="*/ 847493 h 3479180"/>
                <a:gd name="connsiteX74" fmla="*/ 93589 w 3107126"/>
                <a:gd name="connsiteY74" fmla="*/ 892097 h 3479180"/>
                <a:gd name="connsiteX75" fmla="*/ 60135 w 3107126"/>
                <a:gd name="connsiteY75" fmla="*/ 1059366 h 3479180"/>
                <a:gd name="connsiteX76" fmla="*/ 48984 w 3107126"/>
                <a:gd name="connsiteY76" fmla="*/ 1092819 h 3479180"/>
                <a:gd name="connsiteX77" fmla="*/ 26682 w 3107126"/>
                <a:gd name="connsiteY77" fmla="*/ 1215483 h 3479180"/>
                <a:gd name="connsiteX78" fmla="*/ 15531 w 3107126"/>
                <a:gd name="connsiteY78" fmla="*/ 1248937 h 3479180"/>
                <a:gd name="connsiteX79" fmla="*/ 4379 w 3107126"/>
                <a:gd name="connsiteY79" fmla="*/ 1315844 h 3479180"/>
                <a:gd name="connsiteX80" fmla="*/ 26682 w 3107126"/>
                <a:gd name="connsiteY80" fmla="*/ 1694985 h 3479180"/>
                <a:gd name="connsiteX81" fmla="*/ 48984 w 3107126"/>
                <a:gd name="connsiteY81" fmla="*/ 1750741 h 3479180"/>
                <a:gd name="connsiteX82" fmla="*/ 82438 w 3107126"/>
                <a:gd name="connsiteY82" fmla="*/ 1828800 h 3479180"/>
                <a:gd name="connsiteX83" fmla="*/ 149345 w 3107126"/>
                <a:gd name="connsiteY83" fmla="*/ 1918010 h 3479180"/>
                <a:gd name="connsiteX84" fmla="*/ 193950 w 3107126"/>
                <a:gd name="connsiteY84" fmla="*/ 1984917 h 3479180"/>
                <a:gd name="connsiteX85" fmla="*/ 216252 w 3107126"/>
                <a:gd name="connsiteY85" fmla="*/ 2018371 h 3479180"/>
                <a:gd name="connsiteX86" fmla="*/ 238555 w 3107126"/>
                <a:gd name="connsiteY86" fmla="*/ 2085278 h 3479180"/>
                <a:gd name="connsiteX87" fmla="*/ 227404 w 3107126"/>
                <a:gd name="connsiteY87" fmla="*/ 2397512 h 3479180"/>
                <a:gd name="connsiteX88" fmla="*/ 216252 w 3107126"/>
                <a:gd name="connsiteY88" fmla="*/ 2453268 h 3479180"/>
                <a:gd name="connsiteX89" fmla="*/ 205101 w 3107126"/>
                <a:gd name="connsiteY89" fmla="*/ 2542478 h 3479180"/>
                <a:gd name="connsiteX90" fmla="*/ 249706 w 3107126"/>
                <a:gd name="connsiteY90" fmla="*/ 2698595 h 3479180"/>
                <a:gd name="connsiteX91" fmla="*/ 316613 w 3107126"/>
                <a:gd name="connsiteY91" fmla="*/ 2810107 h 3479180"/>
                <a:gd name="connsiteX92" fmla="*/ 383521 w 3107126"/>
                <a:gd name="connsiteY92" fmla="*/ 2899317 h 3479180"/>
                <a:gd name="connsiteX93" fmla="*/ 461579 w 3107126"/>
                <a:gd name="connsiteY93" fmla="*/ 3021980 h 3479180"/>
                <a:gd name="connsiteX94" fmla="*/ 483882 w 3107126"/>
                <a:gd name="connsiteY94" fmla="*/ 3055434 h 3479180"/>
                <a:gd name="connsiteX95" fmla="*/ 539638 w 3107126"/>
                <a:gd name="connsiteY95" fmla="*/ 3100039 h 3479180"/>
                <a:gd name="connsiteX96" fmla="*/ 573091 w 3107126"/>
                <a:gd name="connsiteY96" fmla="*/ 3122341 h 3479180"/>
                <a:gd name="connsiteX97" fmla="*/ 639999 w 3107126"/>
                <a:gd name="connsiteY97" fmla="*/ 3178097 h 3479180"/>
                <a:gd name="connsiteX98" fmla="*/ 684604 w 3107126"/>
                <a:gd name="connsiteY98" fmla="*/ 3200400 h 3479180"/>
                <a:gd name="connsiteX99" fmla="*/ 751511 w 3107126"/>
                <a:gd name="connsiteY99" fmla="*/ 3222702 h 3479180"/>
                <a:gd name="connsiteX100" fmla="*/ 829570 w 3107126"/>
                <a:gd name="connsiteY100" fmla="*/ 3267307 h 3479180"/>
                <a:gd name="connsiteX101" fmla="*/ 874174 w 3107126"/>
                <a:gd name="connsiteY101" fmla="*/ 3300761 h 3479180"/>
                <a:gd name="connsiteX102" fmla="*/ 941082 w 3107126"/>
                <a:gd name="connsiteY102" fmla="*/ 3323063 h 3479180"/>
                <a:gd name="connsiteX103" fmla="*/ 974535 w 3107126"/>
                <a:gd name="connsiteY103" fmla="*/ 3345366 h 3479180"/>
                <a:gd name="connsiteX104" fmla="*/ 1074896 w 3107126"/>
                <a:gd name="connsiteY104" fmla="*/ 3378819 h 3479180"/>
                <a:gd name="connsiteX105" fmla="*/ 1108350 w 3107126"/>
                <a:gd name="connsiteY105" fmla="*/ 3412273 h 3479180"/>
                <a:gd name="connsiteX106" fmla="*/ 1219862 w 3107126"/>
                <a:gd name="connsiteY106" fmla="*/ 3423424 h 3479180"/>
                <a:gd name="connsiteX107" fmla="*/ 1297921 w 3107126"/>
                <a:gd name="connsiteY107" fmla="*/ 3434576 h 3479180"/>
                <a:gd name="connsiteX108" fmla="*/ 1387131 w 3107126"/>
                <a:gd name="connsiteY108" fmla="*/ 3456878 h 3479180"/>
                <a:gd name="connsiteX109" fmla="*/ 1420584 w 3107126"/>
                <a:gd name="connsiteY109" fmla="*/ 3468029 h 3479180"/>
                <a:gd name="connsiteX110" fmla="*/ 1621306 w 3107126"/>
                <a:gd name="connsiteY110" fmla="*/ 3479180 h 3479180"/>
                <a:gd name="connsiteX111" fmla="*/ 2312682 w 3107126"/>
                <a:gd name="connsiteY111" fmla="*/ 3468029 h 3479180"/>
                <a:gd name="connsiteX112" fmla="*/ 2401891 w 3107126"/>
                <a:gd name="connsiteY112" fmla="*/ 3445727 h 3479180"/>
                <a:gd name="connsiteX113" fmla="*/ 2580311 w 3107126"/>
                <a:gd name="connsiteY113" fmla="*/ 3423424 h 3479180"/>
                <a:gd name="connsiteX114" fmla="*/ 2647218 w 3107126"/>
                <a:gd name="connsiteY114" fmla="*/ 3401122 h 3479180"/>
                <a:gd name="connsiteX115" fmla="*/ 2702974 w 3107126"/>
                <a:gd name="connsiteY115" fmla="*/ 3389971 h 3479180"/>
                <a:gd name="connsiteX116" fmla="*/ 2769882 w 3107126"/>
                <a:gd name="connsiteY116" fmla="*/ 3367668 h 3479180"/>
                <a:gd name="connsiteX117" fmla="*/ 2803335 w 3107126"/>
                <a:gd name="connsiteY117" fmla="*/ 3356517 h 3479180"/>
                <a:gd name="connsiteX118" fmla="*/ 2847940 w 3107126"/>
                <a:gd name="connsiteY118" fmla="*/ 3334215 h 3479180"/>
                <a:gd name="connsiteX119" fmla="*/ 2881394 w 3107126"/>
                <a:gd name="connsiteY119" fmla="*/ 3300761 h 3479180"/>
                <a:gd name="connsiteX120" fmla="*/ 2970604 w 3107126"/>
                <a:gd name="connsiteY120" fmla="*/ 3233854 h 3479180"/>
                <a:gd name="connsiteX121" fmla="*/ 3026360 w 3107126"/>
                <a:gd name="connsiteY121" fmla="*/ 3144644 h 3479180"/>
                <a:gd name="connsiteX122" fmla="*/ 3048662 w 3107126"/>
                <a:gd name="connsiteY122" fmla="*/ 3111190 h 3479180"/>
                <a:gd name="connsiteX123" fmla="*/ 3082116 w 3107126"/>
                <a:gd name="connsiteY123" fmla="*/ 3044283 h 3479180"/>
                <a:gd name="connsiteX124" fmla="*/ 3093267 w 3107126"/>
                <a:gd name="connsiteY124" fmla="*/ 2709746 h 3479180"/>
                <a:gd name="connsiteX125" fmla="*/ 3070965 w 3107126"/>
                <a:gd name="connsiteY125" fmla="*/ 2575932 h 3479180"/>
                <a:gd name="connsiteX126" fmla="*/ 3059813 w 3107126"/>
                <a:gd name="connsiteY126" fmla="*/ 2486722 h 3479180"/>
                <a:gd name="connsiteX127" fmla="*/ 2992906 w 3107126"/>
                <a:gd name="connsiteY127" fmla="*/ 2386361 h 3479180"/>
                <a:gd name="connsiteX128" fmla="*/ 2937150 w 3107126"/>
                <a:gd name="connsiteY128" fmla="*/ 2308302 h 3479180"/>
                <a:gd name="connsiteX129" fmla="*/ 2847940 w 3107126"/>
                <a:gd name="connsiteY129" fmla="*/ 2263697 h 3479180"/>
                <a:gd name="connsiteX130" fmla="*/ 2769882 w 3107126"/>
                <a:gd name="connsiteY130" fmla="*/ 2241395 h 3479180"/>
                <a:gd name="connsiteX131" fmla="*/ 2714126 w 3107126"/>
                <a:gd name="connsiteY131" fmla="*/ 2207941 h 3479180"/>
                <a:gd name="connsiteX132" fmla="*/ 2680672 w 3107126"/>
                <a:gd name="connsiteY132" fmla="*/ 2185639 h 3479180"/>
                <a:gd name="connsiteX133" fmla="*/ 2535706 w 3107126"/>
                <a:gd name="connsiteY133" fmla="*/ 2152185 h 3479180"/>
                <a:gd name="connsiteX134" fmla="*/ 2502252 w 3107126"/>
                <a:gd name="connsiteY134" fmla="*/ 2129883 h 3479180"/>
                <a:gd name="connsiteX135" fmla="*/ 2357287 w 3107126"/>
                <a:gd name="connsiteY135" fmla="*/ 2107580 h 3479180"/>
                <a:gd name="connsiteX136" fmla="*/ 2100809 w 3107126"/>
                <a:gd name="connsiteY136" fmla="*/ 2085278 h 3479180"/>
                <a:gd name="connsiteX137" fmla="*/ 2000448 w 3107126"/>
                <a:gd name="connsiteY137" fmla="*/ 2096429 h 3479180"/>
                <a:gd name="connsiteX138" fmla="*/ 1933540 w 3107126"/>
                <a:gd name="connsiteY138" fmla="*/ 2118732 h 3479180"/>
                <a:gd name="connsiteX139" fmla="*/ 1900087 w 3107126"/>
                <a:gd name="connsiteY139" fmla="*/ 2129883 h 3479180"/>
                <a:gd name="connsiteX140" fmla="*/ 1866633 w 3107126"/>
                <a:gd name="connsiteY140" fmla="*/ 2141034 h 3479180"/>
                <a:gd name="connsiteX141" fmla="*/ 1822028 w 3107126"/>
                <a:gd name="connsiteY141" fmla="*/ 2163337 h 3479180"/>
                <a:gd name="connsiteX142" fmla="*/ 1755121 w 3107126"/>
                <a:gd name="connsiteY142" fmla="*/ 2207941 h 3479180"/>
                <a:gd name="connsiteX143" fmla="*/ 1710516 w 3107126"/>
                <a:gd name="connsiteY143" fmla="*/ 2263697 h 3479180"/>
                <a:gd name="connsiteX144" fmla="*/ 1688213 w 3107126"/>
                <a:gd name="connsiteY144" fmla="*/ 2286000 h 3479180"/>
                <a:gd name="connsiteX145" fmla="*/ 1665911 w 3107126"/>
                <a:gd name="connsiteY145" fmla="*/ 2319454 h 3479180"/>
                <a:gd name="connsiteX146" fmla="*/ 1599004 w 3107126"/>
                <a:gd name="connsiteY146" fmla="*/ 2364058 h 3479180"/>
                <a:gd name="connsiteX147" fmla="*/ 1565550 w 3107126"/>
                <a:gd name="connsiteY147" fmla="*/ 2397512 h 3479180"/>
                <a:gd name="connsiteX148" fmla="*/ 1532096 w 3107126"/>
                <a:gd name="connsiteY148" fmla="*/ 2408663 h 3479180"/>
                <a:gd name="connsiteX149" fmla="*/ 1454038 w 3107126"/>
                <a:gd name="connsiteY149" fmla="*/ 2430966 h 3479180"/>
                <a:gd name="connsiteX150" fmla="*/ 1398282 w 3107126"/>
                <a:gd name="connsiteY150" fmla="*/ 2464419 h 3479180"/>
                <a:gd name="connsiteX151" fmla="*/ 1375979 w 3107126"/>
                <a:gd name="connsiteY151" fmla="*/ 2486722 h 3479180"/>
                <a:gd name="connsiteX152" fmla="*/ 1175257 w 3107126"/>
                <a:gd name="connsiteY152" fmla="*/ 2464419 h 3479180"/>
                <a:gd name="connsiteX153" fmla="*/ 1141804 w 3107126"/>
                <a:gd name="connsiteY153" fmla="*/ 2442117 h 3479180"/>
                <a:gd name="connsiteX154" fmla="*/ 1097199 w 3107126"/>
                <a:gd name="connsiteY154" fmla="*/ 2397512 h 3479180"/>
                <a:gd name="connsiteX155" fmla="*/ 1074896 w 3107126"/>
                <a:gd name="connsiteY155" fmla="*/ 2330605 h 3479180"/>
                <a:gd name="connsiteX156" fmla="*/ 1063745 w 3107126"/>
                <a:gd name="connsiteY156" fmla="*/ 2297151 h 3479180"/>
                <a:gd name="connsiteX157" fmla="*/ 1052594 w 3107126"/>
                <a:gd name="connsiteY157" fmla="*/ 2207941 h 3479180"/>
                <a:gd name="connsiteX158" fmla="*/ 1041443 w 3107126"/>
                <a:gd name="connsiteY158" fmla="*/ 2174488 h 3479180"/>
                <a:gd name="connsiteX159" fmla="*/ 1063745 w 3107126"/>
                <a:gd name="connsiteY159" fmla="*/ 2085278 h 3479180"/>
                <a:gd name="connsiteX160" fmla="*/ 1086048 w 3107126"/>
                <a:gd name="connsiteY160" fmla="*/ 2062976 h 3479180"/>
                <a:gd name="connsiteX161" fmla="*/ 1119501 w 3107126"/>
                <a:gd name="connsiteY161" fmla="*/ 1951463 h 3479180"/>
                <a:gd name="connsiteX162" fmla="*/ 1141804 w 3107126"/>
                <a:gd name="connsiteY162" fmla="*/ 1918010 h 3479180"/>
                <a:gd name="connsiteX163" fmla="*/ 1152955 w 3107126"/>
                <a:gd name="connsiteY163" fmla="*/ 1884556 h 3479180"/>
                <a:gd name="connsiteX164" fmla="*/ 1197560 w 3107126"/>
                <a:gd name="connsiteY164" fmla="*/ 1817649 h 3479180"/>
                <a:gd name="connsiteX165" fmla="*/ 1219862 w 3107126"/>
                <a:gd name="connsiteY165" fmla="*/ 1750741 h 3479180"/>
                <a:gd name="connsiteX166" fmla="*/ 1231013 w 3107126"/>
                <a:gd name="connsiteY166" fmla="*/ 1717288 h 3479180"/>
                <a:gd name="connsiteX167" fmla="*/ 1242165 w 3107126"/>
                <a:gd name="connsiteY167" fmla="*/ 1661532 h 3479180"/>
                <a:gd name="connsiteX168" fmla="*/ 1208711 w 3107126"/>
                <a:gd name="connsiteY168" fmla="*/ 1605776 h 3479180"/>
                <a:gd name="connsiteX169" fmla="*/ 1186409 w 3107126"/>
                <a:gd name="connsiteY169" fmla="*/ 1583473 h 3479180"/>
                <a:gd name="connsiteX170" fmla="*/ 1164106 w 3107126"/>
                <a:gd name="connsiteY170" fmla="*/ 1494263 h 3479180"/>
                <a:gd name="connsiteX171" fmla="*/ 1152955 w 3107126"/>
                <a:gd name="connsiteY171" fmla="*/ 1460810 h 3479180"/>
                <a:gd name="connsiteX172" fmla="*/ 1141804 w 3107126"/>
                <a:gd name="connsiteY172" fmla="*/ 1416205 h 3479180"/>
                <a:gd name="connsiteX173" fmla="*/ 1119501 w 3107126"/>
                <a:gd name="connsiteY173" fmla="*/ 1393902 h 3479180"/>
                <a:gd name="connsiteX174" fmla="*/ 1108350 w 3107126"/>
                <a:gd name="connsiteY174" fmla="*/ 1360449 h 3479180"/>
                <a:gd name="connsiteX175" fmla="*/ 1074896 w 3107126"/>
                <a:gd name="connsiteY175" fmla="*/ 1271239 h 3479180"/>
                <a:gd name="connsiteX176" fmla="*/ 1086048 w 3107126"/>
                <a:gd name="connsiteY176" fmla="*/ 1215483 h 3479180"/>
                <a:gd name="connsiteX177" fmla="*/ 1141804 w 3107126"/>
                <a:gd name="connsiteY177" fmla="*/ 1137424 h 3479180"/>
                <a:gd name="connsiteX178" fmla="*/ 1197560 w 3107126"/>
                <a:gd name="connsiteY178" fmla="*/ 1070517 h 3479180"/>
                <a:gd name="connsiteX179" fmla="*/ 1231013 w 3107126"/>
                <a:gd name="connsiteY179" fmla="*/ 1059366 h 3479180"/>
                <a:gd name="connsiteX180" fmla="*/ 1320223 w 3107126"/>
                <a:gd name="connsiteY180" fmla="*/ 1081668 h 3479180"/>
                <a:gd name="connsiteX181" fmla="*/ 1342526 w 3107126"/>
                <a:gd name="connsiteY181" fmla="*/ 1103971 h 3479180"/>
                <a:gd name="connsiteX182" fmla="*/ 1398282 w 3107126"/>
                <a:gd name="connsiteY182" fmla="*/ 1115122 h 347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107126" h="3479180">
                  <a:moveTo>
                    <a:pt x="1398282" y="1115122"/>
                  </a:moveTo>
                  <a:lnTo>
                    <a:pt x="1398282" y="1115122"/>
                  </a:lnTo>
                  <a:cubicBezTo>
                    <a:pt x="1428018" y="1129990"/>
                    <a:pt x="1456933" y="1146631"/>
                    <a:pt x="1487491" y="1159727"/>
                  </a:cubicBezTo>
                  <a:cubicBezTo>
                    <a:pt x="1509099" y="1168988"/>
                    <a:pt x="1532096" y="1174595"/>
                    <a:pt x="1554399" y="1182029"/>
                  </a:cubicBezTo>
                  <a:lnTo>
                    <a:pt x="1587852" y="1193180"/>
                  </a:lnTo>
                  <a:cubicBezTo>
                    <a:pt x="1606438" y="1189463"/>
                    <a:pt x="1625862" y="1188684"/>
                    <a:pt x="1643609" y="1182029"/>
                  </a:cubicBezTo>
                  <a:cubicBezTo>
                    <a:pt x="1656158" y="1177323"/>
                    <a:pt x="1665075" y="1165720"/>
                    <a:pt x="1677062" y="1159727"/>
                  </a:cubicBezTo>
                  <a:cubicBezTo>
                    <a:pt x="1687576" y="1154470"/>
                    <a:pt x="1699365" y="1152293"/>
                    <a:pt x="1710516" y="1148576"/>
                  </a:cubicBezTo>
                  <a:cubicBezTo>
                    <a:pt x="1717950" y="1141142"/>
                    <a:pt x="1723414" y="1130975"/>
                    <a:pt x="1732818" y="1126273"/>
                  </a:cubicBezTo>
                  <a:cubicBezTo>
                    <a:pt x="1753845" y="1115759"/>
                    <a:pt x="1799726" y="1103971"/>
                    <a:pt x="1799726" y="1103971"/>
                  </a:cubicBezTo>
                  <a:cubicBezTo>
                    <a:pt x="1856238" y="1047457"/>
                    <a:pt x="1789749" y="1120598"/>
                    <a:pt x="1833179" y="1048215"/>
                  </a:cubicBezTo>
                  <a:cubicBezTo>
                    <a:pt x="1838588" y="1039200"/>
                    <a:pt x="1846467" y="1031321"/>
                    <a:pt x="1855482" y="1025912"/>
                  </a:cubicBezTo>
                  <a:cubicBezTo>
                    <a:pt x="1865561" y="1019864"/>
                    <a:pt x="1877284" y="1016314"/>
                    <a:pt x="1888935" y="1014761"/>
                  </a:cubicBezTo>
                  <a:cubicBezTo>
                    <a:pt x="1933302" y="1008846"/>
                    <a:pt x="1978145" y="1007327"/>
                    <a:pt x="2022750" y="1003610"/>
                  </a:cubicBezTo>
                  <a:cubicBezTo>
                    <a:pt x="2184933" y="949547"/>
                    <a:pt x="2066164" y="980437"/>
                    <a:pt x="2390740" y="992458"/>
                  </a:cubicBezTo>
                  <a:cubicBezTo>
                    <a:pt x="2477842" y="1050527"/>
                    <a:pt x="2381481" y="976396"/>
                    <a:pt x="2435345" y="1048215"/>
                  </a:cubicBezTo>
                  <a:cubicBezTo>
                    <a:pt x="2451115" y="1069242"/>
                    <a:pt x="2476521" y="1082102"/>
                    <a:pt x="2491101" y="1103971"/>
                  </a:cubicBezTo>
                  <a:lnTo>
                    <a:pt x="2513404" y="1137424"/>
                  </a:lnTo>
                  <a:cubicBezTo>
                    <a:pt x="2517121" y="1148575"/>
                    <a:pt x="2517212" y="1161699"/>
                    <a:pt x="2524555" y="1170878"/>
                  </a:cubicBezTo>
                  <a:cubicBezTo>
                    <a:pt x="2546893" y="1198801"/>
                    <a:pt x="2582890" y="1197471"/>
                    <a:pt x="2613765" y="1204332"/>
                  </a:cubicBezTo>
                  <a:cubicBezTo>
                    <a:pt x="2655776" y="1213668"/>
                    <a:pt x="2654566" y="1214215"/>
                    <a:pt x="2691823" y="1226634"/>
                  </a:cubicBezTo>
                  <a:cubicBezTo>
                    <a:pt x="2728994" y="1222917"/>
                    <a:pt x="2766808" y="1223310"/>
                    <a:pt x="2803335" y="1215483"/>
                  </a:cubicBezTo>
                  <a:cubicBezTo>
                    <a:pt x="2853718" y="1204687"/>
                    <a:pt x="2852666" y="1178485"/>
                    <a:pt x="2892545" y="1148576"/>
                  </a:cubicBezTo>
                  <a:cubicBezTo>
                    <a:pt x="2905844" y="1138602"/>
                    <a:pt x="2923851" y="1136247"/>
                    <a:pt x="2937150" y="1126273"/>
                  </a:cubicBezTo>
                  <a:cubicBezTo>
                    <a:pt x="2973205" y="1099232"/>
                    <a:pt x="2981581" y="1081929"/>
                    <a:pt x="3004057" y="1048215"/>
                  </a:cubicBezTo>
                  <a:cubicBezTo>
                    <a:pt x="3006470" y="1038563"/>
                    <a:pt x="3019252" y="982596"/>
                    <a:pt x="3026360" y="970156"/>
                  </a:cubicBezTo>
                  <a:cubicBezTo>
                    <a:pt x="3035581" y="954019"/>
                    <a:pt x="3048662" y="940419"/>
                    <a:pt x="3059813" y="925551"/>
                  </a:cubicBezTo>
                  <a:cubicBezTo>
                    <a:pt x="3063530" y="895814"/>
                    <a:pt x="3070965" y="866309"/>
                    <a:pt x="3070965" y="836341"/>
                  </a:cubicBezTo>
                  <a:cubicBezTo>
                    <a:pt x="3070965" y="787877"/>
                    <a:pt x="3067372" y="739247"/>
                    <a:pt x="3059813" y="691376"/>
                  </a:cubicBezTo>
                  <a:cubicBezTo>
                    <a:pt x="3056146" y="668155"/>
                    <a:pt x="3046242" y="646296"/>
                    <a:pt x="3037511" y="624468"/>
                  </a:cubicBezTo>
                  <a:cubicBezTo>
                    <a:pt x="3021578" y="584635"/>
                    <a:pt x="3013745" y="560574"/>
                    <a:pt x="2992906" y="524107"/>
                  </a:cubicBezTo>
                  <a:cubicBezTo>
                    <a:pt x="2986257" y="512471"/>
                    <a:pt x="2977253" y="502290"/>
                    <a:pt x="2970604" y="490654"/>
                  </a:cubicBezTo>
                  <a:cubicBezTo>
                    <a:pt x="2962356" y="476221"/>
                    <a:pt x="2954849" y="461328"/>
                    <a:pt x="2948301" y="446049"/>
                  </a:cubicBezTo>
                  <a:cubicBezTo>
                    <a:pt x="2943671" y="435245"/>
                    <a:pt x="2943670" y="422375"/>
                    <a:pt x="2937150" y="412595"/>
                  </a:cubicBezTo>
                  <a:cubicBezTo>
                    <a:pt x="2928402" y="399473"/>
                    <a:pt x="2913792" y="391256"/>
                    <a:pt x="2903696" y="379141"/>
                  </a:cubicBezTo>
                  <a:cubicBezTo>
                    <a:pt x="2895116" y="368845"/>
                    <a:pt x="2890219" y="355774"/>
                    <a:pt x="2881394" y="345688"/>
                  </a:cubicBezTo>
                  <a:cubicBezTo>
                    <a:pt x="2797717" y="250057"/>
                    <a:pt x="2859342" y="312360"/>
                    <a:pt x="2792184" y="278780"/>
                  </a:cubicBezTo>
                  <a:cubicBezTo>
                    <a:pt x="2780197" y="272786"/>
                    <a:pt x="2770978" y="261921"/>
                    <a:pt x="2758731" y="256478"/>
                  </a:cubicBezTo>
                  <a:cubicBezTo>
                    <a:pt x="2737248" y="246930"/>
                    <a:pt x="2714126" y="241610"/>
                    <a:pt x="2691823" y="234176"/>
                  </a:cubicBezTo>
                  <a:lnTo>
                    <a:pt x="2658370" y="223024"/>
                  </a:lnTo>
                  <a:cubicBezTo>
                    <a:pt x="2652383" y="218534"/>
                    <a:pt x="2593649" y="173196"/>
                    <a:pt x="2580311" y="167268"/>
                  </a:cubicBezTo>
                  <a:cubicBezTo>
                    <a:pt x="2558828" y="157720"/>
                    <a:pt x="2513404" y="144966"/>
                    <a:pt x="2513404" y="144966"/>
                  </a:cubicBezTo>
                  <a:cubicBezTo>
                    <a:pt x="2502253" y="137532"/>
                    <a:pt x="2490856" y="130453"/>
                    <a:pt x="2479950" y="122663"/>
                  </a:cubicBezTo>
                  <a:cubicBezTo>
                    <a:pt x="2464827" y="111861"/>
                    <a:pt x="2451968" y="97522"/>
                    <a:pt x="2435345" y="89210"/>
                  </a:cubicBezTo>
                  <a:cubicBezTo>
                    <a:pt x="2421637" y="82356"/>
                    <a:pt x="2405090" y="83439"/>
                    <a:pt x="2390740" y="78058"/>
                  </a:cubicBezTo>
                  <a:cubicBezTo>
                    <a:pt x="2322773" y="52570"/>
                    <a:pt x="2365207" y="50650"/>
                    <a:pt x="2279228" y="33454"/>
                  </a:cubicBezTo>
                  <a:cubicBezTo>
                    <a:pt x="2246222" y="26853"/>
                    <a:pt x="2212231" y="26751"/>
                    <a:pt x="2178867" y="22302"/>
                  </a:cubicBezTo>
                  <a:cubicBezTo>
                    <a:pt x="2113448" y="13579"/>
                    <a:pt x="2126609" y="16034"/>
                    <a:pt x="2078506" y="0"/>
                  </a:cubicBezTo>
                  <a:lnTo>
                    <a:pt x="1509794" y="11151"/>
                  </a:lnTo>
                  <a:cubicBezTo>
                    <a:pt x="1494478" y="11708"/>
                    <a:pt x="1480446" y="20849"/>
                    <a:pt x="1465189" y="22302"/>
                  </a:cubicBezTo>
                  <a:cubicBezTo>
                    <a:pt x="1402175" y="28304"/>
                    <a:pt x="1338808" y="29737"/>
                    <a:pt x="1275618" y="33454"/>
                  </a:cubicBezTo>
                  <a:cubicBezTo>
                    <a:pt x="1172012" y="59355"/>
                    <a:pt x="1300814" y="28415"/>
                    <a:pt x="1164106" y="55756"/>
                  </a:cubicBezTo>
                  <a:cubicBezTo>
                    <a:pt x="1149078" y="58762"/>
                    <a:pt x="1134462" y="63582"/>
                    <a:pt x="1119501" y="66907"/>
                  </a:cubicBezTo>
                  <a:cubicBezTo>
                    <a:pt x="1100999" y="71018"/>
                    <a:pt x="1082031" y="73071"/>
                    <a:pt x="1063745" y="78058"/>
                  </a:cubicBezTo>
                  <a:cubicBezTo>
                    <a:pt x="1041065" y="84244"/>
                    <a:pt x="1019140" y="92927"/>
                    <a:pt x="996838" y="100361"/>
                  </a:cubicBezTo>
                  <a:lnTo>
                    <a:pt x="963384" y="111512"/>
                  </a:lnTo>
                  <a:cubicBezTo>
                    <a:pt x="952233" y="118946"/>
                    <a:pt x="942178" y="128372"/>
                    <a:pt x="929931" y="133815"/>
                  </a:cubicBezTo>
                  <a:cubicBezTo>
                    <a:pt x="908448" y="143363"/>
                    <a:pt x="885326" y="148683"/>
                    <a:pt x="863023" y="156117"/>
                  </a:cubicBezTo>
                  <a:cubicBezTo>
                    <a:pt x="815027" y="172115"/>
                    <a:pt x="840978" y="164416"/>
                    <a:pt x="784965" y="178419"/>
                  </a:cubicBezTo>
                  <a:cubicBezTo>
                    <a:pt x="729099" y="234285"/>
                    <a:pt x="797339" y="174293"/>
                    <a:pt x="651150" y="223024"/>
                  </a:cubicBezTo>
                  <a:lnTo>
                    <a:pt x="584243" y="245327"/>
                  </a:lnTo>
                  <a:cubicBezTo>
                    <a:pt x="573092" y="249044"/>
                    <a:pt x="560569" y="249958"/>
                    <a:pt x="550789" y="256478"/>
                  </a:cubicBezTo>
                  <a:cubicBezTo>
                    <a:pt x="507555" y="285300"/>
                    <a:pt x="530049" y="274542"/>
                    <a:pt x="483882" y="289932"/>
                  </a:cubicBezTo>
                  <a:cubicBezTo>
                    <a:pt x="396906" y="376904"/>
                    <a:pt x="540688" y="236044"/>
                    <a:pt x="428126" y="334537"/>
                  </a:cubicBezTo>
                  <a:cubicBezTo>
                    <a:pt x="408346" y="351845"/>
                    <a:pt x="390955" y="371708"/>
                    <a:pt x="372370" y="390293"/>
                  </a:cubicBezTo>
                  <a:lnTo>
                    <a:pt x="338916" y="423746"/>
                  </a:lnTo>
                  <a:cubicBezTo>
                    <a:pt x="331482" y="431180"/>
                    <a:pt x="322921" y="437638"/>
                    <a:pt x="316613" y="446049"/>
                  </a:cubicBezTo>
                  <a:cubicBezTo>
                    <a:pt x="305462" y="460917"/>
                    <a:pt x="295058" y="476376"/>
                    <a:pt x="283160" y="490654"/>
                  </a:cubicBezTo>
                  <a:cubicBezTo>
                    <a:pt x="276429" y="498731"/>
                    <a:pt x="267165" y="504545"/>
                    <a:pt x="260857" y="512956"/>
                  </a:cubicBezTo>
                  <a:cubicBezTo>
                    <a:pt x="244774" y="534399"/>
                    <a:pt x="216252" y="579863"/>
                    <a:pt x="216252" y="579863"/>
                  </a:cubicBezTo>
                  <a:cubicBezTo>
                    <a:pt x="208818" y="602166"/>
                    <a:pt x="206990" y="627210"/>
                    <a:pt x="193950" y="646771"/>
                  </a:cubicBezTo>
                  <a:cubicBezTo>
                    <a:pt x="169516" y="683423"/>
                    <a:pt x="172038" y="673283"/>
                    <a:pt x="160496" y="713678"/>
                  </a:cubicBezTo>
                  <a:cubicBezTo>
                    <a:pt x="137609" y="793782"/>
                    <a:pt x="161180" y="722094"/>
                    <a:pt x="138194" y="814039"/>
                  </a:cubicBezTo>
                  <a:cubicBezTo>
                    <a:pt x="135343" y="825443"/>
                    <a:pt x="132875" y="837287"/>
                    <a:pt x="127043" y="847493"/>
                  </a:cubicBezTo>
                  <a:cubicBezTo>
                    <a:pt x="117822" y="863629"/>
                    <a:pt x="104740" y="877229"/>
                    <a:pt x="93589" y="892097"/>
                  </a:cubicBezTo>
                  <a:cubicBezTo>
                    <a:pt x="28788" y="1151305"/>
                    <a:pt x="106598" y="827055"/>
                    <a:pt x="60135" y="1059366"/>
                  </a:cubicBezTo>
                  <a:cubicBezTo>
                    <a:pt x="57830" y="1070892"/>
                    <a:pt x="51835" y="1081416"/>
                    <a:pt x="48984" y="1092819"/>
                  </a:cubicBezTo>
                  <a:cubicBezTo>
                    <a:pt x="28692" y="1173987"/>
                    <a:pt x="46563" y="1126015"/>
                    <a:pt x="26682" y="1215483"/>
                  </a:cubicBezTo>
                  <a:cubicBezTo>
                    <a:pt x="24132" y="1226958"/>
                    <a:pt x="18081" y="1237462"/>
                    <a:pt x="15531" y="1248937"/>
                  </a:cubicBezTo>
                  <a:cubicBezTo>
                    <a:pt x="10626" y="1271009"/>
                    <a:pt x="8096" y="1293542"/>
                    <a:pt x="4379" y="1315844"/>
                  </a:cubicBezTo>
                  <a:cubicBezTo>
                    <a:pt x="10416" y="1502990"/>
                    <a:pt x="-20367" y="1569521"/>
                    <a:pt x="26682" y="1694985"/>
                  </a:cubicBezTo>
                  <a:cubicBezTo>
                    <a:pt x="33710" y="1713727"/>
                    <a:pt x="41956" y="1731998"/>
                    <a:pt x="48984" y="1750741"/>
                  </a:cubicBezTo>
                  <a:cubicBezTo>
                    <a:pt x="61729" y="1784728"/>
                    <a:pt x="60058" y="1795230"/>
                    <a:pt x="82438" y="1828800"/>
                  </a:cubicBezTo>
                  <a:cubicBezTo>
                    <a:pt x="103057" y="1859728"/>
                    <a:pt x="128726" y="1887082"/>
                    <a:pt x="149345" y="1918010"/>
                  </a:cubicBezTo>
                  <a:lnTo>
                    <a:pt x="193950" y="1984917"/>
                  </a:lnTo>
                  <a:cubicBezTo>
                    <a:pt x="201384" y="1996068"/>
                    <a:pt x="212014" y="2005657"/>
                    <a:pt x="216252" y="2018371"/>
                  </a:cubicBezTo>
                  <a:lnTo>
                    <a:pt x="238555" y="2085278"/>
                  </a:lnTo>
                  <a:cubicBezTo>
                    <a:pt x="234838" y="2189356"/>
                    <a:pt x="233704" y="2293558"/>
                    <a:pt x="227404" y="2397512"/>
                  </a:cubicBezTo>
                  <a:cubicBezTo>
                    <a:pt x="226257" y="2416431"/>
                    <a:pt x="219134" y="2434535"/>
                    <a:pt x="216252" y="2453268"/>
                  </a:cubicBezTo>
                  <a:cubicBezTo>
                    <a:pt x="211695" y="2482888"/>
                    <a:pt x="208818" y="2512741"/>
                    <a:pt x="205101" y="2542478"/>
                  </a:cubicBezTo>
                  <a:cubicBezTo>
                    <a:pt x="217466" y="2598119"/>
                    <a:pt x="223018" y="2648554"/>
                    <a:pt x="249706" y="2698595"/>
                  </a:cubicBezTo>
                  <a:cubicBezTo>
                    <a:pt x="270105" y="2736843"/>
                    <a:pt x="285961" y="2779455"/>
                    <a:pt x="316613" y="2810107"/>
                  </a:cubicBezTo>
                  <a:cubicBezTo>
                    <a:pt x="357869" y="2851363"/>
                    <a:pt x="333086" y="2823664"/>
                    <a:pt x="383521" y="2899317"/>
                  </a:cubicBezTo>
                  <a:cubicBezTo>
                    <a:pt x="434866" y="2976335"/>
                    <a:pt x="373622" y="2883763"/>
                    <a:pt x="461579" y="3021980"/>
                  </a:cubicBezTo>
                  <a:cubicBezTo>
                    <a:pt x="468774" y="3033287"/>
                    <a:pt x="472731" y="3048000"/>
                    <a:pt x="483882" y="3055434"/>
                  </a:cubicBezTo>
                  <a:cubicBezTo>
                    <a:pt x="586860" y="3124089"/>
                    <a:pt x="460180" y="3036474"/>
                    <a:pt x="539638" y="3100039"/>
                  </a:cubicBezTo>
                  <a:cubicBezTo>
                    <a:pt x="550103" y="3108411"/>
                    <a:pt x="562626" y="3113969"/>
                    <a:pt x="573091" y="3122341"/>
                  </a:cubicBezTo>
                  <a:cubicBezTo>
                    <a:pt x="627623" y="3165967"/>
                    <a:pt x="553243" y="3123875"/>
                    <a:pt x="639999" y="3178097"/>
                  </a:cubicBezTo>
                  <a:cubicBezTo>
                    <a:pt x="654096" y="3186907"/>
                    <a:pt x="669170" y="3194226"/>
                    <a:pt x="684604" y="3200400"/>
                  </a:cubicBezTo>
                  <a:cubicBezTo>
                    <a:pt x="706431" y="3209131"/>
                    <a:pt x="731100" y="3211038"/>
                    <a:pt x="751511" y="3222702"/>
                  </a:cubicBezTo>
                  <a:cubicBezTo>
                    <a:pt x="777531" y="3237570"/>
                    <a:pt x="804287" y="3251218"/>
                    <a:pt x="829570" y="3267307"/>
                  </a:cubicBezTo>
                  <a:cubicBezTo>
                    <a:pt x="845250" y="3277285"/>
                    <a:pt x="857551" y="3292449"/>
                    <a:pt x="874174" y="3300761"/>
                  </a:cubicBezTo>
                  <a:cubicBezTo>
                    <a:pt x="895201" y="3311275"/>
                    <a:pt x="918779" y="3315629"/>
                    <a:pt x="941082" y="3323063"/>
                  </a:cubicBezTo>
                  <a:cubicBezTo>
                    <a:pt x="952233" y="3330497"/>
                    <a:pt x="962548" y="3339372"/>
                    <a:pt x="974535" y="3345366"/>
                  </a:cubicBezTo>
                  <a:cubicBezTo>
                    <a:pt x="1016524" y="3366361"/>
                    <a:pt x="1032307" y="3368172"/>
                    <a:pt x="1074896" y="3378819"/>
                  </a:cubicBezTo>
                  <a:cubicBezTo>
                    <a:pt x="1086047" y="3389970"/>
                    <a:pt x="1093277" y="3407635"/>
                    <a:pt x="1108350" y="3412273"/>
                  </a:cubicBezTo>
                  <a:cubicBezTo>
                    <a:pt x="1144054" y="3423259"/>
                    <a:pt x="1182762" y="3419059"/>
                    <a:pt x="1219862" y="3423424"/>
                  </a:cubicBezTo>
                  <a:cubicBezTo>
                    <a:pt x="1245966" y="3426495"/>
                    <a:pt x="1271901" y="3430859"/>
                    <a:pt x="1297921" y="3434576"/>
                  </a:cubicBezTo>
                  <a:cubicBezTo>
                    <a:pt x="1374390" y="3460066"/>
                    <a:pt x="1279480" y="3429966"/>
                    <a:pt x="1387131" y="3456878"/>
                  </a:cubicBezTo>
                  <a:cubicBezTo>
                    <a:pt x="1398534" y="3459729"/>
                    <a:pt x="1408883" y="3466915"/>
                    <a:pt x="1420584" y="3468029"/>
                  </a:cubicBezTo>
                  <a:cubicBezTo>
                    <a:pt x="1487293" y="3474382"/>
                    <a:pt x="1554399" y="3475463"/>
                    <a:pt x="1621306" y="3479180"/>
                  </a:cubicBezTo>
                  <a:cubicBezTo>
                    <a:pt x="1851765" y="3475463"/>
                    <a:pt x="2082405" y="3477898"/>
                    <a:pt x="2312682" y="3468029"/>
                  </a:cubicBezTo>
                  <a:cubicBezTo>
                    <a:pt x="2343305" y="3466717"/>
                    <a:pt x="2371920" y="3452149"/>
                    <a:pt x="2401891" y="3445727"/>
                  </a:cubicBezTo>
                  <a:cubicBezTo>
                    <a:pt x="2462410" y="3432759"/>
                    <a:pt x="2517735" y="3429682"/>
                    <a:pt x="2580311" y="3423424"/>
                  </a:cubicBezTo>
                  <a:cubicBezTo>
                    <a:pt x="2602613" y="3415990"/>
                    <a:pt x="2624166" y="3405732"/>
                    <a:pt x="2647218" y="3401122"/>
                  </a:cubicBezTo>
                  <a:cubicBezTo>
                    <a:pt x="2665803" y="3397405"/>
                    <a:pt x="2684688" y="3394958"/>
                    <a:pt x="2702974" y="3389971"/>
                  </a:cubicBezTo>
                  <a:cubicBezTo>
                    <a:pt x="2725655" y="3383785"/>
                    <a:pt x="2747579" y="3375102"/>
                    <a:pt x="2769882" y="3367668"/>
                  </a:cubicBezTo>
                  <a:cubicBezTo>
                    <a:pt x="2781033" y="3363951"/>
                    <a:pt x="2792822" y="3361774"/>
                    <a:pt x="2803335" y="3356517"/>
                  </a:cubicBezTo>
                  <a:lnTo>
                    <a:pt x="2847940" y="3334215"/>
                  </a:lnTo>
                  <a:cubicBezTo>
                    <a:pt x="2859091" y="3323064"/>
                    <a:pt x="2869188" y="3310747"/>
                    <a:pt x="2881394" y="3300761"/>
                  </a:cubicBezTo>
                  <a:cubicBezTo>
                    <a:pt x="2910163" y="3277223"/>
                    <a:pt x="2948302" y="3263591"/>
                    <a:pt x="2970604" y="3233854"/>
                  </a:cubicBezTo>
                  <a:cubicBezTo>
                    <a:pt x="3034565" y="3148571"/>
                    <a:pt x="2977379" y="3230361"/>
                    <a:pt x="3026360" y="3144644"/>
                  </a:cubicBezTo>
                  <a:cubicBezTo>
                    <a:pt x="3033009" y="3133008"/>
                    <a:pt x="3042153" y="3122906"/>
                    <a:pt x="3048662" y="3111190"/>
                  </a:cubicBezTo>
                  <a:cubicBezTo>
                    <a:pt x="3060771" y="3089393"/>
                    <a:pt x="3070965" y="3066585"/>
                    <a:pt x="3082116" y="3044283"/>
                  </a:cubicBezTo>
                  <a:cubicBezTo>
                    <a:pt x="3117142" y="2869150"/>
                    <a:pt x="3109990" y="2952235"/>
                    <a:pt x="3093267" y="2709746"/>
                  </a:cubicBezTo>
                  <a:cubicBezTo>
                    <a:pt x="3086772" y="2615564"/>
                    <a:pt x="3090681" y="2635080"/>
                    <a:pt x="3070965" y="2575932"/>
                  </a:cubicBezTo>
                  <a:cubicBezTo>
                    <a:pt x="3067248" y="2546195"/>
                    <a:pt x="3068626" y="2515365"/>
                    <a:pt x="3059813" y="2486722"/>
                  </a:cubicBezTo>
                  <a:cubicBezTo>
                    <a:pt x="3050556" y="2456635"/>
                    <a:pt x="3010417" y="2412628"/>
                    <a:pt x="2992906" y="2386361"/>
                  </a:cubicBezTo>
                  <a:cubicBezTo>
                    <a:pt x="2981326" y="2368991"/>
                    <a:pt x="2961543" y="2322938"/>
                    <a:pt x="2937150" y="2308302"/>
                  </a:cubicBezTo>
                  <a:cubicBezTo>
                    <a:pt x="2908641" y="2291197"/>
                    <a:pt x="2880194" y="2271760"/>
                    <a:pt x="2847940" y="2263697"/>
                  </a:cubicBezTo>
                  <a:cubicBezTo>
                    <a:pt x="2791932" y="2249695"/>
                    <a:pt x="2817874" y="2257392"/>
                    <a:pt x="2769882" y="2241395"/>
                  </a:cubicBezTo>
                  <a:cubicBezTo>
                    <a:pt x="2726320" y="2197835"/>
                    <a:pt x="2772028" y="2236892"/>
                    <a:pt x="2714126" y="2207941"/>
                  </a:cubicBezTo>
                  <a:cubicBezTo>
                    <a:pt x="2702139" y="2201947"/>
                    <a:pt x="2693267" y="2190219"/>
                    <a:pt x="2680672" y="2185639"/>
                  </a:cubicBezTo>
                  <a:cubicBezTo>
                    <a:pt x="2647803" y="2173687"/>
                    <a:pt x="2575310" y="2160106"/>
                    <a:pt x="2535706" y="2152185"/>
                  </a:cubicBezTo>
                  <a:cubicBezTo>
                    <a:pt x="2524555" y="2144751"/>
                    <a:pt x="2514571" y="2135162"/>
                    <a:pt x="2502252" y="2129883"/>
                  </a:cubicBezTo>
                  <a:cubicBezTo>
                    <a:pt x="2468928" y="2115601"/>
                    <a:pt x="2376387" y="2109371"/>
                    <a:pt x="2357287" y="2107580"/>
                  </a:cubicBezTo>
                  <a:lnTo>
                    <a:pt x="2100809" y="2085278"/>
                  </a:lnTo>
                  <a:cubicBezTo>
                    <a:pt x="2067355" y="2088995"/>
                    <a:pt x="2033454" y="2089828"/>
                    <a:pt x="2000448" y="2096429"/>
                  </a:cubicBezTo>
                  <a:cubicBezTo>
                    <a:pt x="1977395" y="2101040"/>
                    <a:pt x="1955843" y="2111298"/>
                    <a:pt x="1933540" y="2118732"/>
                  </a:cubicBezTo>
                  <a:lnTo>
                    <a:pt x="1900087" y="2129883"/>
                  </a:lnTo>
                  <a:cubicBezTo>
                    <a:pt x="1888936" y="2133600"/>
                    <a:pt x="1877146" y="2135777"/>
                    <a:pt x="1866633" y="2141034"/>
                  </a:cubicBezTo>
                  <a:cubicBezTo>
                    <a:pt x="1851765" y="2148468"/>
                    <a:pt x="1836282" y="2154784"/>
                    <a:pt x="1822028" y="2163337"/>
                  </a:cubicBezTo>
                  <a:cubicBezTo>
                    <a:pt x="1799044" y="2177127"/>
                    <a:pt x="1774074" y="2188988"/>
                    <a:pt x="1755121" y="2207941"/>
                  </a:cubicBezTo>
                  <a:cubicBezTo>
                    <a:pt x="1701269" y="2261793"/>
                    <a:pt x="1766785" y="2193361"/>
                    <a:pt x="1710516" y="2263697"/>
                  </a:cubicBezTo>
                  <a:cubicBezTo>
                    <a:pt x="1703948" y="2271907"/>
                    <a:pt x="1694781" y="2277790"/>
                    <a:pt x="1688213" y="2286000"/>
                  </a:cubicBezTo>
                  <a:cubicBezTo>
                    <a:pt x="1679841" y="2296465"/>
                    <a:pt x="1675997" y="2310629"/>
                    <a:pt x="1665911" y="2319454"/>
                  </a:cubicBezTo>
                  <a:cubicBezTo>
                    <a:pt x="1645739" y="2337105"/>
                    <a:pt x="1617957" y="2345105"/>
                    <a:pt x="1599004" y="2364058"/>
                  </a:cubicBezTo>
                  <a:cubicBezTo>
                    <a:pt x="1587853" y="2375209"/>
                    <a:pt x="1578672" y="2388764"/>
                    <a:pt x="1565550" y="2397512"/>
                  </a:cubicBezTo>
                  <a:cubicBezTo>
                    <a:pt x="1555770" y="2404032"/>
                    <a:pt x="1543398" y="2405434"/>
                    <a:pt x="1532096" y="2408663"/>
                  </a:cubicBezTo>
                  <a:cubicBezTo>
                    <a:pt x="1434090" y="2436665"/>
                    <a:pt x="1534240" y="2404232"/>
                    <a:pt x="1454038" y="2430966"/>
                  </a:cubicBezTo>
                  <a:cubicBezTo>
                    <a:pt x="1397524" y="2487478"/>
                    <a:pt x="1470665" y="2420989"/>
                    <a:pt x="1398282" y="2464419"/>
                  </a:cubicBezTo>
                  <a:cubicBezTo>
                    <a:pt x="1389267" y="2469828"/>
                    <a:pt x="1383413" y="2479288"/>
                    <a:pt x="1375979" y="2486722"/>
                  </a:cubicBezTo>
                  <a:cubicBezTo>
                    <a:pt x="1355062" y="2485328"/>
                    <a:pt x="1228470" y="2491026"/>
                    <a:pt x="1175257" y="2464419"/>
                  </a:cubicBezTo>
                  <a:cubicBezTo>
                    <a:pt x="1163270" y="2458425"/>
                    <a:pt x="1151979" y="2450839"/>
                    <a:pt x="1141804" y="2442117"/>
                  </a:cubicBezTo>
                  <a:cubicBezTo>
                    <a:pt x="1125839" y="2428433"/>
                    <a:pt x="1097199" y="2397512"/>
                    <a:pt x="1097199" y="2397512"/>
                  </a:cubicBezTo>
                  <a:lnTo>
                    <a:pt x="1074896" y="2330605"/>
                  </a:lnTo>
                  <a:lnTo>
                    <a:pt x="1063745" y="2297151"/>
                  </a:lnTo>
                  <a:cubicBezTo>
                    <a:pt x="1060028" y="2267414"/>
                    <a:pt x="1057955" y="2237426"/>
                    <a:pt x="1052594" y="2207941"/>
                  </a:cubicBezTo>
                  <a:cubicBezTo>
                    <a:pt x="1050491" y="2196376"/>
                    <a:pt x="1041443" y="2186242"/>
                    <a:pt x="1041443" y="2174488"/>
                  </a:cubicBezTo>
                  <a:cubicBezTo>
                    <a:pt x="1041443" y="2166495"/>
                    <a:pt x="1054946" y="2099943"/>
                    <a:pt x="1063745" y="2085278"/>
                  </a:cubicBezTo>
                  <a:cubicBezTo>
                    <a:pt x="1069154" y="2076263"/>
                    <a:pt x="1078614" y="2070410"/>
                    <a:pt x="1086048" y="2062976"/>
                  </a:cubicBezTo>
                  <a:cubicBezTo>
                    <a:pt x="1092281" y="2038043"/>
                    <a:pt x="1108642" y="1967750"/>
                    <a:pt x="1119501" y="1951463"/>
                  </a:cubicBezTo>
                  <a:lnTo>
                    <a:pt x="1141804" y="1918010"/>
                  </a:lnTo>
                  <a:cubicBezTo>
                    <a:pt x="1145521" y="1906859"/>
                    <a:pt x="1147247" y="1894831"/>
                    <a:pt x="1152955" y="1884556"/>
                  </a:cubicBezTo>
                  <a:cubicBezTo>
                    <a:pt x="1165972" y="1861125"/>
                    <a:pt x="1197560" y="1817649"/>
                    <a:pt x="1197560" y="1817649"/>
                  </a:cubicBezTo>
                  <a:lnTo>
                    <a:pt x="1219862" y="1750741"/>
                  </a:lnTo>
                  <a:cubicBezTo>
                    <a:pt x="1223579" y="1739590"/>
                    <a:pt x="1228708" y="1728814"/>
                    <a:pt x="1231013" y="1717288"/>
                  </a:cubicBezTo>
                  <a:lnTo>
                    <a:pt x="1242165" y="1661532"/>
                  </a:lnTo>
                  <a:cubicBezTo>
                    <a:pt x="1231014" y="1642947"/>
                    <a:pt x="1221309" y="1623413"/>
                    <a:pt x="1208711" y="1605776"/>
                  </a:cubicBezTo>
                  <a:cubicBezTo>
                    <a:pt x="1202600" y="1597221"/>
                    <a:pt x="1190314" y="1593235"/>
                    <a:pt x="1186409" y="1583473"/>
                  </a:cubicBezTo>
                  <a:cubicBezTo>
                    <a:pt x="1175025" y="1555013"/>
                    <a:pt x="1173799" y="1523342"/>
                    <a:pt x="1164106" y="1494263"/>
                  </a:cubicBezTo>
                  <a:cubicBezTo>
                    <a:pt x="1160389" y="1483112"/>
                    <a:pt x="1156184" y="1472112"/>
                    <a:pt x="1152955" y="1460810"/>
                  </a:cubicBezTo>
                  <a:cubicBezTo>
                    <a:pt x="1148745" y="1446074"/>
                    <a:pt x="1148658" y="1429913"/>
                    <a:pt x="1141804" y="1416205"/>
                  </a:cubicBezTo>
                  <a:cubicBezTo>
                    <a:pt x="1137102" y="1406801"/>
                    <a:pt x="1126935" y="1401336"/>
                    <a:pt x="1119501" y="1393902"/>
                  </a:cubicBezTo>
                  <a:cubicBezTo>
                    <a:pt x="1115784" y="1382751"/>
                    <a:pt x="1112477" y="1371455"/>
                    <a:pt x="1108350" y="1360449"/>
                  </a:cubicBezTo>
                  <a:cubicBezTo>
                    <a:pt x="1068342" y="1253759"/>
                    <a:pt x="1100212" y="1347184"/>
                    <a:pt x="1074896" y="1271239"/>
                  </a:cubicBezTo>
                  <a:cubicBezTo>
                    <a:pt x="1078613" y="1252654"/>
                    <a:pt x="1079393" y="1233230"/>
                    <a:pt x="1086048" y="1215483"/>
                  </a:cubicBezTo>
                  <a:cubicBezTo>
                    <a:pt x="1090199" y="1204414"/>
                    <a:pt x="1139776" y="1140263"/>
                    <a:pt x="1141804" y="1137424"/>
                  </a:cubicBezTo>
                  <a:cubicBezTo>
                    <a:pt x="1160505" y="1111243"/>
                    <a:pt x="1169161" y="1089450"/>
                    <a:pt x="1197560" y="1070517"/>
                  </a:cubicBezTo>
                  <a:cubicBezTo>
                    <a:pt x="1207340" y="1063997"/>
                    <a:pt x="1219862" y="1063083"/>
                    <a:pt x="1231013" y="1059366"/>
                  </a:cubicBezTo>
                  <a:cubicBezTo>
                    <a:pt x="1243005" y="1061764"/>
                    <a:pt x="1303078" y="1071381"/>
                    <a:pt x="1320223" y="1081668"/>
                  </a:cubicBezTo>
                  <a:cubicBezTo>
                    <a:pt x="1329238" y="1087077"/>
                    <a:pt x="1335092" y="1096537"/>
                    <a:pt x="1342526" y="1103971"/>
                  </a:cubicBezTo>
                  <a:lnTo>
                    <a:pt x="1398282" y="1115122"/>
                  </a:lnTo>
                  <a:close/>
                </a:path>
              </a:pathLst>
            </a:custGeom>
            <a:gradFill>
              <a:gsLst>
                <a:gs pos="0">
                  <a:schemeClr val="bg1">
                    <a:lumMod val="50000"/>
                  </a:schemeClr>
                </a:gs>
                <a:gs pos="48000">
                  <a:schemeClr val="bg1">
                    <a:lumMod val="75000"/>
                  </a:schemeClr>
                </a:gs>
                <a:gs pos="100000">
                  <a:schemeClr val="bg1">
                    <a:lumMod val="85000"/>
                  </a:schemeClr>
                </a:gs>
              </a:gsLst>
              <a:lin ang="16200000" scaled="1"/>
            </a:gradFill>
            <a:ln w="60325">
              <a:noFill/>
            </a:ln>
            <a:effectLst>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11" name="Textfeld 10">
              <a:extLst>
                <a:ext uri="{FF2B5EF4-FFF2-40B4-BE49-F238E27FC236}">
                  <a16:creationId xmlns:a16="http://schemas.microsoft.com/office/drawing/2014/main" id="{8B81E387-A9FB-8041-A967-F2942C642E86}"/>
                </a:ext>
              </a:extLst>
            </p:cNvPr>
            <p:cNvSpPr txBox="1"/>
            <p:nvPr/>
          </p:nvSpPr>
          <p:spPr>
            <a:xfrm>
              <a:off x="1346325" y="4770939"/>
              <a:ext cx="768993" cy="508089"/>
            </a:xfrm>
            <a:prstGeom prst="rect">
              <a:avLst/>
            </a:prstGeom>
            <a:noFill/>
          </p:spPr>
          <p:txBody>
            <a:bodyPr wrap="none" rtlCol="0">
              <a:spAutoFit/>
            </a:bodyPr>
            <a:lstStyle/>
            <a:p>
              <a:pPr algn="r"/>
              <a:r>
                <a:rPr lang="de-DE" sz="1351" dirty="0">
                  <a:solidFill>
                    <a:schemeClr val="tx1">
                      <a:lumMod val="75000"/>
                      <a:lumOff val="25000"/>
                    </a:schemeClr>
                  </a:solidFill>
                  <a:latin typeface="Arial" panose="020B0604020202020204" pitchFamily="34" charset="0"/>
                  <a:cs typeface="Arial" panose="020B0604020202020204" pitchFamily="34" charset="0"/>
                </a:rPr>
                <a:t>COX</a:t>
              </a:r>
            </a:p>
            <a:p>
              <a:pPr algn="ctr"/>
              <a:r>
                <a:rPr lang="de-DE" sz="1351" dirty="0">
                  <a:solidFill>
                    <a:schemeClr val="tx1">
                      <a:lumMod val="75000"/>
                      <a:lumOff val="25000"/>
                    </a:schemeClr>
                  </a:solidFill>
                  <a:latin typeface="Arial" panose="020B0604020202020204" pitchFamily="34" charset="0"/>
                  <a:cs typeface="Arial" panose="020B0604020202020204" pitchFamily="34" charset="0"/>
                </a:rPr>
                <a:t>(aktiv)</a:t>
              </a:r>
            </a:p>
          </p:txBody>
        </p:sp>
        <p:sp>
          <p:nvSpPr>
            <p:cNvPr id="15" name="Freihandform 14">
              <a:extLst>
                <a:ext uri="{FF2B5EF4-FFF2-40B4-BE49-F238E27FC236}">
                  <a16:creationId xmlns:a16="http://schemas.microsoft.com/office/drawing/2014/main" id="{8563F96A-FF69-2E44-8DDC-AFCAF3B9F197}"/>
                </a:ext>
              </a:extLst>
            </p:cNvPr>
            <p:cNvSpPr/>
            <p:nvPr/>
          </p:nvSpPr>
          <p:spPr>
            <a:xfrm>
              <a:off x="4523029" y="2207941"/>
              <a:ext cx="3107127" cy="3512635"/>
            </a:xfrm>
            <a:custGeom>
              <a:avLst/>
              <a:gdLst>
                <a:gd name="connsiteX0" fmla="*/ 1398282 w 3107126"/>
                <a:gd name="connsiteY0" fmla="*/ 1115122 h 3479180"/>
                <a:gd name="connsiteX1" fmla="*/ 1398282 w 3107126"/>
                <a:gd name="connsiteY1" fmla="*/ 1115122 h 3479180"/>
                <a:gd name="connsiteX2" fmla="*/ 1487491 w 3107126"/>
                <a:gd name="connsiteY2" fmla="*/ 1159727 h 3479180"/>
                <a:gd name="connsiteX3" fmla="*/ 1554399 w 3107126"/>
                <a:gd name="connsiteY3" fmla="*/ 1182029 h 3479180"/>
                <a:gd name="connsiteX4" fmla="*/ 1587852 w 3107126"/>
                <a:gd name="connsiteY4" fmla="*/ 1193180 h 3479180"/>
                <a:gd name="connsiteX5" fmla="*/ 1643609 w 3107126"/>
                <a:gd name="connsiteY5" fmla="*/ 1182029 h 3479180"/>
                <a:gd name="connsiteX6" fmla="*/ 1677062 w 3107126"/>
                <a:gd name="connsiteY6" fmla="*/ 1159727 h 3479180"/>
                <a:gd name="connsiteX7" fmla="*/ 1710516 w 3107126"/>
                <a:gd name="connsiteY7" fmla="*/ 1148576 h 3479180"/>
                <a:gd name="connsiteX8" fmla="*/ 1732818 w 3107126"/>
                <a:gd name="connsiteY8" fmla="*/ 1126273 h 3479180"/>
                <a:gd name="connsiteX9" fmla="*/ 1799726 w 3107126"/>
                <a:gd name="connsiteY9" fmla="*/ 1103971 h 3479180"/>
                <a:gd name="connsiteX10" fmla="*/ 1833179 w 3107126"/>
                <a:gd name="connsiteY10" fmla="*/ 1048215 h 3479180"/>
                <a:gd name="connsiteX11" fmla="*/ 1855482 w 3107126"/>
                <a:gd name="connsiteY11" fmla="*/ 1025912 h 3479180"/>
                <a:gd name="connsiteX12" fmla="*/ 1888935 w 3107126"/>
                <a:gd name="connsiteY12" fmla="*/ 1014761 h 3479180"/>
                <a:gd name="connsiteX13" fmla="*/ 2022750 w 3107126"/>
                <a:gd name="connsiteY13" fmla="*/ 1003610 h 3479180"/>
                <a:gd name="connsiteX14" fmla="*/ 2390740 w 3107126"/>
                <a:gd name="connsiteY14" fmla="*/ 992458 h 3479180"/>
                <a:gd name="connsiteX15" fmla="*/ 2435345 w 3107126"/>
                <a:gd name="connsiteY15" fmla="*/ 1048215 h 3479180"/>
                <a:gd name="connsiteX16" fmla="*/ 2491101 w 3107126"/>
                <a:gd name="connsiteY16" fmla="*/ 1103971 h 3479180"/>
                <a:gd name="connsiteX17" fmla="*/ 2513404 w 3107126"/>
                <a:gd name="connsiteY17" fmla="*/ 1137424 h 3479180"/>
                <a:gd name="connsiteX18" fmla="*/ 2524555 w 3107126"/>
                <a:gd name="connsiteY18" fmla="*/ 1170878 h 3479180"/>
                <a:gd name="connsiteX19" fmla="*/ 2613765 w 3107126"/>
                <a:gd name="connsiteY19" fmla="*/ 1204332 h 3479180"/>
                <a:gd name="connsiteX20" fmla="*/ 2691823 w 3107126"/>
                <a:gd name="connsiteY20" fmla="*/ 1226634 h 3479180"/>
                <a:gd name="connsiteX21" fmla="*/ 2803335 w 3107126"/>
                <a:gd name="connsiteY21" fmla="*/ 1215483 h 3479180"/>
                <a:gd name="connsiteX22" fmla="*/ 2892545 w 3107126"/>
                <a:gd name="connsiteY22" fmla="*/ 1148576 h 3479180"/>
                <a:gd name="connsiteX23" fmla="*/ 2937150 w 3107126"/>
                <a:gd name="connsiteY23" fmla="*/ 1126273 h 3479180"/>
                <a:gd name="connsiteX24" fmla="*/ 3004057 w 3107126"/>
                <a:gd name="connsiteY24" fmla="*/ 1048215 h 3479180"/>
                <a:gd name="connsiteX25" fmla="*/ 3026360 w 3107126"/>
                <a:gd name="connsiteY25" fmla="*/ 970156 h 3479180"/>
                <a:gd name="connsiteX26" fmla="*/ 3059813 w 3107126"/>
                <a:gd name="connsiteY26" fmla="*/ 925551 h 3479180"/>
                <a:gd name="connsiteX27" fmla="*/ 3070965 w 3107126"/>
                <a:gd name="connsiteY27" fmla="*/ 836341 h 3479180"/>
                <a:gd name="connsiteX28" fmla="*/ 3059813 w 3107126"/>
                <a:gd name="connsiteY28" fmla="*/ 691376 h 3479180"/>
                <a:gd name="connsiteX29" fmla="*/ 3037511 w 3107126"/>
                <a:gd name="connsiteY29" fmla="*/ 624468 h 3479180"/>
                <a:gd name="connsiteX30" fmla="*/ 2992906 w 3107126"/>
                <a:gd name="connsiteY30" fmla="*/ 524107 h 3479180"/>
                <a:gd name="connsiteX31" fmla="*/ 2970604 w 3107126"/>
                <a:gd name="connsiteY31" fmla="*/ 490654 h 3479180"/>
                <a:gd name="connsiteX32" fmla="*/ 2948301 w 3107126"/>
                <a:gd name="connsiteY32" fmla="*/ 446049 h 3479180"/>
                <a:gd name="connsiteX33" fmla="*/ 2937150 w 3107126"/>
                <a:gd name="connsiteY33" fmla="*/ 412595 h 3479180"/>
                <a:gd name="connsiteX34" fmla="*/ 2903696 w 3107126"/>
                <a:gd name="connsiteY34" fmla="*/ 379141 h 3479180"/>
                <a:gd name="connsiteX35" fmla="*/ 2881394 w 3107126"/>
                <a:gd name="connsiteY35" fmla="*/ 345688 h 3479180"/>
                <a:gd name="connsiteX36" fmla="*/ 2792184 w 3107126"/>
                <a:gd name="connsiteY36" fmla="*/ 278780 h 3479180"/>
                <a:gd name="connsiteX37" fmla="*/ 2758731 w 3107126"/>
                <a:gd name="connsiteY37" fmla="*/ 256478 h 3479180"/>
                <a:gd name="connsiteX38" fmla="*/ 2691823 w 3107126"/>
                <a:gd name="connsiteY38" fmla="*/ 234176 h 3479180"/>
                <a:gd name="connsiteX39" fmla="*/ 2658370 w 3107126"/>
                <a:gd name="connsiteY39" fmla="*/ 223024 h 3479180"/>
                <a:gd name="connsiteX40" fmla="*/ 2580311 w 3107126"/>
                <a:gd name="connsiteY40" fmla="*/ 167268 h 3479180"/>
                <a:gd name="connsiteX41" fmla="*/ 2513404 w 3107126"/>
                <a:gd name="connsiteY41" fmla="*/ 144966 h 3479180"/>
                <a:gd name="connsiteX42" fmla="*/ 2479950 w 3107126"/>
                <a:gd name="connsiteY42" fmla="*/ 122663 h 3479180"/>
                <a:gd name="connsiteX43" fmla="*/ 2435345 w 3107126"/>
                <a:gd name="connsiteY43" fmla="*/ 89210 h 3479180"/>
                <a:gd name="connsiteX44" fmla="*/ 2390740 w 3107126"/>
                <a:gd name="connsiteY44" fmla="*/ 78058 h 3479180"/>
                <a:gd name="connsiteX45" fmla="*/ 2279228 w 3107126"/>
                <a:gd name="connsiteY45" fmla="*/ 33454 h 3479180"/>
                <a:gd name="connsiteX46" fmla="*/ 2178867 w 3107126"/>
                <a:gd name="connsiteY46" fmla="*/ 22302 h 3479180"/>
                <a:gd name="connsiteX47" fmla="*/ 2078506 w 3107126"/>
                <a:gd name="connsiteY47" fmla="*/ 0 h 3479180"/>
                <a:gd name="connsiteX48" fmla="*/ 1509794 w 3107126"/>
                <a:gd name="connsiteY48" fmla="*/ 11151 h 3479180"/>
                <a:gd name="connsiteX49" fmla="*/ 1465189 w 3107126"/>
                <a:gd name="connsiteY49" fmla="*/ 22302 h 3479180"/>
                <a:gd name="connsiteX50" fmla="*/ 1275618 w 3107126"/>
                <a:gd name="connsiteY50" fmla="*/ 33454 h 3479180"/>
                <a:gd name="connsiteX51" fmla="*/ 1164106 w 3107126"/>
                <a:gd name="connsiteY51" fmla="*/ 55756 h 3479180"/>
                <a:gd name="connsiteX52" fmla="*/ 1119501 w 3107126"/>
                <a:gd name="connsiteY52" fmla="*/ 66907 h 3479180"/>
                <a:gd name="connsiteX53" fmla="*/ 1063745 w 3107126"/>
                <a:gd name="connsiteY53" fmla="*/ 78058 h 3479180"/>
                <a:gd name="connsiteX54" fmla="*/ 996838 w 3107126"/>
                <a:gd name="connsiteY54" fmla="*/ 100361 h 3479180"/>
                <a:gd name="connsiteX55" fmla="*/ 963384 w 3107126"/>
                <a:gd name="connsiteY55" fmla="*/ 111512 h 3479180"/>
                <a:gd name="connsiteX56" fmla="*/ 929931 w 3107126"/>
                <a:gd name="connsiteY56" fmla="*/ 133815 h 3479180"/>
                <a:gd name="connsiteX57" fmla="*/ 863023 w 3107126"/>
                <a:gd name="connsiteY57" fmla="*/ 156117 h 3479180"/>
                <a:gd name="connsiteX58" fmla="*/ 784965 w 3107126"/>
                <a:gd name="connsiteY58" fmla="*/ 178419 h 3479180"/>
                <a:gd name="connsiteX59" fmla="*/ 651150 w 3107126"/>
                <a:gd name="connsiteY59" fmla="*/ 223024 h 3479180"/>
                <a:gd name="connsiteX60" fmla="*/ 584243 w 3107126"/>
                <a:gd name="connsiteY60" fmla="*/ 245327 h 3479180"/>
                <a:gd name="connsiteX61" fmla="*/ 550789 w 3107126"/>
                <a:gd name="connsiteY61" fmla="*/ 256478 h 3479180"/>
                <a:gd name="connsiteX62" fmla="*/ 483882 w 3107126"/>
                <a:gd name="connsiteY62" fmla="*/ 289932 h 3479180"/>
                <a:gd name="connsiteX63" fmla="*/ 428126 w 3107126"/>
                <a:gd name="connsiteY63" fmla="*/ 334537 h 3479180"/>
                <a:gd name="connsiteX64" fmla="*/ 372370 w 3107126"/>
                <a:gd name="connsiteY64" fmla="*/ 390293 h 3479180"/>
                <a:gd name="connsiteX65" fmla="*/ 338916 w 3107126"/>
                <a:gd name="connsiteY65" fmla="*/ 423746 h 3479180"/>
                <a:gd name="connsiteX66" fmla="*/ 316613 w 3107126"/>
                <a:gd name="connsiteY66" fmla="*/ 446049 h 3479180"/>
                <a:gd name="connsiteX67" fmla="*/ 283160 w 3107126"/>
                <a:gd name="connsiteY67" fmla="*/ 490654 h 3479180"/>
                <a:gd name="connsiteX68" fmla="*/ 260857 w 3107126"/>
                <a:gd name="connsiteY68" fmla="*/ 512956 h 3479180"/>
                <a:gd name="connsiteX69" fmla="*/ 216252 w 3107126"/>
                <a:gd name="connsiteY69" fmla="*/ 579863 h 3479180"/>
                <a:gd name="connsiteX70" fmla="*/ 193950 w 3107126"/>
                <a:gd name="connsiteY70" fmla="*/ 646771 h 3479180"/>
                <a:gd name="connsiteX71" fmla="*/ 160496 w 3107126"/>
                <a:gd name="connsiteY71" fmla="*/ 713678 h 3479180"/>
                <a:gd name="connsiteX72" fmla="*/ 138194 w 3107126"/>
                <a:gd name="connsiteY72" fmla="*/ 814039 h 3479180"/>
                <a:gd name="connsiteX73" fmla="*/ 127043 w 3107126"/>
                <a:gd name="connsiteY73" fmla="*/ 847493 h 3479180"/>
                <a:gd name="connsiteX74" fmla="*/ 93589 w 3107126"/>
                <a:gd name="connsiteY74" fmla="*/ 892097 h 3479180"/>
                <a:gd name="connsiteX75" fmla="*/ 60135 w 3107126"/>
                <a:gd name="connsiteY75" fmla="*/ 1059366 h 3479180"/>
                <a:gd name="connsiteX76" fmla="*/ 48984 w 3107126"/>
                <a:gd name="connsiteY76" fmla="*/ 1092819 h 3479180"/>
                <a:gd name="connsiteX77" fmla="*/ 26682 w 3107126"/>
                <a:gd name="connsiteY77" fmla="*/ 1215483 h 3479180"/>
                <a:gd name="connsiteX78" fmla="*/ 15531 w 3107126"/>
                <a:gd name="connsiteY78" fmla="*/ 1248937 h 3479180"/>
                <a:gd name="connsiteX79" fmla="*/ 4379 w 3107126"/>
                <a:gd name="connsiteY79" fmla="*/ 1315844 h 3479180"/>
                <a:gd name="connsiteX80" fmla="*/ 26682 w 3107126"/>
                <a:gd name="connsiteY80" fmla="*/ 1694985 h 3479180"/>
                <a:gd name="connsiteX81" fmla="*/ 48984 w 3107126"/>
                <a:gd name="connsiteY81" fmla="*/ 1750741 h 3479180"/>
                <a:gd name="connsiteX82" fmla="*/ 82438 w 3107126"/>
                <a:gd name="connsiteY82" fmla="*/ 1828800 h 3479180"/>
                <a:gd name="connsiteX83" fmla="*/ 149345 w 3107126"/>
                <a:gd name="connsiteY83" fmla="*/ 1918010 h 3479180"/>
                <a:gd name="connsiteX84" fmla="*/ 193950 w 3107126"/>
                <a:gd name="connsiteY84" fmla="*/ 1984917 h 3479180"/>
                <a:gd name="connsiteX85" fmla="*/ 216252 w 3107126"/>
                <a:gd name="connsiteY85" fmla="*/ 2018371 h 3479180"/>
                <a:gd name="connsiteX86" fmla="*/ 238555 w 3107126"/>
                <a:gd name="connsiteY86" fmla="*/ 2085278 h 3479180"/>
                <a:gd name="connsiteX87" fmla="*/ 227404 w 3107126"/>
                <a:gd name="connsiteY87" fmla="*/ 2397512 h 3479180"/>
                <a:gd name="connsiteX88" fmla="*/ 216252 w 3107126"/>
                <a:gd name="connsiteY88" fmla="*/ 2453268 h 3479180"/>
                <a:gd name="connsiteX89" fmla="*/ 205101 w 3107126"/>
                <a:gd name="connsiteY89" fmla="*/ 2542478 h 3479180"/>
                <a:gd name="connsiteX90" fmla="*/ 249706 w 3107126"/>
                <a:gd name="connsiteY90" fmla="*/ 2698595 h 3479180"/>
                <a:gd name="connsiteX91" fmla="*/ 316613 w 3107126"/>
                <a:gd name="connsiteY91" fmla="*/ 2810107 h 3479180"/>
                <a:gd name="connsiteX92" fmla="*/ 383521 w 3107126"/>
                <a:gd name="connsiteY92" fmla="*/ 2899317 h 3479180"/>
                <a:gd name="connsiteX93" fmla="*/ 461579 w 3107126"/>
                <a:gd name="connsiteY93" fmla="*/ 3021980 h 3479180"/>
                <a:gd name="connsiteX94" fmla="*/ 483882 w 3107126"/>
                <a:gd name="connsiteY94" fmla="*/ 3055434 h 3479180"/>
                <a:gd name="connsiteX95" fmla="*/ 539638 w 3107126"/>
                <a:gd name="connsiteY95" fmla="*/ 3100039 h 3479180"/>
                <a:gd name="connsiteX96" fmla="*/ 573091 w 3107126"/>
                <a:gd name="connsiteY96" fmla="*/ 3122341 h 3479180"/>
                <a:gd name="connsiteX97" fmla="*/ 639999 w 3107126"/>
                <a:gd name="connsiteY97" fmla="*/ 3178097 h 3479180"/>
                <a:gd name="connsiteX98" fmla="*/ 684604 w 3107126"/>
                <a:gd name="connsiteY98" fmla="*/ 3200400 h 3479180"/>
                <a:gd name="connsiteX99" fmla="*/ 751511 w 3107126"/>
                <a:gd name="connsiteY99" fmla="*/ 3222702 h 3479180"/>
                <a:gd name="connsiteX100" fmla="*/ 829570 w 3107126"/>
                <a:gd name="connsiteY100" fmla="*/ 3267307 h 3479180"/>
                <a:gd name="connsiteX101" fmla="*/ 874174 w 3107126"/>
                <a:gd name="connsiteY101" fmla="*/ 3300761 h 3479180"/>
                <a:gd name="connsiteX102" fmla="*/ 941082 w 3107126"/>
                <a:gd name="connsiteY102" fmla="*/ 3323063 h 3479180"/>
                <a:gd name="connsiteX103" fmla="*/ 974535 w 3107126"/>
                <a:gd name="connsiteY103" fmla="*/ 3345366 h 3479180"/>
                <a:gd name="connsiteX104" fmla="*/ 1074896 w 3107126"/>
                <a:gd name="connsiteY104" fmla="*/ 3378819 h 3479180"/>
                <a:gd name="connsiteX105" fmla="*/ 1108350 w 3107126"/>
                <a:gd name="connsiteY105" fmla="*/ 3412273 h 3479180"/>
                <a:gd name="connsiteX106" fmla="*/ 1219862 w 3107126"/>
                <a:gd name="connsiteY106" fmla="*/ 3423424 h 3479180"/>
                <a:gd name="connsiteX107" fmla="*/ 1297921 w 3107126"/>
                <a:gd name="connsiteY107" fmla="*/ 3434576 h 3479180"/>
                <a:gd name="connsiteX108" fmla="*/ 1387131 w 3107126"/>
                <a:gd name="connsiteY108" fmla="*/ 3456878 h 3479180"/>
                <a:gd name="connsiteX109" fmla="*/ 1420584 w 3107126"/>
                <a:gd name="connsiteY109" fmla="*/ 3468029 h 3479180"/>
                <a:gd name="connsiteX110" fmla="*/ 1621306 w 3107126"/>
                <a:gd name="connsiteY110" fmla="*/ 3479180 h 3479180"/>
                <a:gd name="connsiteX111" fmla="*/ 2312682 w 3107126"/>
                <a:gd name="connsiteY111" fmla="*/ 3468029 h 3479180"/>
                <a:gd name="connsiteX112" fmla="*/ 2401891 w 3107126"/>
                <a:gd name="connsiteY112" fmla="*/ 3445727 h 3479180"/>
                <a:gd name="connsiteX113" fmla="*/ 2580311 w 3107126"/>
                <a:gd name="connsiteY113" fmla="*/ 3423424 h 3479180"/>
                <a:gd name="connsiteX114" fmla="*/ 2647218 w 3107126"/>
                <a:gd name="connsiteY114" fmla="*/ 3401122 h 3479180"/>
                <a:gd name="connsiteX115" fmla="*/ 2702974 w 3107126"/>
                <a:gd name="connsiteY115" fmla="*/ 3389971 h 3479180"/>
                <a:gd name="connsiteX116" fmla="*/ 2769882 w 3107126"/>
                <a:gd name="connsiteY116" fmla="*/ 3367668 h 3479180"/>
                <a:gd name="connsiteX117" fmla="*/ 2803335 w 3107126"/>
                <a:gd name="connsiteY117" fmla="*/ 3356517 h 3479180"/>
                <a:gd name="connsiteX118" fmla="*/ 2847940 w 3107126"/>
                <a:gd name="connsiteY118" fmla="*/ 3334215 h 3479180"/>
                <a:gd name="connsiteX119" fmla="*/ 2881394 w 3107126"/>
                <a:gd name="connsiteY119" fmla="*/ 3300761 h 3479180"/>
                <a:gd name="connsiteX120" fmla="*/ 2970604 w 3107126"/>
                <a:gd name="connsiteY120" fmla="*/ 3233854 h 3479180"/>
                <a:gd name="connsiteX121" fmla="*/ 3026360 w 3107126"/>
                <a:gd name="connsiteY121" fmla="*/ 3144644 h 3479180"/>
                <a:gd name="connsiteX122" fmla="*/ 3048662 w 3107126"/>
                <a:gd name="connsiteY122" fmla="*/ 3111190 h 3479180"/>
                <a:gd name="connsiteX123" fmla="*/ 3082116 w 3107126"/>
                <a:gd name="connsiteY123" fmla="*/ 3044283 h 3479180"/>
                <a:gd name="connsiteX124" fmla="*/ 3093267 w 3107126"/>
                <a:gd name="connsiteY124" fmla="*/ 2709746 h 3479180"/>
                <a:gd name="connsiteX125" fmla="*/ 3070965 w 3107126"/>
                <a:gd name="connsiteY125" fmla="*/ 2575932 h 3479180"/>
                <a:gd name="connsiteX126" fmla="*/ 3059813 w 3107126"/>
                <a:gd name="connsiteY126" fmla="*/ 2486722 h 3479180"/>
                <a:gd name="connsiteX127" fmla="*/ 2992906 w 3107126"/>
                <a:gd name="connsiteY127" fmla="*/ 2386361 h 3479180"/>
                <a:gd name="connsiteX128" fmla="*/ 2937150 w 3107126"/>
                <a:gd name="connsiteY128" fmla="*/ 2308302 h 3479180"/>
                <a:gd name="connsiteX129" fmla="*/ 2847940 w 3107126"/>
                <a:gd name="connsiteY129" fmla="*/ 2263697 h 3479180"/>
                <a:gd name="connsiteX130" fmla="*/ 2769882 w 3107126"/>
                <a:gd name="connsiteY130" fmla="*/ 2241395 h 3479180"/>
                <a:gd name="connsiteX131" fmla="*/ 2714126 w 3107126"/>
                <a:gd name="connsiteY131" fmla="*/ 2207941 h 3479180"/>
                <a:gd name="connsiteX132" fmla="*/ 2680672 w 3107126"/>
                <a:gd name="connsiteY132" fmla="*/ 2185639 h 3479180"/>
                <a:gd name="connsiteX133" fmla="*/ 2535706 w 3107126"/>
                <a:gd name="connsiteY133" fmla="*/ 2152185 h 3479180"/>
                <a:gd name="connsiteX134" fmla="*/ 2502252 w 3107126"/>
                <a:gd name="connsiteY134" fmla="*/ 2129883 h 3479180"/>
                <a:gd name="connsiteX135" fmla="*/ 2357287 w 3107126"/>
                <a:gd name="connsiteY135" fmla="*/ 2107580 h 3479180"/>
                <a:gd name="connsiteX136" fmla="*/ 2100809 w 3107126"/>
                <a:gd name="connsiteY136" fmla="*/ 2085278 h 3479180"/>
                <a:gd name="connsiteX137" fmla="*/ 2000448 w 3107126"/>
                <a:gd name="connsiteY137" fmla="*/ 2096429 h 3479180"/>
                <a:gd name="connsiteX138" fmla="*/ 1933540 w 3107126"/>
                <a:gd name="connsiteY138" fmla="*/ 2118732 h 3479180"/>
                <a:gd name="connsiteX139" fmla="*/ 1900087 w 3107126"/>
                <a:gd name="connsiteY139" fmla="*/ 2129883 h 3479180"/>
                <a:gd name="connsiteX140" fmla="*/ 1866633 w 3107126"/>
                <a:gd name="connsiteY140" fmla="*/ 2141034 h 3479180"/>
                <a:gd name="connsiteX141" fmla="*/ 1822028 w 3107126"/>
                <a:gd name="connsiteY141" fmla="*/ 2163337 h 3479180"/>
                <a:gd name="connsiteX142" fmla="*/ 1755121 w 3107126"/>
                <a:gd name="connsiteY142" fmla="*/ 2207941 h 3479180"/>
                <a:gd name="connsiteX143" fmla="*/ 1710516 w 3107126"/>
                <a:gd name="connsiteY143" fmla="*/ 2263697 h 3479180"/>
                <a:gd name="connsiteX144" fmla="*/ 1688213 w 3107126"/>
                <a:gd name="connsiteY144" fmla="*/ 2286000 h 3479180"/>
                <a:gd name="connsiteX145" fmla="*/ 1665911 w 3107126"/>
                <a:gd name="connsiteY145" fmla="*/ 2319454 h 3479180"/>
                <a:gd name="connsiteX146" fmla="*/ 1599004 w 3107126"/>
                <a:gd name="connsiteY146" fmla="*/ 2364058 h 3479180"/>
                <a:gd name="connsiteX147" fmla="*/ 1565550 w 3107126"/>
                <a:gd name="connsiteY147" fmla="*/ 2397512 h 3479180"/>
                <a:gd name="connsiteX148" fmla="*/ 1532096 w 3107126"/>
                <a:gd name="connsiteY148" fmla="*/ 2408663 h 3479180"/>
                <a:gd name="connsiteX149" fmla="*/ 1454038 w 3107126"/>
                <a:gd name="connsiteY149" fmla="*/ 2430966 h 3479180"/>
                <a:gd name="connsiteX150" fmla="*/ 1398282 w 3107126"/>
                <a:gd name="connsiteY150" fmla="*/ 2464419 h 3479180"/>
                <a:gd name="connsiteX151" fmla="*/ 1375979 w 3107126"/>
                <a:gd name="connsiteY151" fmla="*/ 2486722 h 3479180"/>
                <a:gd name="connsiteX152" fmla="*/ 1175257 w 3107126"/>
                <a:gd name="connsiteY152" fmla="*/ 2464419 h 3479180"/>
                <a:gd name="connsiteX153" fmla="*/ 1141804 w 3107126"/>
                <a:gd name="connsiteY153" fmla="*/ 2442117 h 3479180"/>
                <a:gd name="connsiteX154" fmla="*/ 1097199 w 3107126"/>
                <a:gd name="connsiteY154" fmla="*/ 2397512 h 3479180"/>
                <a:gd name="connsiteX155" fmla="*/ 1074896 w 3107126"/>
                <a:gd name="connsiteY155" fmla="*/ 2330605 h 3479180"/>
                <a:gd name="connsiteX156" fmla="*/ 1063745 w 3107126"/>
                <a:gd name="connsiteY156" fmla="*/ 2297151 h 3479180"/>
                <a:gd name="connsiteX157" fmla="*/ 1052594 w 3107126"/>
                <a:gd name="connsiteY157" fmla="*/ 2207941 h 3479180"/>
                <a:gd name="connsiteX158" fmla="*/ 1041443 w 3107126"/>
                <a:gd name="connsiteY158" fmla="*/ 2174488 h 3479180"/>
                <a:gd name="connsiteX159" fmla="*/ 1063745 w 3107126"/>
                <a:gd name="connsiteY159" fmla="*/ 2085278 h 3479180"/>
                <a:gd name="connsiteX160" fmla="*/ 1086048 w 3107126"/>
                <a:gd name="connsiteY160" fmla="*/ 2062976 h 3479180"/>
                <a:gd name="connsiteX161" fmla="*/ 1119501 w 3107126"/>
                <a:gd name="connsiteY161" fmla="*/ 1951463 h 3479180"/>
                <a:gd name="connsiteX162" fmla="*/ 1141804 w 3107126"/>
                <a:gd name="connsiteY162" fmla="*/ 1918010 h 3479180"/>
                <a:gd name="connsiteX163" fmla="*/ 1152955 w 3107126"/>
                <a:gd name="connsiteY163" fmla="*/ 1884556 h 3479180"/>
                <a:gd name="connsiteX164" fmla="*/ 1197560 w 3107126"/>
                <a:gd name="connsiteY164" fmla="*/ 1817649 h 3479180"/>
                <a:gd name="connsiteX165" fmla="*/ 1219862 w 3107126"/>
                <a:gd name="connsiteY165" fmla="*/ 1750741 h 3479180"/>
                <a:gd name="connsiteX166" fmla="*/ 1231013 w 3107126"/>
                <a:gd name="connsiteY166" fmla="*/ 1717288 h 3479180"/>
                <a:gd name="connsiteX167" fmla="*/ 1242165 w 3107126"/>
                <a:gd name="connsiteY167" fmla="*/ 1661532 h 3479180"/>
                <a:gd name="connsiteX168" fmla="*/ 1208711 w 3107126"/>
                <a:gd name="connsiteY168" fmla="*/ 1605776 h 3479180"/>
                <a:gd name="connsiteX169" fmla="*/ 1186409 w 3107126"/>
                <a:gd name="connsiteY169" fmla="*/ 1583473 h 3479180"/>
                <a:gd name="connsiteX170" fmla="*/ 1164106 w 3107126"/>
                <a:gd name="connsiteY170" fmla="*/ 1494263 h 3479180"/>
                <a:gd name="connsiteX171" fmla="*/ 1152955 w 3107126"/>
                <a:gd name="connsiteY171" fmla="*/ 1460810 h 3479180"/>
                <a:gd name="connsiteX172" fmla="*/ 1141804 w 3107126"/>
                <a:gd name="connsiteY172" fmla="*/ 1416205 h 3479180"/>
                <a:gd name="connsiteX173" fmla="*/ 1119501 w 3107126"/>
                <a:gd name="connsiteY173" fmla="*/ 1393902 h 3479180"/>
                <a:gd name="connsiteX174" fmla="*/ 1108350 w 3107126"/>
                <a:gd name="connsiteY174" fmla="*/ 1360449 h 3479180"/>
                <a:gd name="connsiteX175" fmla="*/ 1074896 w 3107126"/>
                <a:gd name="connsiteY175" fmla="*/ 1271239 h 3479180"/>
                <a:gd name="connsiteX176" fmla="*/ 1086048 w 3107126"/>
                <a:gd name="connsiteY176" fmla="*/ 1215483 h 3479180"/>
                <a:gd name="connsiteX177" fmla="*/ 1141804 w 3107126"/>
                <a:gd name="connsiteY177" fmla="*/ 1137424 h 3479180"/>
                <a:gd name="connsiteX178" fmla="*/ 1197560 w 3107126"/>
                <a:gd name="connsiteY178" fmla="*/ 1070517 h 3479180"/>
                <a:gd name="connsiteX179" fmla="*/ 1231013 w 3107126"/>
                <a:gd name="connsiteY179" fmla="*/ 1059366 h 3479180"/>
                <a:gd name="connsiteX180" fmla="*/ 1320223 w 3107126"/>
                <a:gd name="connsiteY180" fmla="*/ 1081668 h 3479180"/>
                <a:gd name="connsiteX181" fmla="*/ 1342526 w 3107126"/>
                <a:gd name="connsiteY181" fmla="*/ 1103971 h 3479180"/>
                <a:gd name="connsiteX182" fmla="*/ 1398282 w 3107126"/>
                <a:gd name="connsiteY182" fmla="*/ 1115122 h 347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107126" h="3479180">
                  <a:moveTo>
                    <a:pt x="1398282" y="1115122"/>
                  </a:moveTo>
                  <a:lnTo>
                    <a:pt x="1398282" y="1115122"/>
                  </a:lnTo>
                  <a:cubicBezTo>
                    <a:pt x="1428018" y="1129990"/>
                    <a:pt x="1456933" y="1146631"/>
                    <a:pt x="1487491" y="1159727"/>
                  </a:cubicBezTo>
                  <a:cubicBezTo>
                    <a:pt x="1509099" y="1168988"/>
                    <a:pt x="1532096" y="1174595"/>
                    <a:pt x="1554399" y="1182029"/>
                  </a:cubicBezTo>
                  <a:lnTo>
                    <a:pt x="1587852" y="1193180"/>
                  </a:lnTo>
                  <a:cubicBezTo>
                    <a:pt x="1606438" y="1189463"/>
                    <a:pt x="1625862" y="1188684"/>
                    <a:pt x="1643609" y="1182029"/>
                  </a:cubicBezTo>
                  <a:cubicBezTo>
                    <a:pt x="1656158" y="1177323"/>
                    <a:pt x="1665075" y="1165720"/>
                    <a:pt x="1677062" y="1159727"/>
                  </a:cubicBezTo>
                  <a:cubicBezTo>
                    <a:pt x="1687576" y="1154470"/>
                    <a:pt x="1699365" y="1152293"/>
                    <a:pt x="1710516" y="1148576"/>
                  </a:cubicBezTo>
                  <a:cubicBezTo>
                    <a:pt x="1717950" y="1141142"/>
                    <a:pt x="1723414" y="1130975"/>
                    <a:pt x="1732818" y="1126273"/>
                  </a:cubicBezTo>
                  <a:cubicBezTo>
                    <a:pt x="1753845" y="1115759"/>
                    <a:pt x="1799726" y="1103971"/>
                    <a:pt x="1799726" y="1103971"/>
                  </a:cubicBezTo>
                  <a:cubicBezTo>
                    <a:pt x="1856238" y="1047457"/>
                    <a:pt x="1789749" y="1120598"/>
                    <a:pt x="1833179" y="1048215"/>
                  </a:cubicBezTo>
                  <a:cubicBezTo>
                    <a:pt x="1838588" y="1039200"/>
                    <a:pt x="1846467" y="1031321"/>
                    <a:pt x="1855482" y="1025912"/>
                  </a:cubicBezTo>
                  <a:cubicBezTo>
                    <a:pt x="1865561" y="1019864"/>
                    <a:pt x="1877284" y="1016314"/>
                    <a:pt x="1888935" y="1014761"/>
                  </a:cubicBezTo>
                  <a:cubicBezTo>
                    <a:pt x="1933302" y="1008846"/>
                    <a:pt x="1978145" y="1007327"/>
                    <a:pt x="2022750" y="1003610"/>
                  </a:cubicBezTo>
                  <a:cubicBezTo>
                    <a:pt x="2184933" y="949547"/>
                    <a:pt x="2066164" y="980437"/>
                    <a:pt x="2390740" y="992458"/>
                  </a:cubicBezTo>
                  <a:cubicBezTo>
                    <a:pt x="2477842" y="1050527"/>
                    <a:pt x="2381481" y="976396"/>
                    <a:pt x="2435345" y="1048215"/>
                  </a:cubicBezTo>
                  <a:cubicBezTo>
                    <a:pt x="2451115" y="1069242"/>
                    <a:pt x="2476521" y="1082102"/>
                    <a:pt x="2491101" y="1103971"/>
                  </a:cubicBezTo>
                  <a:lnTo>
                    <a:pt x="2513404" y="1137424"/>
                  </a:lnTo>
                  <a:cubicBezTo>
                    <a:pt x="2517121" y="1148575"/>
                    <a:pt x="2517212" y="1161699"/>
                    <a:pt x="2524555" y="1170878"/>
                  </a:cubicBezTo>
                  <a:cubicBezTo>
                    <a:pt x="2546893" y="1198801"/>
                    <a:pt x="2582890" y="1197471"/>
                    <a:pt x="2613765" y="1204332"/>
                  </a:cubicBezTo>
                  <a:cubicBezTo>
                    <a:pt x="2655776" y="1213668"/>
                    <a:pt x="2654566" y="1214215"/>
                    <a:pt x="2691823" y="1226634"/>
                  </a:cubicBezTo>
                  <a:cubicBezTo>
                    <a:pt x="2728994" y="1222917"/>
                    <a:pt x="2766808" y="1223310"/>
                    <a:pt x="2803335" y="1215483"/>
                  </a:cubicBezTo>
                  <a:cubicBezTo>
                    <a:pt x="2853718" y="1204687"/>
                    <a:pt x="2852666" y="1178485"/>
                    <a:pt x="2892545" y="1148576"/>
                  </a:cubicBezTo>
                  <a:cubicBezTo>
                    <a:pt x="2905844" y="1138602"/>
                    <a:pt x="2923851" y="1136247"/>
                    <a:pt x="2937150" y="1126273"/>
                  </a:cubicBezTo>
                  <a:cubicBezTo>
                    <a:pt x="2973205" y="1099232"/>
                    <a:pt x="2981581" y="1081929"/>
                    <a:pt x="3004057" y="1048215"/>
                  </a:cubicBezTo>
                  <a:cubicBezTo>
                    <a:pt x="3006470" y="1038563"/>
                    <a:pt x="3019252" y="982596"/>
                    <a:pt x="3026360" y="970156"/>
                  </a:cubicBezTo>
                  <a:cubicBezTo>
                    <a:pt x="3035581" y="954019"/>
                    <a:pt x="3048662" y="940419"/>
                    <a:pt x="3059813" y="925551"/>
                  </a:cubicBezTo>
                  <a:cubicBezTo>
                    <a:pt x="3063530" y="895814"/>
                    <a:pt x="3070965" y="866309"/>
                    <a:pt x="3070965" y="836341"/>
                  </a:cubicBezTo>
                  <a:cubicBezTo>
                    <a:pt x="3070965" y="787877"/>
                    <a:pt x="3067372" y="739247"/>
                    <a:pt x="3059813" y="691376"/>
                  </a:cubicBezTo>
                  <a:cubicBezTo>
                    <a:pt x="3056146" y="668155"/>
                    <a:pt x="3046242" y="646296"/>
                    <a:pt x="3037511" y="624468"/>
                  </a:cubicBezTo>
                  <a:cubicBezTo>
                    <a:pt x="3021578" y="584635"/>
                    <a:pt x="3013745" y="560574"/>
                    <a:pt x="2992906" y="524107"/>
                  </a:cubicBezTo>
                  <a:cubicBezTo>
                    <a:pt x="2986257" y="512471"/>
                    <a:pt x="2977253" y="502290"/>
                    <a:pt x="2970604" y="490654"/>
                  </a:cubicBezTo>
                  <a:cubicBezTo>
                    <a:pt x="2962356" y="476221"/>
                    <a:pt x="2954849" y="461328"/>
                    <a:pt x="2948301" y="446049"/>
                  </a:cubicBezTo>
                  <a:cubicBezTo>
                    <a:pt x="2943671" y="435245"/>
                    <a:pt x="2943670" y="422375"/>
                    <a:pt x="2937150" y="412595"/>
                  </a:cubicBezTo>
                  <a:cubicBezTo>
                    <a:pt x="2928402" y="399473"/>
                    <a:pt x="2913792" y="391256"/>
                    <a:pt x="2903696" y="379141"/>
                  </a:cubicBezTo>
                  <a:cubicBezTo>
                    <a:pt x="2895116" y="368845"/>
                    <a:pt x="2890219" y="355774"/>
                    <a:pt x="2881394" y="345688"/>
                  </a:cubicBezTo>
                  <a:cubicBezTo>
                    <a:pt x="2797717" y="250057"/>
                    <a:pt x="2859342" y="312360"/>
                    <a:pt x="2792184" y="278780"/>
                  </a:cubicBezTo>
                  <a:cubicBezTo>
                    <a:pt x="2780197" y="272786"/>
                    <a:pt x="2770978" y="261921"/>
                    <a:pt x="2758731" y="256478"/>
                  </a:cubicBezTo>
                  <a:cubicBezTo>
                    <a:pt x="2737248" y="246930"/>
                    <a:pt x="2714126" y="241610"/>
                    <a:pt x="2691823" y="234176"/>
                  </a:cubicBezTo>
                  <a:lnTo>
                    <a:pt x="2658370" y="223024"/>
                  </a:lnTo>
                  <a:cubicBezTo>
                    <a:pt x="2652383" y="218534"/>
                    <a:pt x="2593649" y="173196"/>
                    <a:pt x="2580311" y="167268"/>
                  </a:cubicBezTo>
                  <a:cubicBezTo>
                    <a:pt x="2558828" y="157720"/>
                    <a:pt x="2513404" y="144966"/>
                    <a:pt x="2513404" y="144966"/>
                  </a:cubicBezTo>
                  <a:cubicBezTo>
                    <a:pt x="2502253" y="137532"/>
                    <a:pt x="2490856" y="130453"/>
                    <a:pt x="2479950" y="122663"/>
                  </a:cubicBezTo>
                  <a:cubicBezTo>
                    <a:pt x="2464827" y="111861"/>
                    <a:pt x="2451968" y="97522"/>
                    <a:pt x="2435345" y="89210"/>
                  </a:cubicBezTo>
                  <a:cubicBezTo>
                    <a:pt x="2421637" y="82356"/>
                    <a:pt x="2405090" y="83439"/>
                    <a:pt x="2390740" y="78058"/>
                  </a:cubicBezTo>
                  <a:cubicBezTo>
                    <a:pt x="2322773" y="52570"/>
                    <a:pt x="2365207" y="50650"/>
                    <a:pt x="2279228" y="33454"/>
                  </a:cubicBezTo>
                  <a:cubicBezTo>
                    <a:pt x="2246222" y="26853"/>
                    <a:pt x="2212231" y="26751"/>
                    <a:pt x="2178867" y="22302"/>
                  </a:cubicBezTo>
                  <a:cubicBezTo>
                    <a:pt x="2113448" y="13579"/>
                    <a:pt x="2126609" y="16034"/>
                    <a:pt x="2078506" y="0"/>
                  </a:cubicBezTo>
                  <a:lnTo>
                    <a:pt x="1509794" y="11151"/>
                  </a:lnTo>
                  <a:cubicBezTo>
                    <a:pt x="1494478" y="11708"/>
                    <a:pt x="1480446" y="20849"/>
                    <a:pt x="1465189" y="22302"/>
                  </a:cubicBezTo>
                  <a:cubicBezTo>
                    <a:pt x="1402175" y="28304"/>
                    <a:pt x="1338808" y="29737"/>
                    <a:pt x="1275618" y="33454"/>
                  </a:cubicBezTo>
                  <a:cubicBezTo>
                    <a:pt x="1172012" y="59355"/>
                    <a:pt x="1300814" y="28415"/>
                    <a:pt x="1164106" y="55756"/>
                  </a:cubicBezTo>
                  <a:cubicBezTo>
                    <a:pt x="1149078" y="58762"/>
                    <a:pt x="1134462" y="63582"/>
                    <a:pt x="1119501" y="66907"/>
                  </a:cubicBezTo>
                  <a:cubicBezTo>
                    <a:pt x="1100999" y="71018"/>
                    <a:pt x="1082031" y="73071"/>
                    <a:pt x="1063745" y="78058"/>
                  </a:cubicBezTo>
                  <a:cubicBezTo>
                    <a:pt x="1041065" y="84244"/>
                    <a:pt x="1019140" y="92927"/>
                    <a:pt x="996838" y="100361"/>
                  </a:cubicBezTo>
                  <a:lnTo>
                    <a:pt x="963384" y="111512"/>
                  </a:lnTo>
                  <a:cubicBezTo>
                    <a:pt x="952233" y="118946"/>
                    <a:pt x="942178" y="128372"/>
                    <a:pt x="929931" y="133815"/>
                  </a:cubicBezTo>
                  <a:cubicBezTo>
                    <a:pt x="908448" y="143363"/>
                    <a:pt x="885326" y="148683"/>
                    <a:pt x="863023" y="156117"/>
                  </a:cubicBezTo>
                  <a:cubicBezTo>
                    <a:pt x="815027" y="172115"/>
                    <a:pt x="840978" y="164416"/>
                    <a:pt x="784965" y="178419"/>
                  </a:cubicBezTo>
                  <a:cubicBezTo>
                    <a:pt x="729099" y="234285"/>
                    <a:pt x="797339" y="174293"/>
                    <a:pt x="651150" y="223024"/>
                  </a:cubicBezTo>
                  <a:lnTo>
                    <a:pt x="584243" y="245327"/>
                  </a:lnTo>
                  <a:cubicBezTo>
                    <a:pt x="573092" y="249044"/>
                    <a:pt x="560569" y="249958"/>
                    <a:pt x="550789" y="256478"/>
                  </a:cubicBezTo>
                  <a:cubicBezTo>
                    <a:pt x="507555" y="285300"/>
                    <a:pt x="530049" y="274542"/>
                    <a:pt x="483882" y="289932"/>
                  </a:cubicBezTo>
                  <a:cubicBezTo>
                    <a:pt x="396906" y="376904"/>
                    <a:pt x="540688" y="236044"/>
                    <a:pt x="428126" y="334537"/>
                  </a:cubicBezTo>
                  <a:cubicBezTo>
                    <a:pt x="408346" y="351845"/>
                    <a:pt x="390955" y="371708"/>
                    <a:pt x="372370" y="390293"/>
                  </a:cubicBezTo>
                  <a:lnTo>
                    <a:pt x="338916" y="423746"/>
                  </a:lnTo>
                  <a:cubicBezTo>
                    <a:pt x="331482" y="431180"/>
                    <a:pt x="322921" y="437638"/>
                    <a:pt x="316613" y="446049"/>
                  </a:cubicBezTo>
                  <a:cubicBezTo>
                    <a:pt x="305462" y="460917"/>
                    <a:pt x="295058" y="476376"/>
                    <a:pt x="283160" y="490654"/>
                  </a:cubicBezTo>
                  <a:cubicBezTo>
                    <a:pt x="276429" y="498731"/>
                    <a:pt x="267165" y="504545"/>
                    <a:pt x="260857" y="512956"/>
                  </a:cubicBezTo>
                  <a:cubicBezTo>
                    <a:pt x="244774" y="534399"/>
                    <a:pt x="216252" y="579863"/>
                    <a:pt x="216252" y="579863"/>
                  </a:cubicBezTo>
                  <a:cubicBezTo>
                    <a:pt x="208818" y="602166"/>
                    <a:pt x="206990" y="627210"/>
                    <a:pt x="193950" y="646771"/>
                  </a:cubicBezTo>
                  <a:cubicBezTo>
                    <a:pt x="169516" y="683423"/>
                    <a:pt x="172038" y="673283"/>
                    <a:pt x="160496" y="713678"/>
                  </a:cubicBezTo>
                  <a:cubicBezTo>
                    <a:pt x="137609" y="793782"/>
                    <a:pt x="161180" y="722094"/>
                    <a:pt x="138194" y="814039"/>
                  </a:cubicBezTo>
                  <a:cubicBezTo>
                    <a:pt x="135343" y="825443"/>
                    <a:pt x="132875" y="837287"/>
                    <a:pt x="127043" y="847493"/>
                  </a:cubicBezTo>
                  <a:cubicBezTo>
                    <a:pt x="117822" y="863629"/>
                    <a:pt x="104740" y="877229"/>
                    <a:pt x="93589" y="892097"/>
                  </a:cubicBezTo>
                  <a:cubicBezTo>
                    <a:pt x="28788" y="1151305"/>
                    <a:pt x="106598" y="827055"/>
                    <a:pt x="60135" y="1059366"/>
                  </a:cubicBezTo>
                  <a:cubicBezTo>
                    <a:pt x="57830" y="1070892"/>
                    <a:pt x="51835" y="1081416"/>
                    <a:pt x="48984" y="1092819"/>
                  </a:cubicBezTo>
                  <a:cubicBezTo>
                    <a:pt x="28692" y="1173987"/>
                    <a:pt x="46563" y="1126015"/>
                    <a:pt x="26682" y="1215483"/>
                  </a:cubicBezTo>
                  <a:cubicBezTo>
                    <a:pt x="24132" y="1226958"/>
                    <a:pt x="18081" y="1237462"/>
                    <a:pt x="15531" y="1248937"/>
                  </a:cubicBezTo>
                  <a:cubicBezTo>
                    <a:pt x="10626" y="1271009"/>
                    <a:pt x="8096" y="1293542"/>
                    <a:pt x="4379" y="1315844"/>
                  </a:cubicBezTo>
                  <a:cubicBezTo>
                    <a:pt x="10416" y="1502990"/>
                    <a:pt x="-20367" y="1569521"/>
                    <a:pt x="26682" y="1694985"/>
                  </a:cubicBezTo>
                  <a:cubicBezTo>
                    <a:pt x="33710" y="1713727"/>
                    <a:pt x="41956" y="1731998"/>
                    <a:pt x="48984" y="1750741"/>
                  </a:cubicBezTo>
                  <a:cubicBezTo>
                    <a:pt x="61729" y="1784728"/>
                    <a:pt x="60058" y="1795230"/>
                    <a:pt x="82438" y="1828800"/>
                  </a:cubicBezTo>
                  <a:cubicBezTo>
                    <a:pt x="103057" y="1859728"/>
                    <a:pt x="128726" y="1887082"/>
                    <a:pt x="149345" y="1918010"/>
                  </a:cubicBezTo>
                  <a:lnTo>
                    <a:pt x="193950" y="1984917"/>
                  </a:lnTo>
                  <a:cubicBezTo>
                    <a:pt x="201384" y="1996068"/>
                    <a:pt x="212014" y="2005657"/>
                    <a:pt x="216252" y="2018371"/>
                  </a:cubicBezTo>
                  <a:lnTo>
                    <a:pt x="238555" y="2085278"/>
                  </a:lnTo>
                  <a:cubicBezTo>
                    <a:pt x="234838" y="2189356"/>
                    <a:pt x="233704" y="2293558"/>
                    <a:pt x="227404" y="2397512"/>
                  </a:cubicBezTo>
                  <a:cubicBezTo>
                    <a:pt x="226257" y="2416431"/>
                    <a:pt x="219134" y="2434535"/>
                    <a:pt x="216252" y="2453268"/>
                  </a:cubicBezTo>
                  <a:cubicBezTo>
                    <a:pt x="211695" y="2482888"/>
                    <a:pt x="208818" y="2512741"/>
                    <a:pt x="205101" y="2542478"/>
                  </a:cubicBezTo>
                  <a:cubicBezTo>
                    <a:pt x="217466" y="2598119"/>
                    <a:pt x="223018" y="2648554"/>
                    <a:pt x="249706" y="2698595"/>
                  </a:cubicBezTo>
                  <a:cubicBezTo>
                    <a:pt x="270105" y="2736843"/>
                    <a:pt x="285961" y="2779455"/>
                    <a:pt x="316613" y="2810107"/>
                  </a:cubicBezTo>
                  <a:cubicBezTo>
                    <a:pt x="357869" y="2851363"/>
                    <a:pt x="333086" y="2823664"/>
                    <a:pt x="383521" y="2899317"/>
                  </a:cubicBezTo>
                  <a:cubicBezTo>
                    <a:pt x="434866" y="2976335"/>
                    <a:pt x="373622" y="2883763"/>
                    <a:pt x="461579" y="3021980"/>
                  </a:cubicBezTo>
                  <a:cubicBezTo>
                    <a:pt x="468774" y="3033287"/>
                    <a:pt x="472731" y="3048000"/>
                    <a:pt x="483882" y="3055434"/>
                  </a:cubicBezTo>
                  <a:cubicBezTo>
                    <a:pt x="586860" y="3124089"/>
                    <a:pt x="460180" y="3036474"/>
                    <a:pt x="539638" y="3100039"/>
                  </a:cubicBezTo>
                  <a:cubicBezTo>
                    <a:pt x="550103" y="3108411"/>
                    <a:pt x="562626" y="3113969"/>
                    <a:pt x="573091" y="3122341"/>
                  </a:cubicBezTo>
                  <a:cubicBezTo>
                    <a:pt x="627623" y="3165967"/>
                    <a:pt x="553243" y="3123875"/>
                    <a:pt x="639999" y="3178097"/>
                  </a:cubicBezTo>
                  <a:cubicBezTo>
                    <a:pt x="654096" y="3186907"/>
                    <a:pt x="669170" y="3194226"/>
                    <a:pt x="684604" y="3200400"/>
                  </a:cubicBezTo>
                  <a:cubicBezTo>
                    <a:pt x="706431" y="3209131"/>
                    <a:pt x="731100" y="3211038"/>
                    <a:pt x="751511" y="3222702"/>
                  </a:cubicBezTo>
                  <a:cubicBezTo>
                    <a:pt x="777531" y="3237570"/>
                    <a:pt x="804287" y="3251218"/>
                    <a:pt x="829570" y="3267307"/>
                  </a:cubicBezTo>
                  <a:cubicBezTo>
                    <a:pt x="845250" y="3277285"/>
                    <a:pt x="857551" y="3292449"/>
                    <a:pt x="874174" y="3300761"/>
                  </a:cubicBezTo>
                  <a:cubicBezTo>
                    <a:pt x="895201" y="3311275"/>
                    <a:pt x="918779" y="3315629"/>
                    <a:pt x="941082" y="3323063"/>
                  </a:cubicBezTo>
                  <a:cubicBezTo>
                    <a:pt x="952233" y="3330497"/>
                    <a:pt x="962548" y="3339372"/>
                    <a:pt x="974535" y="3345366"/>
                  </a:cubicBezTo>
                  <a:cubicBezTo>
                    <a:pt x="1016524" y="3366361"/>
                    <a:pt x="1032307" y="3368172"/>
                    <a:pt x="1074896" y="3378819"/>
                  </a:cubicBezTo>
                  <a:cubicBezTo>
                    <a:pt x="1086047" y="3389970"/>
                    <a:pt x="1093277" y="3407635"/>
                    <a:pt x="1108350" y="3412273"/>
                  </a:cubicBezTo>
                  <a:cubicBezTo>
                    <a:pt x="1144054" y="3423259"/>
                    <a:pt x="1182762" y="3419059"/>
                    <a:pt x="1219862" y="3423424"/>
                  </a:cubicBezTo>
                  <a:cubicBezTo>
                    <a:pt x="1245966" y="3426495"/>
                    <a:pt x="1271901" y="3430859"/>
                    <a:pt x="1297921" y="3434576"/>
                  </a:cubicBezTo>
                  <a:cubicBezTo>
                    <a:pt x="1374390" y="3460066"/>
                    <a:pt x="1279480" y="3429966"/>
                    <a:pt x="1387131" y="3456878"/>
                  </a:cubicBezTo>
                  <a:cubicBezTo>
                    <a:pt x="1398534" y="3459729"/>
                    <a:pt x="1408883" y="3466915"/>
                    <a:pt x="1420584" y="3468029"/>
                  </a:cubicBezTo>
                  <a:cubicBezTo>
                    <a:pt x="1487293" y="3474382"/>
                    <a:pt x="1554399" y="3475463"/>
                    <a:pt x="1621306" y="3479180"/>
                  </a:cubicBezTo>
                  <a:cubicBezTo>
                    <a:pt x="1851765" y="3475463"/>
                    <a:pt x="2082405" y="3477898"/>
                    <a:pt x="2312682" y="3468029"/>
                  </a:cubicBezTo>
                  <a:cubicBezTo>
                    <a:pt x="2343305" y="3466717"/>
                    <a:pt x="2371920" y="3452149"/>
                    <a:pt x="2401891" y="3445727"/>
                  </a:cubicBezTo>
                  <a:cubicBezTo>
                    <a:pt x="2462410" y="3432759"/>
                    <a:pt x="2517735" y="3429682"/>
                    <a:pt x="2580311" y="3423424"/>
                  </a:cubicBezTo>
                  <a:cubicBezTo>
                    <a:pt x="2602613" y="3415990"/>
                    <a:pt x="2624166" y="3405732"/>
                    <a:pt x="2647218" y="3401122"/>
                  </a:cubicBezTo>
                  <a:cubicBezTo>
                    <a:pt x="2665803" y="3397405"/>
                    <a:pt x="2684688" y="3394958"/>
                    <a:pt x="2702974" y="3389971"/>
                  </a:cubicBezTo>
                  <a:cubicBezTo>
                    <a:pt x="2725655" y="3383785"/>
                    <a:pt x="2747579" y="3375102"/>
                    <a:pt x="2769882" y="3367668"/>
                  </a:cubicBezTo>
                  <a:cubicBezTo>
                    <a:pt x="2781033" y="3363951"/>
                    <a:pt x="2792822" y="3361774"/>
                    <a:pt x="2803335" y="3356517"/>
                  </a:cubicBezTo>
                  <a:lnTo>
                    <a:pt x="2847940" y="3334215"/>
                  </a:lnTo>
                  <a:cubicBezTo>
                    <a:pt x="2859091" y="3323064"/>
                    <a:pt x="2869188" y="3310747"/>
                    <a:pt x="2881394" y="3300761"/>
                  </a:cubicBezTo>
                  <a:cubicBezTo>
                    <a:pt x="2910163" y="3277223"/>
                    <a:pt x="2948302" y="3263591"/>
                    <a:pt x="2970604" y="3233854"/>
                  </a:cubicBezTo>
                  <a:cubicBezTo>
                    <a:pt x="3034565" y="3148571"/>
                    <a:pt x="2977379" y="3230361"/>
                    <a:pt x="3026360" y="3144644"/>
                  </a:cubicBezTo>
                  <a:cubicBezTo>
                    <a:pt x="3033009" y="3133008"/>
                    <a:pt x="3042153" y="3122906"/>
                    <a:pt x="3048662" y="3111190"/>
                  </a:cubicBezTo>
                  <a:cubicBezTo>
                    <a:pt x="3060771" y="3089393"/>
                    <a:pt x="3070965" y="3066585"/>
                    <a:pt x="3082116" y="3044283"/>
                  </a:cubicBezTo>
                  <a:cubicBezTo>
                    <a:pt x="3117142" y="2869150"/>
                    <a:pt x="3109990" y="2952235"/>
                    <a:pt x="3093267" y="2709746"/>
                  </a:cubicBezTo>
                  <a:cubicBezTo>
                    <a:pt x="3086772" y="2615564"/>
                    <a:pt x="3090681" y="2635080"/>
                    <a:pt x="3070965" y="2575932"/>
                  </a:cubicBezTo>
                  <a:cubicBezTo>
                    <a:pt x="3067248" y="2546195"/>
                    <a:pt x="3068626" y="2515365"/>
                    <a:pt x="3059813" y="2486722"/>
                  </a:cubicBezTo>
                  <a:cubicBezTo>
                    <a:pt x="3050556" y="2456635"/>
                    <a:pt x="3010417" y="2412628"/>
                    <a:pt x="2992906" y="2386361"/>
                  </a:cubicBezTo>
                  <a:cubicBezTo>
                    <a:pt x="2981326" y="2368991"/>
                    <a:pt x="2961543" y="2322938"/>
                    <a:pt x="2937150" y="2308302"/>
                  </a:cubicBezTo>
                  <a:cubicBezTo>
                    <a:pt x="2908641" y="2291197"/>
                    <a:pt x="2880194" y="2271760"/>
                    <a:pt x="2847940" y="2263697"/>
                  </a:cubicBezTo>
                  <a:cubicBezTo>
                    <a:pt x="2791932" y="2249695"/>
                    <a:pt x="2817874" y="2257392"/>
                    <a:pt x="2769882" y="2241395"/>
                  </a:cubicBezTo>
                  <a:cubicBezTo>
                    <a:pt x="2726320" y="2197835"/>
                    <a:pt x="2772028" y="2236892"/>
                    <a:pt x="2714126" y="2207941"/>
                  </a:cubicBezTo>
                  <a:cubicBezTo>
                    <a:pt x="2702139" y="2201947"/>
                    <a:pt x="2693267" y="2190219"/>
                    <a:pt x="2680672" y="2185639"/>
                  </a:cubicBezTo>
                  <a:cubicBezTo>
                    <a:pt x="2647803" y="2173687"/>
                    <a:pt x="2575310" y="2160106"/>
                    <a:pt x="2535706" y="2152185"/>
                  </a:cubicBezTo>
                  <a:cubicBezTo>
                    <a:pt x="2524555" y="2144751"/>
                    <a:pt x="2514571" y="2135162"/>
                    <a:pt x="2502252" y="2129883"/>
                  </a:cubicBezTo>
                  <a:cubicBezTo>
                    <a:pt x="2468928" y="2115601"/>
                    <a:pt x="2376387" y="2109371"/>
                    <a:pt x="2357287" y="2107580"/>
                  </a:cubicBezTo>
                  <a:lnTo>
                    <a:pt x="2100809" y="2085278"/>
                  </a:lnTo>
                  <a:cubicBezTo>
                    <a:pt x="2067355" y="2088995"/>
                    <a:pt x="2033454" y="2089828"/>
                    <a:pt x="2000448" y="2096429"/>
                  </a:cubicBezTo>
                  <a:cubicBezTo>
                    <a:pt x="1977395" y="2101040"/>
                    <a:pt x="1955843" y="2111298"/>
                    <a:pt x="1933540" y="2118732"/>
                  </a:cubicBezTo>
                  <a:lnTo>
                    <a:pt x="1900087" y="2129883"/>
                  </a:lnTo>
                  <a:cubicBezTo>
                    <a:pt x="1888936" y="2133600"/>
                    <a:pt x="1877146" y="2135777"/>
                    <a:pt x="1866633" y="2141034"/>
                  </a:cubicBezTo>
                  <a:cubicBezTo>
                    <a:pt x="1851765" y="2148468"/>
                    <a:pt x="1836282" y="2154784"/>
                    <a:pt x="1822028" y="2163337"/>
                  </a:cubicBezTo>
                  <a:cubicBezTo>
                    <a:pt x="1799044" y="2177127"/>
                    <a:pt x="1774074" y="2188988"/>
                    <a:pt x="1755121" y="2207941"/>
                  </a:cubicBezTo>
                  <a:cubicBezTo>
                    <a:pt x="1701269" y="2261793"/>
                    <a:pt x="1766785" y="2193361"/>
                    <a:pt x="1710516" y="2263697"/>
                  </a:cubicBezTo>
                  <a:cubicBezTo>
                    <a:pt x="1703948" y="2271907"/>
                    <a:pt x="1694781" y="2277790"/>
                    <a:pt x="1688213" y="2286000"/>
                  </a:cubicBezTo>
                  <a:cubicBezTo>
                    <a:pt x="1679841" y="2296465"/>
                    <a:pt x="1675997" y="2310629"/>
                    <a:pt x="1665911" y="2319454"/>
                  </a:cubicBezTo>
                  <a:cubicBezTo>
                    <a:pt x="1645739" y="2337105"/>
                    <a:pt x="1617957" y="2345105"/>
                    <a:pt x="1599004" y="2364058"/>
                  </a:cubicBezTo>
                  <a:cubicBezTo>
                    <a:pt x="1587853" y="2375209"/>
                    <a:pt x="1578672" y="2388764"/>
                    <a:pt x="1565550" y="2397512"/>
                  </a:cubicBezTo>
                  <a:cubicBezTo>
                    <a:pt x="1555770" y="2404032"/>
                    <a:pt x="1543398" y="2405434"/>
                    <a:pt x="1532096" y="2408663"/>
                  </a:cubicBezTo>
                  <a:cubicBezTo>
                    <a:pt x="1434090" y="2436665"/>
                    <a:pt x="1534240" y="2404232"/>
                    <a:pt x="1454038" y="2430966"/>
                  </a:cubicBezTo>
                  <a:cubicBezTo>
                    <a:pt x="1397524" y="2487478"/>
                    <a:pt x="1470665" y="2420989"/>
                    <a:pt x="1398282" y="2464419"/>
                  </a:cubicBezTo>
                  <a:cubicBezTo>
                    <a:pt x="1389267" y="2469828"/>
                    <a:pt x="1383413" y="2479288"/>
                    <a:pt x="1375979" y="2486722"/>
                  </a:cubicBezTo>
                  <a:cubicBezTo>
                    <a:pt x="1355062" y="2485328"/>
                    <a:pt x="1228470" y="2491026"/>
                    <a:pt x="1175257" y="2464419"/>
                  </a:cubicBezTo>
                  <a:cubicBezTo>
                    <a:pt x="1163270" y="2458425"/>
                    <a:pt x="1151979" y="2450839"/>
                    <a:pt x="1141804" y="2442117"/>
                  </a:cubicBezTo>
                  <a:cubicBezTo>
                    <a:pt x="1125839" y="2428433"/>
                    <a:pt x="1097199" y="2397512"/>
                    <a:pt x="1097199" y="2397512"/>
                  </a:cubicBezTo>
                  <a:lnTo>
                    <a:pt x="1074896" y="2330605"/>
                  </a:lnTo>
                  <a:lnTo>
                    <a:pt x="1063745" y="2297151"/>
                  </a:lnTo>
                  <a:cubicBezTo>
                    <a:pt x="1060028" y="2267414"/>
                    <a:pt x="1057955" y="2237426"/>
                    <a:pt x="1052594" y="2207941"/>
                  </a:cubicBezTo>
                  <a:cubicBezTo>
                    <a:pt x="1050491" y="2196376"/>
                    <a:pt x="1041443" y="2186242"/>
                    <a:pt x="1041443" y="2174488"/>
                  </a:cubicBezTo>
                  <a:cubicBezTo>
                    <a:pt x="1041443" y="2166495"/>
                    <a:pt x="1054946" y="2099943"/>
                    <a:pt x="1063745" y="2085278"/>
                  </a:cubicBezTo>
                  <a:cubicBezTo>
                    <a:pt x="1069154" y="2076263"/>
                    <a:pt x="1078614" y="2070410"/>
                    <a:pt x="1086048" y="2062976"/>
                  </a:cubicBezTo>
                  <a:cubicBezTo>
                    <a:pt x="1092281" y="2038043"/>
                    <a:pt x="1108642" y="1967750"/>
                    <a:pt x="1119501" y="1951463"/>
                  </a:cubicBezTo>
                  <a:lnTo>
                    <a:pt x="1141804" y="1918010"/>
                  </a:lnTo>
                  <a:cubicBezTo>
                    <a:pt x="1145521" y="1906859"/>
                    <a:pt x="1147247" y="1894831"/>
                    <a:pt x="1152955" y="1884556"/>
                  </a:cubicBezTo>
                  <a:cubicBezTo>
                    <a:pt x="1165972" y="1861125"/>
                    <a:pt x="1197560" y="1817649"/>
                    <a:pt x="1197560" y="1817649"/>
                  </a:cubicBezTo>
                  <a:lnTo>
                    <a:pt x="1219862" y="1750741"/>
                  </a:lnTo>
                  <a:cubicBezTo>
                    <a:pt x="1223579" y="1739590"/>
                    <a:pt x="1228708" y="1728814"/>
                    <a:pt x="1231013" y="1717288"/>
                  </a:cubicBezTo>
                  <a:lnTo>
                    <a:pt x="1242165" y="1661532"/>
                  </a:lnTo>
                  <a:cubicBezTo>
                    <a:pt x="1231014" y="1642947"/>
                    <a:pt x="1221309" y="1623413"/>
                    <a:pt x="1208711" y="1605776"/>
                  </a:cubicBezTo>
                  <a:cubicBezTo>
                    <a:pt x="1202600" y="1597221"/>
                    <a:pt x="1190314" y="1593235"/>
                    <a:pt x="1186409" y="1583473"/>
                  </a:cubicBezTo>
                  <a:cubicBezTo>
                    <a:pt x="1175025" y="1555013"/>
                    <a:pt x="1173799" y="1523342"/>
                    <a:pt x="1164106" y="1494263"/>
                  </a:cubicBezTo>
                  <a:cubicBezTo>
                    <a:pt x="1160389" y="1483112"/>
                    <a:pt x="1156184" y="1472112"/>
                    <a:pt x="1152955" y="1460810"/>
                  </a:cubicBezTo>
                  <a:cubicBezTo>
                    <a:pt x="1148745" y="1446074"/>
                    <a:pt x="1148658" y="1429913"/>
                    <a:pt x="1141804" y="1416205"/>
                  </a:cubicBezTo>
                  <a:cubicBezTo>
                    <a:pt x="1137102" y="1406801"/>
                    <a:pt x="1126935" y="1401336"/>
                    <a:pt x="1119501" y="1393902"/>
                  </a:cubicBezTo>
                  <a:cubicBezTo>
                    <a:pt x="1115784" y="1382751"/>
                    <a:pt x="1112477" y="1371455"/>
                    <a:pt x="1108350" y="1360449"/>
                  </a:cubicBezTo>
                  <a:cubicBezTo>
                    <a:pt x="1068342" y="1253759"/>
                    <a:pt x="1100212" y="1347184"/>
                    <a:pt x="1074896" y="1271239"/>
                  </a:cubicBezTo>
                  <a:cubicBezTo>
                    <a:pt x="1078613" y="1252654"/>
                    <a:pt x="1079393" y="1233230"/>
                    <a:pt x="1086048" y="1215483"/>
                  </a:cubicBezTo>
                  <a:cubicBezTo>
                    <a:pt x="1090199" y="1204414"/>
                    <a:pt x="1139776" y="1140263"/>
                    <a:pt x="1141804" y="1137424"/>
                  </a:cubicBezTo>
                  <a:cubicBezTo>
                    <a:pt x="1160505" y="1111243"/>
                    <a:pt x="1169161" y="1089450"/>
                    <a:pt x="1197560" y="1070517"/>
                  </a:cubicBezTo>
                  <a:cubicBezTo>
                    <a:pt x="1207340" y="1063997"/>
                    <a:pt x="1219862" y="1063083"/>
                    <a:pt x="1231013" y="1059366"/>
                  </a:cubicBezTo>
                  <a:cubicBezTo>
                    <a:pt x="1243005" y="1061764"/>
                    <a:pt x="1303078" y="1071381"/>
                    <a:pt x="1320223" y="1081668"/>
                  </a:cubicBezTo>
                  <a:cubicBezTo>
                    <a:pt x="1329238" y="1087077"/>
                    <a:pt x="1335092" y="1096537"/>
                    <a:pt x="1342526" y="1103971"/>
                  </a:cubicBezTo>
                  <a:lnTo>
                    <a:pt x="1398282" y="1115122"/>
                  </a:lnTo>
                  <a:close/>
                </a:path>
              </a:pathLst>
            </a:custGeom>
            <a:gradFill flip="none" rotWithShape="1">
              <a:gsLst>
                <a:gs pos="0">
                  <a:schemeClr val="bg1">
                    <a:lumMod val="50000"/>
                  </a:schemeClr>
                </a:gs>
                <a:gs pos="48000">
                  <a:schemeClr val="bg1">
                    <a:lumMod val="75000"/>
                  </a:schemeClr>
                </a:gs>
                <a:gs pos="100000">
                  <a:schemeClr val="bg1">
                    <a:lumMod val="85000"/>
                  </a:schemeClr>
                </a:gs>
              </a:gsLst>
              <a:lin ang="16200000" scaled="1"/>
              <a:tileRect/>
            </a:gradFill>
            <a:ln>
              <a:noFill/>
            </a:ln>
            <a:effectLst>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19" name="Textfeld 18">
              <a:extLst>
                <a:ext uri="{FF2B5EF4-FFF2-40B4-BE49-F238E27FC236}">
                  <a16:creationId xmlns:a16="http://schemas.microsoft.com/office/drawing/2014/main" id="{9D25629E-994C-EA4B-B1CF-AAECE252EE7B}"/>
                </a:ext>
              </a:extLst>
            </p:cNvPr>
            <p:cNvSpPr txBox="1"/>
            <p:nvPr/>
          </p:nvSpPr>
          <p:spPr>
            <a:xfrm>
              <a:off x="6293438" y="4764044"/>
              <a:ext cx="1208983" cy="508089"/>
            </a:xfrm>
            <a:prstGeom prst="rect">
              <a:avLst/>
            </a:prstGeom>
            <a:noFill/>
          </p:spPr>
          <p:txBody>
            <a:bodyPr wrap="none" rtlCol="0">
              <a:spAutoFit/>
            </a:bodyPr>
            <a:lstStyle/>
            <a:p>
              <a:pPr algn="r"/>
              <a:r>
                <a:rPr lang="de-DE" sz="1351" dirty="0">
                  <a:solidFill>
                    <a:schemeClr val="tx1">
                      <a:lumMod val="75000"/>
                      <a:lumOff val="25000"/>
                    </a:schemeClr>
                  </a:solidFill>
                  <a:latin typeface="Arial" panose="020B0604020202020204" pitchFamily="34" charset="0"/>
                  <a:cs typeface="Arial" panose="020B0604020202020204" pitchFamily="34" charset="0"/>
                </a:rPr>
                <a:t>COX</a:t>
              </a:r>
            </a:p>
            <a:p>
              <a:pPr algn="ctr"/>
              <a:r>
                <a:rPr lang="de-DE" sz="1351" dirty="0">
                  <a:solidFill>
                    <a:schemeClr val="tx1">
                      <a:lumMod val="75000"/>
                      <a:lumOff val="25000"/>
                    </a:schemeClr>
                  </a:solidFill>
                  <a:latin typeface="Arial" panose="020B0604020202020204" pitchFamily="34" charset="0"/>
                  <a:cs typeface="Arial" panose="020B0604020202020204" pitchFamily="34" charset="0"/>
                </a:rPr>
                <a:t>(inaktiviert)</a:t>
              </a:r>
            </a:p>
          </p:txBody>
        </p:sp>
        <p:sp>
          <p:nvSpPr>
            <p:cNvPr id="20" name="Oval 19">
              <a:extLst>
                <a:ext uri="{FF2B5EF4-FFF2-40B4-BE49-F238E27FC236}">
                  <a16:creationId xmlns:a16="http://schemas.microsoft.com/office/drawing/2014/main" id="{56F20F32-06A5-6849-A089-AE038BB5C6ED}"/>
                </a:ext>
              </a:extLst>
            </p:cNvPr>
            <p:cNvSpPr/>
            <p:nvPr/>
          </p:nvSpPr>
          <p:spPr>
            <a:xfrm rot="767843">
              <a:off x="1037155" y="4343943"/>
              <a:ext cx="1065287" cy="312899"/>
            </a:xfrm>
            <a:prstGeom prst="ellipse">
              <a:avLst/>
            </a:prstGeom>
            <a:gradFill flip="none" rotWithShape="1">
              <a:gsLst>
                <a:gs pos="0">
                  <a:schemeClr val="accent2">
                    <a:lumMod val="0"/>
                    <a:lumOff val="100000"/>
                  </a:schemeClr>
                </a:gs>
                <a:gs pos="13000">
                  <a:schemeClr val="accent2">
                    <a:lumMod val="0"/>
                    <a:lumOff val="100000"/>
                  </a:schemeClr>
                </a:gs>
                <a:gs pos="10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22" name="Oval 21">
              <a:extLst>
                <a:ext uri="{FF2B5EF4-FFF2-40B4-BE49-F238E27FC236}">
                  <a16:creationId xmlns:a16="http://schemas.microsoft.com/office/drawing/2014/main" id="{A4ADA864-E898-214F-81A6-DC847F092F0F}"/>
                </a:ext>
              </a:extLst>
            </p:cNvPr>
            <p:cNvSpPr/>
            <p:nvPr/>
          </p:nvSpPr>
          <p:spPr>
            <a:xfrm rot="767843">
              <a:off x="6415834" y="4329163"/>
              <a:ext cx="1065287" cy="312899"/>
            </a:xfrm>
            <a:prstGeom prst="ellipse">
              <a:avLst/>
            </a:prstGeom>
            <a:gradFill flip="none" rotWithShape="1">
              <a:gsLst>
                <a:gs pos="0">
                  <a:schemeClr val="accent2">
                    <a:lumMod val="0"/>
                    <a:lumOff val="100000"/>
                  </a:schemeClr>
                </a:gs>
                <a:gs pos="13000">
                  <a:schemeClr val="accent2">
                    <a:lumMod val="0"/>
                    <a:lumOff val="100000"/>
                  </a:schemeClr>
                </a:gs>
                <a:gs pos="100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pic>
          <p:nvPicPr>
            <p:cNvPr id="27" name="Grafik 26">
              <a:extLst>
                <a:ext uri="{FF2B5EF4-FFF2-40B4-BE49-F238E27FC236}">
                  <a16:creationId xmlns:a16="http://schemas.microsoft.com/office/drawing/2014/main" id="{72D11B2C-B02C-E340-B67B-269386059510}"/>
                </a:ext>
              </a:extLst>
            </p:cNvPr>
            <p:cNvPicPr>
              <a:picLocks noChangeAspect="1"/>
            </p:cNvPicPr>
            <p:nvPr/>
          </p:nvPicPr>
          <p:blipFill>
            <a:blip r:embed="rId3"/>
            <a:stretch>
              <a:fillRect/>
            </a:stretch>
          </p:blipFill>
          <p:spPr>
            <a:xfrm>
              <a:off x="2303856" y="3218788"/>
              <a:ext cx="2060448" cy="1389888"/>
            </a:xfrm>
            <a:prstGeom prst="rect">
              <a:avLst/>
            </a:prstGeom>
          </p:spPr>
        </p:pic>
        <p:pic>
          <p:nvPicPr>
            <p:cNvPr id="32" name="Grafik 31">
              <a:extLst>
                <a:ext uri="{FF2B5EF4-FFF2-40B4-BE49-F238E27FC236}">
                  <a16:creationId xmlns:a16="http://schemas.microsoft.com/office/drawing/2014/main" id="{80684853-48C2-1A4F-9223-0B6B04194FA1}"/>
                </a:ext>
              </a:extLst>
            </p:cNvPr>
            <p:cNvPicPr>
              <a:picLocks noChangeAspect="1"/>
            </p:cNvPicPr>
            <p:nvPr/>
          </p:nvPicPr>
          <p:blipFill>
            <a:blip r:embed="rId4"/>
            <a:stretch>
              <a:fillRect/>
            </a:stretch>
          </p:blipFill>
          <p:spPr>
            <a:xfrm>
              <a:off x="-106888" y="2874387"/>
              <a:ext cx="1481075" cy="1904239"/>
            </a:xfrm>
            <a:prstGeom prst="rect">
              <a:avLst/>
            </a:prstGeom>
          </p:spPr>
        </p:pic>
        <p:pic>
          <p:nvPicPr>
            <p:cNvPr id="33" name="Grafik 32">
              <a:extLst>
                <a:ext uri="{FF2B5EF4-FFF2-40B4-BE49-F238E27FC236}">
                  <a16:creationId xmlns:a16="http://schemas.microsoft.com/office/drawing/2014/main" id="{8EC41B0C-135E-344B-BEC5-45CE5648E592}"/>
                </a:ext>
              </a:extLst>
            </p:cNvPr>
            <p:cNvPicPr>
              <a:picLocks noChangeAspect="1"/>
            </p:cNvPicPr>
            <p:nvPr/>
          </p:nvPicPr>
          <p:blipFill>
            <a:blip r:embed="rId5"/>
            <a:stretch>
              <a:fillRect/>
            </a:stretch>
          </p:blipFill>
          <p:spPr>
            <a:xfrm>
              <a:off x="5284555" y="2898955"/>
              <a:ext cx="2066036" cy="1891792"/>
            </a:xfrm>
            <a:prstGeom prst="rect">
              <a:avLst/>
            </a:prstGeom>
          </p:spPr>
        </p:pic>
      </p:grpSp>
      <p:sp>
        <p:nvSpPr>
          <p:cNvPr id="18" name="Titel 1">
            <a:extLst>
              <a:ext uri="{FF2B5EF4-FFF2-40B4-BE49-F238E27FC236}">
                <a16:creationId xmlns:a16="http://schemas.microsoft.com/office/drawing/2014/main" id="{7FF35BA2-1602-6545-953A-AF0410C1DADD}"/>
              </a:ext>
            </a:extLst>
          </p:cNvPr>
          <p:cNvSpPr txBox="1">
            <a:spLocks/>
          </p:cNvSpPr>
          <p:nvPr/>
        </p:nvSpPr>
        <p:spPr bwMode="auto">
          <a:xfrm>
            <a:off x="457200" y="-1967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0" cap="none" spc="0" normalizeH="0" baseline="0" noProof="0" dirty="0">
                <a:ln>
                  <a:noFill/>
                </a:ln>
                <a:solidFill>
                  <a:sysClr val="windowText" lastClr="000000"/>
                </a:solidFill>
                <a:effectLst/>
                <a:uLnTx/>
                <a:uFillTx/>
                <a:latin typeface="Arial (Headings)"/>
                <a:ea typeface="+mj-ea"/>
              </a:rPr>
              <a:t>Aufgabe 6 </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Medizinische Chemie</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 S. </a:t>
            </a:r>
            <a:r>
              <a:rPr lang="de-DE" sz="1800" b="0" kern="0" dirty="0">
                <a:solidFill>
                  <a:sysClr val="windowText" lastClr="000000"/>
                </a:solidFill>
              </a:rPr>
              <a:t>20</a:t>
            </a:r>
            <a:r>
              <a:rPr kumimoji="0" lang="de-DE" sz="1800" b="0" i="0" u="none" strike="noStrike" kern="0" cap="none" spc="0" normalizeH="0" baseline="0" noProof="0" dirty="0">
                <a:ln>
                  <a:noFill/>
                </a:ln>
                <a:solidFill>
                  <a:sysClr val="windowText" lastClr="000000"/>
                </a:solidFill>
                <a:effectLst/>
                <a:uLnTx/>
                <a:uFillTx/>
                <a:latin typeface="Arial (Headings)"/>
                <a:ea typeface="+mj-ea"/>
              </a:rPr>
              <a:t>/21)</a:t>
            </a:r>
            <a:endParaRPr kumimoji="0" lang="de-DE" sz="1800" b="1" i="0" u="none" strike="noStrike" kern="0" cap="none" spc="0" normalizeH="0" baseline="0" noProof="0" dirty="0">
              <a:ln>
                <a:noFill/>
              </a:ln>
              <a:solidFill>
                <a:sysClr val="windowText" lastClr="000000"/>
              </a:solidFill>
              <a:effectLst/>
              <a:uLnTx/>
              <a:uFillTx/>
              <a:latin typeface="Arial (Headings)"/>
              <a:ea typeface="+mj-ea"/>
            </a:endParaRPr>
          </a:p>
        </p:txBody>
      </p:sp>
      <p:sp>
        <p:nvSpPr>
          <p:cNvPr id="5" name="Rechteck 4">
            <a:extLst>
              <a:ext uri="{FF2B5EF4-FFF2-40B4-BE49-F238E27FC236}">
                <a16:creationId xmlns:a16="http://schemas.microsoft.com/office/drawing/2014/main" id="{B7CDB720-E97C-8A46-9E85-51EE6C5DEC23}"/>
              </a:ext>
            </a:extLst>
          </p:cNvPr>
          <p:cNvSpPr/>
          <p:nvPr/>
        </p:nvSpPr>
        <p:spPr>
          <a:xfrm>
            <a:off x="139653" y="3855636"/>
            <a:ext cx="8794319" cy="2542491"/>
          </a:xfrm>
          <a:prstGeom prst="rect">
            <a:avLst/>
          </a:prstGeom>
        </p:spPr>
        <p:txBody>
          <a:bodyPr wrap="square">
            <a:spAutoFit/>
          </a:bodyPr>
          <a:lstStyle/>
          <a:p>
            <a:pPr marL="317500" lvl="0" indent="-317500" algn="just">
              <a:lnSpc>
                <a:spcPct val="120000"/>
              </a:lnSpc>
              <a:spcAft>
                <a:spcPts val="400"/>
              </a:spcAft>
              <a:buSzPts val="1050"/>
            </a:pPr>
            <a:r>
              <a:rPr lang="de-DE" sz="1800" b="1" dirty="0">
                <a:latin typeface="Arial" panose="020B0604020202020204" pitchFamily="34" charset="0"/>
                <a:ea typeface="Cambria" panose="02040503050406030204" pitchFamily="18" charset="0"/>
                <a:cs typeface="Arial" panose="020B0604020202020204" pitchFamily="34" charset="0"/>
              </a:rPr>
              <a:t>a) 	</a:t>
            </a:r>
            <a:r>
              <a:rPr lang="de-DE" sz="1800" dirty="0">
                <a:latin typeface="Arial" panose="020B0604020202020204" pitchFamily="34" charset="0"/>
                <a:ea typeface="Cambria" panose="02040503050406030204" pitchFamily="18" charset="0"/>
                <a:cs typeface="Arial" panose="020B0604020202020204" pitchFamily="34" charset="0"/>
              </a:rPr>
              <a:t>Beschreibe, warum die ASS das Enzym COX hemmt, indem es dieses </a:t>
            </a:r>
            <a:r>
              <a:rPr lang="de-DE" sz="1800" dirty="0" err="1">
                <a:latin typeface="Arial" panose="020B0604020202020204" pitchFamily="34" charset="0"/>
                <a:ea typeface="Cambria" panose="02040503050406030204" pitchFamily="18" charset="0"/>
                <a:cs typeface="Arial" panose="020B0604020202020204" pitchFamily="34" charset="0"/>
              </a:rPr>
              <a:t>acetyliert</a:t>
            </a:r>
            <a:r>
              <a:rPr lang="de-DE" sz="1800" dirty="0">
                <a:latin typeface="Arial" panose="020B0604020202020204" pitchFamily="34" charset="0"/>
                <a:ea typeface="Cambria" panose="02040503050406030204" pitchFamily="18" charset="0"/>
                <a:cs typeface="Arial" panose="020B0604020202020204" pitchFamily="34" charset="0"/>
              </a:rPr>
              <a:t>. Welches Produkt entsteht aus der ASS? Zeichne die Skelettformel oben rechts neben das </a:t>
            </a:r>
            <a:r>
              <a:rPr lang="de-DE" sz="1800" dirty="0" err="1">
                <a:latin typeface="Arial" panose="020B0604020202020204" pitchFamily="34" charset="0"/>
                <a:ea typeface="Cambria" panose="02040503050406030204" pitchFamily="18" charset="0"/>
                <a:cs typeface="Arial" panose="020B0604020202020204" pitchFamily="34" charset="0"/>
              </a:rPr>
              <a:t>acetylierte</a:t>
            </a:r>
            <a:r>
              <a:rPr lang="de-DE" sz="1800" dirty="0">
                <a:latin typeface="Arial" panose="020B0604020202020204" pitchFamily="34" charset="0"/>
                <a:ea typeface="Cambria" panose="02040503050406030204" pitchFamily="18" charset="0"/>
                <a:cs typeface="Arial" panose="020B0604020202020204" pitchFamily="34" charset="0"/>
              </a:rPr>
              <a:t> Enzym.</a:t>
            </a:r>
            <a:endParaRPr lang="de-CH" sz="1800" dirty="0">
              <a:latin typeface="Arial" panose="020B0604020202020204" pitchFamily="34" charset="0"/>
              <a:ea typeface="Cambria" panose="02040503050406030204" pitchFamily="18" charset="0"/>
              <a:cs typeface="Arial" panose="020B0604020202020204" pitchFamily="34" charset="0"/>
            </a:endParaRPr>
          </a:p>
          <a:p>
            <a:pPr marL="317500" algn="just">
              <a:lnSpc>
                <a:spcPct val="120000"/>
              </a:lnSpc>
              <a:spcAft>
                <a:spcPts val="200"/>
              </a:spcAft>
            </a:pP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Durch die </a:t>
            </a:r>
            <a:r>
              <a:rPr lang="de-DE" sz="1800" dirty="0" err="1">
                <a:solidFill>
                  <a:srgbClr val="FF0000"/>
                </a:solidFill>
                <a:latin typeface="Arial" panose="020B0604020202020204" pitchFamily="34" charset="0"/>
                <a:ea typeface="Cambria" panose="02040503050406030204" pitchFamily="18" charset="0"/>
                <a:cs typeface="Arial" panose="020B0604020202020204" pitchFamily="34" charset="0"/>
              </a:rPr>
              <a:t>Acetylierung</a:t>
            </a: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 der COX wird der Zugang zum aktiven Zentrum des Enzyms (blaues Oval) </a:t>
            </a:r>
            <a:r>
              <a:rPr lang="de-DE" sz="1800" dirty="0" err="1">
                <a:solidFill>
                  <a:srgbClr val="FF0000"/>
                </a:solidFill>
                <a:latin typeface="Arial" panose="020B0604020202020204" pitchFamily="34" charset="0"/>
                <a:ea typeface="Cambria" panose="02040503050406030204" pitchFamily="18" charset="0"/>
                <a:cs typeface="Arial" panose="020B0604020202020204" pitchFamily="34" charset="0"/>
              </a:rPr>
              <a:t>sterisch</a:t>
            </a: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 blockiert.</a:t>
            </a:r>
            <a:endParaRPr lang="de-CH" sz="1800" dirty="0">
              <a:latin typeface="Arial" panose="020B0604020202020204" pitchFamily="34" charset="0"/>
              <a:ea typeface="Cambria" panose="02040503050406030204" pitchFamily="18" charset="0"/>
              <a:cs typeface="Arial" panose="020B0604020202020204" pitchFamily="34" charset="0"/>
            </a:endParaRPr>
          </a:p>
          <a:p>
            <a:pPr marL="317500" algn="just">
              <a:lnSpc>
                <a:spcPct val="120000"/>
              </a:lnSpc>
              <a:spcAft>
                <a:spcPts val="600"/>
              </a:spcAft>
            </a:pP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Das Substrat (die </a:t>
            </a:r>
            <a:r>
              <a:rPr lang="de-DE" sz="1800" dirty="0" err="1">
                <a:solidFill>
                  <a:srgbClr val="FF0000"/>
                </a:solidFill>
                <a:latin typeface="Arial" panose="020B0604020202020204" pitchFamily="34" charset="0"/>
                <a:ea typeface="Cambria" panose="02040503050406030204" pitchFamily="18" charset="0"/>
                <a:cs typeface="Arial" panose="020B0604020202020204" pitchFamily="34" charset="0"/>
              </a:rPr>
              <a:t>Arachidonsäure</a:t>
            </a: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 kann nicht mehr an das aktive Zentrum binden.</a:t>
            </a:r>
            <a:endParaRPr lang="de-CH" sz="1800" dirty="0">
              <a:latin typeface="Arial" panose="020B0604020202020204" pitchFamily="34" charset="0"/>
              <a:ea typeface="Cambria" panose="02040503050406030204" pitchFamily="18" charset="0"/>
              <a:cs typeface="Arial" panose="020B0604020202020204" pitchFamily="34" charset="0"/>
            </a:endParaRPr>
          </a:p>
          <a:p>
            <a:pPr marL="317500" algn="just">
              <a:lnSpc>
                <a:spcPct val="120000"/>
              </a:lnSpc>
              <a:spcAft>
                <a:spcPts val="1200"/>
              </a:spcAft>
            </a:pP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Es entsteht </a:t>
            </a:r>
            <a:r>
              <a:rPr lang="de-DE" sz="1800" b="1" dirty="0">
                <a:solidFill>
                  <a:srgbClr val="FF0000"/>
                </a:solidFill>
                <a:latin typeface="Arial" panose="020B0604020202020204" pitchFamily="34" charset="0"/>
                <a:ea typeface="Cambria" panose="02040503050406030204" pitchFamily="18" charset="0"/>
                <a:cs typeface="Arial" panose="020B0604020202020204" pitchFamily="34" charset="0"/>
              </a:rPr>
              <a:t>Salicylsäure</a:t>
            </a:r>
            <a:r>
              <a:rPr lang="de-DE" sz="1800" dirty="0">
                <a:solidFill>
                  <a:srgbClr val="FF0000"/>
                </a:solidFill>
                <a:latin typeface="Arial" panose="020B0604020202020204" pitchFamily="34" charset="0"/>
                <a:ea typeface="Cambria" panose="02040503050406030204" pitchFamily="18" charset="0"/>
                <a:cs typeface="Arial" panose="020B0604020202020204" pitchFamily="34" charset="0"/>
              </a:rPr>
              <a:t> als Produkt.</a:t>
            </a:r>
            <a:endParaRPr lang="de-CH" sz="1800" dirty="0">
              <a:effectLst/>
              <a:latin typeface="Arial" panose="020B0604020202020204" pitchFamily="34" charset="0"/>
              <a:ea typeface="Cambria" panose="02040503050406030204" pitchFamily="18" charset="0"/>
              <a:cs typeface="Arial" panose="020B0604020202020204" pitchFamily="34" charset="0"/>
            </a:endParaRPr>
          </a:p>
        </p:txBody>
      </p:sp>
      <p:pic>
        <p:nvPicPr>
          <p:cNvPr id="21" name="Grafik 20">
            <a:extLst>
              <a:ext uri="{FF2B5EF4-FFF2-40B4-BE49-F238E27FC236}">
                <a16:creationId xmlns:a16="http://schemas.microsoft.com/office/drawing/2014/main" id="{274EE237-A972-9B47-81C5-86A98C16A59B}"/>
              </a:ext>
            </a:extLst>
          </p:cNvPr>
          <p:cNvPicPr>
            <a:picLocks noChangeAspect="1"/>
          </p:cNvPicPr>
          <p:nvPr/>
        </p:nvPicPr>
        <p:blipFill>
          <a:blip r:embed="rId6"/>
          <a:stretch>
            <a:fillRect/>
          </a:stretch>
        </p:blipFill>
        <p:spPr>
          <a:xfrm>
            <a:off x="6947085" y="1838887"/>
            <a:ext cx="1322656" cy="876045"/>
          </a:xfrm>
          <a:prstGeom prst="rect">
            <a:avLst/>
          </a:prstGeom>
        </p:spPr>
      </p:pic>
    </p:spTree>
    <p:extLst>
      <p:ext uri="{BB962C8B-B14F-4D97-AF65-F5344CB8AC3E}">
        <p14:creationId xmlns:p14="http://schemas.microsoft.com/office/powerpoint/2010/main" val="8738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7FF35BA2-1602-6545-953A-AF0410C1DADD}"/>
              </a:ext>
            </a:extLst>
          </p:cNvPr>
          <p:cNvSpPr txBox="1">
            <a:spLocks/>
          </p:cNvSpPr>
          <p:nvPr/>
        </p:nvSpPr>
        <p:spPr bwMode="auto">
          <a:xfrm>
            <a:off x="457200" y="-1967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0" cap="none" spc="0" normalizeH="0" baseline="0" noProof="0" dirty="0">
                <a:ln>
                  <a:noFill/>
                </a:ln>
                <a:solidFill>
                  <a:sysClr val="windowText" lastClr="000000"/>
                </a:solidFill>
                <a:effectLst/>
                <a:uLnTx/>
                <a:uFillTx/>
                <a:latin typeface="Arial (Headings)"/>
                <a:ea typeface="+mj-ea"/>
              </a:rPr>
              <a:t>Aufgabe 6b </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Medizinische Chemie</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 S. </a:t>
            </a:r>
            <a:r>
              <a:rPr lang="de-DE" sz="1800" b="0" kern="0" dirty="0">
                <a:solidFill>
                  <a:sysClr val="windowText" lastClr="000000"/>
                </a:solidFill>
              </a:rPr>
              <a:t>20</a:t>
            </a:r>
            <a:r>
              <a:rPr kumimoji="0" lang="de-DE" sz="1800" b="0" i="0" u="none" strike="noStrike" kern="0" cap="none" spc="0" normalizeH="0" baseline="0" noProof="0" dirty="0">
                <a:ln>
                  <a:noFill/>
                </a:ln>
                <a:solidFill>
                  <a:sysClr val="windowText" lastClr="000000"/>
                </a:solidFill>
                <a:effectLst/>
                <a:uLnTx/>
                <a:uFillTx/>
                <a:latin typeface="Arial (Headings)"/>
                <a:ea typeface="+mj-ea"/>
              </a:rPr>
              <a:t>/21)</a:t>
            </a:r>
            <a:endParaRPr kumimoji="0" lang="de-DE" sz="1800" b="1" i="0" u="none" strike="noStrike" kern="0" cap="none" spc="0" normalizeH="0" baseline="0" noProof="0" dirty="0">
              <a:ln>
                <a:noFill/>
              </a:ln>
              <a:solidFill>
                <a:sysClr val="windowText" lastClr="000000"/>
              </a:solidFill>
              <a:effectLst/>
              <a:uLnTx/>
              <a:uFillTx/>
              <a:latin typeface="Arial (Headings)"/>
              <a:ea typeface="+mj-ea"/>
            </a:endParaRPr>
          </a:p>
        </p:txBody>
      </p:sp>
      <p:pic>
        <p:nvPicPr>
          <p:cNvPr id="16" name="Grafik 15">
            <a:extLst>
              <a:ext uri="{FF2B5EF4-FFF2-40B4-BE49-F238E27FC236}">
                <a16:creationId xmlns:a16="http://schemas.microsoft.com/office/drawing/2014/main" id="{652E8231-1F24-6040-9AFE-B66B4DC3A25E}"/>
              </a:ext>
            </a:extLst>
          </p:cNvPr>
          <p:cNvPicPr>
            <a:picLocks noChangeAspect="1"/>
          </p:cNvPicPr>
          <p:nvPr/>
        </p:nvPicPr>
        <p:blipFill>
          <a:blip r:embed="rId3"/>
          <a:stretch>
            <a:fillRect/>
          </a:stretch>
        </p:blipFill>
        <p:spPr>
          <a:xfrm>
            <a:off x="1403459" y="1320949"/>
            <a:ext cx="6337082" cy="4252078"/>
          </a:xfrm>
          <a:prstGeom prst="rect">
            <a:avLst/>
          </a:prstGeom>
        </p:spPr>
      </p:pic>
      <p:sp>
        <p:nvSpPr>
          <p:cNvPr id="3" name="Rechteck 2">
            <a:extLst>
              <a:ext uri="{FF2B5EF4-FFF2-40B4-BE49-F238E27FC236}">
                <a16:creationId xmlns:a16="http://schemas.microsoft.com/office/drawing/2014/main" id="{6E0D5AA9-8D68-8847-BFAB-558FFE1655D3}"/>
              </a:ext>
            </a:extLst>
          </p:cNvPr>
          <p:cNvSpPr/>
          <p:nvPr/>
        </p:nvSpPr>
        <p:spPr>
          <a:xfrm>
            <a:off x="377791" y="5869162"/>
            <a:ext cx="8388417" cy="726546"/>
          </a:xfrm>
          <a:prstGeom prst="rect">
            <a:avLst/>
          </a:prstGeom>
        </p:spPr>
        <p:txBody>
          <a:bodyPr wrap="square">
            <a:spAutoFit/>
          </a:bodyPr>
          <a:lstStyle/>
          <a:p>
            <a:pPr marL="342900" lvl="0" indent="-342900" algn="just">
              <a:lnSpc>
                <a:spcPct val="120000"/>
              </a:lnSpc>
              <a:spcAft>
                <a:spcPts val="400"/>
              </a:spcAft>
              <a:buClr>
                <a:srgbClr val="000000"/>
              </a:buClr>
              <a:buFont typeface="+mj-lt"/>
              <a:buAutoNum type="romanLcPeriod"/>
            </a:pPr>
            <a:r>
              <a:rPr lang="de-DE" sz="1800" dirty="0">
                <a:latin typeface="Arial" panose="020B0604020202020204" pitchFamily="34" charset="0"/>
                <a:ea typeface="Cambria" panose="02040503050406030204" pitchFamily="18" charset="0"/>
                <a:cs typeface="Arial" panose="020B0604020202020204" pitchFamily="34" charset="0"/>
              </a:rPr>
              <a:t>Über welche WW wird die ASS im aktiven Zentrum gehalten? Zeichne die WW ein.</a:t>
            </a:r>
            <a:endParaRPr lang="de-CH" sz="1800" dirty="0">
              <a:effectLst/>
              <a:latin typeface="Arial" panose="020B0604020202020204" pitchFamily="34" charset="0"/>
              <a:ea typeface="Cambria" panose="02040503050406030204" pitchFamily="18" charset="0"/>
              <a:cs typeface="Arial" panose="020B0604020202020204" pitchFamily="34" charset="0"/>
            </a:endParaRPr>
          </a:p>
        </p:txBody>
      </p:sp>
      <p:grpSp>
        <p:nvGrpSpPr>
          <p:cNvPr id="17" name="Gruppieren 16">
            <a:extLst>
              <a:ext uri="{FF2B5EF4-FFF2-40B4-BE49-F238E27FC236}">
                <a16:creationId xmlns:a16="http://schemas.microsoft.com/office/drawing/2014/main" id="{A9FE1AA7-F487-BE4D-B41E-2F04F67278CC}"/>
              </a:ext>
            </a:extLst>
          </p:cNvPr>
          <p:cNvGrpSpPr/>
          <p:nvPr/>
        </p:nvGrpSpPr>
        <p:grpSpPr>
          <a:xfrm>
            <a:off x="3205214" y="2483318"/>
            <a:ext cx="1030665" cy="771691"/>
            <a:chOff x="3205214" y="2483318"/>
            <a:chExt cx="1030665" cy="771691"/>
          </a:xfrm>
        </p:grpSpPr>
        <p:sp>
          <p:nvSpPr>
            <p:cNvPr id="4" name="Textfeld 3">
              <a:extLst>
                <a:ext uri="{FF2B5EF4-FFF2-40B4-BE49-F238E27FC236}">
                  <a16:creationId xmlns:a16="http://schemas.microsoft.com/office/drawing/2014/main" id="{DC9E08D0-9ACA-0048-A3BC-77E83A89AF0A}"/>
                </a:ext>
              </a:extLst>
            </p:cNvPr>
            <p:cNvSpPr txBox="1"/>
            <p:nvPr/>
          </p:nvSpPr>
          <p:spPr>
            <a:xfrm>
              <a:off x="3205214" y="2483318"/>
              <a:ext cx="365806" cy="338554"/>
            </a:xfrm>
            <a:prstGeom prst="rect">
              <a:avLst/>
            </a:prstGeom>
            <a:noFill/>
          </p:spPr>
          <p:txBody>
            <a:bodyPr wrap="none" rtlCol="0">
              <a:spAutoFit/>
            </a:bodyPr>
            <a:lstStyle/>
            <a:p>
              <a:r>
                <a:rPr lang="de-DE" sz="1600" dirty="0">
                  <a:solidFill>
                    <a:srgbClr val="FF0000"/>
                  </a:solidFill>
                  <a:latin typeface="Symbol" pitchFamily="2" charset="2"/>
                  <a:cs typeface="Arial" panose="020B0604020202020204" pitchFamily="34" charset="0"/>
                </a:rPr>
                <a:t>d</a:t>
              </a:r>
              <a:r>
                <a:rPr lang="de-DE" sz="1600" baseline="300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Symbol" pitchFamily="2" charset="2"/>
              </a:endParaRPr>
            </a:p>
          </p:txBody>
        </p:sp>
        <p:cxnSp>
          <p:nvCxnSpPr>
            <p:cNvPr id="7" name="Gerade Verbindung 6">
              <a:extLst>
                <a:ext uri="{FF2B5EF4-FFF2-40B4-BE49-F238E27FC236}">
                  <a16:creationId xmlns:a16="http://schemas.microsoft.com/office/drawing/2014/main" id="{4C2FDD11-22F9-A344-99AC-DEF62FEE3D9A}"/>
                </a:ext>
              </a:extLst>
            </p:cNvPr>
            <p:cNvCxnSpPr/>
            <p:nvPr/>
          </p:nvCxnSpPr>
          <p:spPr>
            <a:xfrm>
              <a:off x="3416968" y="2871949"/>
              <a:ext cx="288758" cy="163629"/>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776B0281-CCB9-4B4D-901F-AE697CAD550D}"/>
                </a:ext>
              </a:extLst>
            </p:cNvPr>
            <p:cNvCxnSpPr>
              <a:cxnSpLocks/>
            </p:cNvCxnSpPr>
            <p:nvPr/>
          </p:nvCxnSpPr>
          <p:spPr>
            <a:xfrm>
              <a:off x="3830783" y="2998269"/>
              <a:ext cx="101946" cy="8181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4668539C-A7CE-B440-854F-CBF8D64FB156}"/>
                </a:ext>
              </a:extLst>
            </p:cNvPr>
            <p:cNvCxnSpPr>
              <a:cxnSpLocks/>
            </p:cNvCxnSpPr>
            <p:nvPr/>
          </p:nvCxnSpPr>
          <p:spPr>
            <a:xfrm flipH="1">
              <a:off x="3683266" y="3002795"/>
              <a:ext cx="89034" cy="11229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0531E20-9C5D-D441-B2F9-908D5D1ACD01}"/>
                </a:ext>
              </a:extLst>
            </p:cNvPr>
            <p:cNvSpPr txBox="1"/>
            <p:nvPr/>
          </p:nvSpPr>
          <p:spPr>
            <a:xfrm>
              <a:off x="3874883" y="2916455"/>
              <a:ext cx="360996" cy="338554"/>
            </a:xfrm>
            <a:prstGeom prst="rect">
              <a:avLst/>
            </a:prstGeom>
            <a:noFill/>
          </p:spPr>
          <p:txBody>
            <a:bodyPr wrap="none" rtlCol="0">
              <a:spAutoFit/>
            </a:bodyPr>
            <a:lstStyle/>
            <a:p>
              <a:r>
                <a:rPr lang="de-DE" sz="1600" dirty="0">
                  <a:solidFill>
                    <a:srgbClr val="0432FF"/>
                  </a:solidFill>
                  <a:latin typeface="Symbol" pitchFamily="2" charset="2"/>
                  <a:cs typeface="Arial" panose="020B0604020202020204" pitchFamily="34" charset="0"/>
                </a:rPr>
                <a:t>d</a:t>
              </a:r>
              <a:r>
                <a:rPr lang="de-DE" sz="1600" baseline="30000" dirty="0">
                  <a:solidFill>
                    <a:srgbClr val="0432FF"/>
                  </a:solidFill>
                  <a:latin typeface="Arial" panose="020B0604020202020204" pitchFamily="34" charset="0"/>
                  <a:cs typeface="Arial" panose="020B0604020202020204" pitchFamily="34" charset="0"/>
                </a:rPr>
                <a:t>–</a:t>
              </a:r>
              <a:endParaRPr lang="de-DE" sz="1600" dirty="0">
                <a:solidFill>
                  <a:srgbClr val="0432FF"/>
                </a:solidFill>
                <a:latin typeface="Symbol" pitchFamily="2" charset="2"/>
              </a:endParaRPr>
            </a:p>
          </p:txBody>
        </p:sp>
      </p:grpSp>
      <p:sp>
        <p:nvSpPr>
          <p:cNvPr id="13" name="Textfeld 12">
            <a:extLst>
              <a:ext uri="{FF2B5EF4-FFF2-40B4-BE49-F238E27FC236}">
                <a16:creationId xmlns:a16="http://schemas.microsoft.com/office/drawing/2014/main" id="{7ADA4B36-3833-C647-8584-A3B41395193C}"/>
              </a:ext>
            </a:extLst>
          </p:cNvPr>
          <p:cNvSpPr txBox="1"/>
          <p:nvPr/>
        </p:nvSpPr>
        <p:spPr>
          <a:xfrm>
            <a:off x="1679975" y="6212873"/>
            <a:ext cx="2892024" cy="369332"/>
          </a:xfrm>
          <a:prstGeom prst="rect">
            <a:avLst/>
          </a:prstGeom>
          <a:noFill/>
        </p:spPr>
        <p:txBody>
          <a:bodyPr wrap="square" rtlCol="0">
            <a:spAutoFit/>
          </a:bodyPr>
          <a:lstStyle/>
          <a:p>
            <a:r>
              <a:rPr lang="de-DE" sz="1800" dirty="0">
                <a:solidFill>
                  <a:srgbClr val="FF0000"/>
                </a:solidFill>
                <a:latin typeface="Arial" panose="020B0604020202020204" pitchFamily="34" charset="0"/>
                <a:cs typeface="Arial" panose="020B0604020202020204" pitchFamily="34" charset="0"/>
              </a:rPr>
              <a:t>H-Brücke zu Tyr385</a:t>
            </a:r>
          </a:p>
        </p:txBody>
      </p:sp>
      <p:sp>
        <p:nvSpPr>
          <p:cNvPr id="29" name="Textfeld 28">
            <a:extLst>
              <a:ext uri="{FF2B5EF4-FFF2-40B4-BE49-F238E27FC236}">
                <a16:creationId xmlns:a16="http://schemas.microsoft.com/office/drawing/2014/main" id="{6FEEA802-9854-0945-ACB7-31610416DD57}"/>
              </a:ext>
            </a:extLst>
          </p:cNvPr>
          <p:cNvSpPr txBox="1"/>
          <p:nvPr/>
        </p:nvSpPr>
        <p:spPr>
          <a:xfrm>
            <a:off x="3772300" y="6199370"/>
            <a:ext cx="3882119" cy="369332"/>
          </a:xfrm>
          <a:prstGeom prst="rect">
            <a:avLst/>
          </a:prstGeom>
          <a:noFill/>
        </p:spPr>
        <p:txBody>
          <a:bodyPr wrap="square" rtlCol="0">
            <a:spAutoFit/>
          </a:bodyPr>
          <a:lstStyle/>
          <a:p>
            <a:r>
              <a:rPr lang="de-DE" sz="1800" dirty="0">
                <a:solidFill>
                  <a:srgbClr val="FF0000"/>
                </a:solidFill>
                <a:latin typeface="Arial" panose="020B0604020202020204" pitchFamily="34" charset="0"/>
                <a:cs typeface="Arial" panose="020B0604020202020204" pitchFamily="34" charset="0"/>
              </a:rPr>
              <a:t>und ionische WW zu Arg 120</a:t>
            </a:r>
          </a:p>
        </p:txBody>
      </p:sp>
      <p:pic>
        <p:nvPicPr>
          <p:cNvPr id="14" name="Grafik 13">
            <a:extLst>
              <a:ext uri="{FF2B5EF4-FFF2-40B4-BE49-F238E27FC236}">
                <a16:creationId xmlns:a16="http://schemas.microsoft.com/office/drawing/2014/main" id="{7086D9FA-637C-9C4B-B0C6-2F5C22AB2592}"/>
              </a:ext>
            </a:extLst>
          </p:cNvPr>
          <p:cNvPicPr>
            <a:picLocks noChangeAspect="1"/>
          </p:cNvPicPr>
          <p:nvPr/>
        </p:nvPicPr>
        <p:blipFill>
          <a:blip r:embed="rId4"/>
          <a:stretch>
            <a:fillRect/>
          </a:stretch>
        </p:blipFill>
        <p:spPr>
          <a:xfrm>
            <a:off x="5003559" y="4109254"/>
            <a:ext cx="317500" cy="190500"/>
          </a:xfrm>
          <a:prstGeom prst="rect">
            <a:avLst/>
          </a:prstGeom>
        </p:spPr>
      </p:pic>
    </p:spTree>
    <p:extLst>
      <p:ext uri="{BB962C8B-B14F-4D97-AF65-F5344CB8AC3E}">
        <p14:creationId xmlns:p14="http://schemas.microsoft.com/office/powerpoint/2010/main" val="19853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E0D5AA9-8D68-8847-BFAB-558FFE1655D3}"/>
              </a:ext>
            </a:extLst>
          </p:cNvPr>
          <p:cNvSpPr/>
          <p:nvPr/>
        </p:nvSpPr>
        <p:spPr>
          <a:xfrm>
            <a:off x="204171" y="4969644"/>
            <a:ext cx="8388417" cy="1391343"/>
          </a:xfrm>
          <a:prstGeom prst="rect">
            <a:avLst/>
          </a:prstGeom>
        </p:spPr>
        <p:txBody>
          <a:bodyPr wrap="square">
            <a:spAutoFit/>
          </a:bodyPr>
          <a:lstStyle/>
          <a:p>
            <a:pPr marL="311150" lvl="0" indent="-311150">
              <a:lnSpc>
                <a:spcPct val="120000"/>
              </a:lnSpc>
            </a:pPr>
            <a:r>
              <a:rPr lang="de-DE" sz="1800" dirty="0">
                <a:latin typeface="Arial" panose="020B0604020202020204" pitchFamily="34" charset="0"/>
                <a:cs typeface="Arial" panose="020B0604020202020204" pitchFamily="34" charset="0"/>
              </a:rPr>
              <a:t>ii.	Ergänze die Darstellung oben mit Rundpfeilen, Partialladungen und Elektronenpaaren, die während der </a:t>
            </a:r>
            <a:r>
              <a:rPr lang="de-DE" sz="1800" dirty="0" err="1">
                <a:latin typeface="Arial" panose="020B0604020202020204" pitchFamily="34" charset="0"/>
                <a:cs typeface="Arial" panose="020B0604020202020204" pitchFamily="34" charset="0"/>
              </a:rPr>
              <a:t>Acetylierung</a:t>
            </a:r>
            <a:r>
              <a:rPr lang="de-DE" sz="1800" dirty="0">
                <a:latin typeface="Arial" panose="020B0604020202020204" pitchFamily="34" charset="0"/>
                <a:cs typeface="Arial" panose="020B0604020202020204" pitchFamily="34" charset="0"/>
              </a:rPr>
              <a:t> formal verschoben werden. Beschreibe den Mechanismus der </a:t>
            </a:r>
            <a:r>
              <a:rPr lang="de-DE" sz="1800" dirty="0" err="1">
                <a:latin typeface="Arial" panose="020B0604020202020204" pitchFamily="34" charset="0"/>
                <a:cs typeface="Arial" panose="020B0604020202020204" pitchFamily="34" charset="0"/>
              </a:rPr>
              <a:t>Acetylierung</a:t>
            </a:r>
            <a:r>
              <a:rPr lang="de-DE" sz="1800" dirty="0">
                <a:latin typeface="Arial" panose="020B0604020202020204" pitchFamily="34" charset="0"/>
                <a:cs typeface="Arial" panose="020B0604020202020204" pitchFamily="34" charset="0"/>
              </a:rPr>
              <a:t> mithilfe treffender Fachbegriffe.</a:t>
            </a:r>
            <a:endParaRPr lang="de-CH" sz="1800" dirty="0">
              <a:latin typeface="Arial" panose="020B0604020202020204" pitchFamily="34" charset="0"/>
              <a:cs typeface="Arial" panose="020B0604020202020204" pitchFamily="34" charset="0"/>
            </a:endParaRPr>
          </a:p>
        </p:txBody>
      </p:sp>
      <p:grpSp>
        <p:nvGrpSpPr>
          <p:cNvPr id="2" name="Gruppieren 1">
            <a:extLst>
              <a:ext uri="{FF2B5EF4-FFF2-40B4-BE49-F238E27FC236}">
                <a16:creationId xmlns:a16="http://schemas.microsoft.com/office/drawing/2014/main" id="{9A18ECC1-8DC1-B14A-864E-9B196611AD47}"/>
              </a:ext>
            </a:extLst>
          </p:cNvPr>
          <p:cNvGrpSpPr/>
          <p:nvPr/>
        </p:nvGrpSpPr>
        <p:grpSpPr>
          <a:xfrm>
            <a:off x="817629" y="337100"/>
            <a:ext cx="6337082" cy="4252078"/>
            <a:chOff x="1403459" y="290801"/>
            <a:chExt cx="6337082" cy="4252078"/>
          </a:xfrm>
        </p:grpSpPr>
        <p:pic>
          <p:nvPicPr>
            <p:cNvPr id="16" name="Grafik 15">
              <a:extLst>
                <a:ext uri="{FF2B5EF4-FFF2-40B4-BE49-F238E27FC236}">
                  <a16:creationId xmlns:a16="http://schemas.microsoft.com/office/drawing/2014/main" id="{652E8231-1F24-6040-9AFE-B66B4DC3A25E}"/>
                </a:ext>
              </a:extLst>
            </p:cNvPr>
            <p:cNvPicPr>
              <a:picLocks noChangeAspect="1"/>
            </p:cNvPicPr>
            <p:nvPr/>
          </p:nvPicPr>
          <p:blipFill>
            <a:blip r:embed="rId3"/>
            <a:stretch>
              <a:fillRect/>
            </a:stretch>
          </p:blipFill>
          <p:spPr>
            <a:xfrm>
              <a:off x="1403459" y="290801"/>
              <a:ext cx="6337082" cy="4252078"/>
            </a:xfrm>
            <a:prstGeom prst="rect">
              <a:avLst/>
            </a:prstGeom>
          </p:spPr>
        </p:pic>
        <p:grpSp>
          <p:nvGrpSpPr>
            <p:cNvPr id="17" name="Gruppieren 16">
              <a:extLst>
                <a:ext uri="{FF2B5EF4-FFF2-40B4-BE49-F238E27FC236}">
                  <a16:creationId xmlns:a16="http://schemas.microsoft.com/office/drawing/2014/main" id="{A9FE1AA7-F487-BE4D-B41E-2F04F67278CC}"/>
                </a:ext>
              </a:extLst>
            </p:cNvPr>
            <p:cNvGrpSpPr/>
            <p:nvPr/>
          </p:nvGrpSpPr>
          <p:grpSpPr>
            <a:xfrm>
              <a:off x="3205214" y="1453170"/>
              <a:ext cx="1030665" cy="771691"/>
              <a:chOff x="3205214" y="2483318"/>
              <a:chExt cx="1030665" cy="771691"/>
            </a:xfrm>
          </p:grpSpPr>
          <p:sp>
            <p:nvSpPr>
              <p:cNvPr id="4" name="Textfeld 3">
                <a:extLst>
                  <a:ext uri="{FF2B5EF4-FFF2-40B4-BE49-F238E27FC236}">
                    <a16:creationId xmlns:a16="http://schemas.microsoft.com/office/drawing/2014/main" id="{DC9E08D0-9ACA-0048-A3BC-77E83A89AF0A}"/>
                  </a:ext>
                </a:extLst>
              </p:cNvPr>
              <p:cNvSpPr txBox="1"/>
              <p:nvPr/>
            </p:nvSpPr>
            <p:spPr>
              <a:xfrm>
                <a:off x="3205214" y="2483318"/>
                <a:ext cx="365806" cy="338554"/>
              </a:xfrm>
              <a:prstGeom prst="rect">
                <a:avLst/>
              </a:prstGeom>
              <a:noFill/>
            </p:spPr>
            <p:txBody>
              <a:bodyPr wrap="none" rtlCol="0">
                <a:spAutoFit/>
              </a:bodyPr>
              <a:lstStyle/>
              <a:p>
                <a:r>
                  <a:rPr lang="de-DE" sz="1600" dirty="0">
                    <a:solidFill>
                      <a:srgbClr val="FF0000"/>
                    </a:solidFill>
                    <a:latin typeface="Symbol" pitchFamily="2" charset="2"/>
                    <a:cs typeface="Arial" panose="020B0604020202020204" pitchFamily="34" charset="0"/>
                  </a:rPr>
                  <a:t>d</a:t>
                </a:r>
                <a:r>
                  <a:rPr lang="de-DE" sz="1600" baseline="300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Symbol" pitchFamily="2" charset="2"/>
                </a:endParaRPr>
              </a:p>
            </p:txBody>
          </p:sp>
          <p:cxnSp>
            <p:nvCxnSpPr>
              <p:cNvPr id="7" name="Gerade Verbindung 6">
                <a:extLst>
                  <a:ext uri="{FF2B5EF4-FFF2-40B4-BE49-F238E27FC236}">
                    <a16:creationId xmlns:a16="http://schemas.microsoft.com/office/drawing/2014/main" id="{4C2FDD11-22F9-A344-99AC-DEF62FEE3D9A}"/>
                  </a:ext>
                </a:extLst>
              </p:cNvPr>
              <p:cNvCxnSpPr/>
              <p:nvPr/>
            </p:nvCxnSpPr>
            <p:spPr>
              <a:xfrm>
                <a:off x="3416968" y="2871949"/>
                <a:ext cx="288758" cy="163629"/>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776B0281-CCB9-4B4D-901F-AE697CAD550D}"/>
                  </a:ext>
                </a:extLst>
              </p:cNvPr>
              <p:cNvCxnSpPr>
                <a:cxnSpLocks/>
              </p:cNvCxnSpPr>
              <p:nvPr/>
            </p:nvCxnSpPr>
            <p:spPr>
              <a:xfrm>
                <a:off x="3830783" y="2998269"/>
                <a:ext cx="101946" cy="8181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4668539C-A7CE-B440-854F-CBF8D64FB156}"/>
                  </a:ext>
                </a:extLst>
              </p:cNvPr>
              <p:cNvCxnSpPr>
                <a:cxnSpLocks/>
              </p:cNvCxnSpPr>
              <p:nvPr/>
            </p:nvCxnSpPr>
            <p:spPr>
              <a:xfrm flipH="1">
                <a:off x="3683266" y="3002795"/>
                <a:ext cx="89034" cy="11229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0531E20-9C5D-D441-B2F9-908D5D1ACD01}"/>
                  </a:ext>
                </a:extLst>
              </p:cNvPr>
              <p:cNvSpPr txBox="1"/>
              <p:nvPr/>
            </p:nvSpPr>
            <p:spPr>
              <a:xfrm>
                <a:off x="3874883" y="2916455"/>
                <a:ext cx="360996" cy="338554"/>
              </a:xfrm>
              <a:prstGeom prst="rect">
                <a:avLst/>
              </a:prstGeom>
              <a:noFill/>
            </p:spPr>
            <p:txBody>
              <a:bodyPr wrap="none" rtlCol="0">
                <a:spAutoFit/>
              </a:bodyPr>
              <a:lstStyle/>
              <a:p>
                <a:r>
                  <a:rPr lang="de-DE" sz="1600" dirty="0">
                    <a:solidFill>
                      <a:srgbClr val="0432FF"/>
                    </a:solidFill>
                    <a:latin typeface="Symbol" pitchFamily="2" charset="2"/>
                    <a:cs typeface="Arial" panose="020B0604020202020204" pitchFamily="34" charset="0"/>
                  </a:rPr>
                  <a:t>d</a:t>
                </a:r>
                <a:r>
                  <a:rPr lang="de-DE" sz="1600" baseline="30000" dirty="0">
                    <a:solidFill>
                      <a:srgbClr val="0432FF"/>
                    </a:solidFill>
                    <a:latin typeface="Arial" panose="020B0604020202020204" pitchFamily="34" charset="0"/>
                    <a:cs typeface="Arial" panose="020B0604020202020204" pitchFamily="34" charset="0"/>
                  </a:rPr>
                  <a:t>–</a:t>
                </a:r>
                <a:endParaRPr lang="de-DE" sz="1600" dirty="0">
                  <a:solidFill>
                    <a:srgbClr val="0432FF"/>
                  </a:solidFill>
                  <a:latin typeface="Symbol" pitchFamily="2" charset="2"/>
                </a:endParaRPr>
              </a:p>
            </p:txBody>
          </p:sp>
        </p:grpSp>
        <p:pic>
          <p:nvPicPr>
            <p:cNvPr id="14" name="Grafik 13">
              <a:extLst>
                <a:ext uri="{FF2B5EF4-FFF2-40B4-BE49-F238E27FC236}">
                  <a16:creationId xmlns:a16="http://schemas.microsoft.com/office/drawing/2014/main" id="{7086D9FA-637C-9C4B-B0C6-2F5C22AB2592}"/>
                </a:ext>
              </a:extLst>
            </p:cNvPr>
            <p:cNvPicPr>
              <a:picLocks noChangeAspect="1"/>
            </p:cNvPicPr>
            <p:nvPr/>
          </p:nvPicPr>
          <p:blipFill>
            <a:blip r:embed="rId4"/>
            <a:stretch>
              <a:fillRect/>
            </a:stretch>
          </p:blipFill>
          <p:spPr>
            <a:xfrm>
              <a:off x="5003559" y="3079106"/>
              <a:ext cx="317500" cy="190500"/>
            </a:xfrm>
            <a:prstGeom prst="rect">
              <a:avLst/>
            </a:prstGeom>
          </p:spPr>
        </p:pic>
      </p:grpSp>
      <p:sp>
        <p:nvSpPr>
          <p:cNvPr id="15" name="Rechteck 14">
            <a:extLst>
              <a:ext uri="{FF2B5EF4-FFF2-40B4-BE49-F238E27FC236}">
                <a16:creationId xmlns:a16="http://schemas.microsoft.com/office/drawing/2014/main" id="{82CF7905-4F05-ED42-9955-E15A20307C10}"/>
              </a:ext>
            </a:extLst>
          </p:cNvPr>
          <p:cNvSpPr/>
          <p:nvPr/>
        </p:nvSpPr>
        <p:spPr>
          <a:xfrm>
            <a:off x="4761683" y="497013"/>
            <a:ext cx="3897454" cy="1058944"/>
          </a:xfrm>
          <a:prstGeom prst="rect">
            <a:avLst/>
          </a:prstGeom>
        </p:spPr>
        <p:txBody>
          <a:bodyPr wrap="square">
            <a:spAutoFit/>
          </a:bodyPr>
          <a:lstStyle/>
          <a:p>
            <a:pPr marL="311150" indent="-311150">
              <a:lnSpc>
                <a:spcPct val="120000"/>
              </a:lnSpc>
            </a:pPr>
            <a:r>
              <a:rPr lang="de-DE" sz="1800" dirty="0">
                <a:solidFill>
                  <a:srgbClr val="009051"/>
                </a:solidFill>
                <a:latin typeface="Arial" panose="020B0604020202020204" pitchFamily="34" charset="0"/>
                <a:cs typeface="Arial" panose="020B0604020202020204" pitchFamily="34" charset="0"/>
              </a:rPr>
              <a:t>	Die </a:t>
            </a:r>
            <a:r>
              <a:rPr lang="de-DE" sz="1800" dirty="0" err="1">
                <a:solidFill>
                  <a:srgbClr val="009051"/>
                </a:solidFill>
                <a:latin typeface="Arial" panose="020B0604020202020204" pitchFamily="34" charset="0"/>
                <a:cs typeface="Arial" panose="020B0604020202020204" pitchFamily="34" charset="0"/>
              </a:rPr>
              <a:t>Hydroxy</a:t>
            </a:r>
            <a:r>
              <a:rPr lang="de-DE" sz="1800" dirty="0">
                <a:solidFill>
                  <a:srgbClr val="009051"/>
                </a:solidFill>
                <a:latin typeface="Arial" panose="020B0604020202020204" pitchFamily="34" charset="0"/>
                <a:cs typeface="Arial" panose="020B0604020202020204" pitchFamily="34" charset="0"/>
              </a:rPr>
              <a:t>-Gruppe von Serin greift die Ester-</a:t>
            </a:r>
            <a:r>
              <a:rPr lang="de-DE" sz="1800" dirty="0" err="1">
                <a:solidFill>
                  <a:srgbClr val="009051"/>
                </a:solidFill>
                <a:latin typeface="Arial" panose="020B0604020202020204" pitchFamily="34" charset="0"/>
                <a:cs typeface="Arial" panose="020B0604020202020204" pitchFamily="34" charset="0"/>
              </a:rPr>
              <a:t>Carbonylgruppe</a:t>
            </a:r>
            <a:r>
              <a:rPr lang="de-DE" sz="1800" dirty="0">
                <a:solidFill>
                  <a:srgbClr val="009051"/>
                </a:solidFill>
                <a:latin typeface="Arial" panose="020B0604020202020204" pitchFamily="34" charset="0"/>
                <a:cs typeface="Arial" panose="020B0604020202020204" pitchFamily="34" charset="0"/>
              </a:rPr>
              <a:t> der ASS </a:t>
            </a:r>
            <a:r>
              <a:rPr lang="de-DE" sz="1800" dirty="0" err="1">
                <a:solidFill>
                  <a:srgbClr val="009051"/>
                </a:solidFill>
                <a:latin typeface="Arial" panose="020B0604020202020204" pitchFamily="34" charset="0"/>
                <a:cs typeface="Arial" panose="020B0604020202020204" pitchFamily="34" charset="0"/>
              </a:rPr>
              <a:t>nukleophil</a:t>
            </a:r>
            <a:r>
              <a:rPr lang="de-DE" sz="1800" dirty="0">
                <a:solidFill>
                  <a:srgbClr val="009051"/>
                </a:solidFill>
                <a:latin typeface="Arial" panose="020B0604020202020204" pitchFamily="34" charset="0"/>
                <a:cs typeface="Arial" panose="020B0604020202020204" pitchFamily="34" charset="0"/>
              </a:rPr>
              <a:t> an. </a:t>
            </a:r>
          </a:p>
        </p:txBody>
      </p:sp>
      <p:pic>
        <p:nvPicPr>
          <p:cNvPr id="34" name="Grafik 33">
            <a:extLst>
              <a:ext uri="{FF2B5EF4-FFF2-40B4-BE49-F238E27FC236}">
                <a16:creationId xmlns:a16="http://schemas.microsoft.com/office/drawing/2014/main" id="{6310C0FA-B2E9-024D-AC07-401B774812AC}"/>
              </a:ext>
            </a:extLst>
          </p:cNvPr>
          <p:cNvPicPr>
            <a:picLocks noChangeAspect="1"/>
          </p:cNvPicPr>
          <p:nvPr/>
        </p:nvPicPr>
        <p:blipFill>
          <a:blip r:embed="rId5"/>
          <a:stretch>
            <a:fillRect/>
          </a:stretch>
        </p:blipFill>
        <p:spPr>
          <a:xfrm>
            <a:off x="359977" y="2697730"/>
            <a:ext cx="1728216" cy="1877568"/>
          </a:xfrm>
          <a:prstGeom prst="rect">
            <a:avLst/>
          </a:prstGeom>
        </p:spPr>
      </p:pic>
      <p:grpSp>
        <p:nvGrpSpPr>
          <p:cNvPr id="48" name="Gruppieren 47">
            <a:extLst>
              <a:ext uri="{FF2B5EF4-FFF2-40B4-BE49-F238E27FC236}">
                <a16:creationId xmlns:a16="http://schemas.microsoft.com/office/drawing/2014/main" id="{1960B640-6855-B24A-B62D-7DD0C28C454A}"/>
              </a:ext>
            </a:extLst>
          </p:cNvPr>
          <p:cNvGrpSpPr/>
          <p:nvPr/>
        </p:nvGrpSpPr>
        <p:grpSpPr>
          <a:xfrm>
            <a:off x="477515" y="3021731"/>
            <a:ext cx="447480" cy="697320"/>
            <a:chOff x="477515" y="3021731"/>
            <a:chExt cx="447480" cy="697320"/>
          </a:xfrm>
        </p:grpSpPr>
        <p:grpSp>
          <p:nvGrpSpPr>
            <p:cNvPr id="37" name="Gruppieren 36">
              <a:extLst>
                <a:ext uri="{FF2B5EF4-FFF2-40B4-BE49-F238E27FC236}">
                  <a16:creationId xmlns:a16="http://schemas.microsoft.com/office/drawing/2014/main" id="{47095C99-9E74-D743-B8BA-1EB11F3818FD}"/>
                </a:ext>
              </a:extLst>
            </p:cNvPr>
            <p:cNvGrpSpPr/>
            <p:nvPr/>
          </p:nvGrpSpPr>
          <p:grpSpPr>
            <a:xfrm>
              <a:off x="570755" y="3021731"/>
              <a:ext cx="174960" cy="167040"/>
              <a:chOff x="570755" y="3021731"/>
              <a:chExt cx="174960" cy="167040"/>
            </a:xfrm>
          </p:grpSpPr>
          <mc:AlternateContent xmlns:mc="http://schemas.openxmlformats.org/markup-compatibility/2006" xmlns:p14="http://schemas.microsoft.com/office/powerpoint/2010/main">
            <mc:Choice Requires="p14">
              <p:contentPart p14:bwMode="auto" r:id="rId6">
                <p14:nvContentPartPr>
                  <p14:cNvPr id="35" name="Freihand 34">
                    <a:extLst>
                      <a:ext uri="{FF2B5EF4-FFF2-40B4-BE49-F238E27FC236}">
                        <a16:creationId xmlns:a16="http://schemas.microsoft.com/office/drawing/2014/main" id="{EFDCFC88-EB38-414B-9BC2-06213B12C599}"/>
                      </a:ext>
                    </a:extLst>
                  </p14:cNvPr>
                  <p14:cNvContentPartPr/>
                  <p14:nvPr/>
                </p14:nvContentPartPr>
                <p14:xfrm>
                  <a:off x="703235" y="3054491"/>
                  <a:ext cx="42480" cy="134280"/>
                </p14:xfrm>
              </p:contentPart>
            </mc:Choice>
            <mc:Fallback xmlns="">
              <p:pic>
                <p:nvPicPr>
                  <p:cNvPr id="35" name="Freihand 34">
                    <a:extLst>
                      <a:ext uri="{FF2B5EF4-FFF2-40B4-BE49-F238E27FC236}">
                        <a16:creationId xmlns:a16="http://schemas.microsoft.com/office/drawing/2014/main" id="{EFDCFC88-EB38-414B-9BC2-06213B12C599}"/>
                      </a:ext>
                    </a:extLst>
                  </p:cNvPr>
                  <p:cNvPicPr/>
                  <p:nvPr/>
                </p:nvPicPr>
                <p:blipFill>
                  <a:blip r:embed="rId7"/>
                  <a:stretch>
                    <a:fillRect/>
                  </a:stretch>
                </p:blipFill>
                <p:spPr>
                  <a:xfrm>
                    <a:off x="694235" y="3045851"/>
                    <a:ext cx="60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Freihand 35">
                    <a:extLst>
                      <a:ext uri="{FF2B5EF4-FFF2-40B4-BE49-F238E27FC236}">
                        <a16:creationId xmlns:a16="http://schemas.microsoft.com/office/drawing/2014/main" id="{9652C036-75AF-1C48-B45C-341503CA4115}"/>
                      </a:ext>
                    </a:extLst>
                  </p14:cNvPr>
                  <p14:cNvContentPartPr/>
                  <p14:nvPr/>
                </p14:nvContentPartPr>
                <p14:xfrm>
                  <a:off x="570755" y="3021731"/>
                  <a:ext cx="75240" cy="23760"/>
                </p14:xfrm>
              </p:contentPart>
            </mc:Choice>
            <mc:Fallback xmlns="">
              <p:pic>
                <p:nvPicPr>
                  <p:cNvPr id="36" name="Freihand 35">
                    <a:extLst>
                      <a:ext uri="{FF2B5EF4-FFF2-40B4-BE49-F238E27FC236}">
                        <a16:creationId xmlns:a16="http://schemas.microsoft.com/office/drawing/2014/main" id="{9652C036-75AF-1C48-B45C-341503CA4115}"/>
                      </a:ext>
                    </a:extLst>
                  </p:cNvPr>
                  <p:cNvPicPr/>
                  <p:nvPr/>
                </p:nvPicPr>
                <p:blipFill>
                  <a:blip r:embed="rId9"/>
                  <a:stretch>
                    <a:fillRect/>
                  </a:stretch>
                </p:blipFill>
                <p:spPr>
                  <a:xfrm>
                    <a:off x="561755" y="3013091"/>
                    <a:ext cx="92880" cy="41400"/>
                  </a:xfrm>
                  <a:prstGeom prst="rect">
                    <a:avLst/>
                  </a:prstGeom>
                </p:spPr>
              </p:pic>
            </mc:Fallback>
          </mc:AlternateContent>
        </p:grpSp>
        <p:grpSp>
          <p:nvGrpSpPr>
            <p:cNvPr id="46" name="Gruppieren 45">
              <a:extLst>
                <a:ext uri="{FF2B5EF4-FFF2-40B4-BE49-F238E27FC236}">
                  <a16:creationId xmlns:a16="http://schemas.microsoft.com/office/drawing/2014/main" id="{8233E374-035A-0D42-8794-427BBA84F8E5}"/>
                </a:ext>
              </a:extLst>
            </p:cNvPr>
            <p:cNvGrpSpPr/>
            <p:nvPr/>
          </p:nvGrpSpPr>
          <p:grpSpPr>
            <a:xfrm>
              <a:off x="477515" y="3214331"/>
              <a:ext cx="447480" cy="504720"/>
              <a:chOff x="477515" y="3214331"/>
              <a:chExt cx="447480" cy="504720"/>
            </a:xfrm>
          </p:grpSpPr>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78E5CF63-EA8A-5340-A2BB-9A1BF39271FF}"/>
                      </a:ext>
                    </a:extLst>
                  </p14:cNvPr>
                  <p14:cNvContentPartPr/>
                  <p14:nvPr/>
                </p14:nvContentPartPr>
                <p14:xfrm>
                  <a:off x="504515" y="3214331"/>
                  <a:ext cx="37800" cy="99000"/>
                </p14:xfrm>
              </p:contentPart>
            </mc:Choice>
            <mc:Fallback xmlns="">
              <p:pic>
                <p:nvPicPr>
                  <p:cNvPr id="38" name="Freihand 37">
                    <a:extLst>
                      <a:ext uri="{FF2B5EF4-FFF2-40B4-BE49-F238E27FC236}">
                        <a16:creationId xmlns:a16="http://schemas.microsoft.com/office/drawing/2014/main" id="{78E5CF63-EA8A-5340-A2BB-9A1BF39271FF}"/>
                      </a:ext>
                    </a:extLst>
                  </p:cNvPr>
                  <p:cNvPicPr/>
                  <p:nvPr/>
                </p:nvPicPr>
                <p:blipFill>
                  <a:blip r:embed="rId11"/>
                  <a:stretch>
                    <a:fillRect/>
                  </a:stretch>
                </p:blipFill>
                <p:spPr>
                  <a:xfrm>
                    <a:off x="495875" y="3205691"/>
                    <a:ext cx="55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Freihand 38">
                    <a:extLst>
                      <a:ext uri="{FF2B5EF4-FFF2-40B4-BE49-F238E27FC236}">
                        <a16:creationId xmlns:a16="http://schemas.microsoft.com/office/drawing/2014/main" id="{E58AA73A-4672-7041-9175-3838206659D8}"/>
                      </a:ext>
                    </a:extLst>
                  </p14:cNvPr>
                  <p14:cNvContentPartPr/>
                  <p14:nvPr/>
                </p14:nvContentPartPr>
                <p14:xfrm>
                  <a:off x="477515" y="3273011"/>
                  <a:ext cx="160560" cy="135720"/>
                </p14:xfrm>
              </p:contentPart>
            </mc:Choice>
            <mc:Fallback xmlns="">
              <p:pic>
                <p:nvPicPr>
                  <p:cNvPr id="39" name="Freihand 38">
                    <a:extLst>
                      <a:ext uri="{FF2B5EF4-FFF2-40B4-BE49-F238E27FC236}">
                        <a16:creationId xmlns:a16="http://schemas.microsoft.com/office/drawing/2014/main" id="{E58AA73A-4672-7041-9175-3838206659D8}"/>
                      </a:ext>
                    </a:extLst>
                  </p:cNvPr>
                  <p:cNvPicPr/>
                  <p:nvPr/>
                </p:nvPicPr>
                <p:blipFill>
                  <a:blip r:embed="rId13"/>
                  <a:stretch>
                    <a:fillRect/>
                  </a:stretch>
                </p:blipFill>
                <p:spPr>
                  <a:xfrm>
                    <a:off x="468875" y="3264011"/>
                    <a:ext cx="178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Freihand 40">
                    <a:extLst>
                      <a:ext uri="{FF2B5EF4-FFF2-40B4-BE49-F238E27FC236}">
                        <a16:creationId xmlns:a16="http://schemas.microsoft.com/office/drawing/2014/main" id="{BB5F6951-AF90-1C40-B896-ADCDCEF441FE}"/>
                      </a:ext>
                    </a:extLst>
                  </p14:cNvPr>
                  <p14:cNvContentPartPr/>
                  <p14:nvPr/>
                </p14:nvContentPartPr>
                <p14:xfrm>
                  <a:off x="607115" y="3368411"/>
                  <a:ext cx="55800" cy="69480"/>
                </p14:xfrm>
              </p:contentPart>
            </mc:Choice>
            <mc:Fallback xmlns="">
              <p:pic>
                <p:nvPicPr>
                  <p:cNvPr id="41" name="Freihand 40">
                    <a:extLst>
                      <a:ext uri="{FF2B5EF4-FFF2-40B4-BE49-F238E27FC236}">
                        <a16:creationId xmlns:a16="http://schemas.microsoft.com/office/drawing/2014/main" id="{BB5F6951-AF90-1C40-B896-ADCDCEF441FE}"/>
                      </a:ext>
                    </a:extLst>
                  </p:cNvPr>
                  <p:cNvPicPr/>
                  <p:nvPr/>
                </p:nvPicPr>
                <p:blipFill>
                  <a:blip r:embed="rId15"/>
                  <a:stretch>
                    <a:fillRect/>
                  </a:stretch>
                </p:blipFill>
                <p:spPr>
                  <a:xfrm>
                    <a:off x="598475" y="3359411"/>
                    <a:ext cx="73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Freihand 42">
                    <a:extLst>
                      <a:ext uri="{FF2B5EF4-FFF2-40B4-BE49-F238E27FC236}">
                        <a16:creationId xmlns:a16="http://schemas.microsoft.com/office/drawing/2014/main" id="{00B8DAFB-4EA3-6440-8F2E-37892E70E3AD}"/>
                      </a:ext>
                    </a:extLst>
                  </p14:cNvPr>
                  <p14:cNvContentPartPr/>
                  <p14:nvPr/>
                </p14:nvContentPartPr>
                <p14:xfrm>
                  <a:off x="730595" y="3503411"/>
                  <a:ext cx="163080" cy="200880"/>
                </p14:xfrm>
              </p:contentPart>
            </mc:Choice>
            <mc:Fallback xmlns="">
              <p:pic>
                <p:nvPicPr>
                  <p:cNvPr id="43" name="Freihand 42">
                    <a:extLst>
                      <a:ext uri="{FF2B5EF4-FFF2-40B4-BE49-F238E27FC236}">
                        <a16:creationId xmlns:a16="http://schemas.microsoft.com/office/drawing/2014/main" id="{00B8DAFB-4EA3-6440-8F2E-37892E70E3AD}"/>
                      </a:ext>
                    </a:extLst>
                  </p:cNvPr>
                  <p:cNvPicPr/>
                  <p:nvPr/>
                </p:nvPicPr>
                <p:blipFill>
                  <a:blip r:embed="rId17"/>
                  <a:stretch>
                    <a:fillRect/>
                  </a:stretch>
                </p:blipFill>
                <p:spPr>
                  <a:xfrm>
                    <a:off x="721595" y="3494411"/>
                    <a:ext cx="180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FD22FB93-266A-914F-9D1C-9F894E39D033}"/>
                      </a:ext>
                    </a:extLst>
                  </p14:cNvPr>
                  <p14:cNvContentPartPr/>
                  <p14:nvPr/>
                </p14:nvContentPartPr>
                <p14:xfrm>
                  <a:off x="862355" y="3627251"/>
                  <a:ext cx="62640" cy="91800"/>
                </p14:xfrm>
              </p:contentPart>
            </mc:Choice>
            <mc:Fallback xmlns="">
              <p:pic>
                <p:nvPicPr>
                  <p:cNvPr id="45" name="Freihand 44">
                    <a:extLst>
                      <a:ext uri="{FF2B5EF4-FFF2-40B4-BE49-F238E27FC236}">
                        <a16:creationId xmlns:a16="http://schemas.microsoft.com/office/drawing/2014/main" id="{FD22FB93-266A-914F-9D1C-9F894E39D033}"/>
                      </a:ext>
                    </a:extLst>
                  </p:cNvPr>
                  <p:cNvPicPr/>
                  <p:nvPr/>
                </p:nvPicPr>
                <p:blipFill>
                  <a:blip r:embed="rId19"/>
                  <a:stretch>
                    <a:fillRect/>
                  </a:stretch>
                </p:blipFill>
                <p:spPr>
                  <a:xfrm>
                    <a:off x="853715" y="3618611"/>
                    <a:ext cx="80280" cy="109440"/>
                  </a:xfrm>
                  <a:prstGeom prst="rect">
                    <a:avLst/>
                  </a:prstGeom>
                </p:spPr>
              </p:pic>
            </mc:Fallback>
          </mc:AlternateContent>
        </p:grpSp>
      </p:grpSp>
      <p:grpSp>
        <p:nvGrpSpPr>
          <p:cNvPr id="49" name="Gruppieren 48">
            <a:extLst>
              <a:ext uri="{FF2B5EF4-FFF2-40B4-BE49-F238E27FC236}">
                <a16:creationId xmlns:a16="http://schemas.microsoft.com/office/drawing/2014/main" id="{EF651726-4150-734D-BD14-6AAC516021D7}"/>
              </a:ext>
            </a:extLst>
          </p:cNvPr>
          <p:cNvGrpSpPr/>
          <p:nvPr/>
        </p:nvGrpSpPr>
        <p:grpSpPr>
          <a:xfrm>
            <a:off x="2078453" y="1720331"/>
            <a:ext cx="1716840" cy="1169280"/>
            <a:chOff x="2078453" y="1720331"/>
            <a:chExt cx="1716840" cy="1169280"/>
          </a:xfrm>
        </p:grpSpPr>
        <mc:AlternateContent xmlns:mc="http://schemas.openxmlformats.org/markup-compatibility/2006" xmlns:p14="http://schemas.microsoft.com/office/powerpoint/2010/main">
          <mc:Choice Requires="p14">
            <p:contentPart p14:bwMode="auto" r:id="rId20">
              <p14:nvContentPartPr>
                <p14:cNvPr id="8" name="Freihand 7">
                  <a:extLst>
                    <a:ext uri="{FF2B5EF4-FFF2-40B4-BE49-F238E27FC236}">
                      <a16:creationId xmlns:a16="http://schemas.microsoft.com/office/drawing/2014/main" id="{E30DEDF9-78D4-BE45-B635-9C5CDC0C9DEF}"/>
                    </a:ext>
                  </a:extLst>
                </p14:cNvPr>
                <p14:cNvContentPartPr/>
                <p14:nvPr/>
              </p14:nvContentPartPr>
              <p14:xfrm>
                <a:off x="3607013" y="1720331"/>
                <a:ext cx="139680" cy="84960"/>
              </p14:xfrm>
            </p:contentPart>
          </mc:Choice>
          <mc:Fallback xmlns="">
            <p:pic>
              <p:nvPicPr>
                <p:cNvPr id="8" name="Freihand 7">
                  <a:extLst>
                    <a:ext uri="{FF2B5EF4-FFF2-40B4-BE49-F238E27FC236}">
                      <a16:creationId xmlns:a16="http://schemas.microsoft.com/office/drawing/2014/main" id="{E30DEDF9-78D4-BE45-B635-9C5CDC0C9DEF}"/>
                    </a:ext>
                  </a:extLst>
                </p:cNvPr>
                <p:cNvPicPr/>
                <p:nvPr/>
              </p:nvPicPr>
              <p:blipFill>
                <a:blip r:embed="rId21"/>
                <a:stretch>
                  <a:fillRect/>
                </a:stretch>
              </p:blipFill>
              <p:spPr>
                <a:xfrm>
                  <a:off x="3598013" y="1711331"/>
                  <a:ext cx="157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4CB314FF-31B0-E342-8A6C-0BB2B29AE1CE}"/>
                    </a:ext>
                  </a:extLst>
                </p14:cNvPr>
                <p14:cNvContentPartPr/>
                <p14:nvPr/>
              </p14:nvContentPartPr>
              <p14:xfrm>
                <a:off x="3362933" y="1811411"/>
                <a:ext cx="432360" cy="609120"/>
              </p14:xfrm>
            </p:contentPart>
          </mc:Choice>
          <mc:Fallback xmlns="">
            <p:pic>
              <p:nvPicPr>
                <p:cNvPr id="9" name="Freihand 8">
                  <a:extLst>
                    <a:ext uri="{FF2B5EF4-FFF2-40B4-BE49-F238E27FC236}">
                      <a16:creationId xmlns:a16="http://schemas.microsoft.com/office/drawing/2014/main" id="{4CB314FF-31B0-E342-8A6C-0BB2B29AE1CE}"/>
                    </a:ext>
                  </a:extLst>
                </p:cNvPr>
                <p:cNvPicPr/>
                <p:nvPr/>
              </p:nvPicPr>
              <p:blipFill>
                <a:blip r:embed="rId23"/>
                <a:stretch>
                  <a:fillRect/>
                </a:stretch>
              </p:blipFill>
              <p:spPr>
                <a:xfrm>
                  <a:off x="3353933" y="1802411"/>
                  <a:ext cx="45000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D8E4469F-1CCA-8943-B471-622DFDBC0662}"/>
                    </a:ext>
                  </a:extLst>
                </p14:cNvPr>
                <p14:cNvContentPartPr/>
                <p14:nvPr/>
              </p14:nvContentPartPr>
              <p14:xfrm>
                <a:off x="3376613" y="2297051"/>
                <a:ext cx="118440" cy="162360"/>
              </p14:xfrm>
            </p:contentPart>
          </mc:Choice>
          <mc:Fallback xmlns="">
            <p:pic>
              <p:nvPicPr>
                <p:cNvPr id="22" name="Freihand 21">
                  <a:extLst>
                    <a:ext uri="{FF2B5EF4-FFF2-40B4-BE49-F238E27FC236}">
                      <a16:creationId xmlns:a16="http://schemas.microsoft.com/office/drawing/2014/main" id="{D8E4469F-1CCA-8943-B471-622DFDBC0662}"/>
                    </a:ext>
                  </a:extLst>
                </p:cNvPr>
                <p:cNvPicPr/>
                <p:nvPr/>
              </p:nvPicPr>
              <p:blipFill>
                <a:blip r:embed="rId25"/>
                <a:stretch>
                  <a:fillRect/>
                </a:stretch>
              </p:blipFill>
              <p:spPr>
                <a:xfrm>
                  <a:off x="3367613" y="2288411"/>
                  <a:ext cx="136080" cy="180000"/>
                </a:xfrm>
                <a:prstGeom prst="rect">
                  <a:avLst/>
                </a:prstGeom>
              </p:spPr>
            </p:pic>
          </mc:Fallback>
        </mc:AlternateContent>
        <p:grpSp>
          <p:nvGrpSpPr>
            <p:cNvPr id="31" name="Gruppieren 30">
              <a:extLst>
                <a:ext uri="{FF2B5EF4-FFF2-40B4-BE49-F238E27FC236}">
                  <a16:creationId xmlns:a16="http://schemas.microsoft.com/office/drawing/2014/main" id="{BA3C6D3D-1ED5-D140-90F3-C6A145A98DBB}"/>
                </a:ext>
              </a:extLst>
            </p:cNvPr>
            <p:cNvGrpSpPr/>
            <p:nvPr/>
          </p:nvGrpSpPr>
          <p:grpSpPr>
            <a:xfrm>
              <a:off x="3086813" y="2235851"/>
              <a:ext cx="91080" cy="145800"/>
              <a:chOff x="2473355" y="2235851"/>
              <a:chExt cx="91080" cy="145800"/>
            </a:xfrm>
          </p:grpSpPr>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4BE56CB5-8CA9-4C40-A544-2AD65A854FAE}"/>
                      </a:ext>
                    </a:extLst>
                  </p14:cNvPr>
                  <p14:cNvContentPartPr/>
                  <p14:nvPr/>
                </p14:nvContentPartPr>
                <p14:xfrm>
                  <a:off x="2476235" y="2238371"/>
                  <a:ext cx="77760" cy="143280"/>
                </p14:xfrm>
              </p:contentPart>
            </mc:Choice>
            <mc:Fallback xmlns="">
              <p:pic>
                <p:nvPicPr>
                  <p:cNvPr id="24" name="Freihand 23">
                    <a:extLst>
                      <a:ext uri="{FF2B5EF4-FFF2-40B4-BE49-F238E27FC236}">
                        <a16:creationId xmlns:a16="http://schemas.microsoft.com/office/drawing/2014/main" id="{4BE56CB5-8CA9-4C40-A544-2AD65A854FAE}"/>
                      </a:ext>
                    </a:extLst>
                  </p:cNvPr>
                  <p:cNvPicPr/>
                  <p:nvPr/>
                </p:nvPicPr>
                <p:blipFill>
                  <a:blip r:embed="rId27"/>
                  <a:stretch>
                    <a:fillRect/>
                  </a:stretch>
                </p:blipFill>
                <p:spPr>
                  <a:xfrm>
                    <a:off x="2467595" y="2229371"/>
                    <a:ext cx="95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EB753EEB-1CF5-DD43-8725-C6BEB2F7DF32}"/>
                      </a:ext>
                    </a:extLst>
                  </p14:cNvPr>
                  <p14:cNvContentPartPr/>
                  <p14:nvPr/>
                </p14:nvContentPartPr>
                <p14:xfrm>
                  <a:off x="2473355" y="2235851"/>
                  <a:ext cx="51840" cy="360"/>
                </p14:xfrm>
              </p:contentPart>
            </mc:Choice>
            <mc:Fallback xmlns="">
              <p:pic>
                <p:nvPicPr>
                  <p:cNvPr id="27" name="Freihand 26">
                    <a:extLst>
                      <a:ext uri="{FF2B5EF4-FFF2-40B4-BE49-F238E27FC236}">
                        <a16:creationId xmlns:a16="http://schemas.microsoft.com/office/drawing/2014/main" id="{EB753EEB-1CF5-DD43-8725-C6BEB2F7DF32}"/>
                      </a:ext>
                    </a:extLst>
                  </p:cNvPr>
                  <p:cNvPicPr/>
                  <p:nvPr/>
                </p:nvPicPr>
                <p:blipFill>
                  <a:blip r:embed="rId29"/>
                  <a:stretch>
                    <a:fillRect/>
                  </a:stretch>
                </p:blipFill>
                <p:spPr>
                  <a:xfrm>
                    <a:off x="2464715" y="2226851"/>
                    <a:ext cx="69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E360D69D-DF84-E242-9884-9A4F5DD0B619}"/>
                      </a:ext>
                    </a:extLst>
                  </p14:cNvPr>
                  <p14:cNvContentPartPr/>
                  <p14:nvPr/>
                </p14:nvContentPartPr>
                <p14:xfrm>
                  <a:off x="2530955" y="2241251"/>
                  <a:ext cx="33480" cy="60480"/>
                </p14:xfrm>
              </p:contentPart>
            </mc:Choice>
            <mc:Fallback xmlns="">
              <p:pic>
                <p:nvPicPr>
                  <p:cNvPr id="30" name="Freihand 29">
                    <a:extLst>
                      <a:ext uri="{FF2B5EF4-FFF2-40B4-BE49-F238E27FC236}">
                        <a16:creationId xmlns:a16="http://schemas.microsoft.com/office/drawing/2014/main" id="{E360D69D-DF84-E242-9884-9A4F5DD0B619}"/>
                      </a:ext>
                    </a:extLst>
                  </p:cNvPr>
                  <p:cNvPicPr/>
                  <p:nvPr/>
                </p:nvPicPr>
                <p:blipFill>
                  <a:blip r:embed="rId31"/>
                  <a:stretch>
                    <a:fillRect/>
                  </a:stretch>
                </p:blipFill>
                <p:spPr>
                  <a:xfrm>
                    <a:off x="2522315" y="2232611"/>
                    <a:ext cx="5112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AFED5DFC-00C2-BD40-A101-D7E260A6B2AF}"/>
                    </a:ext>
                  </a:extLst>
                </p14:cNvPr>
                <p14:cNvContentPartPr/>
                <p14:nvPr/>
              </p14:nvContentPartPr>
              <p14:xfrm>
                <a:off x="2078453" y="2554811"/>
                <a:ext cx="733680" cy="285840"/>
              </p14:xfrm>
            </p:contentPart>
          </mc:Choice>
          <mc:Fallback xmlns="">
            <p:pic>
              <p:nvPicPr>
                <p:cNvPr id="32" name="Freihand 31">
                  <a:extLst>
                    <a:ext uri="{FF2B5EF4-FFF2-40B4-BE49-F238E27FC236}">
                      <a16:creationId xmlns:a16="http://schemas.microsoft.com/office/drawing/2014/main" id="{AFED5DFC-00C2-BD40-A101-D7E260A6B2AF}"/>
                    </a:ext>
                  </a:extLst>
                </p:cNvPr>
                <p:cNvPicPr/>
                <p:nvPr/>
              </p:nvPicPr>
              <p:blipFill>
                <a:blip r:embed="rId33"/>
                <a:stretch>
                  <a:fillRect/>
                </a:stretch>
              </p:blipFill>
              <p:spPr>
                <a:xfrm>
                  <a:off x="2069453" y="2546171"/>
                  <a:ext cx="7513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CC0485C7-42E2-4C45-802C-DE528386AFD3}"/>
                    </a:ext>
                  </a:extLst>
                </p14:cNvPr>
                <p14:cNvContentPartPr/>
                <p14:nvPr/>
              </p14:nvContentPartPr>
              <p14:xfrm>
                <a:off x="2080253" y="2714651"/>
                <a:ext cx="80280" cy="174960"/>
              </p14:xfrm>
            </p:contentPart>
          </mc:Choice>
          <mc:Fallback xmlns="">
            <p:pic>
              <p:nvPicPr>
                <p:cNvPr id="33" name="Freihand 32">
                  <a:extLst>
                    <a:ext uri="{FF2B5EF4-FFF2-40B4-BE49-F238E27FC236}">
                      <a16:creationId xmlns:a16="http://schemas.microsoft.com/office/drawing/2014/main" id="{CC0485C7-42E2-4C45-802C-DE528386AFD3}"/>
                    </a:ext>
                  </a:extLst>
                </p:cNvPr>
                <p:cNvPicPr/>
                <p:nvPr/>
              </p:nvPicPr>
              <p:blipFill>
                <a:blip r:embed="rId35"/>
                <a:stretch>
                  <a:fillRect/>
                </a:stretch>
              </p:blipFill>
              <p:spPr>
                <a:xfrm>
                  <a:off x="2071613" y="2706011"/>
                  <a:ext cx="97920" cy="192600"/>
                </a:xfrm>
                <a:prstGeom prst="rect">
                  <a:avLst/>
                </a:prstGeom>
              </p:spPr>
            </p:pic>
          </mc:Fallback>
        </mc:AlternateContent>
        <p:sp>
          <p:nvSpPr>
            <p:cNvPr id="47" name="Textfeld 46">
              <a:extLst>
                <a:ext uri="{FF2B5EF4-FFF2-40B4-BE49-F238E27FC236}">
                  <a16:creationId xmlns:a16="http://schemas.microsoft.com/office/drawing/2014/main" id="{309C7690-DE58-CC4E-8616-CEA22784EEBF}"/>
                </a:ext>
              </a:extLst>
            </p:cNvPr>
            <p:cNvSpPr txBox="1"/>
            <p:nvPr/>
          </p:nvSpPr>
          <p:spPr>
            <a:xfrm>
              <a:off x="3095302" y="2438214"/>
              <a:ext cx="365806" cy="338554"/>
            </a:xfrm>
            <a:prstGeom prst="rect">
              <a:avLst/>
            </a:prstGeom>
            <a:noFill/>
          </p:spPr>
          <p:txBody>
            <a:bodyPr wrap="none" rtlCol="0">
              <a:spAutoFit/>
            </a:bodyPr>
            <a:lstStyle/>
            <a:p>
              <a:r>
                <a:rPr lang="de-DE" sz="1600" dirty="0">
                  <a:solidFill>
                    <a:srgbClr val="FF0000"/>
                  </a:solidFill>
                  <a:latin typeface="Symbol" pitchFamily="2" charset="2"/>
                  <a:cs typeface="Arial" panose="020B0604020202020204" pitchFamily="34" charset="0"/>
                </a:rPr>
                <a:t>d</a:t>
              </a:r>
              <a:r>
                <a:rPr lang="de-DE" sz="1600" baseline="300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Symbol" pitchFamily="2" charset="2"/>
              </a:endParaRPr>
            </a:p>
          </p:txBody>
        </p:sp>
      </p:grpSp>
      <p:sp>
        <p:nvSpPr>
          <p:cNvPr id="50" name="Rechteck 49">
            <a:extLst>
              <a:ext uri="{FF2B5EF4-FFF2-40B4-BE49-F238E27FC236}">
                <a16:creationId xmlns:a16="http://schemas.microsoft.com/office/drawing/2014/main" id="{D28D417E-5685-E845-9D4B-C4433842643D}"/>
              </a:ext>
            </a:extLst>
          </p:cNvPr>
          <p:cNvSpPr/>
          <p:nvPr/>
        </p:nvSpPr>
        <p:spPr>
          <a:xfrm>
            <a:off x="4761683" y="1188320"/>
            <a:ext cx="3897454" cy="1723742"/>
          </a:xfrm>
          <a:prstGeom prst="rect">
            <a:avLst/>
          </a:prstGeom>
        </p:spPr>
        <p:txBody>
          <a:bodyPr wrap="square">
            <a:spAutoFit/>
          </a:bodyPr>
          <a:lstStyle/>
          <a:p>
            <a:pPr marL="311150" indent="-311150">
              <a:lnSpc>
                <a:spcPct val="120000"/>
              </a:lnSpc>
            </a:pPr>
            <a:r>
              <a:rPr lang="de-DE" sz="1800" dirty="0">
                <a:solidFill>
                  <a:srgbClr val="009051"/>
                </a:solidFill>
                <a:latin typeface="Arial" panose="020B0604020202020204" pitchFamily="34" charset="0"/>
                <a:cs typeface="Arial" panose="020B0604020202020204" pitchFamily="34" charset="0"/>
              </a:rPr>
              <a:t>	</a:t>
            </a:r>
          </a:p>
          <a:p>
            <a:pPr marL="311150" indent="-311150">
              <a:lnSpc>
                <a:spcPct val="120000"/>
              </a:lnSpc>
            </a:pPr>
            <a:r>
              <a:rPr lang="de-DE" sz="1800" dirty="0">
                <a:solidFill>
                  <a:srgbClr val="009051"/>
                </a:solidFill>
                <a:latin typeface="Arial" panose="020B0604020202020204" pitchFamily="34" charset="0"/>
                <a:cs typeface="Arial" panose="020B0604020202020204" pitchFamily="34" charset="0"/>
              </a:rPr>
              <a:t>	</a:t>
            </a:r>
            <a:r>
              <a:rPr lang="de-DE" sz="1800" dirty="0">
                <a:solidFill>
                  <a:schemeClr val="accent2"/>
                </a:solidFill>
                <a:latin typeface="Arial" panose="020B0604020202020204" pitchFamily="34" charset="0"/>
                <a:cs typeface="Arial" panose="020B0604020202020204" pitchFamily="34" charset="0"/>
              </a:rPr>
              <a:t>Aus der </a:t>
            </a:r>
            <a:r>
              <a:rPr lang="de-DE" sz="1800" dirty="0" err="1">
                <a:solidFill>
                  <a:schemeClr val="accent2"/>
                </a:solidFill>
                <a:latin typeface="Arial" panose="020B0604020202020204" pitchFamily="34" charset="0"/>
                <a:cs typeface="Arial" panose="020B0604020202020204" pitchFamily="34" charset="0"/>
              </a:rPr>
              <a:t>tetraerischen</a:t>
            </a:r>
            <a:r>
              <a:rPr lang="de-DE" sz="1800" dirty="0">
                <a:solidFill>
                  <a:schemeClr val="accent2"/>
                </a:solidFill>
                <a:latin typeface="Arial" panose="020B0604020202020204" pitchFamily="34" charset="0"/>
                <a:cs typeface="Arial" panose="020B0604020202020204" pitchFamily="34" charset="0"/>
              </a:rPr>
              <a:t> Zwischenstufe wird Salicylat abgespalten, das </a:t>
            </a:r>
            <a:r>
              <a:rPr lang="de-DE" sz="1800" dirty="0" err="1">
                <a:solidFill>
                  <a:schemeClr val="accent2"/>
                </a:solidFill>
                <a:latin typeface="Arial" panose="020B0604020202020204" pitchFamily="34" charset="0"/>
                <a:cs typeface="Arial" panose="020B0604020202020204" pitchFamily="34" charset="0"/>
              </a:rPr>
              <a:t>protoniert</a:t>
            </a:r>
            <a:r>
              <a:rPr lang="de-DE" sz="1800" dirty="0">
                <a:solidFill>
                  <a:schemeClr val="accent2"/>
                </a:solidFill>
                <a:latin typeface="Arial" panose="020B0604020202020204" pitchFamily="34" charset="0"/>
                <a:cs typeface="Arial" panose="020B0604020202020204" pitchFamily="34" charset="0"/>
              </a:rPr>
              <a:t> wird.</a:t>
            </a:r>
            <a:endParaRPr lang="de-CH" sz="1800" dirty="0">
              <a:solidFill>
                <a:schemeClr val="accent2"/>
              </a:solidFill>
              <a:latin typeface="Arial" panose="020B0604020202020204" pitchFamily="34" charset="0"/>
              <a:cs typeface="Arial" panose="020B0604020202020204" pitchFamily="34" charset="0"/>
            </a:endParaRPr>
          </a:p>
          <a:p>
            <a:pPr marL="311150" lvl="0" indent="-311150">
              <a:lnSpc>
                <a:spcPct val="120000"/>
              </a:lnSpc>
            </a:pPr>
            <a:endParaRPr lang="de-CH" sz="1800" dirty="0">
              <a:solidFill>
                <a:srgbClr val="009051"/>
              </a:solidFill>
              <a:latin typeface="Arial" panose="020B0604020202020204" pitchFamily="34" charset="0"/>
              <a:cs typeface="Arial" panose="020B0604020202020204" pitchFamily="34" charset="0"/>
            </a:endParaRPr>
          </a:p>
        </p:txBody>
      </p:sp>
      <p:sp>
        <p:nvSpPr>
          <p:cNvPr id="52" name="Textfeld 51">
            <a:extLst>
              <a:ext uri="{FF2B5EF4-FFF2-40B4-BE49-F238E27FC236}">
                <a16:creationId xmlns:a16="http://schemas.microsoft.com/office/drawing/2014/main" id="{2E9B12F4-98D3-2A40-8796-B04F952A6678}"/>
              </a:ext>
            </a:extLst>
          </p:cNvPr>
          <p:cNvSpPr txBox="1"/>
          <p:nvPr/>
        </p:nvSpPr>
        <p:spPr>
          <a:xfrm>
            <a:off x="3477621" y="1275684"/>
            <a:ext cx="360996" cy="338554"/>
          </a:xfrm>
          <a:prstGeom prst="rect">
            <a:avLst/>
          </a:prstGeom>
          <a:noFill/>
        </p:spPr>
        <p:txBody>
          <a:bodyPr wrap="none" rtlCol="0">
            <a:spAutoFit/>
          </a:bodyPr>
          <a:lstStyle/>
          <a:p>
            <a:r>
              <a:rPr lang="de-DE" sz="1600" dirty="0">
                <a:solidFill>
                  <a:srgbClr val="0432FF"/>
                </a:solidFill>
                <a:latin typeface="Symbol" pitchFamily="2" charset="2"/>
                <a:cs typeface="Arial" panose="020B0604020202020204" pitchFamily="34" charset="0"/>
              </a:rPr>
              <a:t>d</a:t>
            </a:r>
            <a:r>
              <a:rPr lang="de-DE" sz="1600" baseline="30000" dirty="0">
                <a:solidFill>
                  <a:srgbClr val="0432FF"/>
                </a:solidFill>
                <a:latin typeface="Arial" panose="020B0604020202020204" pitchFamily="34" charset="0"/>
                <a:cs typeface="Arial" panose="020B0604020202020204" pitchFamily="34" charset="0"/>
              </a:rPr>
              <a:t>–</a:t>
            </a:r>
            <a:endParaRPr lang="de-DE" sz="1600" dirty="0">
              <a:solidFill>
                <a:srgbClr val="0432FF"/>
              </a:solidFill>
              <a:latin typeface="Symbol" pitchFamily="2" charset="2"/>
            </a:endParaRPr>
          </a:p>
        </p:txBody>
      </p:sp>
    </p:spTree>
    <p:extLst>
      <p:ext uri="{BB962C8B-B14F-4D97-AF65-F5344CB8AC3E}">
        <p14:creationId xmlns:p14="http://schemas.microsoft.com/office/powerpoint/2010/main" val="23049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P spid="5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7D9C48B-F0E8-2D4A-9619-D3C12FCA6FC1}"/>
              </a:ext>
            </a:extLst>
          </p:cNvPr>
          <p:cNvSpPr/>
          <p:nvPr/>
        </p:nvSpPr>
        <p:spPr>
          <a:xfrm>
            <a:off x="491923" y="425101"/>
            <a:ext cx="8061767" cy="2746265"/>
          </a:xfrm>
          <a:prstGeom prst="rect">
            <a:avLst/>
          </a:prstGeom>
        </p:spPr>
        <p:txBody>
          <a:bodyPr wrap="square">
            <a:spAutoFit/>
          </a:bodyPr>
          <a:lstStyle/>
          <a:p>
            <a:pPr marL="514350" lvl="0" indent="-514350" algn="just">
              <a:lnSpc>
                <a:spcPct val="120000"/>
              </a:lnSpc>
              <a:spcAft>
                <a:spcPts val="400"/>
              </a:spcAft>
              <a:buClr>
                <a:srgbClr val="000000"/>
              </a:buClr>
              <a:buAutoNum type="romanLcPeriod" startAt="3"/>
            </a:pPr>
            <a:r>
              <a:rPr lang="de-DE" sz="2000" dirty="0">
                <a:solidFill>
                  <a:srgbClr val="000000"/>
                </a:solidFill>
                <a:latin typeface="Arial" panose="020B0604020202020204" pitchFamily="34" charset="0"/>
                <a:ea typeface="Cambria" panose="02040503050406030204" pitchFamily="18" charset="0"/>
                <a:cs typeface="Arial" panose="020B0604020202020204" pitchFamily="34" charset="0"/>
              </a:rPr>
              <a:t>Die ASS wird dank der unter i.) beschriebenen WW im aktiven Zentrum gehalten und für die Reaktion positioniert. Die WW mit dem Enzym bewirken jedoch noch etwas anderes. Erläutere.</a:t>
            </a:r>
            <a:endParaRPr lang="de-CH" sz="2000" dirty="0">
              <a:latin typeface="Arial" panose="020B0604020202020204" pitchFamily="34" charset="0"/>
              <a:ea typeface="Cambria" panose="02040503050406030204" pitchFamily="18" charset="0"/>
              <a:cs typeface="Arial" panose="020B0604020202020204" pitchFamily="34" charset="0"/>
            </a:endParaRPr>
          </a:p>
          <a:p>
            <a:pPr marL="495300" lvl="0" algn="just">
              <a:lnSpc>
                <a:spcPct val="120000"/>
              </a:lnSpc>
              <a:spcAft>
                <a:spcPts val="400"/>
              </a:spcAft>
              <a:buClr>
                <a:srgbClr val="000000"/>
              </a:buClr>
            </a:pP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Durch die H-Brücke mit Tyr385 wird der </a:t>
            </a:r>
            <a:r>
              <a:rPr lang="de-DE" sz="2000" dirty="0" err="1">
                <a:solidFill>
                  <a:srgbClr val="FF0000"/>
                </a:solidFill>
                <a:latin typeface="Arial" panose="020B0604020202020204" pitchFamily="34" charset="0"/>
                <a:ea typeface="Cambria" panose="02040503050406030204" pitchFamily="18" charset="0"/>
                <a:cs typeface="Arial" panose="020B0604020202020204" pitchFamily="34" charset="0"/>
              </a:rPr>
              <a:t>elektrophile</a:t>
            </a: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 Charakter am </a:t>
            </a:r>
            <a:r>
              <a:rPr lang="de-DE" sz="2000" dirty="0" err="1">
                <a:solidFill>
                  <a:srgbClr val="FF0000"/>
                </a:solidFill>
                <a:latin typeface="Arial" panose="020B0604020202020204" pitchFamily="34" charset="0"/>
                <a:ea typeface="Cambria" panose="02040503050406030204" pitchFamily="18" charset="0"/>
                <a:cs typeface="Arial" panose="020B0604020202020204" pitchFamily="34" charset="0"/>
              </a:rPr>
              <a:t>Carbonyl</a:t>
            </a: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-C-Atom verstärkt (negativer induktiver Effekt). </a:t>
            </a:r>
            <a:endParaRPr lang="de-CH" sz="2000" dirty="0">
              <a:latin typeface="Arial" panose="020B0604020202020204" pitchFamily="34" charset="0"/>
              <a:ea typeface="Cambria" panose="02040503050406030204" pitchFamily="18" charset="0"/>
              <a:cs typeface="Arial" panose="020B0604020202020204" pitchFamily="34" charset="0"/>
            </a:endParaRPr>
          </a:p>
          <a:p>
            <a:pPr marL="495300" algn="just">
              <a:lnSpc>
                <a:spcPct val="120000"/>
              </a:lnSpc>
              <a:spcAft>
                <a:spcPts val="400"/>
              </a:spcAft>
            </a:pP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Dadurch wird der </a:t>
            </a:r>
            <a:r>
              <a:rPr lang="de-DE" sz="2000" dirty="0" err="1">
                <a:solidFill>
                  <a:srgbClr val="FF0000"/>
                </a:solidFill>
                <a:latin typeface="Arial" panose="020B0604020202020204" pitchFamily="34" charset="0"/>
                <a:ea typeface="Cambria" panose="02040503050406030204" pitchFamily="18" charset="0"/>
                <a:cs typeface="Arial" panose="020B0604020202020204" pitchFamily="34" charset="0"/>
              </a:rPr>
              <a:t>nukleophile</a:t>
            </a: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 Angriff durch die </a:t>
            </a:r>
            <a:r>
              <a:rPr lang="de-DE" sz="2000" dirty="0" err="1">
                <a:solidFill>
                  <a:srgbClr val="FF0000"/>
                </a:solidFill>
                <a:latin typeface="Arial" panose="020B0604020202020204" pitchFamily="34" charset="0"/>
                <a:ea typeface="Cambria" panose="02040503050406030204" pitchFamily="18" charset="0"/>
                <a:cs typeface="Arial" panose="020B0604020202020204" pitchFamily="34" charset="0"/>
              </a:rPr>
              <a:t>Hydroxy</a:t>
            </a:r>
            <a:r>
              <a:rPr lang="de-DE" sz="2000" dirty="0">
                <a:solidFill>
                  <a:srgbClr val="FF0000"/>
                </a:solidFill>
                <a:latin typeface="Arial" panose="020B0604020202020204" pitchFamily="34" charset="0"/>
                <a:ea typeface="Cambria" panose="02040503050406030204" pitchFamily="18" charset="0"/>
                <a:cs typeface="Arial" panose="020B0604020202020204" pitchFamily="34" charset="0"/>
              </a:rPr>
              <a:t>-Gruppe von Ser530 erleichtert.</a:t>
            </a:r>
            <a:endParaRPr lang="de-CH" sz="2000" dirty="0">
              <a:latin typeface="Arial" panose="020B0604020202020204" pitchFamily="34" charset="0"/>
              <a:ea typeface="Cambria" panose="02040503050406030204" pitchFamily="18" charset="0"/>
              <a:cs typeface="Arial" panose="020B0604020202020204" pitchFamily="34" charset="0"/>
            </a:endParaRPr>
          </a:p>
        </p:txBody>
      </p:sp>
      <p:grpSp>
        <p:nvGrpSpPr>
          <p:cNvPr id="13" name="Gruppieren 12">
            <a:extLst>
              <a:ext uri="{FF2B5EF4-FFF2-40B4-BE49-F238E27FC236}">
                <a16:creationId xmlns:a16="http://schemas.microsoft.com/office/drawing/2014/main" id="{5044DFA4-0719-734E-85FC-9F2D5BB6068B}"/>
              </a:ext>
            </a:extLst>
          </p:cNvPr>
          <p:cNvGrpSpPr>
            <a:grpSpLocks noChangeAspect="1"/>
          </p:cNvGrpSpPr>
          <p:nvPr/>
        </p:nvGrpSpPr>
        <p:grpSpPr>
          <a:xfrm>
            <a:off x="3863080" y="3134130"/>
            <a:ext cx="4916318" cy="3298769"/>
            <a:chOff x="1403459" y="1320949"/>
            <a:chExt cx="6337082" cy="4252078"/>
          </a:xfrm>
        </p:grpSpPr>
        <p:pic>
          <p:nvPicPr>
            <p:cNvPr id="5" name="Grafik 4">
              <a:extLst>
                <a:ext uri="{FF2B5EF4-FFF2-40B4-BE49-F238E27FC236}">
                  <a16:creationId xmlns:a16="http://schemas.microsoft.com/office/drawing/2014/main" id="{66AE492F-D080-7C40-8044-B101DBAD56B3}"/>
                </a:ext>
              </a:extLst>
            </p:cNvPr>
            <p:cNvPicPr>
              <a:picLocks noChangeAspect="1"/>
            </p:cNvPicPr>
            <p:nvPr/>
          </p:nvPicPr>
          <p:blipFill>
            <a:blip r:embed="rId3"/>
            <a:stretch>
              <a:fillRect/>
            </a:stretch>
          </p:blipFill>
          <p:spPr>
            <a:xfrm>
              <a:off x="1403459" y="1320949"/>
              <a:ext cx="6337082" cy="4252078"/>
            </a:xfrm>
            <a:prstGeom prst="rect">
              <a:avLst/>
            </a:prstGeom>
          </p:spPr>
        </p:pic>
        <p:grpSp>
          <p:nvGrpSpPr>
            <p:cNvPr id="6" name="Gruppieren 5">
              <a:extLst>
                <a:ext uri="{FF2B5EF4-FFF2-40B4-BE49-F238E27FC236}">
                  <a16:creationId xmlns:a16="http://schemas.microsoft.com/office/drawing/2014/main" id="{1279E367-B22D-6F4E-83B6-34184F03631A}"/>
                </a:ext>
              </a:extLst>
            </p:cNvPr>
            <p:cNvGrpSpPr/>
            <p:nvPr/>
          </p:nvGrpSpPr>
          <p:grpSpPr>
            <a:xfrm>
              <a:off x="3160454" y="2408718"/>
              <a:ext cx="1075425" cy="846291"/>
              <a:chOff x="3160454" y="2408718"/>
              <a:chExt cx="1075425" cy="846291"/>
            </a:xfrm>
          </p:grpSpPr>
          <p:sp>
            <p:nvSpPr>
              <p:cNvPr id="7" name="Textfeld 6">
                <a:extLst>
                  <a:ext uri="{FF2B5EF4-FFF2-40B4-BE49-F238E27FC236}">
                    <a16:creationId xmlns:a16="http://schemas.microsoft.com/office/drawing/2014/main" id="{9E68F254-0172-D943-BFF2-0DA910CD45A4}"/>
                  </a:ext>
                </a:extLst>
              </p:cNvPr>
              <p:cNvSpPr txBox="1"/>
              <p:nvPr/>
            </p:nvSpPr>
            <p:spPr>
              <a:xfrm>
                <a:off x="3160454" y="2408718"/>
                <a:ext cx="365806" cy="338554"/>
              </a:xfrm>
              <a:prstGeom prst="rect">
                <a:avLst/>
              </a:prstGeom>
              <a:noFill/>
            </p:spPr>
            <p:txBody>
              <a:bodyPr wrap="none" rtlCol="0">
                <a:spAutoFit/>
              </a:bodyPr>
              <a:lstStyle/>
              <a:p>
                <a:r>
                  <a:rPr lang="de-DE" sz="1600" dirty="0">
                    <a:solidFill>
                      <a:srgbClr val="FF0000"/>
                    </a:solidFill>
                    <a:latin typeface="Symbol" pitchFamily="2" charset="2"/>
                    <a:cs typeface="Arial" panose="020B0604020202020204" pitchFamily="34" charset="0"/>
                  </a:rPr>
                  <a:t>d</a:t>
                </a:r>
                <a:r>
                  <a:rPr lang="de-DE" sz="1600" baseline="300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Symbol" pitchFamily="2" charset="2"/>
                </a:endParaRPr>
              </a:p>
            </p:txBody>
          </p:sp>
          <p:cxnSp>
            <p:nvCxnSpPr>
              <p:cNvPr id="8" name="Gerade Verbindung 7">
                <a:extLst>
                  <a:ext uri="{FF2B5EF4-FFF2-40B4-BE49-F238E27FC236}">
                    <a16:creationId xmlns:a16="http://schemas.microsoft.com/office/drawing/2014/main" id="{880B95FF-D09E-F643-9E55-F22629A05383}"/>
                  </a:ext>
                </a:extLst>
              </p:cNvPr>
              <p:cNvCxnSpPr/>
              <p:nvPr/>
            </p:nvCxnSpPr>
            <p:spPr>
              <a:xfrm>
                <a:off x="3416968" y="2871949"/>
                <a:ext cx="288758" cy="163629"/>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F01EF5A3-EC98-5045-BD3C-40511F240ECF}"/>
                  </a:ext>
                </a:extLst>
              </p:cNvPr>
              <p:cNvCxnSpPr>
                <a:cxnSpLocks/>
              </p:cNvCxnSpPr>
              <p:nvPr/>
            </p:nvCxnSpPr>
            <p:spPr>
              <a:xfrm>
                <a:off x="3830783" y="2998269"/>
                <a:ext cx="101946" cy="8181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F926A167-F1D2-2A41-8FEB-3441E74252F9}"/>
                  </a:ext>
                </a:extLst>
              </p:cNvPr>
              <p:cNvCxnSpPr>
                <a:cxnSpLocks/>
              </p:cNvCxnSpPr>
              <p:nvPr/>
            </p:nvCxnSpPr>
            <p:spPr>
              <a:xfrm flipH="1">
                <a:off x="3683266" y="3002795"/>
                <a:ext cx="89034" cy="112295"/>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25B600A-B92F-0A42-94B4-523594D23C7D}"/>
                  </a:ext>
                </a:extLst>
              </p:cNvPr>
              <p:cNvSpPr txBox="1"/>
              <p:nvPr/>
            </p:nvSpPr>
            <p:spPr>
              <a:xfrm>
                <a:off x="3874883" y="2916455"/>
                <a:ext cx="360996" cy="338554"/>
              </a:xfrm>
              <a:prstGeom prst="rect">
                <a:avLst/>
              </a:prstGeom>
              <a:noFill/>
            </p:spPr>
            <p:txBody>
              <a:bodyPr wrap="none" rtlCol="0">
                <a:spAutoFit/>
              </a:bodyPr>
              <a:lstStyle/>
              <a:p>
                <a:r>
                  <a:rPr lang="de-DE" sz="1600" dirty="0">
                    <a:solidFill>
                      <a:srgbClr val="0432FF"/>
                    </a:solidFill>
                    <a:latin typeface="Symbol" pitchFamily="2" charset="2"/>
                    <a:cs typeface="Arial" panose="020B0604020202020204" pitchFamily="34" charset="0"/>
                  </a:rPr>
                  <a:t>d</a:t>
                </a:r>
                <a:r>
                  <a:rPr lang="de-DE" sz="1600" baseline="30000" dirty="0">
                    <a:solidFill>
                      <a:srgbClr val="0432FF"/>
                    </a:solidFill>
                    <a:latin typeface="Arial" panose="020B0604020202020204" pitchFamily="34" charset="0"/>
                    <a:cs typeface="Arial" panose="020B0604020202020204" pitchFamily="34" charset="0"/>
                  </a:rPr>
                  <a:t>–</a:t>
                </a:r>
                <a:endParaRPr lang="de-DE" sz="1600" dirty="0">
                  <a:solidFill>
                    <a:srgbClr val="0432FF"/>
                  </a:solidFill>
                  <a:latin typeface="Symbol" pitchFamily="2" charset="2"/>
                </a:endParaRPr>
              </a:p>
            </p:txBody>
          </p:sp>
        </p:grpSp>
        <p:pic>
          <p:nvPicPr>
            <p:cNvPr id="12" name="Grafik 11">
              <a:extLst>
                <a:ext uri="{FF2B5EF4-FFF2-40B4-BE49-F238E27FC236}">
                  <a16:creationId xmlns:a16="http://schemas.microsoft.com/office/drawing/2014/main" id="{38330CE0-501B-1D41-BD85-5B090DFEBADD}"/>
                </a:ext>
              </a:extLst>
            </p:cNvPr>
            <p:cNvPicPr>
              <a:picLocks noChangeAspect="1"/>
            </p:cNvPicPr>
            <p:nvPr/>
          </p:nvPicPr>
          <p:blipFill>
            <a:blip r:embed="rId4"/>
            <a:stretch>
              <a:fillRect/>
            </a:stretch>
          </p:blipFill>
          <p:spPr>
            <a:xfrm>
              <a:off x="5003559" y="4109254"/>
              <a:ext cx="317500" cy="190500"/>
            </a:xfrm>
            <a:prstGeom prst="rect">
              <a:avLst/>
            </a:prstGeom>
          </p:spPr>
        </p:pic>
      </p:grpSp>
      <p:sp>
        <p:nvSpPr>
          <p:cNvPr id="14" name="Textfeld 13">
            <a:extLst>
              <a:ext uri="{FF2B5EF4-FFF2-40B4-BE49-F238E27FC236}">
                <a16:creationId xmlns:a16="http://schemas.microsoft.com/office/drawing/2014/main" id="{79670DE5-B778-304E-B5BE-6197E05B80CB}"/>
              </a:ext>
            </a:extLst>
          </p:cNvPr>
          <p:cNvSpPr txBox="1"/>
          <p:nvPr/>
        </p:nvSpPr>
        <p:spPr>
          <a:xfrm>
            <a:off x="5577677" y="4797131"/>
            <a:ext cx="365806" cy="338554"/>
          </a:xfrm>
          <a:prstGeom prst="rect">
            <a:avLst/>
          </a:prstGeom>
          <a:noFill/>
        </p:spPr>
        <p:txBody>
          <a:bodyPr wrap="none" rtlCol="0">
            <a:spAutoFit/>
          </a:bodyPr>
          <a:lstStyle/>
          <a:p>
            <a:r>
              <a:rPr lang="de-DE" sz="1600" dirty="0">
                <a:solidFill>
                  <a:srgbClr val="FF0000"/>
                </a:solidFill>
                <a:latin typeface="Symbol" pitchFamily="2" charset="2"/>
                <a:cs typeface="Arial" panose="020B0604020202020204" pitchFamily="34" charset="0"/>
              </a:rPr>
              <a:t>d</a:t>
            </a:r>
            <a:r>
              <a:rPr lang="de-DE" sz="1600" baseline="30000" dirty="0">
                <a:solidFill>
                  <a:srgbClr val="FF0000"/>
                </a:solidFill>
                <a:latin typeface="Arial" panose="020B0604020202020204" pitchFamily="34" charset="0"/>
                <a:cs typeface="Arial" panose="020B0604020202020204" pitchFamily="34" charset="0"/>
              </a:rPr>
              <a:t>+</a:t>
            </a:r>
            <a:endParaRPr lang="de-DE" sz="1600" dirty="0">
              <a:solidFill>
                <a:srgbClr val="FF0000"/>
              </a:solidFill>
              <a:latin typeface="Symbol" pitchFamily="2" charset="2"/>
            </a:endParaRPr>
          </a:p>
        </p:txBody>
      </p:sp>
    </p:spTree>
    <p:extLst>
      <p:ext uri="{BB962C8B-B14F-4D97-AF65-F5344CB8AC3E}">
        <p14:creationId xmlns:p14="http://schemas.microsoft.com/office/powerpoint/2010/main" val="37655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descr="Ein Bild, das Karte enthält.&#10;&#10;Automatisch generierte Beschreibung">
            <a:extLst>
              <a:ext uri="{FF2B5EF4-FFF2-40B4-BE49-F238E27FC236}">
                <a16:creationId xmlns:a16="http://schemas.microsoft.com/office/drawing/2014/main" id="{263A47B1-80A6-3745-819A-98F818525F2D}"/>
              </a:ext>
            </a:extLst>
          </p:cNvPr>
          <p:cNvPicPr>
            <a:picLocks noGrp="1" noChangeAspect="1"/>
          </p:cNvPicPr>
          <p:nvPr>
            <p:ph idx="1"/>
          </p:nvPr>
        </p:nvPicPr>
        <p:blipFill>
          <a:blip r:embed="rId2"/>
          <a:stretch>
            <a:fillRect/>
          </a:stretch>
        </p:blipFill>
        <p:spPr>
          <a:xfrm>
            <a:off x="925736" y="1123328"/>
            <a:ext cx="7465781" cy="5056676"/>
          </a:xfrm>
        </p:spPr>
      </p:pic>
      <p:sp>
        <p:nvSpPr>
          <p:cNvPr id="3" name="Titel 1">
            <a:extLst>
              <a:ext uri="{FF2B5EF4-FFF2-40B4-BE49-F238E27FC236}">
                <a16:creationId xmlns:a16="http://schemas.microsoft.com/office/drawing/2014/main" id="{2BF1DCD1-7FBB-B846-A534-C4FB571D00FD}"/>
              </a:ext>
            </a:extLst>
          </p:cNvPr>
          <p:cNvSpPr txBox="1">
            <a:spLocks/>
          </p:cNvSpPr>
          <p:nvPr/>
        </p:nvSpPr>
        <p:spPr bwMode="auto">
          <a:xfrm>
            <a:off x="457200" y="-1967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kern="0" dirty="0">
                <a:solidFill>
                  <a:sysClr val="windowText" lastClr="000000"/>
                </a:solidFill>
              </a:rPr>
              <a:t>zu </a:t>
            </a:r>
            <a:r>
              <a:rPr kumimoji="0" lang="de-DE" sz="3600" b="1" i="0" u="none" strike="noStrike" kern="0" cap="none" spc="0" normalizeH="0" baseline="0" noProof="0" dirty="0">
                <a:ln>
                  <a:noFill/>
                </a:ln>
                <a:solidFill>
                  <a:sysClr val="windowText" lastClr="000000"/>
                </a:solidFill>
                <a:effectLst/>
                <a:uLnTx/>
                <a:uFillTx/>
                <a:latin typeface="Arial (Headings)"/>
                <a:ea typeface="+mj-ea"/>
              </a:rPr>
              <a:t>Aufgabe 7) </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sym typeface="Wingdings" pitchFamily="2" charset="2"/>
              </a:rPr>
              <a:t> </a:t>
            </a:r>
            <a:r>
              <a:rPr kumimoji="0" lang="de-DE" sz="1800" b="0" i="0" u="none" strike="noStrike" kern="0" cap="none" spc="0" normalizeH="0" baseline="0" noProof="0" dirty="0">
                <a:ln>
                  <a:noFill/>
                </a:ln>
                <a:solidFill>
                  <a:sysClr val="windowText" lastClr="000000"/>
                </a:solidFill>
                <a:effectLst/>
                <a:uLnTx/>
                <a:uFillTx/>
                <a:latin typeface="Arial (Headings)"/>
                <a:ea typeface="+mj-ea"/>
              </a:rPr>
              <a:t>Dossier </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Medizinische Chemie</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 S. </a:t>
            </a:r>
            <a:r>
              <a:rPr lang="de-DE" sz="1800" b="0" kern="0" dirty="0">
                <a:solidFill>
                  <a:sysClr val="windowText" lastClr="000000"/>
                </a:solidFill>
              </a:rPr>
              <a:t>22</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endParaRPr kumimoji="0" lang="de-DE" sz="1800" b="1" i="0" u="none" strike="noStrike" kern="0" cap="none" spc="0" normalizeH="0" baseline="0" noProof="0" dirty="0">
              <a:ln>
                <a:noFill/>
              </a:ln>
              <a:solidFill>
                <a:sysClr val="windowText" lastClr="000000"/>
              </a:solidFill>
              <a:effectLst/>
              <a:uLnTx/>
              <a:uFillTx/>
              <a:latin typeface="Arial (Headings)"/>
              <a:ea typeface="+mj-ea"/>
            </a:endParaRPr>
          </a:p>
        </p:txBody>
      </p:sp>
      <p:sp>
        <p:nvSpPr>
          <p:cNvPr id="4" name="Rechteck 3">
            <a:extLst>
              <a:ext uri="{FF2B5EF4-FFF2-40B4-BE49-F238E27FC236}">
                <a16:creationId xmlns:a16="http://schemas.microsoft.com/office/drawing/2014/main" id="{B0C2CC6A-CC8E-1C44-A451-72173E09EC10}"/>
              </a:ext>
            </a:extLst>
          </p:cNvPr>
          <p:cNvSpPr/>
          <p:nvPr/>
        </p:nvSpPr>
        <p:spPr>
          <a:xfrm>
            <a:off x="896861" y="6180004"/>
            <a:ext cx="6173550" cy="369332"/>
          </a:xfrm>
          <a:prstGeom prst="rect">
            <a:avLst/>
          </a:prstGeom>
        </p:spPr>
        <p:txBody>
          <a:bodyPr wrap="none">
            <a:spAutoFit/>
          </a:bodyPr>
          <a:lstStyle/>
          <a:p>
            <a:r>
              <a:rPr lang="de-CH" sz="1600" dirty="0">
                <a:latin typeface="Arial" panose="020B0604020202020204" pitchFamily="34" charset="0"/>
                <a:cs typeface="Arial" panose="020B0604020202020204" pitchFamily="34" charset="0"/>
              </a:rPr>
              <a:t>Natürliches Substrat (</a:t>
            </a:r>
            <a:r>
              <a:rPr lang="de-CH" sz="1600" dirty="0" err="1">
                <a:latin typeface="Arial" panose="020B0604020202020204" pitchFamily="34" charset="0"/>
                <a:cs typeface="Arial" panose="020B0604020202020204" pitchFamily="34" charset="0"/>
              </a:rPr>
              <a:t>Arachidonsäure</a:t>
            </a:r>
            <a:r>
              <a:rPr lang="de-CH" sz="1600" dirty="0">
                <a:latin typeface="Arial" panose="020B0604020202020204" pitchFamily="34" charset="0"/>
                <a:cs typeface="Arial" panose="020B0604020202020204" pitchFamily="34" charset="0"/>
              </a:rPr>
              <a:t>) gebunden an COX</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4029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BF1DCD1-7FBB-B846-A534-C4FB571D00FD}"/>
              </a:ext>
            </a:extLst>
          </p:cNvPr>
          <p:cNvSpPr txBox="1">
            <a:spLocks/>
          </p:cNvSpPr>
          <p:nvPr/>
        </p:nvSpPr>
        <p:spPr bwMode="auto">
          <a:xfrm>
            <a:off x="457200" y="6695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1"/>
                </a:solidFill>
                <a:latin typeface="Arial (Headings)"/>
                <a:ea typeface="+mj-ea"/>
                <a:cs typeface="Arial (Heading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0" cap="none" spc="0" normalizeH="0" baseline="0" noProof="0">
                <a:ln>
                  <a:noFill/>
                </a:ln>
                <a:solidFill>
                  <a:sysClr val="windowText" lastClr="000000"/>
                </a:solidFill>
                <a:effectLst/>
                <a:uLnTx/>
                <a:uFillTx/>
                <a:latin typeface="Arial (Headings)"/>
                <a:ea typeface="+mj-ea"/>
              </a:rPr>
              <a:t>Aufgabe 7 </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Medizinische Chemie</a:t>
            </a:r>
            <a:r>
              <a:rPr kumimoji="0" lang="de-CH" sz="1800" b="0" i="0" u="none" strike="noStrike" kern="0" cap="none" spc="0" normalizeH="0" baseline="0" noProof="0" dirty="0">
                <a:ln>
                  <a:noFill/>
                </a:ln>
                <a:solidFill>
                  <a:sysClr val="windowText" lastClr="000000"/>
                </a:solidFill>
                <a:effectLst/>
                <a:uLnTx/>
                <a:uFillTx/>
                <a:latin typeface="Arial (Headings)"/>
                <a:ea typeface="+mj-ea"/>
              </a:rPr>
              <a:t>»</a:t>
            </a:r>
            <a:r>
              <a:rPr kumimoji="0" lang="de-DE" sz="1800" b="0" i="0" u="none" strike="noStrike" kern="0" cap="none" spc="0" normalizeH="0" baseline="0" noProof="0" dirty="0">
                <a:ln>
                  <a:noFill/>
                </a:ln>
                <a:solidFill>
                  <a:sysClr val="windowText" lastClr="000000"/>
                </a:solidFill>
                <a:effectLst/>
                <a:uLnTx/>
                <a:uFillTx/>
                <a:latin typeface="Arial (Headings)"/>
                <a:ea typeface="+mj-ea"/>
              </a:rPr>
              <a:t>, S. </a:t>
            </a:r>
            <a:r>
              <a:rPr lang="de-DE" sz="1800" b="0" kern="0" dirty="0">
                <a:solidFill>
                  <a:sysClr val="windowText" lastClr="000000"/>
                </a:solidFill>
              </a:rPr>
              <a:t>22</a:t>
            </a:r>
            <a:r>
              <a:rPr kumimoji="0" lang="de-DE" sz="1800" b="0" i="0" u="none" strike="noStrike" kern="0" cap="none" spc="0" normalizeH="0" baseline="0" noProof="0" dirty="0">
                <a:ln>
                  <a:noFill/>
                </a:ln>
                <a:solidFill>
                  <a:sysClr val="windowText" lastClr="000000"/>
                </a:solidFill>
                <a:effectLst/>
                <a:uLnTx/>
                <a:uFillTx/>
                <a:latin typeface="Arial (Headings)"/>
                <a:ea typeface="+mj-ea"/>
              </a:rPr>
              <a:t>)</a:t>
            </a:r>
            <a:endParaRPr kumimoji="0" lang="de-DE" sz="1800" b="1" i="0" u="none" strike="noStrike" kern="0" cap="none" spc="0" normalizeH="0" baseline="0" noProof="0" dirty="0">
              <a:ln>
                <a:noFill/>
              </a:ln>
              <a:solidFill>
                <a:sysClr val="windowText" lastClr="000000"/>
              </a:solidFill>
              <a:effectLst/>
              <a:uLnTx/>
              <a:uFillTx/>
              <a:latin typeface="Arial (Headings)"/>
              <a:ea typeface="+mj-ea"/>
            </a:endParaRPr>
          </a:p>
        </p:txBody>
      </p:sp>
      <p:sp>
        <p:nvSpPr>
          <p:cNvPr id="7" name="Rechteck 6">
            <a:extLst>
              <a:ext uri="{FF2B5EF4-FFF2-40B4-BE49-F238E27FC236}">
                <a16:creationId xmlns:a16="http://schemas.microsoft.com/office/drawing/2014/main" id="{AB003F07-CFEB-744F-AA40-B0AB79462ED8}"/>
              </a:ext>
            </a:extLst>
          </p:cNvPr>
          <p:cNvSpPr/>
          <p:nvPr/>
        </p:nvSpPr>
        <p:spPr>
          <a:xfrm>
            <a:off x="577515" y="4104155"/>
            <a:ext cx="7851043" cy="2325701"/>
          </a:xfrm>
          <a:prstGeom prst="rect">
            <a:avLst/>
          </a:prstGeom>
        </p:spPr>
        <p:txBody>
          <a:bodyPr wrap="square">
            <a:spAutoFit/>
          </a:bodyPr>
          <a:lstStyle/>
          <a:p>
            <a:pPr marL="317500" lvl="0" algn="just">
              <a:lnSpc>
                <a:spcPct val="120000"/>
              </a:lnSpc>
              <a:spcAft>
                <a:spcPts val="400"/>
              </a:spcAft>
              <a:buSzPts val="1050"/>
            </a:pPr>
            <a:endParaRPr lang="de-CH" sz="2000"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a:lnSpc>
                <a:spcPct val="120000"/>
              </a:lnSpc>
            </a:pPr>
            <a:r>
              <a:rPr lang="de-DE" sz="2000" dirty="0">
                <a:solidFill>
                  <a:srgbClr val="FF0000"/>
                </a:solidFill>
                <a:latin typeface="Arial" panose="020B0604020202020204" pitchFamily="34" charset="0"/>
                <a:cs typeface="Arial" panose="020B0604020202020204" pitchFamily="34" charset="0"/>
              </a:rPr>
              <a:t>Als gemeinsames Strukturmerkmal weisen die erwähnten Verbindungen eine </a:t>
            </a:r>
            <a:r>
              <a:rPr lang="de-DE" sz="2000" b="1" dirty="0">
                <a:solidFill>
                  <a:srgbClr val="FF0000"/>
                </a:solidFill>
                <a:latin typeface="Arial" panose="020B0604020202020204" pitchFamily="34" charset="0"/>
                <a:cs typeface="Arial" panose="020B0604020202020204" pitchFamily="34" charset="0"/>
              </a:rPr>
              <a:t>saure Gruppe bzw. </a:t>
            </a:r>
            <a:r>
              <a:rPr lang="de-DE" sz="2000" b="1" dirty="0" err="1">
                <a:solidFill>
                  <a:srgbClr val="FF0000"/>
                </a:solidFill>
                <a:latin typeface="Arial" panose="020B0604020202020204" pitchFamily="34" charset="0"/>
                <a:cs typeface="Arial" panose="020B0604020202020204" pitchFamily="34" charset="0"/>
              </a:rPr>
              <a:t>Carboxy</a:t>
            </a:r>
            <a:r>
              <a:rPr lang="de-DE" sz="2000" b="1" dirty="0">
                <a:solidFill>
                  <a:srgbClr val="FF0000"/>
                </a:solidFill>
                <a:latin typeface="Arial" panose="020B0604020202020204" pitchFamily="34" charset="0"/>
                <a:cs typeface="Arial" panose="020B0604020202020204" pitchFamily="34" charset="0"/>
              </a:rPr>
              <a:t>-Gruppe</a:t>
            </a:r>
            <a:r>
              <a:rPr lang="de-DE" sz="2000" dirty="0">
                <a:solidFill>
                  <a:srgbClr val="FF0000"/>
                </a:solidFill>
                <a:latin typeface="Arial" panose="020B0604020202020204" pitchFamily="34" charset="0"/>
                <a:cs typeface="Arial" panose="020B0604020202020204" pitchFamily="34" charset="0"/>
              </a:rPr>
              <a:t> sowie einen oder mehrere </a:t>
            </a:r>
            <a:r>
              <a:rPr lang="de-DE" sz="2000" b="1" dirty="0">
                <a:solidFill>
                  <a:srgbClr val="00B050"/>
                </a:solidFill>
                <a:latin typeface="Arial" panose="020B0604020202020204" pitchFamily="34" charset="0"/>
                <a:cs typeface="Arial" panose="020B0604020202020204" pitchFamily="34" charset="0"/>
              </a:rPr>
              <a:t>aromatische(</a:t>
            </a:r>
            <a:r>
              <a:rPr lang="de-DE" sz="2000" b="1" dirty="0" err="1">
                <a:solidFill>
                  <a:srgbClr val="00B050"/>
                </a:solidFill>
                <a:latin typeface="Arial" panose="020B0604020202020204" pitchFamily="34" charset="0"/>
                <a:cs typeface="Arial" panose="020B0604020202020204" pitchFamily="34" charset="0"/>
              </a:rPr>
              <a:t>n</a:t>
            </a:r>
            <a:r>
              <a:rPr lang="de-DE" sz="2000" b="1" dirty="0">
                <a:solidFill>
                  <a:srgbClr val="00B050"/>
                </a:solidFill>
                <a:latin typeface="Arial" panose="020B0604020202020204" pitchFamily="34" charset="0"/>
                <a:cs typeface="Arial" panose="020B0604020202020204" pitchFamily="34" charset="0"/>
              </a:rPr>
              <a:t>) Ring(</a:t>
            </a:r>
            <a:r>
              <a:rPr lang="de-DE" sz="2000" b="1" dirty="0" err="1">
                <a:solidFill>
                  <a:srgbClr val="00B050"/>
                </a:solidFill>
                <a:latin typeface="Arial" panose="020B0604020202020204" pitchFamily="34" charset="0"/>
                <a:cs typeface="Arial" panose="020B0604020202020204" pitchFamily="34" charset="0"/>
              </a:rPr>
              <a:t>e</a:t>
            </a:r>
            <a:r>
              <a:rPr lang="de-DE" sz="2000" b="1" dirty="0">
                <a:solidFill>
                  <a:srgbClr val="00B050"/>
                </a:solidFill>
                <a:latin typeface="Arial" panose="020B0604020202020204" pitchFamily="34" charset="0"/>
                <a:cs typeface="Arial" panose="020B0604020202020204" pitchFamily="34" charset="0"/>
              </a:rPr>
              <a:t>)</a:t>
            </a:r>
            <a:r>
              <a:rPr lang="de-DE" sz="2000" dirty="0">
                <a:solidFill>
                  <a:srgbClr val="00B050"/>
                </a:solidFill>
                <a:latin typeface="Arial" panose="020B0604020202020204" pitchFamily="34" charset="0"/>
                <a:cs typeface="Arial" panose="020B0604020202020204" pitchFamily="34" charset="0"/>
              </a:rPr>
              <a:t> </a:t>
            </a:r>
            <a:r>
              <a:rPr lang="de-DE" sz="2000" dirty="0">
                <a:solidFill>
                  <a:srgbClr val="FF0000"/>
                </a:solidFill>
                <a:latin typeface="Arial" panose="020B0604020202020204" pitchFamily="34" charset="0"/>
                <a:cs typeface="Arial" panose="020B0604020202020204" pitchFamily="34" charset="0"/>
              </a:rPr>
              <a:t>auf. </a:t>
            </a:r>
            <a:endParaRPr lang="de-CH" sz="2000" dirty="0">
              <a:solidFill>
                <a:srgbClr val="FF0000"/>
              </a:solidFill>
              <a:latin typeface="Arial" panose="020B0604020202020204" pitchFamily="34" charset="0"/>
              <a:cs typeface="Arial" panose="020B0604020202020204" pitchFamily="34" charset="0"/>
            </a:endParaRPr>
          </a:p>
          <a:p>
            <a:pPr>
              <a:lnSpc>
                <a:spcPct val="120000"/>
              </a:lnSpc>
            </a:pPr>
            <a:r>
              <a:rPr lang="de-DE" sz="2000" dirty="0">
                <a:solidFill>
                  <a:srgbClr val="FF0000"/>
                </a:solidFill>
                <a:latin typeface="Arial" panose="020B0604020202020204" pitchFamily="34" charset="0"/>
                <a:cs typeface="Arial" panose="020B0604020202020204" pitchFamily="34" charset="0"/>
              </a:rPr>
              <a:t>Diese beiden Strukturelemente imitieren die </a:t>
            </a:r>
            <a:r>
              <a:rPr lang="de-DE" sz="2000" b="1" dirty="0">
                <a:solidFill>
                  <a:srgbClr val="FF0000"/>
                </a:solidFill>
                <a:latin typeface="Arial" panose="020B0604020202020204" pitchFamily="34" charset="0"/>
                <a:cs typeface="Arial" panose="020B0604020202020204" pitchFamily="34" charset="0"/>
              </a:rPr>
              <a:t>Säurefunktion</a:t>
            </a:r>
            <a:r>
              <a:rPr lang="de-DE" sz="2000" dirty="0">
                <a:solidFill>
                  <a:srgbClr val="FF0000"/>
                </a:solidFill>
                <a:latin typeface="Arial" panose="020B0604020202020204" pitchFamily="34" charset="0"/>
                <a:cs typeface="Arial" panose="020B0604020202020204" pitchFamily="34" charset="0"/>
              </a:rPr>
              <a:t> und den </a:t>
            </a:r>
            <a:r>
              <a:rPr lang="de-DE" sz="2000" b="1" dirty="0">
                <a:solidFill>
                  <a:srgbClr val="00B050"/>
                </a:solidFill>
                <a:latin typeface="Arial" panose="020B0604020202020204" pitchFamily="34" charset="0"/>
                <a:cs typeface="Arial" panose="020B0604020202020204" pitchFamily="34" charset="0"/>
              </a:rPr>
              <a:t>lipophilen Fettsäurerest</a:t>
            </a:r>
            <a:r>
              <a:rPr lang="de-DE" sz="2000" dirty="0">
                <a:solidFill>
                  <a:srgbClr val="00B050"/>
                </a:solidFill>
                <a:latin typeface="Arial" panose="020B0604020202020204" pitchFamily="34" charset="0"/>
                <a:cs typeface="Arial" panose="020B0604020202020204" pitchFamily="34" charset="0"/>
              </a:rPr>
              <a:t> </a:t>
            </a:r>
            <a:r>
              <a:rPr lang="de-DE" sz="2000" dirty="0">
                <a:solidFill>
                  <a:srgbClr val="FF0000"/>
                </a:solidFill>
                <a:latin typeface="Arial" panose="020B0604020202020204" pitchFamily="34" charset="0"/>
                <a:cs typeface="Arial" panose="020B0604020202020204" pitchFamily="34" charset="0"/>
              </a:rPr>
              <a:t>der </a:t>
            </a:r>
            <a:r>
              <a:rPr lang="de-DE" sz="2000" dirty="0" err="1">
                <a:solidFill>
                  <a:srgbClr val="FF0000"/>
                </a:solidFill>
                <a:latin typeface="Arial" panose="020B0604020202020204" pitchFamily="34" charset="0"/>
                <a:cs typeface="Arial" panose="020B0604020202020204" pitchFamily="34" charset="0"/>
              </a:rPr>
              <a:t>Arachidonsäure</a:t>
            </a:r>
            <a:r>
              <a:rPr lang="de-DE" sz="2000" dirty="0">
                <a:solidFill>
                  <a:srgbClr val="FF0000"/>
                </a:solidFill>
                <a:latin typeface="Arial" panose="020B0604020202020204" pitchFamily="34" charset="0"/>
                <a:cs typeface="Arial" panose="020B0604020202020204" pitchFamily="34" charset="0"/>
              </a:rPr>
              <a:t>.</a:t>
            </a:r>
            <a:endParaRPr lang="de-CH" sz="2000" dirty="0">
              <a:solidFill>
                <a:srgbClr val="FF0000"/>
              </a:solidFill>
              <a:latin typeface="Arial" panose="020B0604020202020204" pitchFamily="34" charset="0"/>
              <a:cs typeface="Arial" panose="020B0604020202020204" pitchFamily="34" charset="0"/>
            </a:endParaRPr>
          </a:p>
        </p:txBody>
      </p:sp>
      <p:sp>
        <p:nvSpPr>
          <p:cNvPr id="10" name="Rectangle 5">
            <a:extLst>
              <a:ext uri="{FF2B5EF4-FFF2-40B4-BE49-F238E27FC236}">
                <a16:creationId xmlns:a16="http://schemas.microsoft.com/office/drawing/2014/main" id="{31608DA3-804B-8B4E-A8A9-C170FEBF9B0E}"/>
              </a:ext>
            </a:extLst>
          </p:cNvPr>
          <p:cNvSpPr>
            <a:spLocks noChangeArrowheads="1"/>
          </p:cNvSpPr>
          <p:nvPr/>
        </p:nvSpPr>
        <p:spPr bwMode="auto">
          <a:xfrm>
            <a:off x="577515" y="1351862"/>
            <a:ext cx="7806089" cy="116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Das natürliche Substrat der COX ist die</a:t>
            </a:r>
            <a:r>
              <a:rPr kumimoji="0" lang="de-DE"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r>
              <a:rPr kumimoji="0" lang="de-DE" altLang="de-DE" sz="2000" b="0" i="0" u="none" strike="noStrike" cap="none" normalizeH="0" baseline="0" dirty="0" err="1">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Arachidonsäure</a:t>
            </a:r>
            <a:r>
              <a:rPr kumimoji="0" lang="de-DE"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eine vierfach ungesättigte C-20-Fettsäure:</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DBC48F2A-13CC-EA4E-A81E-49A703B98A6B}"/>
              </a:ext>
            </a:extLst>
          </p:cNvPr>
          <p:cNvSpPr>
            <a:spLocks noChangeArrowheads="1"/>
          </p:cNvSpPr>
          <p:nvPr/>
        </p:nvSpPr>
        <p:spPr bwMode="auto">
          <a:xfrm>
            <a:off x="577515" y="3281193"/>
            <a:ext cx="8229600" cy="116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Welche gemeinsamen Strukturmerkmale weisen die in der </a:t>
            </a:r>
            <a:r>
              <a:rPr kumimoji="0" lang="de-CH"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Abbildung 10</a:t>
            </a:r>
            <a:r>
              <a:rPr kumimoji="0" lang="de-DE"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(S. 16) gezeigten COX-Inhibitoren auf, welche die </a:t>
            </a:r>
            <a:r>
              <a:rPr kumimoji="0" lang="de-DE" altLang="de-DE" sz="2000" b="0" i="0" u="none" strike="noStrike" cap="none" normalizeH="0" baseline="0" dirty="0" err="1">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Arachidonsäure</a:t>
            </a:r>
            <a:r>
              <a:rPr kumimoji="0" lang="de-DE" altLang="de-DE" sz="2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imitieren?</a:t>
            </a:r>
            <a:r>
              <a:rPr kumimoji="0" lang="de-DE" altLang="de-DE" sz="2000" b="0" i="0" u="none" strike="noStrike" cap="none" normalizeH="0" baseline="0" dirty="0">
                <a:ln>
                  <a:noFill/>
                </a:ln>
                <a:solidFill>
                  <a:schemeClr val="tx1"/>
                </a:solidFill>
                <a:effectLst/>
                <a:latin typeface="Arial" panose="020B0604020202020204" pitchFamily="34" charset="0"/>
              </a:rPr>
              <a:t> </a:t>
            </a:r>
          </a:p>
        </p:txBody>
      </p:sp>
      <p:pic>
        <p:nvPicPr>
          <p:cNvPr id="14" name="Grafik 13">
            <a:extLst>
              <a:ext uri="{FF2B5EF4-FFF2-40B4-BE49-F238E27FC236}">
                <a16:creationId xmlns:a16="http://schemas.microsoft.com/office/drawing/2014/main" id="{62ED4B3C-28ED-8144-86D8-8F200BA6EBD0}"/>
              </a:ext>
            </a:extLst>
          </p:cNvPr>
          <p:cNvPicPr/>
          <p:nvPr/>
        </p:nvPicPr>
        <p:blipFill rotWithShape="1">
          <a:blip r:embed="rId2">
            <a:extLst>
              <a:ext uri="{28A0092B-C50C-407E-A947-70E740481C1C}">
                <a14:useLocalDpi xmlns:a14="http://schemas.microsoft.com/office/drawing/2010/main"/>
              </a:ext>
            </a:extLst>
          </a:blip>
          <a:srcRect l="28361"/>
          <a:stretch/>
        </p:blipFill>
        <p:spPr bwMode="auto">
          <a:xfrm>
            <a:off x="577515" y="2390012"/>
            <a:ext cx="2780114" cy="6759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0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B9806-E173-3345-8188-215289EB0FC5}"/>
              </a:ext>
            </a:extLst>
          </p:cNvPr>
          <p:cNvSpPr>
            <a:spLocks noGrp="1"/>
          </p:cNvSpPr>
          <p:nvPr>
            <p:ph type="title"/>
          </p:nvPr>
        </p:nvSpPr>
        <p:spPr/>
        <p:txBody>
          <a:bodyPr>
            <a:noAutofit/>
          </a:bodyPr>
          <a:lstStyle/>
          <a:p>
            <a:r>
              <a:rPr lang="de-DE" sz="3600" b="1" dirty="0">
                <a:effectLst>
                  <a:glow>
                    <a:srgbClr val="000000"/>
                  </a:glow>
                  <a:outerShdw sx="0" sy="0">
                    <a:srgbClr val="000000"/>
                  </a:outerShdw>
                  <a:reflection stA="0" endPos="0" fadeDir="0" sx="0" sy="0"/>
                </a:effectLst>
              </a:rPr>
              <a:t>Wechselwirkungen und unerwünschte Wirkungen (S. 22)</a:t>
            </a:r>
            <a:endParaRPr lang="de-DE" sz="3600" dirty="0"/>
          </a:p>
        </p:txBody>
      </p:sp>
      <p:sp>
        <p:nvSpPr>
          <p:cNvPr id="3" name="Inhaltsplatzhalter 2">
            <a:extLst>
              <a:ext uri="{FF2B5EF4-FFF2-40B4-BE49-F238E27FC236}">
                <a16:creationId xmlns:a16="http://schemas.microsoft.com/office/drawing/2014/main" id="{A07ED02D-119C-754E-9732-414853FBB55C}"/>
              </a:ext>
            </a:extLst>
          </p:cNvPr>
          <p:cNvSpPr>
            <a:spLocks noGrp="1"/>
          </p:cNvSpPr>
          <p:nvPr>
            <p:ph idx="1"/>
          </p:nvPr>
        </p:nvSpPr>
        <p:spPr>
          <a:xfrm>
            <a:off x="628650" y="1501533"/>
            <a:ext cx="7886700" cy="4351338"/>
          </a:xfrm>
        </p:spPr>
        <p:txBody>
          <a:bodyPr/>
          <a:lstStyle/>
          <a:p>
            <a:r>
              <a:rPr lang="de-DE" dirty="0"/>
              <a:t>Abschnitt S. 22/23 lesen</a:t>
            </a:r>
          </a:p>
        </p:txBody>
      </p:sp>
      <p:pic>
        <p:nvPicPr>
          <p:cNvPr id="5" name="Grafik 4">
            <a:extLst>
              <a:ext uri="{FF2B5EF4-FFF2-40B4-BE49-F238E27FC236}">
                <a16:creationId xmlns:a16="http://schemas.microsoft.com/office/drawing/2014/main" id="{E80FB80C-543F-A743-B838-FA9FAE8036CD}"/>
              </a:ext>
            </a:extLst>
          </p:cNvPr>
          <p:cNvPicPr>
            <a:picLocks noChangeAspect="1"/>
          </p:cNvPicPr>
          <p:nvPr/>
        </p:nvPicPr>
        <p:blipFill>
          <a:blip r:embed="rId2"/>
          <a:stretch>
            <a:fillRect/>
          </a:stretch>
        </p:blipFill>
        <p:spPr>
          <a:xfrm>
            <a:off x="844951" y="2087278"/>
            <a:ext cx="5848136" cy="4405596"/>
          </a:xfrm>
          <a:prstGeom prst="rect">
            <a:avLst/>
          </a:prstGeom>
        </p:spPr>
      </p:pic>
    </p:spTree>
    <p:extLst>
      <p:ext uri="{BB962C8B-B14F-4D97-AF65-F5344CB8AC3E}">
        <p14:creationId xmlns:p14="http://schemas.microsoft.com/office/powerpoint/2010/main" val="1950335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2AC400-727F-F74E-B9C3-FB9937107A11}"/>
              </a:ext>
            </a:extLst>
          </p:cNvPr>
          <p:cNvSpPr>
            <a:spLocks noGrp="1"/>
          </p:cNvSpPr>
          <p:nvPr>
            <p:ph type="ctrTitle"/>
          </p:nvPr>
        </p:nvSpPr>
        <p:spPr>
          <a:xfrm>
            <a:off x="685800" y="584462"/>
            <a:ext cx="7772400" cy="2234938"/>
          </a:xfrm>
        </p:spPr>
        <p:txBody>
          <a:bodyPr/>
          <a:lstStyle/>
          <a:p>
            <a:pPr>
              <a:spcAft>
                <a:spcPts val="1200"/>
              </a:spcAft>
            </a:pPr>
            <a:r>
              <a:rPr lang="de-DE" dirty="0"/>
              <a:t>Anwendungsbeispiele zur </a:t>
            </a:r>
            <a:br>
              <a:rPr lang="de-DE" dirty="0"/>
            </a:br>
            <a:r>
              <a:rPr lang="de-DE" dirty="0"/>
              <a:t>pH-abhängigen Löslichkeit</a:t>
            </a:r>
          </a:p>
        </p:txBody>
      </p:sp>
      <p:sp>
        <p:nvSpPr>
          <p:cNvPr id="6" name="Untertitel 5">
            <a:extLst>
              <a:ext uri="{FF2B5EF4-FFF2-40B4-BE49-F238E27FC236}">
                <a16:creationId xmlns:a16="http://schemas.microsoft.com/office/drawing/2014/main" id="{C2C10FA4-D306-DD4C-AAB9-2747B225E744}"/>
              </a:ext>
            </a:extLst>
          </p:cNvPr>
          <p:cNvSpPr>
            <a:spLocks noGrp="1"/>
          </p:cNvSpPr>
          <p:nvPr>
            <p:ph type="subTitle" idx="1"/>
          </p:nvPr>
        </p:nvSpPr>
        <p:spPr>
          <a:xfrm>
            <a:off x="1371600" y="3308021"/>
            <a:ext cx="6400800" cy="2234939"/>
          </a:xfrm>
        </p:spPr>
        <p:txBody>
          <a:bodyPr/>
          <a:lstStyle/>
          <a:p>
            <a:r>
              <a:rPr lang="de-DE" b="1" dirty="0"/>
              <a:t>Kapitel 4, S. 15 ff.</a:t>
            </a:r>
          </a:p>
          <a:p>
            <a:r>
              <a:rPr lang="de-DE" dirty="0"/>
              <a:t>Ionenfalle </a:t>
            </a:r>
            <a:r>
              <a:rPr lang="de-DE" i="1" dirty="0"/>
              <a:t>(</a:t>
            </a:r>
            <a:r>
              <a:rPr lang="de-DE" i="1" dirty="0" err="1"/>
              <a:t>ion</a:t>
            </a:r>
            <a:r>
              <a:rPr lang="de-DE" i="1" dirty="0"/>
              <a:t> </a:t>
            </a:r>
            <a:r>
              <a:rPr lang="de-DE" i="1" dirty="0" err="1"/>
              <a:t>trapping</a:t>
            </a:r>
            <a:r>
              <a:rPr lang="de-DE" i="1" dirty="0"/>
              <a:t>)</a:t>
            </a:r>
            <a:endParaRPr lang="de-DE" dirty="0"/>
          </a:p>
          <a:p>
            <a:r>
              <a:rPr lang="de-DE" dirty="0"/>
              <a:t>Passieren der Blut-Hirn-Schranke / </a:t>
            </a:r>
            <a:r>
              <a:rPr lang="de-DE" dirty="0" err="1"/>
              <a:t>Prodrugs</a:t>
            </a:r>
            <a:endParaRPr lang="de-DE" dirty="0"/>
          </a:p>
          <a:p>
            <a:r>
              <a:rPr lang="de-DE" dirty="0" err="1"/>
              <a:t>Nichtopioide</a:t>
            </a:r>
            <a:r>
              <a:rPr lang="de-DE" dirty="0"/>
              <a:t> Analgetika</a:t>
            </a:r>
          </a:p>
          <a:p>
            <a:r>
              <a:rPr lang="de-DE" dirty="0"/>
              <a:t>Lokalanästhetika</a:t>
            </a:r>
          </a:p>
        </p:txBody>
      </p:sp>
      <p:sp>
        <p:nvSpPr>
          <p:cNvPr id="2" name="Rechteck 1">
            <a:extLst>
              <a:ext uri="{FF2B5EF4-FFF2-40B4-BE49-F238E27FC236}">
                <a16:creationId xmlns:a16="http://schemas.microsoft.com/office/drawing/2014/main" id="{FC5E9949-C322-B5E4-E2CA-CDCFF6B2FD53}"/>
              </a:ext>
            </a:extLst>
          </p:cNvPr>
          <p:cNvSpPr/>
          <p:nvPr/>
        </p:nvSpPr>
        <p:spPr>
          <a:xfrm>
            <a:off x="6229213" y="3680106"/>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A7373A21-1957-C973-07D1-14ACC6D9E2E5}"/>
              </a:ext>
            </a:extLst>
          </p:cNvPr>
          <p:cNvSpPr/>
          <p:nvPr/>
        </p:nvSpPr>
        <p:spPr>
          <a:xfrm>
            <a:off x="7681857" y="4159844"/>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ADE92BD7-D3E1-BF26-041D-BB550E061EDF}"/>
              </a:ext>
            </a:extLst>
          </p:cNvPr>
          <p:cNvSpPr/>
          <p:nvPr/>
        </p:nvSpPr>
        <p:spPr>
          <a:xfrm>
            <a:off x="6268307" y="4611533"/>
            <a:ext cx="646331" cy="523220"/>
          </a:xfrm>
          <a:prstGeom prst="rect">
            <a:avLst/>
          </a:prstGeom>
        </p:spPr>
        <p:txBody>
          <a:bodyPr wrap="square">
            <a:spAutoFit/>
          </a:bodyPr>
          <a:lstStyle/>
          <a:p>
            <a:pPr>
              <a:buNone/>
            </a:pPr>
            <a:r>
              <a:rPr lang="de-DE" sz="2800" b="1" dirty="0">
                <a:solidFill>
                  <a:srgbClr val="FF0000"/>
                </a:solidFill>
                <a:latin typeface="Arial" panose="020B0604020202020204" pitchFamily="34" charset="0"/>
                <a:cs typeface="Arial" panose="020B0604020202020204" pitchFamily="34" charset="0"/>
              </a:rPr>
              <a:t>✓</a:t>
            </a:r>
            <a:endParaRPr lang="de-DE"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72257"/>
      </p:ext>
    </p:extLst>
  </p:cSld>
  <p:clrMapOvr>
    <a:masterClrMapping/>
  </p:clrMapOvr>
</p:sld>
</file>

<file path=ppt/theme/theme1.xml><?xml version="1.0" encoding="utf-8"?>
<a:theme xmlns:a="http://schemas.openxmlformats.org/drawingml/2006/main" name="Ma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4809</Words>
  <Application>Microsoft Macintosh PowerPoint</Application>
  <PresentationFormat>Bildschirmpräsentation (4:3)</PresentationFormat>
  <Paragraphs>735</Paragraphs>
  <Slides>101</Slides>
  <Notes>47</Notes>
  <HiddenSlides>2</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101</vt:i4>
      </vt:variant>
    </vt:vector>
  </HeadingPairs>
  <TitlesOfParts>
    <vt:vector size="110" baseType="lpstr">
      <vt:lpstr>Arial</vt:lpstr>
      <vt:lpstr>Arial (Headings)</vt:lpstr>
      <vt:lpstr>Calibri</vt:lpstr>
      <vt:lpstr>Calibri Light</vt:lpstr>
      <vt:lpstr>Cambria</vt:lpstr>
      <vt:lpstr>Symbol</vt:lpstr>
      <vt:lpstr>Wingdings</vt:lpstr>
      <vt:lpstr>Martina</vt:lpstr>
      <vt:lpstr>Office</vt:lpstr>
      <vt:lpstr>Medizinische Chemie</vt:lpstr>
      <vt:lpstr>Einführung</vt:lpstr>
      <vt:lpstr>Ausblick: Theorie</vt:lpstr>
      <vt:lpstr>Labor</vt:lpstr>
      <vt:lpstr>Einführung</vt:lpstr>
      <vt:lpstr>Definition</vt:lpstr>
      <vt:lpstr>Pharmakon    (Pl.: Pharmaka) Wirkstoff   </vt:lpstr>
      <vt:lpstr>PowerPoint-Präsentation</vt:lpstr>
      <vt:lpstr>Targets von Arzneistoffen (1/2)</vt:lpstr>
      <vt:lpstr>Targets von Arzneistoffen (2/2)</vt:lpstr>
      <vt:lpstr>„Berühmte“ Ausnahme</vt:lpstr>
      <vt:lpstr>PowerPoint-Präsentation</vt:lpstr>
      <vt:lpstr>Targets von Arzneistoffen (2/2)</vt:lpstr>
      <vt:lpstr>Beispiele für Enzyme als Targets</vt:lpstr>
      <vt:lpstr>Beispiel: HIV (Abbildung 1, S. 4)</vt:lpstr>
      <vt:lpstr>Agonisten und Antagonisten</vt:lpstr>
      <vt:lpstr>PowerPoint-Präsentation</vt:lpstr>
      <vt:lpstr>PowerPoint-Präsentation</vt:lpstr>
      <vt:lpstr>Zellmembran (1/2): Phospholipid</vt:lpstr>
      <vt:lpstr>Zellmembran (2/2):  (Phospho-)Lipiddoppelschicht</vt:lpstr>
      <vt:lpstr>Transportmechanismen</vt:lpstr>
      <vt:lpstr>Blut-Hirn-Schranke</vt:lpstr>
      <vt:lpstr>PowerPoint-Präsentation</vt:lpstr>
      <vt:lpstr>Protein-Ligand-WW</vt:lpstr>
      <vt:lpstr>Proteinogene Aminosäuren</vt:lpstr>
      <vt:lpstr>PowerPoint-Präsentation</vt:lpstr>
      <vt:lpstr>Beispiel</vt:lpstr>
      <vt:lpstr>PowerPoint-Präsentation</vt:lpstr>
      <vt:lpstr>Beispiel (Abbildung 5, S. 7)</vt:lpstr>
      <vt:lpstr>Arzneistoffentwicklung</vt:lpstr>
      <vt:lpstr>Einführung</vt:lpstr>
      <vt:lpstr>Einordnung</vt:lpstr>
      <vt:lpstr>Grundprinzip: Warum ist die Löslichkeit pH-abhängig?</vt:lpstr>
      <vt:lpstr>pH-abhängige Löslichkeit</vt:lpstr>
      <vt:lpstr>Einordnung</vt:lpstr>
      <vt:lpstr>Grundprinzip: Warum ist die Löslichkeit pH-abhängig?</vt:lpstr>
      <vt:lpstr>pH-abhängige Löslichkeit</vt:lpstr>
      <vt:lpstr>Experiment</vt:lpstr>
      <vt:lpstr>Benzoesäure</vt:lpstr>
      <vt:lpstr>erwartete Löslichkeit</vt:lpstr>
      <vt:lpstr>Experiment mit Benzoesäure (Schema S. 11)</vt:lpstr>
      <vt:lpstr>Erklärung</vt:lpstr>
      <vt:lpstr>Benzoat-Anion</vt:lpstr>
      <vt:lpstr>Löslichkeit: Zusammenfassung</vt:lpstr>
      <vt:lpstr>PowerPoint-Präsentation</vt:lpstr>
      <vt:lpstr>Fazit</vt:lpstr>
      <vt:lpstr>Programm heute</vt:lpstr>
      <vt:lpstr>Grundprinzip: Warum ist die Löslichkeit pH-abhängig?</vt:lpstr>
      <vt:lpstr>Löslichkeit: Zusammenfassung</vt:lpstr>
      <vt:lpstr>Programm</vt:lpstr>
      <vt:lpstr>Erinnerung</vt:lpstr>
      <vt:lpstr>PowerPoint-Präsentation</vt:lpstr>
      <vt:lpstr>PowerPoint-Präsentation</vt:lpstr>
      <vt:lpstr>Zusatzaufgabe zu Benzoesäure</vt:lpstr>
      <vt:lpstr>Lösung A)</vt:lpstr>
      <vt:lpstr>PowerPoint-Präsentation</vt:lpstr>
      <vt:lpstr>Programm</vt:lpstr>
      <vt:lpstr>Anwendungsbeispiele zur  pH-abhängigen Löslichkeit</vt:lpstr>
      <vt:lpstr>Ionenfalle (ion trapping)</vt:lpstr>
      <vt:lpstr>Erinnerung: Aufgabe 3  (Dossier «Alkaloide», S. 10)</vt:lpstr>
      <vt:lpstr>Anwendungsbeispiele zur  pH-abhängigen Löslichkeit</vt:lpstr>
      <vt:lpstr>Erinnerung: Blut-Hirn-Schranke</vt:lpstr>
      <vt:lpstr>Heroin als Prodrug für Morphin</vt:lpstr>
      <vt:lpstr>Aufgabe 2 («Medizinische Chemie», S. 17)</vt:lpstr>
      <vt:lpstr>Extraktionen</vt:lpstr>
      <vt:lpstr>Puffergleichung und Pufferkurven</vt:lpstr>
      <vt:lpstr>PowerPoint-Präsentation</vt:lpstr>
      <vt:lpstr>Extraktionen</vt:lpstr>
      <vt:lpstr>Prinzip der Extraktion: Übungsaufgaben</vt:lpstr>
      <vt:lpstr>Aufgabe 1</vt:lpstr>
      <vt:lpstr>Überlegungen (1)</vt:lpstr>
      <vt:lpstr>Überlegungen (2): Säure</vt:lpstr>
      <vt:lpstr>Überlegungen (3): Base</vt:lpstr>
      <vt:lpstr>Extraktionen</vt:lpstr>
      <vt:lpstr>Auftrag für heute</vt:lpstr>
      <vt:lpstr>Lösung 1</vt:lpstr>
      <vt:lpstr>Lösung 2</vt:lpstr>
      <vt:lpstr>Versuche mit Alizarin</vt:lpstr>
      <vt:lpstr>Auswertung 1</vt:lpstr>
      <vt:lpstr>Auswertung 2</vt:lpstr>
      <vt:lpstr>Aufgabe</vt:lpstr>
      <vt:lpstr>Anwendungsbeispiele zur  pH-abhängigen Löslichkeit</vt:lpstr>
      <vt:lpstr>Aufgabe 2 («Medizinische Chemie», S. 17)</vt:lpstr>
      <vt:lpstr>Aufgabe 3 («Medizinische Chemie», S. 17)</vt:lpstr>
      <vt:lpstr>Lösung c)</vt:lpstr>
      <vt:lpstr>Lösung c)</vt:lpstr>
      <vt:lpstr>Anwendungsbeispiele zur  pH-abhängigen Löslichkeit</vt:lpstr>
      <vt:lpstr>Beispiele</vt:lpstr>
      <vt:lpstr>Aufgabe 4 («Medizinische Chemie», S. 18)</vt:lpstr>
      <vt:lpstr>Aufgabe 5: Einteilung</vt:lpstr>
      <vt:lpstr>Anwendungsbeispiele zur  pH-abhängigen Löslichkeit</vt:lpstr>
      <vt:lpstr>PowerPoint-Präsentation</vt:lpstr>
      <vt:lpstr>PowerPoint-Präsentation</vt:lpstr>
      <vt:lpstr>PowerPoint-Präsentation</vt:lpstr>
      <vt:lpstr>PowerPoint-Präsentation</vt:lpstr>
      <vt:lpstr>PowerPoint-Präsentation</vt:lpstr>
      <vt:lpstr>PowerPoint-Präsentation</vt:lpstr>
      <vt:lpstr>Wechselwirkungen und unerwünschte Wirkungen (S. 22)</vt:lpstr>
      <vt:lpstr>Anwendungsbeispiele zur  pH-abhängigen Löslichkeit</vt:lpstr>
      <vt:lpstr>Lokalanästhetika</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Chemie</dc:title>
  <dc:creator>Martina Zürcher</dc:creator>
  <cp:lastModifiedBy>Martina Zürcher</cp:lastModifiedBy>
  <cp:revision>154</cp:revision>
  <dcterms:created xsi:type="dcterms:W3CDTF">2021-01-07T11:03:10Z</dcterms:created>
  <dcterms:modified xsi:type="dcterms:W3CDTF">2024-10-23T12:44:49Z</dcterms:modified>
</cp:coreProperties>
</file>