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EC"/>
          </a:solidFill>
        </a:fill>
      </a:tcStyle>
    </a:wholeTbl>
    <a:band2H>
      <a:tcTxStyle b="def" i="def"/>
      <a:tcStyle>
        <a:tcBdr/>
        <a:fill>
          <a:solidFill>
            <a:srgbClr val="EFF6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6666"/>
        </a:fontRef>
        <a:srgbClr val="3366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6666"/>
        </a:fontRef>
        <a:srgbClr val="3366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6666"/>
              </a:solidFill>
              <a:prstDash val="solid"/>
              <a:round/>
            </a:ln>
          </a:top>
          <a:bottom>
            <a:ln w="25400" cap="flat">
              <a:solidFill>
                <a:srgbClr val="3366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6666"/>
              </a:solidFill>
              <a:prstDash val="solid"/>
              <a:round/>
            </a:ln>
          </a:top>
          <a:bottom>
            <a:ln w="25400" cap="flat">
              <a:solidFill>
                <a:srgbClr val="3366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2D2"/>
          </a:solidFill>
        </a:fill>
      </a:tcStyle>
    </a:wholeTbl>
    <a:band2H>
      <a:tcTxStyle b="def" i="def"/>
      <a:tcStyle>
        <a:tcBdr/>
        <a:fill>
          <a:solidFill>
            <a:srgbClr val="E7EA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666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666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666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336666"/>
              </a:solidFill>
              <a:prstDash val="solid"/>
              <a:round/>
            </a:ln>
          </a:left>
          <a:right>
            <a:ln w="12700" cap="flat">
              <a:solidFill>
                <a:srgbClr val="336666"/>
              </a:solidFill>
              <a:prstDash val="solid"/>
              <a:round/>
            </a:ln>
          </a:right>
          <a:top>
            <a:ln w="12700" cap="flat">
              <a:solidFill>
                <a:srgbClr val="336666"/>
              </a:solidFill>
              <a:prstDash val="solid"/>
              <a:round/>
            </a:ln>
          </a:top>
          <a:bottom>
            <a:ln w="12700" cap="flat">
              <a:solidFill>
                <a:srgbClr val="336666"/>
              </a:solidFill>
              <a:prstDash val="solid"/>
              <a:round/>
            </a:ln>
          </a:bottom>
          <a:insideH>
            <a:ln w="12700" cap="flat">
              <a:solidFill>
                <a:srgbClr val="336666"/>
              </a:solidFill>
              <a:prstDash val="solid"/>
              <a:round/>
            </a:ln>
          </a:insideH>
          <a:insideV>
            <a:ln w="12700" cap="flat">
              <a:solidFill>
                <a:srgbClr val="336666"/>
              </a:solidFill>
              <a:prstDash val="solid"/>
              <a:round/>
            </a:ln>
          </a:insideV>
        </a:tcBdr>
        <a:fill>
          <a:solidFill>
            <a:srgbClr val="336666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336666"/>
              </a:solidFill>
              <a:prstDash val="solid"/>
              <a:round/>
            </a:ln>
          </a:left>
          <a:right>
            <a:ln w="12700" cap="flat">
              <a:solidFill>
                <a:srgbClr val="336666"/>
              </a:solidFill>
              <a:prstDash val="solid"/>
              <a:round/>
            </a:ln>
          </a:right>
          <a:top>
            <a:ln w="12700" cap="flat">
              <a:solidFill>
                <a:srgbClr val="336666"/>
              </a:solidFill>
              <a:prstDash val="solid"/>
              <a:round/>
            </a:ln>
          </a:top>
          <a:bottom>
            <a:ln w="12700" cap="flat">
              <a:solidFill>
                <a:srgbClr val="336666"/>
              </a:solidFill>
              <a:prstDash val="solid"/>
              <a:round/>
            </a:ln>
          </a:bottom>
          <a:insideH>
            <a:ln w="12700" cap="flat">
              <a:solidFill>
                <a:srgbClr val="336666"/>
              </a:solidFill>
              <a:prstDash val="solid"/>
              <a:round/>
            </a:ln>
          </a:insideH>
          <a:insideV>
            <a:ln w="12700" cap="flat">
              <a:solidFill>
                <a:srgbClr val="336666"/>
              </a:solidFill>
              <a:prstDash val="solid"/>
              <a:round/>
            </a:ln>
          </a:insideV>
        </a:tcBdr>
        <a:fill>
          <a:solidFill>
            <a:srgbClr val="336666">
              <a:alpha val="20000"/>
            </a:srgbClr>
          </a:solidFill>
        </a:fill>
      </a:tcStyle>
    </a:firstCol>
    <a:lastRow>
      <a:tcTxStyle b="on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336666"/>
              </a:solidFill>
              <a:prstDash val="solid"/>
              <a:round/>
            </a:ln>
          </a:left>
          <a:right>
            <a:ln w="12700" cap="flat">
              <a:solidFill>
                <a:srgbClr val="336666"/>
              </a:solidFill>
              <a:prstDash val="solid"/>
              <a:round/>
            </a:ln>
          </a:right>
          <a:top>
            <a:ln w="50800" cap="flat">
              <a:solidFill>
                <a:srgbClr val="336666"/>
              </a:solidFill>
              <a:prstDash val="solid"/>
              <a:round/>
            </a:ln>
          </a:top>
          <a:bottom>
            <a:ln w="12700" cap="flat">
              <a:solidFill>
                <a:srgbClr val="336666"/>
              </a:solidFill>
              <a:prstDash val="solid"/>
              <a:round/>
            </a:ln>
          </a:bottom>
          <a:insideH>
            <a:ln w="12700" cap="flat">
              <a:solidFill>
                <a:srgbClr val="336666"/>
              </a:solidFill>
              <a:prstDash val="solid"/>
              <a:round/>
            </a:ln>
          </a:insideH>
          <a:insideV>
            <a:ln w="12700" cap="flat">
              <a:solidFill>
                <a:srgbClr val="33666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336666"/>
              </a:solidFill>
              <a:prstDash val="solid"/>
              <a:round/>
            </a:ln>
          </a:left>
          <a:right>
            <a:ln w="12700" cap="flat">
              <a:solidFill>
                <a:srgbClr val="336666"/>
              </a:solidFill>
              <a:prstDash val="solid"/>
              <a:round/>
            </a:ln>
          </a:right>
          <a:top>
            <a:ln w="12700" cap="flat">
              <a:solidFill>
                <a:srgbClr val="336666"/>
              </a:solidFill>
              <a:prstDash val="solid"/>
              <a:round/>
            </a:ln>
          </a:top>
          <a:bottom>
            <a:ln w="25400" cap="flat">
              <a:solidFill>
                <a:srgbClr val="336666"/>
              </a:solidFill>
              <a:prstDash val="solid"/>
              <a:round/>
            </a:ln>
          </a:bottom>
          <a:insideH>
            <a:ln w="12700" cap="flat">
              <a:solidFill>
                <a:srgbClr val="336666"/>
              </a:solidFill>
              <a:prstDash val="solid"/>
              <a:round/>
            </a:ln>
          </a:insideH>
          <a:insideV>
            <a:ln w="12700" cap="flat">
              <a:solidFill>
                <a:srgbClr val="33666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text"/>
          <p:cNvSpPr txBox="1"/>
          <p:nvPr>
            <p:ph type="title"/>
          </p:nvPr>
        </p:nvSpPr>
        <p:spPr>
          <a:xfrm>
            <a:off x="2133600" y="1371600"/>
            <a:ext cx="64770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5400"/>
            </a:lvl1pPr>
          </a:lstStyle>
          <a:p>
            <a:pPr/>
            <a:r>
              <a:t>Titeltext</a:t>
            </a:r>
          </a:p>
        </p:txBody>
      </p:sp>
      <p:sp>
        <p:nvSpPr>
          <p:cNvPr id="16" name="Textebene 1…"/>
          <p:cNvSpPr txBox="1"/>
          <p:nvPr>
            <p:ph type="body" sz="half" idx="1"/>
          </p:nvPr>
        </p:nvSpPr>
        <p:spPr>
          <a:xfrm>
            <a:off x="2133600" y="3733800"/>
            <a:ext cx="6477000" cy="19812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7" name="Linie"/>
          <p:cNvSpPr/>
          <p:nvPr/>
        </p:nvSpPr>
        <p:spPr>
          <a:xfrm flipH="1">
            <a:off x="1905000" y="1219200"/>
            <a:ext cx="1" cy="2057400"/>
          </a:xfrm>
          <a:prstGeom prst="line">
            <a:avLst/>
          </a:prstGeom>
          <a:ln w="3492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" name="Kreis"/>
          <p:cNvSpPr/>
          <p:nvPr/>
        </p:nvSpPr>
        <p:spPr>
          <a:xfrm>
            <a:off x="163512" y="2103437"/>
            <a:ext cx="347663" cy="347663"/>
          </a:xfrm>
          <a:prstGeom prst="ellipse">
            <a:avLst/>
          </a:prstGeom>
          <a:solidFill>
            <a:srgbClr val="3366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9" name="Oval"/>
          <p:cNvSpPr/>
          <p:nvPr/>
        </p:nvSpPr>
        <p:spPr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0" name="Kreis"/>
          <p:cNvSpPr/>
          <p:nvPr/>
        </p:nvSpPr>
        <p:spPr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1" name="Foliennummer"/>
          <p:cNvSpPr txBox="1"/>
          <p:nvPr>
            <p:ph type="sldNum" sz="quarter" idx="2"/>
          </p:nvPr>
        </p:nvSpPr>
        <p:spPr>
          <a:xfrm>
            <a:off x="2209800" y="6248400"/>
            <a:ext cx="301908" cy="28882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text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29" name="Textebene 1…"/>
          <p:cNvSpPr txBox="1"/>
          <p:nvPr>
            <p:ph type="body"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eltext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46" name="Textebene 1…"/>
          <p:cNvSpPr txBox="1"/>
          <p:nvPr>
            <p:ph type="body"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ie"/>
          <p:cNvSpPr/>
          <p:nvPr/>
        </p:nvSpPr>
        <p:spPr>
          <a:xfrm flipV="1">
            <a:off x="1371600" y="304800"/>
            <a:ext cx="0" cy="12954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Kreis"/>
          <p:cNvSpPr/>
          <p:nvPr/>
        </p:nvSpPr>
        <p:spPr>
          <a:xfrm>
            <a:off x="152400" y="838200"/>
            <a:ext cx="228600" cy="228600"/>
          </a:xfrm>
          <a:prstGeom prst="ellipse">
            <a:avLst/>
          </a:prstGeom>
          <a:solidFill>
            <a:srgbClr val="3366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" name="Kreis"/>
          <p:cNvSpPr/>
          <p:nvPr/>
        </p:nvSpPr>
        <p:spPr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" name="Kreis"/>
          <p:cNvSpPr/>
          <p:nvPr/>
        </p:nvSpPr>
        <p:spPr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6" name="Textebene 1…"/>
          <p:cNvSpPr txBox="1"/>
          <p:nvPr>
            <p:ph type="body" idx="1"/>
          </p:nvPr>
        </p:nvSpPr>
        <p:spPr>
          <a:xfrm>
            <a:off x="1524000" y="190500"/>
            <a:ext cx="7010400" cy="582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" name="Titel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Titeltext</a:t>
            </a:r>
          </a:p>
        </p:txBody>
      </p:sp>
      <p:sp>
        <p:nvSpPr>
          <p:cNvPr id="8" name="Foliennummer"/>
          <p:cNvSpPr txBox="1"/>
          <p:nvPr>
            <p:ph type="sldNum" sz="quarter" idx="2"/>
          </p:nvPr>
        </p:nvSpPr>
        <p:spPr>
          <a:xfrm>
            <a:off x="1524000" y="6248400"/>
            <a:ext cx="301908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70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63360" marR="0" indent="-3061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75000"/>
        <a:buFontTx/>
        <a:buChar char="●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00150" marR="0" indent="-2857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100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145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100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098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100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670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100000"/>
        <a:buFont typeface="Wingdings"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242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100000"/>
        <a:buFont typeface="Wingdings"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814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100000"/>
        <a:buFont typeface="Wingdings"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386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100000"/>
        <a:buFont typeface="Wingdings"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3" Type="http://schemas.openxmlformats.org/officeDocument/2006/relationships/image" Target="../media/image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1.jpeg"/><Relationship Id="rId5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ynthese von Sulfanilamid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Synthese von Sulfanilamid</a:t>
            </a:r>
          </a:p>
        </p:txBody>
      </p:sp>
      <p:sp>
        <p:nvSpPr>
          <p:cNvPr id="57" name="Interpretation der IR-Spektren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Interpretation der IR-Spektren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96" y="2652172"/>
            <a:ext cx="8478309" cy="417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gesamtsynthese.png" descr="gesamtsynthe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hteck"/>
          <p:cNvSpPr/>
          <p:nvPr/>
        </p:nvSpPr>
        <p:spPr>
          <a:xfrm>
            <a:off x="39004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23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529" y="2652172"/>
            <a:ext cx="8478043" cy="417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p-Acetamidobenzoylsulfonylchlorid"/>
          <p:cNvSpPr txBox="1"/>
          <p:nvPr/>
        </p:nvSpPr>
        <p:spPr>
          <a:xfrm>
            <a:off x="592801" y="2473835"/>
            <a:ext cx="340264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p-Acetamidobenzoylsulfonylchlorid</a:t>
            </a:r>
          </a:p>
        </p:txBody>
      </p:sp>
      <p:sp>
        <p:nvSpPr>
          <p:cNvPr id="125" name="N-H (s)"/>
          <p:cNvSpPr txBox="1"/>
          <p:nvPr/>
        </p:nvSpPr>
        <p:spPr>
          <a:xfrm>
            <a:off x="2128520" y="5238750"/>
            <a:ext cx="65944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3"/>
      <p:bldP build="whole" bldLvl="1" animBg="1" rev="0" advAuto="0" spid="123" grpId="1"/>
      <p:bldP build="whole" bldLvl="1" animBg="1" rev="0" advAuto="0" spid="12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hteck"/>
          <p:cNvSpPr/>
          <p:nvPr/>
        </p:nvSpPr>
        <p:spPr>
          <a:xfrm>
            <a:off x="39004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" name="Rechteck"/>
          <p:cNvSpPr/>
          <p:nvPr/>
        </p:nvSpPr>
        <p:spPr>
          <a:xfrm>
            <a:off x="4464050" y="561975"/>
            <a:ext cx="323850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" name="Rechteck"/>
          <p:cNvSpPr/>
          <p:nvPr/>
        </p:nvSpPr>
        <p:spPr>
          <a:xfrm>
            <a:off x="3716337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" name="N-H (s)"/>
          <p:cNvSpPr txBox="1"/>
          <p:nvPr/>
        </p:nvSpPr>
        <p:spPr>
          <a:xfrm>
            <a:off x="1557019" y="4616450"/>
            <a:ext cx="659449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pic>
        <p:nvPicPr>
          <p:cNvPr id="13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529" y="2652172"/>
            <a:ext cx="8478043" cy="417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529" y="2652172"/>
            <a:ext cx="8478042" cy="417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N-H (s)"/>
          <p:cNvSpPr txBox="1"/>
          <p:nvPr/>
        </p:nvSpPr>
        <p:spPr>
          <a:xfrm>
            <a:off x="2128520" y="5238750"/>
            <a:ext cx="65944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135" name="C-H (s)"/>
          <p:cNvSpPr txBox="1"/>
          <p:nvPr/>
        </p:nvSpPr>
        <p:spPr>
          <a:xfrm>
            <a:off x="2990532" y="5761037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136" name="p-Acetamidobenzoylsulfonylchlorid"/>
          <p:cNvSpPr txBox="1"/>
          <p:nvPr/>
        </p:nvSpPr>
        <p:spPr>
          <a:xfrm>
            <a:off x="592801" y="2473835"/>
            <a:ext cx="340264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p-Acetamidobenzoylsulfonylchlorid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3"/>
      <p:bldP build="whole" bldLvl="1" animBg="1" rev="0" advAuto="0" spid="132" grpId="1"/>
      <p:bldP build="whole" bldLvl="1" animBg="1" rev="0" advAuto="0" spid="129" grpId="2"/>
      <p:bldP build="whole" bldLvl="1" animBg="1" rev="0" advAuto="0" spid="135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Rechteck"/>
          <p:cNvSpPr/>
          <p:nvPr/>
        </p:nvSpPr>
        <p:spPr>
          <a:xfrm>
            <a:off x="39004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" name="Rechteck"/>
          <p:cNvSpPr/>
          <p:nvPr/>
        </p:nvSpPr>
        <p:spPr>
          <a:xfrm>
            <a:off x="3717925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1" name="Rechteck"/>
          <p:cNvSpPr/>
          <p:nvPr/>
        </p:nvSpPr>
        <p:spPr>
          <a:xfrm>
            <a:off x="4452937" y="561975"/>
            <a:ext cx="323851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" name="Rechteck"/>
          <p:cNvSpPr/>
          <p:nvPr/>
        </p:nvSpPr>
        <p:spPr>
          <a:xfrm>
            <a:off x="4211637" y="195262"/>
            <a:ext cx="215901" cy="4048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3" name="N-H (s)"/>
          <p:cNvSpPr txBox="1"/>
          <p:nvPr/>
        </p:nvSpPr>
        <p:spPr>
          <a:xfrm>
            <a:off x="1557019" y="4616450"/>
            <a:ext cx="659449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144" name="C-H (s)"/>
          <p:cNvSpPr txBox="1"/>
          <p:nvPr/>
        </p:nvSpPr>
        <p:spPr>
          <a:xfrm>
            <a:off x="2457132" y="5697537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pic>
        <p:nvPicPr>
          <p:cNvPr id="145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529" y="2652172"/>
            <a:ext cx="8478043" cy="417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529" y="2652172"/>
            <a:ext cx="8478042" cy="417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8529" y="2658457"/>
            <a:ext cx="8478043" cy="4159827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C=O (s)"/>
          <p:cNvSpPr txBox="1"/>
          <p:nvPr/>
        </p:nvSpPr>
        <p:spPr>
          <a:xfrm>
            <a:off x="5030470" y="4117975"/>
            <a:ext cx="65944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C=O (s)</a:t>
            </a:r>
          </a:p>
        </p:txBody>
      </p:sp>
      <p:sp>
        <p:nvSpPr>
          <p:cNvPr id="149" name="p-Acetamidobenzoylsulfonylchlorid"/>
          <p:cNvSpPr txBox="1"/>
          <p:nvPr/>
        </p:nvSpPr>
        <p:spPr>
          <a:xfrm>
            <a:off x="592801" y="2473835"/>
            <a:ext cx="340264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p-Acetamidobenzoylsulfonylchlorid</a:t>
            </a:r>
          </a:p>
        </p:txBody>
      </p:sp>
      <p:sp>
        <p:nvSpPr>
          <p:cNvPr id="150" name="N-H (s)"/>
          <p:cNvSpPr txBox="1"/>
          <p:nvPr/>
        </p:nvSpPr>
        <p:spPr>
          <a:xfrm>
            <a:off x="2128520" y="5238750"/>
            <a:ext cx="65944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151" name="C-H (s)"/>
          <p:cNvSpPr txBox="1"/>
          <p:nvPr/>
        </p:nvSpPr>
        <p:spPr>
          <a:xfrm>
            <a:off x="2990532" y="5761037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2"/>
      <p:bldP build="whole" bldLvl="1" animBg="1" rev="0" advAuto="0" spid="147" grpId="1"/>
      <p:bldP build="whole" bldLvl="1" animBg="1" rev="0" advAuto="0" spid="148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p-Acetamidobenzoylsulfonylchlorid"/>
          <p:cNvSpPr txBox="1"/>
          <p:nvPr/>
        </p:nvSpPr>
        <p:spPr>
          <a:xfrm>
            <a:off x="728344" y="2578100"/>
            <a:ext cx="3402649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p-Acetamidobenzoylsulfonylchlorid</a:t>
            </a:r>
          </a:p>
        </p:txBody>
      </p:sp>
      <p:sp>
        <p:nvSpPr>
          <p:cNvPr id="155" name="Rechteck"/>
          <p:cNvSpPr/>
          <p:nvPr/>
        </p:nvSpPr>
        <p:spPr>
          <a:xfrm>
            <a:off x="39004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6" name="Rechteck"/>
          <p:cNvSpPr/>
          <p:nvPr/>
        </p:nvSpPr>
        <p:spPr>
          <a:xfrm>
            <a:off x="3717925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7" name="Rechteck"/>
          <p:cNvSpPr/>
          <p:nvPr/>
        </p:nvSpPr>
        <p:spPr>
          <a:xfrm>
            <a:off x="4452937" y="561975"/>
            <a:ext cx="323851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" name="Rechteck"/>
          <p:cNvSpPr/>
          <p:nvPr/>
        </p:nvSpPr>
        <p:spPr>
          <a:xfrm>
            <a:off x="4221162" y="195262"/>
            <a:ext cx="215901" cy="4048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" name="Rechteck"/>
          <p:cNvSpPr/>
          <p:nvPr/>
        </p:nvSpPr>
        <p:spPr>
          <a:xfrm>
            <a:off x="3641725" y="1617662"/>
            <a:ext cx="719138" cy="2270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" name="C=O (s)"/>
          <p:cNvSpPr txBox="1"/>
          <p:nvPr/>
        </p:nvSpPr>
        <p:spPr>
          <a:xfrm>
            <a:off x="4293870" y="4156075"/>
            <a:ext cx="65944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C=O (s)</a:t>
            </a:r>
          </a:p>
        </p:txBody>
      </p:sp>
      <p:sp>
        <p:nvSpPr>
          <p:cNvPr id="161" name="C-H (s)"/>
          <p:cNvSpPr txBox="1"/>
          <p:nvPr/>
        </p:nvSpPr>
        <p:spPr>
          <a:xfrm>
            <a:off x="2457132" y="5697537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162" name="N-H (s)"/>
          <p:cNvSpPr txBox="1"/>
          <p:nvPr/>
        </p:nvSpPr>
        <p:spPr>
          <a:xfrm>
            <a:off x="1557019" y="4616450"/>
            <a:ext cx="659449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pic>
        <p:nvPicPr>
          <p:cNvPr id="163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529" y="2652172"/>
            <a:ext cx="8478043" cy="417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529" y="2652172"/>
            <a:ext cx="8478042" cy="417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8529" y="2658457"/>
            <a:ext cx="8478043" cy="4159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8529" y="2658457"/>
            <a:ext cx="8478043" cy="415982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p-Acetamidobenzoylsulfonylchlorid"/>
          <p:cNvSpPr txBox="1"/>
          <p:nvPr/>
        </p:nvSpPr>
        <p:spPr>
          <a:xfrm>
            <a:off x="592801" y="2473835"/>
            <a:ext cx="340264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p-Acetamidobenzoylsulfonylchlorid</a:t>
            </a:r>
          </a:p>
        </p:txBody>
      </p:sp>
      <p:sp>
        <p:nvSpPr>
          <p:cNvPr id="168" name="S=O (s) asym"/>
          <p:cNvSpPr txBox="1"/>
          <p:nvPr/>
        </p:nvSpPr>
        <p:spPr>
          <a:xfrm>
            <a:off x="5802629" y="5621337"/>
            <a:ext cx="80867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asym</a:t>
            </a:r>
          </a:p>
        </p:txBody>
      </p:sp>
      <p:sp>
        <p:nvSpPr>
          <p:cNvPr id="169" name="S=O (s) sym"/>
          <p:cNvSpPr txBox="1"/>
          <p:nvPr/>
        </p:nvSpPr>
        <p:spPr>
          <a:xfrm>
            <a:off x="6754177" y="6032817"/>
            <a:ext cx="80867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sym</a:t>
            </a:r>
          </a:p>
        </p:txBody>
      </p:sp>
      <p:sp>
        <p:nvSpPr>
          <p:cNvPr id="170" name="N-H (s)"/>
          <p:cNvSpPr txBox="1"/>
          <p:nvPr/>
        </p:nvSpPr>
        <p:spPr>
          <a:xfrm>
            <a:off x="2128520" y="5238750"/>
            <a:ext cx="65944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171" name="C-H (s)"/>
          <p:cNvSpPr txBox="1"/>
          <p:nvPr/>
        </p:nvSpPr>
        <p:spPr>
          <a:xfrm>
            <a:off x="2990532" y="5761037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172" name="C=O (s)"/>
          <p:cNvSpPr txBox="1"/>
          <p:nvPr/>
        </p:nvSpPr>
        <p:spPr>
          <a:xfrm>
            <a:off x="5030470" y="4117975"/>
            <a:ext cx="65944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C=O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2"/>
      <p:bldP build="whole" bldLvl="1" animBg="1" rev="0" advAuto="0" spid="169" grpId="3"/>
      <p:bldP build="whole" bldLvl="1" animBg="1" rev="0" advAuto="0" spid="168" grpId="4"/>
      <p:bldP build="whole" bldLvl="1" animBg="1" rev="0" advAuto="0" spid="16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chritt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Schritt 2</a:t>
            </a:r>
          </a:p>
        </p:txBody>
      </p:sp>
      <p:sp>
        <p:nvSpPr>
          <p:cNvPr id="175" name="Substitution des Chloratoms mit einer Aminogrupp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buSzTx/>
              <a:buFont typeface="Wingdings"/>
              <a:buNone/>
            </a:lvl1pPr>
          </a:lstStyle>
          <a:p>
            <a:pPr/>
            <a:r>
              <a:t>Substitution des Chloratoms mit einer Aminogruppe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802" y="2808075"/>
            <a:ext cx="8478614" cy="402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gesamtsynthese.png" descr="gesamtsynthe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p-Acetamidobenzoylsulfonylamid"/>
          <p:cNvSpPr txBox="1"/>
          <p:nvPr/>
        </p:nvSpPr>
        <p:spPr>
          <a:xfrm>
            <a:off x="728344" y="2578100"/>
            <a:ext cx="3402649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p-Acetamidobenzoylsulfonylamid</a:t>
            </a:r>
          </a:p>
        </p:txBody>
      </p:sp>
      <p:sp>
        <p:nvSpPr>
          <p:cNvPr id="180" name="N-H…"/>
          <p:cNvSpPr txBox="1"/>
          <p:nvPr/>
        </p:nvSpPr>
        <p:spPr>
          <a:xfrm>
            <a:off x="1785819" y="5777229"/>
            <a:ext cx="72667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N-H</a:t>
            </a:r>
          </a:p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zusätzlich</a:t>
            </a:r>
          </a:p>
        </p:txBody>
      </p:sp>
      <p:sp>
        <p:nvSpPr>
          <p:cNvPr id="181" name="Form"/>
          <p:cNvSpPr/>
          <p:nvPr/>
        </p:nvSpPr>
        <p:spPr>
          <a:xfrm>
            <a:off x="2492057" y="5765800"/>
            <a:ext cx="139701" cy="419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2" name="Form"/>
          <p:cNvSpPr/>
          <p:nvPr/>
        </p:nvSpPr>
        <p:spPr>
          <a:xfrm>
            <a:off x="5435282" y="2162069"/>
            <a:ext cx="139701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3" name="Form"/>
          <p:cNvSpPr/>
          <p:nvPr/>
        </p:nvSpPr>
        <p:spPr>
          <a:xfrm>
            <a:off x="7191692" y="5003482"/>
            <a:ext cx="139701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4" name="S-N…"/>
          <p:cNvSpPr txBox="1"/>
          <p:nvPr/>
        </p:nvSpPr>
        <p:spPr>
          <a:xfrm>
            <a:off x="7089728" y="5472429"/>
            <a:ext cx="34363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S-N</a:t>
            </a:r>
          </a:p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neu</a:t>
            </a:r>
          </a:p>
        </p:txBody>
      </p:sp>
      <p:sp>
        <p:nvSpPr>
          <p:cNvPr id="185" name="Rechteck"/>
          <p:cNvSpPr/>
          <p:nvPr/>
        </p:nvSpPr>
        <p:spPr>
          <a:xfrm>
            <a:off x="3630118" y="197172"/>
            <a:ext cx="1174421" cy="19220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6" name="Rechteck"/>
          <p:cNvSpPr/>
          <p:nvPr/>
        </p:nvSpPr>
        <p:spPr>
          <a:xfrm>
            <a:off x="4993640" y="213359"/>
            <a:ext cx="1546291" cy="1922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87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4120" y="197579"/>
            <a:ext cx="1130127" cy="1921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66360" y="257751"/>
            <a:ext cx="1414631" cy="1833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3"/>
      <p:bldP build="whole" bldLvl="1" animBg="1" rev="0" advAuto="0" spid="183" grpId="4"/>
      <p:bldP build="whole" bldLvl="1" animBg="1" rev="0" advAuto="0" spid="184" grpId="5"/>
      <p:bldP build="whole" bldLvl="1" animBg="1" rev="0" advAuto="0" spid="180" grpId="2"/>
      <p:bldP build="whole" bldLvl="1" animBg="1" rev="0" advAuto="0" spid="18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hteck"/>
          <p:cNvSpPr/>
          <p:nvPr/>
        </p:nvSpPr>
        <p:spPr>
          <a:xfrm>
            <a:off x="5076825" y="201612"/>
            <a:ext cx="1116013" cy="19399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9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686463"/>
            <a:ext cx="8437901" cy="410381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p-Acetamidobenzoylsulfonylamid"/>
          <p:cNvSpPr txBox="1"/>
          <p:nvPr/>
        </p:nvSpPr>
        <p:spPr>
          <a:xfrm>
            <a:off x="728344" y="2527300"/>
            <a:ext cx="3402649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p-Acetamidobenzoylsulfonylamid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Rechteck"/>
          <p:cNvSpPr/>
          <p:nvPr/>
        </p:nvSpPr>
        <p:spPr>
          <a:xfrm>
            <a:off x="5327650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7" name="Rechteck"/>
          <p:cNvSpPr/>
          <p:nvPr/>
        </p:nvSpPr>
        <p:spPr>
          <a:xfrm>
            <a:off x="5351462" y="1892300"/>
            <a:ext cx="269876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9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686463"/>
            <a:ext cx="8437901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2678335"/>
            <a:ext cx="8437901" cy="412007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p-Acetamidobenzoylsulfonylamid"/>
          <p:cNvSpPr txBox="1"/>
          <p:nvPr/>
        </p:nvSpPr>
        <p:spPr>
          <a:xfrm>
            <a:off x="728344" y="2527300"/>
            <a:ext cx="3402649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p-Acetamidobenzoylsulfonylamid</a:t>
            </a:r>
          </a:p>
        </p:txBody>
      </p:sp>
      <p:sp>
        <p:nvSpPr>
          <p:cNvPr id="201" name="N-H (s)"/>
          <p:cNvSpPr txBox="1"/>
          <p:nvPr/>
        </p:nvSpPr>
        <p:spPr>
          <a:xfrm>
            <a:off x="1961514" y="5910579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3"/>
      <p:bldP build="whole" bldLvl="1" animBg="1" rev="0" advAuto="0" spid="201" grpId="4"/>
      <p:bldP build="whole" bldLvl="1" animBg="1" rev="0" advAuto="0" spid="199" grpId="1"/>
      <p:bldP build="whole" bldLvl="1" animBg="1" rev="0" advAuto="0" spid="19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Rechteck"/>
          <p:cNvSpPr/>
          <p:nvPr/>
        </p:nvSpPr>
        <p:spPr>
          <a:xfrm>
            <a:off x="5314950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5" name="Rechteck"/>
          <p:cNvSpPr/>
          <p:nvPr/>
        </p:nvSpPr>
        <p:spPr>
          <a:xfrm>
            <a:off x="5878512" y="561975"/>
            <a:ext cx="323851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6" name="Rechteck"/>
          <p:cNvSpPr/>
          <p:nvPr/>
        </p:nvSpPr>
        <p:spPr>
          <a:xfrm>
            <a:off x="5130800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7" name="Rechteck"/>
          <p:cNvSpPr/>
          <p:nvPr/>
        </p:nvSpPr>
        <p:spPr>
          <a:xfrm>
            <a:off x="5351462" y="1892300"/>
            <a:ext cx="269876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0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686463"/>
            <a:ext cx="8437901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2678335"/>
            <a:ext cx="8437901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59" y="2678335"/>
            <a:ext cx="8454382" cy="412007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p-Acetamidobenzoylsulfonylamid"/>
          <p:cNvSpPr txBox="1"/>
          <p:nvPr/>
        </p:nvSpPr>
        <p:spPr>
          <a:xfrm>
            <a:off x="728344" y="2527300"/>
            <a:ext cx="3402649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p-Acetamidobenzoylsulfonylamid</a:t>
            </a:r>
          </a:p>
        </p:txBody>
      </p:sp>
      <p:sp>
        <p:nvSpPr>
          <p:cNvPr id="212" name="N-H (s)"/>
          <p:cNvSpPr txBox="1"/>
          <p:nvPr/>
        </p:nvSpPr>
        <p:spPr>
          <a:xfrm>
            <a:off x="1961514" y="5910579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213" name="C-H (s)"/>
          <p:cNvSpPr txBox="1"/>
          <p:nvPr/>
        </p:nvSpPr>
        <p:spPr>
          <a:xfrm>
            <a:off x="2724626" y="443102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1"/>
      <p:bldP build="whole" bldLvl="1" animBg="1" rev="0" advAuto="0" spid="205" grpId="2"/>
      <p:bldP build="whole" bldLvl="1" animBg="1" rev="0" advAuto="0" spid="206" grpId="3"/>
      <p:bldP build="whole" bldLvl="1" animBg="1" rev="0" advAuto="0" spid="213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Rechteck"/>
          <p:cNvSpPr/>
          <p:nvPr/>
        </p:nvSpPr>
        <p:spPr>
          <a:xfrm>
            <a:off x="5314950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7" name="Rechteck"/>
          <p:cNvSpPr/>
          <p:nvPr/>
        </p:nvSpPr>
        <p:spPr>
          <a:xfrm>
            <a:off x="5876925" y="561975"/>
            <a:ext cx="323850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8" name="Rechteck"/>
          <p:cNvSpPr/>
          <p:nvPr/>
        </p:nvSpPr>
        <p:spPr>
          <a:xfrm>
            <a:off x="5135562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9" name="Rechteck"/>
          <p:cNvSpPr/>
          <p:nvPr/>
        </p:nvSpPr>
        <p:spPr>
          <a:xfrm>
            <a:off x="5629275" y="195262"/>
            <a:ext cx="215900" cy="4048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0" name="Rechteck"/>
          <p:cNvSpPr/>
          <p:nvPr/>
        </p:nvSpPr>
        <p:spPr>
          <a:xfrm>
            <a:off x="5351462" y="1892300"/>
            <a:ext cx="269876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2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686463"/>
            <a:ext cx="8437901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2678335"/>
            <a:ext cx="8437901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59" y="2678335"/>
            <a:ext cx="8454382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59" y="2678335"/>
            <a:ext cx="8454382" cy="412007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p-Acetamidobenzoylsulfonylamid"/>
          <p:cNvSpPr txBox="1"/>
          <p:nvPr/>
        </p:nvSpPr>
        <p:spPr>
          <a:xfrm>
            <a:off x="728344" y="2527300"/>
            <a:ext cx="3402649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p-Acetamidobenzoylsulfonylamid</a:t>
            </a:r>
          </a:p>
        </p:txBody>
      </p:sp>
      <p:sp>
        <p:nvSpPr>
          <p:cNvPr id="226" name="N-H (s)"/>
          <p:cNvSpPr txBox="1"/>
          <p:nvPr/>
        </p:nvSpPr>
        <p:spPr>
          <a:xfrm>
            <a:off x="1961514" y="5910579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227" name="C-H (s)"/>
          <p:cNvSpPr txBox="1"/>
          <p:nvPr/>
        </p:nvSpPr>
        <p:spPr>
          <a:xfrm>
            <a:off x="2724626" y="443102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228" name="C=O (s)"/>
          <p:cNvSpPr txBox="1"/>
          <p:nvPr/>
        </p:nvSpPr>
        <p:spPr>
          <a:xfrm>
            <a:off x="4963001" y="585977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C=O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  <p:bldP build="whole" bldLvl="1" animBg="1" rev="0" advAuto="0" spid="219" grpId="2"/>
      <p:bldP build="whole" bldLvl="1" animBg="1" rev="0" advAuto="0" spid="228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ie Reaktionsschrit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Die Reaktionsschritte</a:t>
            </a:r>
          </a:p>
        </p:txBody>
      </p:sp>
      <p:pic>
        <p:nvPicPr>
          <p:cNvPr id="60" name="gesamtsynthese_ohne_rahmen.png" descr="gesamtsynthese_ohne_rahm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0" y="2060575"/>
            <a:ext cx="7010400" cy="2749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Rechteck"/>
          <p:cNvSpPr/>
          <p:nvPr/>
        </p:nvSpPr>
        <p:spPr>
          <a:xfrm>
            <a:off x="5314950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2" name="Rechteck"/>
          <p:cNvSpPr/>
          <p:nvPr/>
        </p:nvSpPr>
        <p:spPr>
          <a:xfrm>
            <a:off x="5857875" y="561975"/>
            <a:ext cx="323850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3" name="Rechteck"/>
          <p:cNvSpPr/>
          <p:nvPr/>
        </p:nvSpPr>
        <p:spPr>
          <a:xfrm>
            <a:off x="5629275" y="195262"/>
            <a:ext cx="215900" cy="4048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4" name="Rechteck"/>
          <p:cNvSpPr/>
          <p:nvPr/>
        </p:nvSpPr>
        <p:spPr>
          <a:xfrm>
            <a:off x="5135562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5" name="Rechteck"/>
          <p:cNvSpPr/>
          <p:nvPr/>
        </p:nvSpPr>
        <p:spPr>
          <a:xfrm>
            <a:off x="5065712" y="1617662"/>
            <a:ext cx="719138" cy="2270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6" name="Rechteck"/>
          <p:cNvSpPr/>
          <p:nvPr/>
        </p:nvSpPr>
        <p:spPr>
          <a:xfrm>
            <a:off x="5351462" y="1892300"/>
            <a:ext cx="269876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3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686463"/>
            <a:ext cx="8437901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2678335"/>
            <a:ext cx="8437901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59" y="2678335"/>
            <a:ext cx="8454382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59" y="2678335"/>
            <a:ext cx="8454382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8600" y="2678335"/>
            <a:ext cx="8437901" cy="412007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p-Acetamidobenzoylsulfonylamid"/>
          <p:cNvSpPr txBox="1"/>
          <p:nvPr/>
        </p:nvSpPr>
        <p:spPr>
          <a:xfrm>
            <a:off x="728344" y="2527300"/>
            <a:ext cx="3402649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p-Acetamidobenzoylsulfonylamid</a:t>
            </a:r>
          </a:p>
        </p:txBody>
      </p:sp>
      <p:sp>
        <p:nvSpPr>
          <p:cNvPr id="243" name="N-H (s)"/>
          <p:cNvSpPr txBox="1"/>
          <p:nvPr/>
        </p:nvSpPr>
        <p:spPr>
          <a:xfrm>
            <a:off x="1961514" y="5910579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244" name="C-H (s)"/>
          <p:cNvSpPr txBox="1"/>
          <p:nvPr/>
        </p:nvSpPr>
        <p:spPr>
          <a:xfrm>
            <a:off x="2724626" y="443102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245" name="C=O (s)"/>
          <p:cNvSpPr txBox="1"/>
          <p:nvPr/>
        </p:nvSpPr>
        <p:spPr>
          <a:xfrm>
            <a:off x="4963001" y="585977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C=O (s)</a:t>
            </a:r>
          </a:p>
        </p:txBody>
      </p:sp>
      <p:sp>
        <p:nvSpPr>
          <p:cNvPr id="246" name="S=O (s) asym"/>
          <p:cNvSpPr txBox="1"/>
          <p:nvPr/>
        </p:nvSpPr>
        <p:spPr>
          <a:xfrm>
            <a:off x="5986462" y="6073775"/>
            <a:ext cx="808673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asym</a:t>
            </a:r>
          </a:p>
        </p:txBody>
      </p:sp>
      <p:sp>
        <p:nvSpPr>
          <p:cNvPr id="247" name="S=O (s) sym"/>
          <p:cNvSpPr txBox="1"/>
          <p:nvPr/>
        </p:nvSpPr>
        <p:spPr>
          <a:xfrm>
            <a:off x="6750050" y="5834379"/>
            <a:ext cx="80867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sym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2"/>
      <p:bldP build="whole" bldLvl="1" animBg="1" rev="0" advAuto="0" spid="241" grpId="1"/>
      <p:bldP build="whole" bldLvl="1" animBg="1" rev="0" advAuto="0" spid="247" grpId="4"/>
      <p:bldP build="whole" bldLvl="1" animBg="1" rev="0" advAuto="0" spid="246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Rechteck"/>
          <p:cNvSpPr/>
          <p:nvPr/>
        </p:nvSpPr>
        <p:spPr>
          <a:xfrm>
            <a:off x="5314950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1" name="Rechteck"/>
          <p:cNvSpPr/>
          <p:nvPr/>
        </p:nvSpPr>
        <p:spPr>
          <a:xfrm>
            <a:off x="5857875" y="561975"/>
            <a:ext cx="323850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2" name="Rechteck"/>
          <p:cNvSpPr/>
          <p:nvPr/>
        </p:nvSpPr>
        <p:spPr>
          <a:xfrm>
            <a:off x="5629275" y="195262"/>
            <a:ext cx="215900" cy="4048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3" name="Rechteck"/>
          <p:cNvSpPr/>
          <p:nvPr/>
        </p:nvSpPr>
        <p:spPr>
          <a:xfrm>
            <a:off x="5056187" y="1617662"/>
            <a:ext cx="719138" cy="2270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4" name="Rechteck"/>
          <p:cNvSpPr/>
          <p:nvPr/>
        </p:nvSpPr>
        <p:spPr>
          <a:xfrm>
            <a:off x="5135562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5" name="Rechteck"/>
          <p:cNvSpPr/>
          <p:nvPr/>
        </p:nvSpPr>
        <p:spPr>
          <a:xfrm>
            <a:off x="5294312" y="1604962"/>
            <a:ext cx="314326" cy="515938"/>
          </a:xfrm>
          <a:prstGeom prst="rect">
            <a:avLst/>
          </a:prstGeom>
          <a:ln>
            <a:solidFill>
              <a:srgbClr val="03E32E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6" name="Rechteck"/>
          <p:cNvSpPr/>
          <p:nvPr/>
        </p:nvSpPr>
        <p:spPr>
          <a:xfrm>
            <a:off x="5351462" y="1892300"/>
            <a:ext cx="269876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5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686463"/>
            <a:ext cx="8437901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2678335"/>
            <a:ext cx="8437901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59" y="2678335"/>
            <a:ext cx="8454382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59" y="2678335"/>
            <a:ext cx="8454382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8600" y="2678335"/>
            <a:ext cx="8437901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Bild" descr="Bild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4507" y="2686463"/>
            <a:ext cx="8506086" cy="4103814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p-Acetamidobenzoylsulfonylamid"/>
          <p:cNvSpPr txBox="1"/>
          <p:nvPr/>
        </p:nvSpPr>
        <p:spPr>
          <a:xfrm>
            <a:off x="728344" y="2527300"/>
            <a:ext cx="3402649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p-Acetamidobenzoylsulfonylamid</a:t>
            </a:r>
          </a:p>
        </p:txBody>
      </p:sp>
      <p:sp>
        <p:nvSpPr>
          <p:cNvPr id="264" name="N-H (s)"/>
          <p:cNvSpPr txBox="1"/>
          <p:nvPr/>
        </p:nvSpPr>
        <p:spPr>
          <a:xfrm>
            <a:off x="1961514" y="5910579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265" name="C-H (s)"/>
          <p:cNvSpPr txBox="1"/>
          <p:nvPr/>
        </p:nvSpPr>
        <p:spPr>
          <a:xfrm>
            <a:off x="2724626" y="443102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266" name="C=O (s)"/>
          <p:cNvSpPr txBox="1"/>
          <p:nvPr/>
        </p:nvSpPr>
        <p:spPr>
          <a:xfrm>
            <a:off x="4963001" y="585977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C=O (s)</a:t>
            </a:r>
          </a:p>
        </p:txBody>
      </p:sp>
      <p:sp>
        <p:nvSpPr>
          <p:cNvPr id="267" name="S=O (s) asym"/>
          <p:cNvSpPr txBox="1"/>
          <p:nvPr/>
        </p:nvSpPr>
        <p:spPr>
          <a:xfrm>
            <a:off x="5986462" y="6073775"/>
            <a:ext cx="808673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asym</a:t>
            </a:r>
          </a:p>
        </p:txBody>
      </p:sp>
      <p:sp>
        <p:nvSpPr>
          <p:cNvPr id="268" name="S=O (s) sym"/>
          <p:cNvSpPr txBox="1"/>
          <p:nvPr/>
        </p:nvSpPr>
        <p:spPr>
          <a:xfrm>
            <a:off x="6750050" y="5834379"/>
            <a:ext cx="80867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sym</a:t>
            </a:r>
          </a:p>
        </p:txBody>
      </p:sp>
      <p:sp>
        <p:nvSpPr>
          <p:cNvPr id="269" name="S-N (s)"/>
          <p:cNvSpPr txBox="1"/>
          <p:nvPr/>
        </p:nvSpPr>
        <p:spPr>
          <a:xfrm>
            <a:off x="6970712" y="503427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S-N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2"/>
      <p:bldP build="whole" bldLvl="1" animBg="1" rev="0" advAuto="0" spid="269" grpId="3"/>
      <p:bldP build="whole" bldLvl="1" animBg="1" rev="0" advAuto="0" spid="26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chritt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Schritt 3</a:t>
            </a:r>
          </a:p>
        </p:txBody>
      </p:sp>
      <p:sp>
        <p:nvSpPr>
          <p:cNvPr id="272" name="Abbau der Schutzgrupp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buSzTx/>
              <a:buFont typeface="Wingdings"/>
              <a:buNone/>
            </a:lvl1pPr>
          </a:lstStyle>
          <a:p>
            <a:pPr/>
            <a:r>
              <a:t>Abbau der Schutzgruppe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95" y="2886075"/>
            <a:ext cx="8391587" cy="402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gesamtsynthese.png" descr="gesamtsynthe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ulfanilamid"/>
          <p:cNvSpPr txBox="1"/>
          <p:nvPr/>
        </p:nvSpPr>
        <p:spPr>
          <a:xfrm>
            <a:off x="656907" y="2619375"/>
            <a:ext cx="135001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Sulfanilamid</a:t>
            </a:r>
          </a:p>
        </p:txBody>
      </p:sp>
      <p:sp>
        <p:nvSpPr>
          <p:cNvPr id="277" name="C=O…"/>
          <p:cNvSpPr txBox="1"/>
          <p:nvPr/>
        </p:nvSpPr>
        <p:spPr>
          <a:xfrm>
            <a:off x="4612718" y="4612004"/>
            <a:ext cx="94408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C=O</a:t>
            </a:r>
          </a:p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verschwindet</a:t>
            </a:r>
          </a:p>
        </p:txBody>
      </p:sp>
      <p:sp>
        <p:nvSpPr>
          <p:cNvPr id="278" name="Pfeil"/>
          <p:cNvSpPr/>
          <p:nvPr/>
        </p:nvSpPr>
        <p:spPr>
          <a:xfrm>
            <a:off x="4891722" y="4328477"/>
            <a:ext cx="625476" cy="185739"/>
          </a:xfrm>
          <a:prstGeom prst="rightArrow">
            <a:avLst>
              <a:gd name="adj1" fmla="val 50000"/>
              <a:gd name="adj2" fmla="val 84188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" name="N-H…"/>
          <p:cNvSpPr txBox="1"/>
          <p:nvPr/>
        </p:nvSpPr>
        <p:spPr>
          <a:xfrm>
            <a:off x="1474240" y="4635500"/>
            <a:ext cx="35225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N-H</a:t>
            </a:r>
          </a:p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neu</a:t>
            </a:r>
          </a:p>
        </p:txBody>
      </p:sp>
      <p:sp>
        <p:nvSpPr>
          <p:cNvPr id="280" name="Pfeil"/>
          <p:cNvSpPr/>
          <p:nvPr/>
        </p:nvSpPr>
        <p:spPr>
          <a:xfrm>
            <a:off x="1437639" y="4392612"/>
            <a:ext cx="528639" cy="185738"/>
          </a:xfrm>
          <a:prstGeom prst="rightArrow">
            <a:avLst>
              <a:gd name="adj1" fmla="val 50000"/>
              <a:gd name="adj2" fmla="val 71154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1" name="Rechteck"/>
          <p:cNvSpPr/>
          <p:nvPr/>
        </p:nvSpPr>
        <p:spPr>
          <a:xfrm>
            <a:off x="5314950" y="201612"/>
            <a:ext cx="831850" cy="5857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" name="Rechteck"/>
          <p:cNvSpPr/>
          <p:nvPr/>
        </p:nvSpPr>
        <p:spPr>
          <a:xfrm>
            <a:off x="6858000" y="561975"/>
            <a:ext cx="439738" cy="2841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3" name="Rechteck"/>
          <p:cNvSpPr/>
          <p:nvPr/>
        </p:nvSpPr>
        <p:spPr>
          <a:xfrm>
            <a:off x="5062298" y="173751"/>
            <a:ext cx="1123333" cy="1990062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4" name="Rechteck"/>
          <p:cNvSpPr/>
          <p:nvPr/>
        </p:nvSpPr>
        <p:spPr>
          <a:xfrm>
            <a:off x="6649719" y="533781"/>
            <a:ext cx="712333" cy="17302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285" name="Bild" descr="Bild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53399" y="292553"/>
            <a:ext cx="803712" cy="1972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13842" y="422368"/>
            <a:ext cx="635001" cy="1755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3"/>
      <p:bldP build="whole" bldLvl="1" animBg="1" rev="0" advAuto="0" spid="279" grpId="2"/>
      <p:bldP build="whole" bldLvl="1" animBg="1" rev="0" advAuto="0" spid="280" grpId="1"/>
      <p:bldP build="whole" bldLvl="1" animBg="1" rev="0" advAuto="0" spid="277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038" y="2686463"/>
            <a:ext cx="84210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gesamtsynthese.png" descr="gesamtsynthe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ulfanilamid"/>
          <p:cNvSpPr txBox="1"/>
          <p:nvPr/>
        </p:nvSpPr>
        <p:spPr>
          <a:xfrm>
            <a:off x="696594" y="2454275"/>
            <a:ext cx="1350012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Sulfanilamid</a:t>
            </a:r>
          </a:p>
        </p:txBody>
      </p:sp>
      <p:sp>
        <p:nvSpPr>
          <p:cNvPr id="291" name="Rechteck"/>
          <p:cNvSpPr/>
          <p:nvPr/>
        </p:nvSpPr>
        <p:spPr>
          <a:xfrm>
            <a:off x="6723062" y="561975"/>
            <a:ext cx="647701" cy="17272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Rechteck"/>
          <p:cNvSpPr/>
          <p:nvPr/>
        </p:nvSpPr>
        <p:spPr>
          <a:xfrm>
            <a:off x="69738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5" name="Rechteck"/>
          <p:cNvSpPr/>
          <p:nvPr/>
        </p:nvSpPr>
        <p:spPr>
          <a:xfrm>
            <a:off x="6980237" y="1881187"/>
            <a:ext cx="252413" cy="215901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9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038" y="2686463"/>
            <a:ext cx="84210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488" y="2686463"/>
            <a:ext cx="8446125" cy="4103814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N-H (s)"/>
          <p:cNvSpPr txBox="1"/>
          <p:nvPr/>
        </p:nvSpPr>
        <p:spPr>
          <a:xfrm>
            <a:off x="1530826" y="5971111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3"/>
      <p:bldP build="whole" bldLvl="1" animBg="1" rev="0" advAuto="0" spid="294" grpId="4"/>
      <p:bldP build="whole" bldLvl="1" animBg="1" rev="0" advAuto="0" spid="297" grpId="1"/>
      <p:bldP build="whole" bldLvl="1" animBg="1" rev="0" advAuto="0" spid="298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Rechteck"/>
          <p:cNvSpPr/>
          <p:nvPr/>
        </p:nvSpPr>
        <p:spPr>
          <a:xfrm>
            <a:off x="69738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2" name="Rechteck"/>
          <p:cNvSpPr/>
          <p:nvPr/>
        </p:nvSpPr>
        <p:spPr>
          <a:xfrm>
            <a:off x="6980237" y="1881187"/>
            <a:ext cx="252413" cy="215901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3" name="Rechteck"/>
          <p:cNvSpPr/>
          <p:nvPr/>
        </p:nvSpPr>
        <p:spPr>
          <a:xfrm>
            <a:off x="6754812" y="8874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30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038" y="2686463"/>
            <a:ext cx="84210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488" y="2686463"/>
            <a:ext cx="84461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1141" y="2686463"/>
            <a:ext cx="8412818" cy="4103814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N-H (s)"/>
          <p:cNvSpPr txBox="1"/>
          <p:nvPr/>
        </p:nvSpPr>
        <p:spPr>
          <a:xfrm>
            <a:off x="1530826" y="5971111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308" name="C-H (s)"/>
          <p:cNvSpPr txBox="1"/>
          <p:nvPr/>
        </p:nvSpPr>
        <p:spPr>
          <a:xfrm>
            <a:off x="2711926" y="3480117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309" name="Form"/>
          <p:cNvSpPr/>
          <p:nvPr/>
        </p:nvSpPr>
        <p:spPr>
          <a:xfrm>
            <a:off x="5468937" y="3484879"/>
            <a:ext cx="144463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0" name="Kein C=O"/>
          <p:cNvSpPr txBox="1"/>
          <p:nvPr/>
        </p:nvSpPr>
        <p:spPr>
          <a:xfrm>
            <a:off x="5335270" y="4167504"/>
            <a:ext cx="4202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Kein</a:t>
            </a:r>
            <a:br/>
            <a:r>
              <a:t>C=O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0" grpId="5"/>
      <p:bldP build="whole" bldLvl="1" animBg="1" rev="0" advAuto="0" spid="306" grpId="1"/>
      <p:bldP build="whole" bldLvl="1" animBg="1" rev="0" advAuto="0" spid="308" grpId="2"/>
      <p:bldP build="whole" bldLvl="1" animBg="1" rev="0" advAuto="0" spid="309" grpId="4"/>
      <p:bldP build="whole" bldLvl="1" animBg="1" rev="0" advAuto="0" spid="303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Rechteck"/>
          <p:cNvSpPr/>
          <p:nvPr/>
        </p:nvSpPr>
        <p:spPr>
          <a:xfrm>
            <a:off x="69738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4" name="Rechteck"/>
          <p:cNvSpPr/>
          <p:nvPr/>
        </p:nvSpPr>
        <p:spPr>
          <a:xfrm>
            <a:off x="6980237" y="1881187"/>
            <a:ext cx="252413" cy="215901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5" name="Rechteck"/>
          <p:cNvSpPr/>
          <p:nvPr/>
        </p:nvSpPr>
        <p:spPr>
          <a:xfrm>
            <a:off x="6754812" y="8874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6" name="Form"/>
          <p:cNvSpPr/>
          <p:nvPr/>
        </p:nvSpPr>
        <p:spPr>
          <a:xfrm rot="2662927">
            <a:off x="7235825" y="7937"/>
            <a:ext cx="230188" cy="582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ln>
            <a:solidFill>
              <a:srgbClr val="458D8B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31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038" y="2686463"/>
            <a:ext cx="84210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488" y="2686463"/>
            <a:ext cx="84461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1141" y="2686463"/>
            <a:ext cx="8412818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1141" y="2686463"/>
            <a:ext cx="8412818" cy="4103814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N-H (s)"/>
          <p:cNvSpPr txBox="1"/>
          <p:nvPr/>
        </p:nvSpPr>
        <p:spPr>
          <a:xfrm>
            <a:off x="1530826" y="5971111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322" name="C-H (s)"/>
          <p:cNvSpPr txBox="1"/>
          <p:nvPr/>
        </p:nvSpPr>
        <p:spPr>
          <a:xfrm>
            <a:off x="2711926" y="3480117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323" name="N-H (d)"/>
          <p:cNvSpPr txBox="1"/>
          <p:nvPr/>
        </p:nvSpPr>
        <p:spPr>
          <a:xfrm>
            <a:off x="5110162" y="5364479"/>
            <a:ext cx="84518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(d)</a:t>
            </a:r>
          </a:p>
        </p:txBody>
      </p:sp>
      <p:sp>
        <p:nvSpPr>
          <p:cNvPr id="324" name="Form"/>
          <p:cNvSpPr/>
          <p:nvPr/>
        </p:nvSpPr>
        <p:spPr>
          <a:xfrm>
            <a:off x="5468937" y="3484879"/>
            <a:ext cx="144463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5" name="Kein C=O"/>
          <p:cNvSpPr txBox="1"/>
          <p:nvPr/>
        </p:nvSpPr>
        <p:spPr>
          <a:xfrm>
            <a:off x="5335270" y="4167504"/>
            <a:ext cx="4202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Kein</a:t>
            </a:r>
            <a:br/>
            <a:r>
              <a:t>C=O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2"/>
      <p:bldP build="whole" bldLvl="1" animBg="1" rev="0" advAuto="0" spid="320" grpId="1"/>
      <p:bldP build="whole" bldLvl="1" animBg="1" rev="0" advAuto="0" spid="323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Rechteck"/>
          <p:cNvSpPr/>
          <p:nvPr/>
        </p:nvSpPr>
        <p:spPr>
          <a:xfrm>
            <a:off x="69738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9" name="Rechteck"/>
          <p:cNvSpPr/>
          <p:nvPr/>
        </p:nvSpPr>
        <p:spPr>
          <a:xfrm>
            <a:off x="6980237" y="1881187"/>
            <a:ext cx="252413" cy="215901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0" name="Rechteck"/>
          <p:cNvSpPr/>
          <p:nvPr/>
        </p:nvSpPr>
        <p:spPr>
          <a:xfrm>
            <a:off x="6754812" y="8874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1" name="Rechteck"/>
          <p:cNvSpPr/>
          <p:nvPr/>
        </p:nvSpPr>
        <p:spPr>
          <a:xfrm>
            <a:off x="6673850" y="1617662"/>
            <a:ext cx="719138" cy="2270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33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038" y="2686463"/>
            <a:ext cx="84210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488" y="2686463"/>
            <a:ext cx="84461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1141" y="2686463"/>
            <a:ext cx="8412818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1141" y="2686463"/>
            <a:ext cx="8412818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4488" y="2686463"/>
            <a:ext cx="8446125" cy="4103814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N-H (s)"/>
          <p:cNvSpPr txBox="1"/>
          <p:nvPr/>
        </p:nvSpPr>
        <p:spPr>
          <a:xfrm>
            <a:off x="1530826" y="5971111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338" name="C-H (s)"/>
          <p:cNvSpPr txBox="1"/>
          <p:nvPr/>
        </p:nvSpPr>
        <p:spPr>
          <a:xfrm>
            <a:off x="2711926" y="3480117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339" name="N-H (d)"/>
          <p:cNvSpPr txBox="1"/>
          <p:nvPr/>
        </p:nvSpPr>
        <p:spPr>
          <a:xfrm>
            <a:off x="5110162" y="5364479"/>
            <a:ext cx="84518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(d)</a:t>
            </a:r>
          </a:p>
        </p:txBody>
      </p:sp>
      <p:sp>
        <p:nvSpPr>
          <p:cNvPr id="340" name="S=O (s) sym"/>
          <p:cNvSpPr txBox="1"/>
          <p:nvPr/>
        </p:nvSpPr>
        <p:spPr>
          <a:xfrm>
            <a:off x="6799262" y="5824854"/>
            <a:ext cx="80867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sym</a:t>
            </a:r>
          </a:p>
        </p:txBody>
      </p:sp>
      <p:sp>
        <p:nvSpPr>
          <p:cNvPr id="341" name="S=O (s) asym"/>
          <p:cNvSpPr txBox="1"/>
          <p:nvPr/>
        </p:nvSpPr>
        <p:spPr>
          <a:xfrm>
            <a:off x="5916612" y="5818711"/>
            <a:ext cx="80867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asym</a:t>
            </a:r>
          </a:p>
        </p:txBody>
      </p:sp>
      <p:sp>
        <p:nvSpPr>
          <p:cNvPr id="342" name="Form"/>
          <p:cNvSpPr/>
          <p:nvPr/>
        </p:nvSpPr>
        <p:spPr>
          <a:xfrm>
            <a:off x="5468937" y="3484879"/>
            <a:ext cx="144463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43" name="Kein C=O"/>
          <p:cNvSpPr txBox="1"/>
          <p:nvPr/>
        </p:nvSpPr>
        <p:spPr>
          <a:xfrm>
            <a:off x="5335270" y="4167504"/>
            <a:ext cx="4202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Kein</a:t>
            </a:r>
            <a:br/>
            <a:r>
              <a:t>C=O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2"/>
      <p:bldP build="whole" bldLvl="1" animBg="1" rev="0" advAuto="0" spid="340" grpId="3"/>
      <p:bldP build="whole" bldLvl="1" animBg="1" rev="0" advAuto="0" spid="331" grpId="4"/>
      <p:bldP build="whole" bldLvl="1" animBg="1" rev="0" advAuto="0" spid="33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Rechteck"/>
          <p:cNvSpPr/>
          <p:nvPr/>
        </p:nvSpPr>
        <p:spPr>
          <a:xfrm>
            <a:off x="69738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47" name="Rechteck"/>
          <p:cNvSpPr/>
          <p:nvPr/>
        </p:nvSpPr>
        <p:spPr>
          <a:xfrm>
            <a:off x="6980237" y="1881187"/>
            <a:ext cx="252413" cy="215901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48" name="Rechteck"/>
          <p:cNvSpPr/>
          <p:nvPr/>
        </p:nvSpPr>
        <p:spPr>
          <a:xfrm>
            <a:off x="6754812" y="8874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49" name="Rechteck"/>
          <p:cNvSpPr/>
          <p:nvPr/>
        </p:nvSpPr>
        <p:spPr>
          <a:xfrm>
            <a:off x="6673850" y="1617662"/>
            <a:ext cx="719138" cy="2270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0" name="Rechteck"/>
          <p:cNvSpPr/>
          <p:nvPr/>
        </p:nvSpPr>
        <p:spPr>
          <a:xfrm>
            <a:off x="6899275" y="1630362"/>
            <a:ext cx="314325" cy="515938"/>
          </a:xfrm>
          <a:prstGeom prst="rect">
            <a:avLst/>
          </a:prstGeom>
          <a:ln>
            <a:solidFill>
              <a:srgbClr val="03E32E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35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038" y="2686463"/>
            <a:ext cx="84210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488" y="2686463"/>
            <a:ext cx="84461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1141" y="2686463"/>
            <a:ext cx="8412818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1141" y="2686463"/>
            <a:ext cx="8412818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4488" y="2686463"/>
            <a:ext cx="84461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Bild" descr="Bild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0128" y="2686463"/>
            <a:ext cx="8454845" cy="4103814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N-H (s)"/>
          <p:cNvSpPr txBox="1"/>
          <p:nvPr/>
        </p:nvSpPr>
        <p:spPr>
          <a:xfrm>
            <a:off x="1530826" y="5971111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358" name="C-H (s)"/>
          <p:cNvSpPr txBox="1"/>
          <p:nvPr/>
        </p:nvSpPr>
        <p:spPr>
          <a:xfrm>
            <a:off x="2711926" y="3480117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359" name="N-H (d)"/>
          <p:cNvSpPr txBox="1"/>
          <p:nvPr/>
        </p:nvSpPr>
        <p:spPr>
          <a:xfrm>
            <a:off x="5110162" y="5364479"/>
            <a:ext cx="84518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(d)</a:t>
            </a:r>
          </a:p>
        </p:txBody>
      </p:sp>
      <p:sp>
        <p:nvSpPr>
          <p:cNvPr id="360" name="S-N  (s)"/>
          <p:cNvSpPr txBox="1"/>
          <p:nvPr/>
        </p:nvSpPr>
        <p:spPr>
          <a:xfrm>
            <a:off x="6932612" y="4019550"/>
            <a:ext cx="659448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S-N </a:t>
            </a:r>
            <a:br/>
            <a:r>
              <a:t>(s)</a:t>
            </a:r>
          </a:p>
        </p:txBody>
      </p:sp>
      <p:sp>
        <p:nvSpPr>
          <p:cNvPr id="361" name="S=O (s) sym"/>
          <p:cNvSpPr txBox="1"/>
          <p:nvPr/>
        </p:nvSpPr>
        <p:spPr>
          <a:xfrm>
            <a:off x="6799262" y="5824854"/>
            <a:ext cx="80867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sym</a:t>
            </a:r>
          </a:p>
        </p:txBody>
      </p:sp>
      <p:sp>
        <p:nvSpPr>
          <p:cNvPr id="362" name="S=O (s) asym"/>
          <p:cNvSpPr txBox="1"/>
          <p:nvPr/>
        </p:nvSpPr>
        <p:spPr>
          <a:xfrm>
            <a:off x="5916612" y="5818711"/>
            <a:ext cx="80867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asym</a:t>
            </a:r>
          </a:p>
        </p:txBody>
      </p:sp>
      <p:sp>
        <p:nvSpPr>
          <p:cNvPr id="363" name="Form"/>
          <p:cNvSpPr/>
          <p:nvPr/>
        </p:nvSpPr>
        <p:spPr>
          <a:xfrm>
            <a:off x="5468937" y="3484879"/>
            <a:ext cx="144463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4" name="Kein C=O"/>
          <p:cNvSpPr txBox="1"/>
          <p:nvPr/>
        </p:nvSpPr>
        <p:spPr>
          <a:xfrm>
            <a:off x="5335270" y="4167504"/>
            <a:ext cx="4202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Kein</a:t>
            </a:r>
            <a:br/>
            <a:r>
              <a:t>C=O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0" grpId="3"/>
      <p:bldP build="whole" bldLvl="1" animBg="1" rev="0" advAuto="0" spid="350" grpId="2"/>
      <p:bldP build="whole" bldLvl="1" animBg="1" rev="0" advAuto="0" spid="3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Acetanilid"/>
          <p:cNvSpPr txBox="1"/>
          <p:nvPr/>
        </p:nvSpPr>
        <p:spPr>
          <a:xfrm>
            <a:off x="226319" y="2008331"/>
            <a:ext cx="142144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Acetanilid</a:t>
            </a:r>
          </a:p>
        </p:txBody>
      </p:sp>
      <p:sp>
        <p:nvSpPr>
          <p:cNvPr id="64" name="Rechteck"/>
          <p:cNvSpPr/>
          <p:nvPr/>
        </p:nvSpPr>
        <p:spPr>
          <a:xfrm>
            <a:off x="1773237" y="204787"/>
            <a:ext cx="1079501" cy="17240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65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457796"/>
            <a:ext cx="9144001" cy="4372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Acetanilid"/>
          <p:cNvSpPr txBox="1"/>
          <p:nvPr/>
        </p:nvSpPr>
        <p:spPr>
          <a:xfrm>
            <a:off x="226319" y="2008331"/>
            <a:ext cx="142144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Acetanilid</a:t>
            </a:r>
          </a:p>
        </p:txBody>
      </p:sp>
      <p:pic>
        <p:nvPicPr>
          <p:cNvPr id="69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457796"/>
            <a:ext cx="9144001" cy="4372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2462470"/>
            <a:ext cx="9144001" cy="436332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Rechteck"/>
          <p:cNvSpPr/>
          <p:nvPr/>
        </p:nvSpPr>
        <p:spPr>
          <a:xfrm>
            <a:off x="1966912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2" name="N-H (s)"/>
          <p:cNvSpPr txBox="1"/>
          <p:nvPr/>
        </p:nvSpPr>
        <p:spPr>
          <a:xfrm>
            <a:off x="2145520" y="532130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1"/>
      <p:bldP build="whole" bldLvl="1" animBg="1" rev="0" advAuto="0" spid="71" grpId="2"/>
      <p:bldP build="whole" bldLvl="1" animBg="1" rev="0" advAuto="0" spid="7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Acetanilid"/>
          <p:cNvSpPr txBox="1"/>
          <p:nvPr/>
        </p:nvSpPr>
        <p:spPr>
          <a:xfrm>
            <a:off x="226319" y="2008331"/>
            <a:ext cx="142144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Acetanilid</a:t>
            </a:r>
          </a:p>
        </p:txBody>
      </p:sp>
      <p:pic>
        <p:nvPicPr>
          <p:cNvPr id="7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457796"/>
            <a:ext cx="9144001" cy="4372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2462470"/>
            <a:ext cx="9144001" cy="4363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2457796"/>
            <a:ext cx="9144001" cy="438189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Rechteck"/>
          <p:cNvSpPr/>
          <p:nvPr/>
        </p:nvSpPr>
        <p:spPr>
          <a:xfrm>
            <a:off x="1966912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0" name="Rechteck"/>
          <p:cNvSpPr/>
          <p:nvPr/>
        </p:nvSpPr>
        <p:spPr>
          <a:xfrm>
            <a:off x="2524125" y="561975"/>
            <a:ext cx="323850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" name="Rechteck"/>
          <p:cNvSpPr/>
          <p:nvPr/>
        </p:nvSpPr>
        <p:spPr>
          <a:xfrm>
            <a:off x="1776412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" name="C-H (s)"/>
          <p:cNvSpPr txBox="1"/>
          <p:nvPr/>
        </p:nvSpPr>
        <p:spPr>
          <a:xfrm>
            <a:off x="2894633" y="3542459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83" name="N-H (s)"/>
          <p:cNvSpPr txBox="1"/>
          <p:nvPr/>
        </p:nvSpPr>
        <p:spPr>
          <a:xfrm>
            <a:off x="2145520" y="532130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" grpId="1"/>
      <p:bldP build="whole" bldLvl="1" animBg="1" rev="0" advAuto="0" spid="82" grpId="4"/>
      <p:bldP build="whole" bldLvl="1" animBg="1" rev="0" advAuto="0" spid="81" grpId="3"/>
      <p:bldP build="whole" bldLvl="1" animBg="1" rev="0" advAuto="0" spid="8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Acetanilid"/>
          <p:cNvSpPr txBox="1"/>
          <p:nvPr/>
        </p:nvSpPr>
        <p:spPr>
          <a:xfrm>
            <a:off x="226319" y="2008331"/>
            <a:ext cx="142144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Acetanilid</a:t>
            </a:r>
          </a:p>
        </p:txBody>
      </p:sp>
      <p:pic>
        <p:nvPicPr>
          <p:cNvPr id="8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457796"/>
            <a:ext cx="9144001" cy="4372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2462470"/>
            <a:ext cx="9144001" cy="4363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2457796"/>
            <a:ext cx="9144001" cy="4381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" y="2462470"/>
            <a:ext cx="9144001" cy="436332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Rechteck"/>
          <p:cNvSpPr/>
          <p:nvPr/>
        </p:nvSpPr>
        <p:spPr>
          <a:xfrm>
            <a:off x="1966912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" name="Rechteck"/>
          <p:cNvSpPr/>
          <p:nvPr/>
        </p:nvSpPr>
        <p:spPr>
          <a:xfrm>
            <a:off x="2524125" y="561975"/>
            <a:ext cx="323850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" name="Rechteck"/>
          <p:cNvSpPr/>
          <p:nvPr/>
        </p:nvSpPr>
        <p:spPr>
          <a:xfrm>
            <a:off x="1776412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" name="Rechteck"/>
          <p:cNvSpPr/>
          <p:nvPr/>
        </p:nvSpPr>
        <p:spPr>
          <a:xfrm>
            <a:off x="2270125" y="195262"/>
            <a:ext cx="215900" cy="4048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5" name="C=O (s)"/>
          <p:cNvSpPr txBox="1"/>
          <p:nvPr/>
        </p:nvSpPr>
        <p:spPr>
          <a:xfrm>
            <a:off x="5212393" y="5193267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C=O (s)</a:t>
            </a:r>
          </a:p>
        </p:txBody>
      </p:sp>
      <p:sp>
        <p:nvSpPr>
          <p:cNvPr id="96" name="C-H (s)"/>
          <p:cNvSpPr txBox="1"/>
          <p:nvPr/>
        </p:nvSpPr>
        <p:spPr>
          <a:xfrm>
            <a:off x="2894633" y="3542459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97" name="N-H (s)"/>
          <p:cNvSpPr txBox="1"/>
          <p:nvPr/>
        </p:nvSpPr>
        <p:spPr>
          <a:xfrm>
            <a:off x="2145520" y="532130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" grpId="1"/>
      <p:bldP build="whole" bldLvl="1" animBg="1" rev="0" advAuto="0" spid="94" grpId="2"/>
      <p:bldP build="whole" bldLvl="1" animBg="1" rev="0" advAuto="0" spid="9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chritt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Schritt 1</a:t>
            </a:r>
          </a:p>
        </p:txBody>
      </p:sp>
      <p:sp>
        <p:nvSpPr>
          <p:cNvPr id="100" name="Reaktion von Acetanilid mit Chlorsulfonsäur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buSzTx/>
              <a:buFont typeface="Wingdings"/>
              <a:buNone/>
            </a:lvl1pPr>
          </a:lstStyle>
          <a:p>
            <a:pPr/>
            <a:r>
              <a:t>Reaktion von Acetanilid mit Chlorsulfonsäure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816" y="2880092"/>
            <a:ext cx="8588905" cy="3921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esamtsynthese.png" descr="gesamtsynthe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0" y="122237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p-Acetamidobenzoylsulfonylchlorid"/>
          <p:cNvSpPr txBox="1"/>
          <p:nvPr/>
        </p:nvSpPr>
        <p:spPr>
          <a:xfrm>
            <a:off x="779144" y="2561166"/>
            <a:ext cx="340264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p-Acetamidobenzoylsulfonylchlorid</a:t>
            </a:r>
          </a:p>
        </p:txBody>
      </p:sp>
      <p:sp>
        <p:nvSpPr>
          <p:cNvPr id="105" name="Rechteck"/>
          <p:cNvSpPr/>
          <p:nvPr/>
        </p:nvSpPr>
        <p:spPr>
          <a:xfrm>
            <a:off x="1646854" y="147828"/>
            <a:ext cx="1029054" cy="151065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6" name="S-O…"/>
          <p:cNvSpPr txBox="1"/>
          <p:nvPr/>
        </p:nvSpPr>
        <p:spPr>
          <a:xfrm>
            <a:off x="6157607" y="5795962"/>
            <a:ext cx="34859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S-O</a:t>
            </a:r>
          </a:p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neu</a:t>
            </a:r>
          </a:p>
        </p:txBody>
      </p:sp>
      <p:sp>
        <p:nvSpPr>
          <p:cNvPr id="107" name="Form"/>
          <p:cNvSpPr/>
          <p:nvPr/>
        </p:nvSpPr>
        <p:spPr>
          <a:xfrm>
            <a:off x="6570980" y="5765800"/>
            <a:ext cx="139701" cy="419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8" name="Form"/>
          <p:cNvSpPr/>
          <p:nvPr/>
        </p:nvSpPr>
        <p:spPr>
          <a:xfrm>
            <a:off x="6780530" y="5765800"/>
            <a:ext cx="139701" cy="419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9" name="Pfeil"/>
          <p:cNvSpPr/>
          <p:nvPr/>
        </p:nvSpPr>
        <p:spPr>
          <a:xfrm>
            <a:off x="2542857" y="5298440"/>
            <a:ext cx="627064" cy="165101"/>
          </a:xfrm>
          <a:prstGeom prst="rightArrow">
            <a:avLst>
              <a:gd name="adj1" fmla="val 50000"/>
              <a:gd name="adj2" fmla="val 94952"/>
            </a:avLst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" name="Verschiebung von N-H und C-H durch zusätzlichen Substituenten"/>
          <p:cNvSpPr txBox="1"/>
          <p:nvPr/>
        </p:nvSpPr>
        <p:spPr>
          <a:xfrm>
            <a:off x="2188527" y="5564504"/>
            <a:ext cx="190881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Verschiebung von N-H und C-H durch zusätzlichen Substituenten</a:t>
            </a:r>
          </a:p>
        </p:txBody>
      </p:sp>
      <p:pic>
        <p:nvPicPr>
          <p:cNvPr id="111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85739" y="143066"/>
            <a:ext cx="1197162" cy="2035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54412" y="190366"/>
            <a:ext cx="1254126" cy="182510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hteck"/>
          <p:cNvSpPr/>
          <p:nvPr/>
        </p:nvSpPr>
        <p:spPr>
          <a:xfrm>
            <a:off x="3517582" y="1570566"/>
            <a:ext cx="711201" cy="5540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6"/>
      <p:bldP build="whole" bldLvl="1" animBg="1" rev="0" advAuto="0" spid="110" grpId="2"/>
      <p:bldP build="whole" bldLvl="1" animBg="1" rev="0" advAuto="0" spid="102" grpId="1"/>
      <p:bldP build="whole" bldLvl="1" animBg="1" rev="0" advAuto="0" spid="109" grpId="3"/>
      <p:bldP build="whole" bldLvl="1" animBg="1" rev="0" advAuto="0" spid="107" grpId="4"/>
      <p:bldP build="whole" bldLvl="1" animBg="1" rev="0" advAuto="0" spid="108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396" y="2652172"/>
            <a:ext cx="8478309" cy="417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-Acetamidobenzoylsulfonylchlorid"/>
          <p:cNvSpPr txBox="1"/>
          <p:nvPr/>
        </p:nvSpPr>
        <p:spPr>
          <a:xfrm>
            <a:off x="592801" y="2461135"/>
            <a:ext cx="340264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p-Acetamidobenzoylsulfonylchlorid</a:t>
            </a:r>
          </a:p>
        </p:txBody>
      </p:sp>
      <p:sp>
        <p:nvSpPr>
          <p:cNvPr id="118" name="Rechteck"/>
          <p:cNvSpPr/>
          <p:nvPr/>
        </p:nvSpPr>
        <p:spPr>
          <a:xfrm>
            <a:off x="3563937" y="204787"/>
            <a:ext cx="1256275" cy="19782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Echo">
  <a:themeElements>
    <a:clrScheme name="Echo">
      <a:dk1>
        <a:srgbClr val="336666"/>
      </a:dk1>
      <a:lt1>
        <a:srgbClr val="FFFFFF"/>
      </a:lt1>
      <a:dk2>
        <a:srgbClr val="A7A7A7"/>
      </a:dk2>
      <a:lt2>
        <a:srgbClr val="535353"/>
      </a:lt2>
      <a:accent1>
        <a:srgbClr val="99CCCC"/>
      </a:accent1>
      <a:accent2>
        <a:srgbClr val="CC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Ech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Ec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366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366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cho">
  <a:themeElements>
    <a:clrScheme name="Ech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CCC"/>
      </a:accent1>
      <a:accent2>
        <a:srgbClr val="CC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Ech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Ec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366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366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