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notesSlides/notesSlide1.xml" ContentType="application/vnd.openxmlformats-officedocument.presentationml.notesSlide+xml"/>
  <Override PartName="/ppt/media/media1.mov" ContentType="video/unknown"/>
  <Override PartName="/ppt/media/image3.jpeg" ContentType="image/jpeg"/>
  <Override PartName="/ppt/media/media2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" name="Shape 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800"/>
            </a:pPr>
            <a:r>
              <a:t>Lösung A:</a:t>
            </a:r>
            <a:r>
              <a:rPr b="0"/>
              <a:t> Ammmoniakalische Silbersalzlösung: Silbernitrat mit Ammoniak versetzen: Vorsichtig!</a:t>
            </a:r>
            <a:br>
              <a:rPr b="0"/>
            </a:br>
            <a:r>
              <a:rPr b="0"/>
              <a:t>Nicht zuviel Ammoniak! Mit einem Tropfen muss es klar werden!! </a:t>
            </a:r>
          </a:p>
          <a:p>
            <a:pPr>
              <a:defRPr sz="1800"/>
            </a:pPr>
            <a:r>
              <a:t>(Umwandlung grauschwarzes Silberhydroxid zu löslichem {Ag(NH</a:t>
            </a:r>
            <a:r>
              <a:rPr baseline="-5998"/>
              <a:t>3</a:t>
            </a:r>
            <a:r>
              <a:t>)</a:t>
            </a:r>
            <a:r>
              <a:rPr baseline="-5998"/>
              <a:t>2</a:t>
            </a:r>
            <a:r>
              <a:t>}</a:t>
            </a:r>
            <a:r>
              <a:rPr baseline="31999"/>
              <a:t>+</a:t>
            </a:r>
            <a:r>
              <a:t> )</a:t>
            </a:r>
          </a:p>
          <a:p>
            <a:pPr>
              <a:defRPr b="1" sz="1800"/>
            </a:pPr>
            <a:r>
              <a:t>Lösung B:</a:t>
            </a:r>
            <a:r>
              <a:rPr b="0"/>
              <a:t> Glucose mit Kaliumhydroxid</a:t>
            </a:r>
          </a:p>
          <a:p>
            <a:pPr>
              <a:defRPr sz="1800"/>
            </a:pPr>
            <a:r>
              <a:t>Lösungen anschreiben - vor allem auch Messzylinder!</a:t>
            </a:r>
          </a:p>
          <a:p>
            <a:pPr>
              <a:defRPr sz="1800"/>
            </a:pPr>
            <a:r>
              <a:t>- 20 ml A ins Glasgefäss, Gummihandschuhe, heisser Wasserstrahl, 20 ml Lösung B dazu - schwenken, leicht schütteln alle 5 Sekunden</a:t>
            </a:r>
          </a:p>
          <a:p>
            <a:pPr>
              <a:defRPr sz="1800"/>
            </a:pPr>
            <a:r>
              <a:t>- Wenn Silberbelag sichtbar: Kräftig schütteln für 30 Sekunden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ktikum Chemie, KSB"/>
          <p:cNvSpPr txBox="1"/>
          <p:nvPr/>
        </p:nvSpPr>
        <p:spPr>
          <a:xfrm>
            <a:off x="10364321" y="9300210"/>
            <a:ext cx="2641602" cy="33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Praktikum Chemie, KSB</a:t>
            </a:r>
          </a:p>
        </p:txBody>
      </p:sp>
      <p:sp>
        <p:nvSpPr>
          <p:cNvPr id="13" name="Titeltext"/>
          <p:cNvSpPr txBox="1"/>
          <p:nvPr>
            <p:ph type="title"/>
          </p:nvPr>
        </p:nvSpPr>
        <p:spPr>
          <a:xfrm>
            <a:off x="-12700" y="279400"/>
            <a:ext cx="13030200" cy="889000"/>
          </a:xfrm>
          <a:prstGeom prst="rect">
            <a:avLst/>
          </a:prstGeom>
          <a:solidFill>
            <a:srgbClr val="FFFB00"/>
          </a:solidFill>
        </p:spPr>
        <p:txBody>
          <a:bodyPr>
            <a:normAutofit fontScale="100000" lnSpcReduction="0"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4" name="Textebene 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23" name="Textebene 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"/>
          <p:cNvSpPr/>
          <p:nvPr/>
        </p:nvSpPr>
        <p:spPr>
          <a:xfrm>
            <a:off x="3966902" y="3407171"/>
            <a:ext cx="3441702" cy="2476503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 marR="40639" algn="l" defTabSz="914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. Deuber, KSB"/>
          <p:cNvSpPr txBox="1"/>
          <p:nvPr/>
        </p:nvSpPr>
        <p:spPr>
          <a:xfrm>
            <a:off x="11297162" y="9300210"/>
            <a:ext cx="1525221" cy="33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R. Deuber, KSB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Titel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Titeltext</a:t>
            </a:r>
          </a:p>
        </p:txBody>
      </p:sp>
      <p:sp>
        <p:nvSpPr>
          <p:cNvPr id="5" name="Foliennummer"/>
          <p:cNvSpPr txBox="1"/>
          <p:nvPr>
            <p:ph type="sldNum" sz="quarter" idx="2"/>
          </p:nvPr>
        </p:nvSpPr>
        <p:spPr>
          <a:xfrm>
            <a:off x="6324599" y="9291320"/>
            <a:ext cx="342901" cy="3352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Versilbern von Glasgefässen"/>
          <p:cNvSpPr txBox="1"/>
          <p:nvPr>
            <p:ph type="title"/>
          </p:nvPr>
        </p:nvSpPr>
        <p:spPr>
          <a:xfrm>
            <a:off x="0" y="342899"/>
            <a:ext cx="13030200" cy="196769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Versilbern von Glasgefässen</a:t>
            </a:r>
          </a:p>
        </p:txBody>
      </p:sp>
      <p:pic>
        <p:nvPicPr>
          <p:cNvPr id="50" name="IMG_0873.jpg" descr="IMG_08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32" y="3063023"/>
            <a:ext cx="7645336" cy="57340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hemiepraktikum SS 201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Versilbern</a:t>
            </a:r>
          </a:p>
        </p:txBody>
      </p:sp>
      <p:sp>
        <p:nvSpPr>
          <p:cNvPr id="97" name="Ex"/>
          <p:cNvSpPr txBox="1"/>
          <p:nvPr/>
        </p:nvSpPr>
        <p:spPr>
          <a:xfrm>
            <a:off x="8559800" y="5449722"/>
            <a:ext cx="229007" cy="22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</a:t>
            </a:r>
          </a:p>
        </p:txBody>
      </p:sp>
      <p:pic>
        <p:nvPicPr>
          <p:cNvPr id="9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" y="1714500"/>
            <a:ext cx="9792390" cy="7340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Versilbern: Organische Redox-Reak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Versilbern: Organische Redox-Reaktion</a:t>
            </a:r>
          </a:p>
        </p:txBody>
      </p:sp>
      <p:pic>
        <p:nvPicPr>
          <p:cNvPr id="5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300" y="1701800"/>
            <a:ext cx="3392845" cy="295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2200" y="1701800"/>
            <a:ext cx="6375402" cy="296104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2e–"/>
          <p:cNvSpPr txBox="1"/>
          <p:nvPr/>
        </p:nvSpPr>
        <p:spPr>
          <a:xfrm>
            <a:off x="4548111" y="2288522"/>
            <a:ext cx="901702" cy="62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600">
                <a:solidFill>
                  <a:srgbClr val="FF6D5A"/>
                </a:solidFill>
              </a:defRPr>
            </a:pPr>
            <a:r>
              <a:t>2</a:t>
            </a:r>
            <a:r>
              <a:rPr sz="4200"/>
              <a:t>e</a:t>
            </a:r>
            <a:r>
              <a:rPr baseline="31999" sz="4200"/>
              <a:t>–</a:t>
            </a:r>
          </a:p>
        </p:txBody>
      </p:sp>
      <p:pic>
        <p:nvPicPr>
          <p:cNvPr id="56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84347">
            <a:off x="3268124" y="2317619"/>
            <a:ext cx="3091458" cy="852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2686049" y="3600455"/>
            <a:ext cx="7734301" cy="83820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OH–"/>
          <p:cNvSpPr txBox="1"/>
          <p:nvPr/>
        </p:nvSpPr>
        <p:spPr>
          <a:xfrm>
            <a:off x="7392910" y="3774422"/>
            <a:ext cx="1397002" cy="62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006D95"/>
                </a:solidFill>
              </a:defRPr>
            </a:pPr>
            <a:r>
              <a:t>OH</a:t>
            </a:r>
            <a:r>
              <a:rPr baseline="31999" sz="4200"/>
              <a:t>–</a:t>
            </a:r>
          </a:p>
        </p:txBody>
      </p:sp>
      <p:pic>
        <p:nvPicPr>
          <p:cNvPr id="59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154114">
            <a:off x="3757838" y="3697439"/>
            <a:ext cx="3390903" cy="520702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2H+"/>
          <p:cNvSpPr txBox="1"/>
          <p:nvPr/>
        </p:nvSpPr>
        <p:spPr>
          <a:xfrm>
            <a:off x="4598911" y="3558522"/>
            <a:ext cx="1397002" cy="62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200">
                <a:solidFill>
                  <a:srgbClr val="66B300"/>
                </a:solidFill>
              </a:defRPr>
            </a:pPr>
            <a:r>
              <a:t>2H</a:t>
            </a:r>
            <a:r>
              <a:rPr baseline="31999" sz="4200"/>
              <a:t>+</a:t>
            </a:r>
          </a:p>
        </p:txBody>
      </p:sp>
      <p:pic>
        <p:nvPicPr>
          <p:cNvPr id="61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3200" y="6007100"/>
            <a:ext cx="9766301" cy="23876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Aldehyd (Glucose)"/>
          <p:cNvSpPr txBox="1"/>
          <p:nvPr/>
        </p:nvSpPr>
        <p:spPr>
          <a:xfrm>
            <a:off x="1354637" y="4833620"/>
            <a:ext cx="3528671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Aldehyd (Glucose)</a:t>
            </a:r>
          </a:p>
        </p:txBody>
      </p:sp>
      <p:sp>
        <p:nvSpPr>
          <p:cNvPr id="63" name="Ag+ - Ionen"/>
          <p:cNvSpPr txBox="1"/>
          <p:nvPr/>
        </p:nvSpPr>
        <p:spPr>
          <a:xfrm>
            <a:off x="5815766" y="4833620"/>
            <a:ext cx="2226413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Ag</a:t>
            </a:r>
            <a:r>
              <a:rPr baseline="31999"/>
              <a:t>+</a:t>
            </a:r>
            <a:r>
              <a:t> - Ionen</a:t>
            </a:r>
          </a:p>
        </p:txBody>
      </p:sp>
      <p:sp>
        <p:nvSpPr>
          <p:cNvPr id="64" name="Carbonsäure"/>
          <p:cNvSpPr txBox="1"/>
          <p:nvPr/>
        </p:nvSpPr>
        <p:spPr>
          <a:xfrm>
            <a:off x="3653616" y="8567420"/>
            <a:ext cx="2486712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Carbonsäure</a:t>
            </a:r>
          </a:p>
        </p:txBody>
      </p:sp>
      <p:sp>
        <p:nvSpPr>
          <p:cNvPr id="65" name="Metallisches Silber"/>
          <p:cNvSpPr txBox="1"/>
          <p:nvPr/>
        </p:nvSpPr>
        <p:spPr>
          <a:xfrm>
            <a:off x="6603801" y="8567420"/>
            <a:ext cx="3418943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879AFF"/>
                </a:solidFill>
              </a:defRPr>
            </a:lvl1pPr>
          </a:lstStyle>
          <a:p>
            <a:pPr/>
            <a:r>
              <a:t>Metallisches Silber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" grpId="3"/>
      <p:bldP build="whole" bldLvl="1" animBg="1" rev="0" advAuto="0" spid="58" grpId="9"/>
      <p:bldP build="whole" bldLvl="1" animBg="1" rev="0" advAuto="0" spid="62" grpId="5"/>
      <p:bldP build="whole" bldLvl="1" animBg="1" rev="0" advAuto="0" spid="56" grpId="2"/>
      <p:bldP build="whole" bldLvl="1" animBg="1" rev="0" advAuto="0" spid="63" grpId="1"/>
      <p:bldP build="whole" bldLvl="1" animBg="1" rev="0" advAuto="0" spid="57" grpId="8"/>
      <p:bldP build="whole" bldLvl="1" animBg="1" rev="0" advAuto="0" spid="65" grpId="11"/>
      <p:bldP build="whole" bldLvl="1" animBg="1" rev="0" advAuto="0" spid="61" grpId="10"/>
      <p:bldP build="whole" bldLvl="1" animBg="1" rev="0" advAuto="0" spid="64" grpId="12"/>
      <p:bldP build="whole" bldLvl="1" animBg="1" rev="0" advAuto="0" spid="53" grpId="4"/>
      <p:bldP build="whole" bldLvl="1" animBg="1" rev="0" advAuto="0" spid="59" grpId="6"/>
      <p:bldP build="whole" bldLvl="1" animBg="1" rev="0" advAuto="0" spid="60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Herstellung der Ammoniakalischen Silberlös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Herstellung der Ammoniakalischen Silberlösung</a:t>
            </a:r>
          </a:p>
        </p:txBody>
      </p:sp>
      <p:sp>
        <p:nvSpPr>
          <p:cNvPr id="70" name="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" name="Versilbern_Ammoniakalische Loesung.mov" descr="Versilbern_Ammoniakalische Loesung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22400" y="1473200"/>
            <a:ext cx="10312400" cy="773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" name="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" name="IMG_0869.jpg" descr="IMG_08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8300" y="1828800"/>
            <a:ext cx="9719734" cy="7289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Versilbern von Glasflasch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Versilbern von Glasflaschen</a:t>
            </a:r>
          </a:p>
        </p:txBody>
      </p:sp>
      <p:pic>
        <p:nvPicPr>
          <p:cNvPr id="78" name="Versilbern_Versilbern.mov" descr="Versilbern_Versilber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63132" y="1473200"/>
            <a:ext cx="10278535" cy="770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9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" name="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" name="IMG_0873.jpg" descr="IMG_08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1879600"/>
            <a:ext cx="9567334" cy="7175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ifach Chemiepraktikum SS 200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Freifach Chemiepraktikum SS 2009</a:t>
            </a:r>
          </a:p>
        </p:txBody>
      </p:sp>
      <p:sp>
        <p:nvSpPr>
          <p:cNvPr id="85" name="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803400"/>
            <a:ext cx="5501359" cy="735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8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500" y="1816100"/>
            <a:ext cx="5503242" cy="7340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ifach Chemiepraktikum SS 200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Freifach Chemiepraktikum SS 2009</a:t>
            </a:r>
          </a:p>
        </p:txBody>
      </p:sp>
      <p:pic>
        <p:nvPicPr>
          <p:cNvPr id="9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1828800"/>
            <a:ext cx="5219700" cy="6959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9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3700" y="1828800"/>
            <a:ext cx="5222184" cy="6959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reifach Chemiepraktikum SS 200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Freifach Chemiepraktikum SS 2009</a:t>
            </a:r>
          </a:p>
        </p:txBody>
      </p:sp>
      <p:pic>
        <p:nvPicPr>
          <p:cNvPr id="9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9420" y="1615473"/>
            <a:ext cx="9568364" cy="71755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