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6" r:id="rId1"/>
  </p:sldMasterIdLst>
  <p:notesMasterIdLst>
    <p:notesMasterId r:id="rId16"/>
  </p:notesMasterIdLst>
  <p:handoutMasterIdLst>
    <p:handoutMasterId r:id="rId17"/>
  </p:handoutMasterIdLst>
  <p:sldIdLst>
    <p:sldId id="256" r:id="rId2"/>
    <p:sldId id="257" r:id="rId3"/>
    <p:sldId id="258" r:id="rId4"/>
    <p:sldId id="259" r:id="rId5"/>
    <p:sldId id="260" r:id="rId6"/>
    <p:sldId id="261" r:id="rId7"/>
    <p:sldId id="277" r:id="rId8"/>
    <p:sldId id="274" r:id="rId9"/>
    <p:sldId id="267" r:id="rId10"/>
    <p:sldId id="278" r:id="rId11"/>
    <p:sldId id="271" r:id="rId12"/>
    <p:sldId id="272" r:id="rId13"/>
    <p:sldId id="275" r:id="rId14"/>
    <p:sldId id="276"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7EB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06" autoAdjust="0"/>
    <p:restoredTop sz="94660"/>
  </p:normalViewPr>
  <p:slideViewPr>
    <p:cSldViewPr snapToGrid="0">
      <p:cViewPr varScale="1">
        <p:scale>
          <a:sx n="83" d="100"/>
          <a:sy n="83" d="100"/>
        </p:scale>
        <p:origin x="390"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E45C05BD-ED68-D451-6036-981CA63EEE9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de-CH"/>
              <a:t>Zentralkurs 2024</a:t>
            </a:r>
          </a:p>
        </p:txBody>
      </p:sp>
      <p:sp>
        <p:nvSpPr>
          <p:cNvPr id="3" name="Datumsplatzhalter 2">
            <a:extLst>
              <a:ext uri="{FF2B5EF4-FFF2-40B4-BE49-F238E27FC236}">
                <a16:creationId xmlns:a16="http://schemas.microsoft.com/office/drawing/2014/main" id="{DF17FB9F-472C-FAFB-E9F8-E86A85D3F4B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D8A6E9-DE7E-475A-950A-C9F44D77FBB3}" type="datetimeFigureOut">
              <a:rPr lang="de-CH" smtClean="0"/>
              <a:t>08.10.2024</a:t>
            </a:fld>
            <a:endParaRPr lang="de-CH"/>
          </a:p>
        </p:txBody>
      </p:sp>
      <p:sp>
        <p:nvSpPr>
          <p:cNvPr id="4" name="Fußzeilenplatzhalter 3">
            <a:extLst>
              <a:ext uri="{FF2B5EF4-FFF2-40B4-BE49-F238E27FC236}">
                <a16:creationId xmlns:a16="http://schemas.microsoft.com/office/drawing/2014/main" id="{B2C71433-A5C2-E4AA-0101-0BF0B39BC63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5" name="Foliennummernplatzhalter 4">
            <a:extLst>
              <a:ext uri="{FF2B5EF4-FFF2-40B4-BE49-F238E27FC236}">
                <a16:creationId xmlns:a16="http://schemas.microsoft.com/office/drawing/2014/main" id="{BEEE0B4A-451A-E684-6924-824EB576D59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4EA2478-F2B4-48B7-B5E5-1BFE78C5C212}" type="slidenum">
              <a:rPr lang="de-CH" smtClean="0"/>
              <a:t>‹Nr.›</a:t>
            </a:fld>
            <a:endParaRPr lang="de-CH"/>
          </a:p>
        </p:txBody>
      </p:sp>
    </p:spTree>
    <p:extLst>
      <p:ext uri="{BB962C8B-B14F-4D97-AF65-F5344CB8AC3E}">
        <p14:creationId xmlns:p14="http://schemas.microsoft.com/office/powerpoint/2010/main" val="3485894090"/>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de-CH"/>
              <a:t>Zentralkurs 2024</a:t>
            </a:r>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372EDD-B55B-4033-B65D-2ED607BF9C23}" type="datetimeFigureOut">
              <a:rPr lang="de-CH" smtClean="0"/>
              <a:t>08.10.2024</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BAE492-3912-4DE1-B199-B74F1239BB32}" type="slidenum">
              <a:rPr lang="de-CH" smtClean="0"/>
              <a:t>‹Nr.›</a:t>
            </a:fld>
            <a:endParaRPr lang="de-CH"/>
          </a:p>
        </p:txBody>
      </p:sp>
    </p:spTree>
    <p:extLst>
      <p:ext uri="{BB962C8B-B14F-4D97-AF65-F5344CB8AC3E}">
        <p14:creationId xmlns:p14="http://schemas.microsoft.com/office/powerpoint/2010/main" val="1836147224"/>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Achtung … Auswertung auf Seite 4</a:t>
            </a:r>
          </a:p>
        </p:txBody>
      </p:sp>
      <p:sp>
        <p:nvSpPr>
          <p:cNvPr id="4" name="Kopfzeilenplatzhalter 3"/>
          <p:cNvSpPr>
            <a:spLocks noGrp="1"/>
          </p:cNvSpPr>
          <p:nvPr>
            <p:ph type="hdr" sz="quarter"/>
          </p:nvPr>
        </p:nvSpPr>
        <p:spPr/>
        <p:txBody>
          <a:bodyPr/>
          <a:lstStyle/>
          <a:p>
            <a:r>
              <a:rPr lang="de-CH"/>
              <a:t>Zentralkurs 2024</a:t>
            </a:r>
          </a:p>
        </p:txBody>
      </p:sp>
      <p:sp>
        <p:nvSpPr>
          <p:cNvPr id="5" name="Fußzeilenplatzhalter 4"/>
          <p:cNvSpPr>
            <a:spLocks noGrp="1"/>
          </p:cNvSpPr>
          <p:nvPr>
            <p:ph type="ftr" sz="quarter" idx="4"/>
          </p:nvPr>
        </p:nvSpPr>
        <p:spPr/>
        <p:txBody>
          <a:bodyPr/>
          <a:lstStyle/>
          <a:p>
            <a:endParaRPr lang="de-CH"/>
          </a:p>
        </p:txBody>
      </p:sp>
      <p:sp>
        <p:nvSpPr>
          <p:cNvPr id="6" name="Foliennummernplatzhalter 5"/>
          <p:cNvSpPr>
            <a:spLocks noGrp="1"/>
          </p:cNvSpPr>
          <p:nvPr>
            <p:ph type="sldNum" sz="quarter" idx="5"/>
          </p:nvPr>
        </p:nvSpPr>
        <p:spPr/>
        <p:txBody>
          <a:bodyPr/>
          <a:lstStyle/>
          <a:p>
            <a:fld id="{9CBAE492-3912-4DE1-B199-B74F1239BB32}" type="slidenum">
              <a:rPr lang="de-CH" smtClean="0"/>
              <a:t>11</a:t>
            </a:fld>
            <a:endParaRPr lang="de-CH"/>
          </a:p>
        </p:txBody>
      </p:sp>
    </p:spTree>
    <p:extLst>
      <p:ext uri="{BB962C8B-B14F-4D97-AF65-F5344CB8AC3E}">
        <p14:creationId xmlns:p14="http://schemas.microsoft.com/office/powerpoint/2010/main" val="863136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Wunderbares Tool</a:t>
            </a:r>
          </a:p>
          <a:p>
            <a:r>
              <a:rPr lang="de-CH" dirty="0"/>
              <a:t>Gibt es eine Möglichkeit, Atome einzufärben</a:t>
            </a:r>
          </a:p>
          <a:p>
            <a:r>
              <a:rPr lang="de-CH" dirty="0"/>
              <a:t>Programme – Links verändern sich … funktionieren nicht</a:t>
            </a:r>
          </a:p>
          <a:p>
            <a:endParaRPr lang="de-CH" dirty="0"/>
          </a:p>
        </p:txBody>
      </p:sp>
      <p:sp>
        <p:nvSpPr>
          <p:cNvPr id="4" name="Kopfzeilenplatzhalter 3"/>
          <p:cNvSpPr>
            <a:spLocks noGrp="1"/>
          </p:cNvSpPr>
          <p:nvPr>
            <p:ph type="hdr" sz="quarter"/>
          </p:nvPr>
        </p:nvSpPr>
        <p:spPr/>
        <p:txBody>
          <a:bodyPr/>
          <a:lstStyle/>
          <a:p>
            <a:r>
              <a:rPr lang="de-CH"/>
              <a:t>Zentralkurs 2024</a:t>
            </a:r>
          </a:p>
        </p:txBody>
      </p:sp>
      <p:sp>
        <p:nvSpPr>
          <p:cNvPr id="5" name="Fußzeilenplatzhalter 4"/>
          <p:cNvSpPr>
            <a:spLocks noGrp="1"/>
          </p:cNvSpPr>
          <p:nvPr>
            <p:ph type="ftr" sz="quarter" idx="4"/>
          </p:nvPr>
        </p:nvSpPr>
        <p:spPr/>
        <p:txBody>
          <a:bodyPr/>
          <a:lstStyle/>
          <a:p>
            <a:endParaRPr lang="de-CH"/>
          </a:p>
        </p:txBody>
      </p:sp>
      <p:sp>
        <p:nvSpPr>
          <p:cNvPr id="6" name="Foliennummernplatzhalter 5"/>
          <p:cNvSpPr>
            <a:spLocks noGrp="1"/>
          </p:cNvSpPr>
          <p:nvPr>
            <p:ph type="sldNum" sz="quarter" idx="5"/>
          </p:nvPr>
        </p:nvSpPr>
        <p:spPr/>
        <p:txBody>
          <a:bodyPr/>
          <a:lstStyle/>
          <a:p>
            <a:fld id="{9CBAE492-3912-4DE1-B199-B74F1239BB32}" type="slidenum">
              <a:rPr lang="de-CH" smtClean="0"/>
              <a:t>12</a:t>
            </a:fld>
            <a:endParaRPr lang="de-CH"/>
          </a:p>
        </p:txBody>
      </p:sp>
    </p:spTree>
    <p:extLst>
      <p:ext uri="{BB962C8B-B14F-4D97-AF65-F5344CB8AC3E}">
        <p14:creationId xmlns:p14="http://schemas.microsoft.com/office/powerpoint/2010/main" val="11100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E8237888-F253-4B29-9F44-043044110482}" type="datetime1">
              <a:rPr lang="de-CH" smtClean="0"/>
              <a:t>08.10.2024</a:t>
            </a:fld>
            <a:endParaRPr lang="de-CH"/>
          </a:p>
        </p:txBody>
      </p:sp>
      <p:sp>
        <p:nvSpPr>
          <p:cNvPr id="5" name="Footer Placeholder 4"/>
          <p:cNvSpPr>
            <a:spLocks noGrp="1"/>
          </p:cNvSpPr>
          <p:nvPr>
            <p:ph type="ftr" sz="quarter" idx="11"/>
          </p:nvPr>
        </p:nvSpPr>
        <p:spPr/>
        <p:txBody>
          <a:bodyPr/>
          <a:lstStyle/>
          <a:p>
            <a:r>
              <a:rPr lang="de-CH"/>
              <a:t>Zentralkurs 2024</a:t>
            </a:r>
          </a:p>
        </p:txBody>
      </p:sp>
      <p:sp>
        <p:nvSpPr>
          <p:cNvPr id="6" name="Slide Number Placeholder 5"/>
          <p:cNvSpPr>
            <a:spLocks noGrp="1"/>
          </p:cNvSpPr>
          <p:nvPr>
            <p:ph type="sldNum" sz="quarter" idx="12"/>
          </p:nvPr>
        </p:nvSpPr>
        <p:spPr/>
        <p:txBody>
          <a:bodyPr/>
          <a:lstStyle/>
          <a:p>
            <a:fld id="{B2ED183E-0BDF-416E-8949-A237C21A5EF4}" type="slidenum">
              <a:rPr lang="de-CH" smtClean="0"/>
              <a:t>‹Nr.›</a:t>
            </a:fld>
            <a:endParaRPr lang="de-CH"/>
          </a:p>
        </p:txBody>
      </p:sp>
    </p:spTree>
    <p:extLst>
      <p:ext uri="{BB962C8B-B14F-4D97-AF65-F5344CB8AC3E}">
        <p14:creationId xmlns:p14="http://schemas.microsoft.com/office/powerpoint/2010/main" val="37472971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53B78AB5-56D1-410E-8C5D-0C40AA3B489A}" type="datetime1">
              <a:rPr lang="de-CH" smtClean="0"/>
              <a:t>08.10.2024</a:t>
            </a:fld>
            <a:endParaRPr lang="de-CH"/>
          </a:p>
        </p:txBody>
      </p:sp>
      <p:sp>
        <p:nvSpPr>
          <p:cNvPr id="5" name="Footer Placeholder 4"/>
          <p:cNvSpPr>
            <a:spLocks noGrp="1"/>
          </p:cNvSpPr>
          <p:nvPr>
            <p:ph type="ftr" sz="quarter" idx="11"/>
          </p:nvPr>
        </p:nvSpPr>
        <p:spPr/>
        <p:txBody>
          <a:bodyPr/>
          <a:lstStyle/>
          <a:p>
            <a:r>
              <a:rPr lang="de-CH"/>
              <a:t>Zentralkurs 2024</a:t>
            </a:r>
          </a:p>
        </p:txBody>
      </p:sp>
      <p:sp>
        <p:nvSpPr>
          <p:cNvPr id="6" name="Slide Number Placeholder 5"/>
          <p:cNvSpPr>
            <a:spLocks noGrp="1"/>
          </p:cNvSpPr>
          <p:nvPr>
            <p:ph type="sldNum" sz="quarter" idx="12"/>
          </p:nvPr>
        </p:nvSpPr>
        <p:spPr/>
        <p:txBody>
          <a:bodyPr/>
          <a:lstStyle/>
          <a:p>
            <a:fld id="{B2ED183E-0BDF-416E-8949-A237C21A5EF4}" type="slidenum">
              <a:rPr lang="de-CH" smtClean="0"/>
              <a:t>‹Nr.›</a:t>
            </a:fld>
            <a:endParaRPr lang="de-CH"/>
          </a:p>
        </p:txBody>
      </p:sp>
    </p:spTree>
    <p:extLst>
      <p:ext uri="{BB962C8B-B14F-4D97-AF65-F5344CB8AC3E}">
        <p14:creationId xmlns:p14="http://schemas.microsoft.com/office/powerpoint/2010/main" val="1088836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138F5CAF-B61D-4186-AE66-ADC99BE9E29A}" type="datetime1">
              <a:rPr lang="de-CH" smtClean="0"/>
              <a:t>08.10.2024</a:t>
            </a:fld>
            <a:endParaRPr lang="de-CH"/>
          </a:p>
        </p:txBody>
      </p:sp>
      <p:sp>
        <p:nvSpPr>
          <p:cNvPr id="5" name="Footer Placeholder 4"/>
          <p:cNvSpPr>
            <a:spLocks noGrp="1"/>
          </p:cNvSpPr>
          <p:nvPr>
            <p:ph type="ftr" sz="quarter" idx="11"/>
          </p:nvPr>
        </p:nvSpPr>
        <p:spPr/>
        <p:txBody>
          <a:bodyPr/>
          <a:lstStyle/>
          <a:p>
            <a:r>
              <a:rPr lang="de-CH"/>
              <a:t>Zentralkurs 2024</a:t>
            </a:r>
          </a:p>
        </p:txBody>
      </p:sp>
      <p:sp>
        <p:nvSpPr>
          <p:cNvPr id="6" name="Slide Number Placeholder 5"/>
          <p:cNvSpPr>
            <a:spLocks noGrp="1"/>
          </p:cNvSpPr>
          <p:nvPr>
            <p:ph type="sldNum" sz="quarter" idx="12"/>
          </p:nvPr>
        </p:nvSpPr>
        <p:spPr/>
        <p:txBody>
          <a:bodyPr/>
          <a:lstStyle/>
          <a:p>
            <a:fld id="{B2ED183E-0BDF-416E-8949-A237C21A5EF4}" type="slidenum">
              <a:rPr lang="de-CH" smtClean="0"/>
              <a:t>‹Nr.›</a:t>
            </a:fld>
            <a:endParaRPr lang="de-CH"/>
          </a:p>
        </p:txBody>
      </p:sp>
    </p:spTree>
    <p:extLst>
      <p:ext uri="{BB962C8B-B14F-4D97-AF65-F5344CB8AC3E}">
        <p14:creationId xmlns:p14="http://schemas.microsoft.com/office/powerpoint/2010/main" val="1446320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E9480147-BDEA-4D43-BF87-DDB1596EC845}" type="datetime1">
              <a:rPr lang="de-CH" smtClean="0"/>
              <a:t>08.10.2024</a:t>
            </a:fld>
            <a:endParaRPr lang="de-CH"/>
          </a:p>
        </p:txBody>
      </p:sp>
      <p:sp>
        <p:nvSpPr>
          <p:cNvPr id="5" name="Footer Placeholder 4"/>
          <p:cNvSpPr>
            <a:spLocks noGrp="1"/>
          </p:cNvSpPr>
          <p:nvPr>
            <p:ph type="ftr" sz="quarter" idx="11"/>
          </p:nvPr>
        </p:nvSpPr>
        <p:spPr/>
        <p:txBody>
          <a:bodyPr/>
          <a:lstStyle/>
          <a:p>
            <a:r>
              <a:rPr lang="de-CH"/>
              <a:t>Zentralkurs 2024</a:t>
            </a:r>
          </a:p>
        </p:txBody>
      </p:sp>
      <p:sp>
        <p:nvSpPr>
          <p:cNvPr id="6" name="Slide Number Placeholder 5"/>
          <p:cNvSpPr>
            <a:spLocks noGrp="1"/>
          </p:cNvSpPr>
          <p:nvPr>
            <p:ph type="sldNum" sz="quarter" idx="12"/>
          </p:nvPr>
        </p:nvSpPr>
        <p:spPr/>
        <p:txBody>
          <a:bodyPr/>
          <a:lstStyle/>
          <a:p>
            <a:fld id="{B2ED183E-0BDF-416E-8949-A237C21A5EF4}" type="slidenum">
              <a:rPr lang="de-CH" smtClean="0"/>
              <a:t>‹Nr.›</a:t>
            </a:fld>
            <a:endParaRPr lang="de-CH"/>
          </a:p>
        </p:txBody>
      </p:sp>
    </p:spTree>
    <p:extLst>
      <p:ext uri="{BB962C8B-B14F-4D97-AF65-F5344CB8AC3E}">
        <p14:creationId xmlns:p14="http://schemas.microsoft.com/office/powerpoint/2010/main" val="3293960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E232A4CD-4CC7-4E6B-87FA-4EA91A8C9836}" type="datetime1">
              <a:rPr lang="de-CH" smtClean="0"/>
              <a:t>08.10.2024</a:t>
            </a:fld>
            <a:endParaRPr lang="de-CH"/>
          </a:p>
        </p:txBody>
      </p:sp>
      <p:sp>
        <p:nvSpPr>
          <p:cNvPr id="5" name="Footer Placeholder 4"/>
          <p:cNvSpPr>
            <a:spLocks noGrp="1"/>
          </p:cNvSpPr>
          <p:nvPr>
            <p:ph type="ftr" sz="quarter" idx="11"/>
          </p:nvPr>
        </p:nvSpPr>
        <p:spPr/>
        <p:txBody>
          <a:bodyPr/>
          <a:lstStyle/>
          <a:p>
            <a:r>
              <a:rPr lang="de-CH"/>
              <a:t>Zentralkurs 2024</a:t>
            </a:r>
          </a:p>
        </p:txBody>
      </p:sp>
      <p:sp>
        <p:nvSpPr>
          <p:cNvPr id="6" name="Slide Number Placeholder 5"/>
          <p:cNvSpPr>
            <a:spLocks noGrp="1"/>
          </p:cNvSpPr>
          <p:nvPr>
            <p:ph type="sldNum" sz="quarter" idx="12"/>
          </p:nvPr>
        </p:nvSpPr>
        <p:spPr/>
        <p:txBody>
          <a:bodyPr/>
          <a:lstStyle/>
          <a:p>
            <a:fld id="{B2ED183E-0BDF-416E-8949-A237C21A5EF4}" type="slidenum">
              <a:rPr lang="de-CH" smtClean="0"/>
              <a:t>‹Nr.›</a:t>
            </a:fld>
            <a:endParaRPr lang="de-CH"/>
          </a:p>
        </p:txBody>
      </p:sp>
    </p:spTree>
    <p:extLst>
      <p:ext uri="{BB962C8B-B14F-4D97-AF65-F5344CB8AC3E}">
        <p14:creationId xmlns:p14="http://schemas.microsoft.com/office/powerpoint/2010/main" val="1361579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DF65C265-F122-42C8-94C8-0A8D06F0AC6A}" type="datetime1">
              <a:rPr lang="de-CH" smtClean="0"/>
              <a:t>08.10.2024</a:t>
            </a:fld>
            <a:endParaRPr lang="de-CH"/>
          </a:p>
        </p:txBody>
      </p:sp>
      <p:sp>
        <p:nvSpPr>
          <p:cNvPr id="6" name="Footer Placeholder 5"/>
          <p:cNvSpPr>
            <a:spLocks noGrp="1"/>
          </p:cNvSpPr>
          <p:nvPr>
            <p:ph type="ftr" sz="quarter" idx="11"/>
          </p:nvPr>
        </p:nvSpPr>
        <p:spPr/>
        <p:txBody>
          <a:bodyPr/>
          <a:lstStyle/>
          <a:p>
            <a:r>
              <a:rPr lang="de-CH"/>
              <a:t>Zentralkurs 2024</a:t>
            </a:r>
          </a:p>
        </p:txBody>
      </p:sp>
      <p:sp>
        <p:nvSpPr>
          <p:cNvPr id="7" name="Slide Number Placeholder 6"/>
          <p:cNvSpPr>
            <a:spLocks noGrp="1"/>
          </p:cNvSpPr>
          <p:nvPr>
            <p:ph type="sldNum" sz="quarter" idx="12"/>
          </p:nvPr>
        </p:nvSpPr>
        <p:spPr/>
        <p:txBody>
          <a:bodyPr/>
          <a:lstStyle/>
          <a:p>
            <a:fld id="{B2ED183E-0BDF-416E-8949-A237C21A5EF4}" type="slidenum">
              <a:rPr lang="de-CH" smtClean="0"/>
              <a:t>‹Nr.›</a:t>
            </a:fld>
            <a:endParaRPr lang="de-CH"/>
          </a:p>
        </p:txBody>
      </p:sp>
    </p:spTree>
    <p:extLst>
      <p:ext uri="{BB962C8B-B14F-4D97-AF65-F5344CB8AC3E}">
        <p14:creationId xmlns:p14="http://schemas.microsoft.com/office/powerpoint/2010/main" val="30707727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de-DE"/>
              <a:t>Mastertitelformat bearbeiten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44768F25-9241-411B-9715-4E2D20CCAFA7}" type="datetime1">
              <a:rPr lang="de-CH" smtClean="0"/>
              <a:t>08.10.2024</a:t>
            </a:fld>
            <a:endParaRPr lang="de-CH"/>
          </a:p>
        </p:txBody>
      </p:sp>
      <p:sp>
        <p:nvSpPr>
          <p:cNvPr id="8" name="Footer Placeholder 7"/>
          <p:cNvSpPr>
            <a:spLocks noGrp="1"/>
          </p:cNvSpPr>
          <p:nvPr>
            <p:ph type="ftr" sz="quarter" idx="11"/>
          </p:nvPr>
        </p:nvSpPr>
        <p:spPr/>
        <p:txBody>
          <a:bodyPr/>
          <a:lstStyle/>
          <a:p>
            <a:r>
              <a:rPr lang="de-CH"/>
              <a:t>Zentralkurs 2024</a:t>
            </a:r>
          </a:p>
        </p:txBody>
      </p:sp>
      <p:sp>
        <p:nvSpPr>
          <p:cNvPr id="9" name="Slide Number Placeholder 8"/>
          <p:cNvSpPr>
            <a:spLocks noGrp="1"/>
          </p:cNvSpPr>
          <p:nvPr>
            <p:ph type="sldNum" sz="quarter" idx="12"/>
          </p:nvPr>
        </p:nvSpPr>
        <p:spPr/>
        <p:txBody>
          <a:bodyPr/>
          <a:lstStyle/>
          <a:p>
            <a:fld id="{B2ED183E-0BDF-416E-8949-A237C21A5EF4}" type="slidenum">
              <a:rPr lang="de-CH" smtClean="0"/>
              <a:t>‹Nr.›</a:t>
            </a:fld>
            <a:endParaRPr lang="de-CH"/>
          </a:p>
        </p:txBody>
      </p:sp>
    </p:spTree>
    <p:extLst>
      <p:ext uri="{BB962C8B-B14F-4D97-AF65-F5344CB8AC3E}">
        <p14:creationId xmlns:p14="http://schemas.microsoft.com/office/powerpoint/2010/main" val="3988552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694DD453-39F9-46DD-8039-ACF669D035DE}" type="datetime1">
              <a:rPr lang="de-CH" smtClean="0"/>
              <a:t>08.10.2024</a:t>
            </a:fld>
            <a:endParaRPr lang="de-CH"/>
          </a:p>
        </p:txBody>
      </p:sp>
      <p:sp>
        <p:nvSpPr>
          <p:cNvPr id="4" name="Footer Placeholder 3"/>
          <p:cNvSpPr>
            <a:spLocks noGrp="1"/>
          </p:cNvSpPr>
          <p:nvPr>
            <p:ph type="ftr" sz="quarter" idx="11"/>
          </p:nvPr>
        </p:nvSpPr>
        <p:spPr/>
        <p:txBody>
          <a:bodyPr/>
          <a:lstStyle/>
          <a:p>
            <a:r>
              <a:rPr lang="de-CH"/>
              <a:t>Zentralkurs 2024</a:t>
            </a:r>
          </a:p>
        </p:txBody>
      </p:sp>
      <p:sp>
        <p:nvSpPr>
          <p:cNvPr id="5" name="Slide Number Placeholder 4"/>
          <p:cNvSpPr>
            <a:spLocks noGrp="1"/>
          </p:cNvSpPr>
          <p:nvPr>
            <p:ph type="sldNum" sz="quarter" idx="12"/>
          </p:nvPr>
        </p:nvSpPr>
        <p:spPr/>
        <p:txBody>
          <a:bodyPr/>
          <a:lstStyle/>
          <a:p>
            <a:fld id="{B2ED183E-0BDF-416E-8949-A237C21A5EF4}" type="slidenum">
              <a:rPr lang="de-CH" smtClean="0"/>
              <a:t>‹Nr.›</a:t>
            </a:fld>
            <a:endParaRPr lang="de-CH"/>
          </a:p>
        </p:txBody>
      </p:sp>
    </p:spTree>
    <p:extLst>
      <p:ext uri="{BB962C8B-B14F-4D97-AF65-F5344CB8AC3E}">
        <p14:creationId xmlns:p14="http://schemas.microsoft.com/office/powerpoint/2010/main" val="935914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F1715B-CA96-4267-97A9-AD95FD3D5F04}" type="datetime1">
              <a:rPr lang="de-CH" smtClean="0"/>
              <a:t>08.10.2024</a:t>
            </a:fld>
            <a:endParaRPr lang="de-CH"/>
          </a:p>
        </p:txBody>
      </p:sp>
      <p:sp>
        <p:nvSpPr>
          <p:cNvPr id="3" name="Footer Placeholder 2"/>
          <p:cNvSpPr>
            <a:spLocks noGrp="1"/>
          </p:cNvSpPr>
          <p:nvPr>
            <p:ph type="ftr" sz="quarter" idx="11"/>
          </p:nvPr>
        </p:nvSpPr>
        <p:spPr/>
        <p:txBody>
          <a:bodyPr/>
          <a:lstStyle/>
          <a:p>
            <a:r>
              <a:rPr lang="de-CH"/>
              <a:t>Zentralkurs 2024</a:t>
            </a:r>
          </a:p>
        </p:txBody>
      </p:sp>
      <p:sp>
        <p:nvSpPr>
          <p:cNvPr id="4" name="Slide Number Placeholder 3"/>
          <p:cNvSpPr>
            <a:spLocks noGrp="1"/>
          </p:cNvSpPr>
          <p:nvPr>
            <p:ph type="sldNum" sz="quarter" idx="12"/>
          </p:nvPr>
        </p:nvSpPr>
        <p:spPr/>
        <p:txBody>
          <a:bodyPr/>
          <a:lstStyle/>
          <a:p>
            <a:fld id="{B2ED183E-0BDF-416E-8949-A237C21A5EF4}" type="slidenum">
              <a:rPr lang="de-CH" smtClean="0"/>
              <a:t>‹Nr.›</a:t>
            </a:fld>
            <a:endParaRPr lang="de-CH"/>
          </a:p>
        </p:txBody>
      </p:sp>
    </p:spTree>
    <p:extLst>
      <p:ext uri="{BB962C8B-B14F-4D97-AF65-F5344CB8AC3E}">
        <p14:creationId xmlns:p14="http://schemas.microsoft.com/office/powerpoint/2010/main" val="4028398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C56073A4-0EE8-4CA5-9597-F876422DE9E1}" type="datetime1">
              <a:rPr lang="de-CH" smtClean="0"/>
              <a:t>08.10.2024</a:t>
            </a:fld>
            <a:endParaRPr lang="de-CH"/>
          </a:p>
        </p:txBody>
      </p:sp>
      <p:sp>
        <p:nvSpPr>
          <p:cNvPr id="6" name="Footer Placeholder 5"/>
          <p:cNvSpPr>
            <a:spLocks noGrp="1"/>
          </p:cNvSpPr>
          <p:nvPr>
            <p:ph type="ftr" sz="quarter" idx="11"/>
          </p:nvPr>
        </p:nvSpPr>
        <p:spPr/>
        <p:txBody>
          <a:bodyPr/>
          <a:lstStyle/>
          <a:p>
            <a:r>
              <a:rPr lang="de-CH"/>
              <a:t>Zentralkurs 2024</a:t>
            </a:r>
          </a:p>
        </p:txBody>
      </p:sp>
      <p:sp>
        <p:nvSpPr>
          <p:cNvPr id="7" name="Slide Number Placeholder 6"/>
          <p:cNvSpPr>
            <a:spLocks noGrp="1"/>
          </p:cNvSpPr>
          <p:nvPr>
            <p:ph type="sldNum" sz="quarter" idx="12"/>
          </p:nvPr>
        </p:nvSpPr>
        <p:spPr/>
        <p:txBody>
          <a:bodyPr/>
          <a:lstStyle/>
          <a:p>
            <a:fld id="{B2ED183E-0BDF-416E-8949-A237C21A5EF4}" type="slidenum">
              <a:rPr lang="de-CH" smtClean="0"/>
              <a:t>‹Nr.›</a:t>
            </a:fld>
            <a:endParaRPr lang="de-CH"/>
          </a:p>
        </p:txBody>
      </p:sp>
    </p:spTree>
    <p:extLst>
      <p:ext uri="{BB962C8B-B14F-4D97-AF65-F5344CB8AC3E}">
        <p14:creationId xmlns:p14="http://schemas.microsoft.com/office/powerpoint/2010/main" val="1987367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5521D1EF-A2B8-4F52-95B4-3D20A8FC9F76}" type="datetime1">
              <a:rPr lang="de-CH" smtClean="0"/>
              <a:t>08.10.2024</a:t>
            </a:fld>
            <a:endParaRPr lang="de-CH"/>
          </a:p>
        </p:txBody>
      </p:sp>
      <p:sp>
        <p:nvSpPr>
          <p:cNvPr id="6" name="Footer Placeholder 5"/>
          <p:cNvSpPr>
            <a:spLocks noGrp="1"/>
          </p:cNvSpPr>
          <p:nvPr>
            <p:ph type="ftr" sz="quarter" idx="11"/>
          </p:nvPr>
        </p:nvSpPr>
        <p:spPr/>
        <p:txBody>
          <a:bodyPr/>
          <a:lstStyle/>
          <a:p>
            <a:r>
              <a:rPr lang="de-CH"/>
              <a:t>Zentralkurs 2024</a:t>
            </a:r>
          </a:p>
        </p:txBody>
      </p:sp>
      <p:sp>
        <p:nvSpPr>
          <p:cNvPr id="7" name="Slide Number Placeholder 6"/>
          <p:cNvSpPr>
            <a:spLocks noGrp="1"/>
          </p:cNvSpPr>
          <p:nvPr>
            <p:ph type="sldNum" sz="quarter" idx="12"/>
          </p:nvPr>
        </p:nvSpPr>
        <p:spPr/>
        <p:txBody>
          <a:bodyPr/>
          <a:lstStyle/>
          <a:p>
            <a:fld id="{B2ED183E-0BDF-416E-8949-A237C21A5EF4}" type="slidenum">
              <a:rPr lang="de-CH" smtClean="0"/>
              <a:t>‹Nr.›</a:t>
            </a:fld>
            <a:endParaRPr lang="de-CH"/>
          </a:p>
        </p:txBody>
      </p:sp>
    </p:spTree>
    <p:extLst>
      <p:ext uri="{BB962C8B-B14F-4D97-AF65-F5344CB8AC3E}">
        <p14:creationId xmlns:p14="http://schemas.microsoft.com/office/powerpoint/2010/main" val="1863674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0000">
              <a:schemeClr val="bg1"/>
            </a:gs>
            <a:gs pos="74000">
              <a:schemeClr val="accent4">
                <a:lumMod val="5000"/>
                <a:lumOff val="95000"/>
              </a:schemeClr>
            </a:gs>
            <a:gs pos="100000">
              <a:schemeClr val="accent4">
                <a:lumMod val="45000"/>
                <a:lumOff val="55000"/>
              </a:schemeClr>
            </a:gs>
            <a:gs pos="100000">
              <a:schemeClr val="accent4">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2335085-3C99-4BE8-917C-63F551E1984C}" type="datetime1">
              <a:rPr lang="de-CH" smtClean="0"/>
              <a:t>08.10.2024</a:t>
            </a:fld>
            <a:endParaRPr lang="de-CH"/>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de-CH"/>
              <a:t>Zentralkurs 2024</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2ED183E-0BDF-416E-8949-A237C21A5EF4}" type="slidenum">
              <a:rPr lang="de-CH" smtClean="0"/>
              <a:t>‹Nr.›</a:t>
            </a:fld>
            <a:endParaRPr lang="de-CH"/>
          </a:p>
        </p:txBody>
      </p:sp>
    </p:spTree>
    <p:extLst>
      <p:ext uri="{BB962C8B-B14F-4D97-AF65-F5344CB8AC3E}">
        <p14:creationId xmlns:p14="http://schemas.microsoft.com/office/powerpoint/2010/main" val="400195855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gg7WjuFs8F4" TargetMode="External"/><Relationship Id="rId2" Type="http://schemas.openxmlformats.org/officeDocument/2006/relationships/hyperlink" Target="https://www.rainer.ch/unterlagen/zk_2024/protein_folding_2024_10_02.mp4" TargetMode="External"/><Relationship Id="rId1" Type="http://schemas.openxmlformats.org/officeDocument/2006/relationships/slideLayout" Target="../slideLayouts/slideLayout2.xml"/><Relationship Id="rId5" Type="http://schemas.openxmlformats.org/officeDocument/2006/relationships/hyperlink" Target="https://orgosolver.com/study-tools" TargetMode="External"/><Relationship Id="rId4" Type="http://schemas.openxmlformats.org/officeDocument/2006/relationships/hyperlink" Target="https://www.rainer.ch/unterlagen/zk_2024/dialog_experiment_werte_auswerten.docx"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rainer.ch/unterlagen/zk_2024/umfrage_teams/umfrage_zk24.pdf"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hyperlink" Target="https://theresanaiforthat.com/" TargetMode="External"/><Relationship Id="rId3" Type="http://schemas.openxmlformats.org/officeDocument/2006/relationships/hyperlink" Target="https://typeset.io/" TargetMode="External"/><Relationship Id="rId7" Type="http://schemas.openxmlformats.org/officeDocument/2006/relationships/hyperlink" Target="https://www.morningdough.com/de/ai-tools/best-ai-chemistry-problem-solver/#01" TargetMode="External"/><Relationship Id="rId2" Type="http://schemas.openxmlformats.org/officeDocument/2006/relationships/hyperlink" Target="https://www.perplexity.ai/" TargetMode="External"/><Relationship Id="rId1" Type="http://schemas.openxmlformats.org/officeDocument/2006/relationships/slideLayout" Target="../slideLayouts/slideLayout2.xml"/><Relationship Id="rId6" Type="http://schemas.openxmlformats.org/officeDocument/2006/relationships/hyperlink" Target="https://www.deepl.com/de/write" TargetMode="External"/><Relationship Id="rId5" Type="http://schemas.openxmlformats.org/officeDocument/2006/relationships/hyperlink" Target="https://www.summarize.tech/" TargetMode="External"/><Relationship Id="rId4" Type="http://schemas.openxmlformats.org/officeDocument/2006/relationships/hyperlink" Target="https://www.chatpdf.com/" TargetMode="External"/><Relationship Id="rId9" Type="http://schemas.openxmlformats.org/officeDocument/2006/relationships/hyperlink" Target="https://www.futurepedia.io/"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rainer.ch/unterlagen/zk_2024/versuch_versilbern_copilot.pdf" TargetMode="External"/><Relationship Id="rId2" Type="http://schemas.openxmlformats.org/officeDocument/2006/relationships/hyperlink" Target="https://www.rainer.ch/unterlagen/zk_2024/versuch_versilbern_chatgpt.pdf"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rainer.ch/unterlagen/zk_2024/Ei_Leitprogramm_Vortrag.pptx" TargetMode="External"/><Relationship Id="rId2" Type="http://schemas.openxmlformats.org/officeDocument/2006/relationships/hyperlink" Target="https://www.rainer.ch/unterlagen/zk_2024/Dialog_maturarbeit.docx" TargetMode="External"/><Relationship Id="rId1" Type="http://schemas.openxmlformats.org/officeDocument/2006/relationships/slideLayout" Target="../slideLayouts/slideLayout2.xml"/><Relationship Id="rId4" Type="http://schemas.openxmlformats.org/officeDocument/2006/relationships/hyperlink" Target="https://www.rainer.ch/unterlagen/zk_2024/dialog_schwere_fragen_vortrag.docx" TargetMode="External"/></Relationships>
</file>

<file path=ppt/slides/_rels/slide8.xml.rels><?xml version="1.0" encoding="UTF-8" standalone="yes"?>
<Relationships xmlns="http://schemas.openxmlformats.org/package/2006/relationships"><Relationship Id="rId2" Type="http://schemas.openxmlformats.org/officeDocument/2006/relationships/hyperlink" Target="file:///C:\Users\steig\OneDrive\Desktop\stuff\d_metanet\www_rainer.ch\skript_um_rainer_ch_zu_machen\unterlagen\zk_2024\haeufige_fehler_berechnung.docx"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file:///C:\Users\steig\OneDrive\Desktop\stuff\d_metanet\www_rainer.ch\skript_um_rainer_ch_zu_machen\unterlagen\zk_2024\kollision_2.mp4" TargetMode="External"/><Relationship Id="rId7" Type="http://schemas.openxmlformats.org/officeDocument/2006/relationships/hyperlink" Target="file:///C:\Users\steig\OneDrive\Desktop\stuff\d_metanet\www_rainer.ch\skript_um_rainer_ch_zu_machen\unterlagen\zk_2024\sn1_reaction_surface_with_path.html" TargetMode="External"/><Relationship Id="rId2" Type="http://schemas.openxmlformats.org/officeDocument/2006/relationships/hyperlink" Target="file:///C:\Users\steig\OneDrive\Desktop\stuff\d_metanet\www_rainer.ch\skript_um_rainer_ch_zu_machen\unterlagen\zk_2024\kettenreaktion.html" TargetMode="External"/><Relationship Id="rId1" Type="http://schemas.openxmlformats.org/officeDocument/2006/relationships/slideLayout" Target="../slideLayouts/slideLayout2.xml"/><Relationship Id="rId6" Type="http://schemas.openxmlformats.org/officeDocument/2006/relationships/hyperlink" Target="file:///C:\Users\steig\OneDrive\Desktop\stuff\d_metanet\www_rainer.ch\skript_um_rainer_ch_zu_machen\unterlagen\zk_2024\sn2_reaction_path_interactive_plot.html" TargetMode="External"/><Relationship Id="rId5" Type="http://schemas.openxmlformats.org/officeDocument/2006/relationships/hyperlink" Target="file:///C:\Users\steig\OneDrive\Desktop\stuff\d_metanet\www_rainer.ch\skript_um_rainer_ch_zu_machen\unterlagen\zk_2024\swap_pixel.html" TargetMode="External"/><Relationship Id="rId4" Type="http://schemas.openxmlformats.org/officeDocument/2006/relationships/hyperlink" Target="file:///C:\Users\steig\OneDrive\Desktop\stuff\d_metanet\www_rainer.ch\skript_um_rainer_ch_zu_machen\unterlagen\zk_2024\ionen.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a:extLst>
              <a:ext uri="{FF2B5EF4-FFF2-40B4-BE49-F238E27FC236}">
                <a16:creationId xmlns:a16="http://schemas.microsoft.com/office/drawing/2014/main" id="{57C01570-29B7-4D15-4DB4-32653AC265DD}"/>
              </a:ext>
            </a:extLst>
          </p:cNvPr>
          <p:cNvSpPr txBox="1">
            <a:spLocks/>
          </p:cNvSpPr>
          <p:nvPr/>
        </p:nvSpPr>
        <p:spPr>
          <a:xfrm>
            <a:off x="428984" y="1371129"/>
            <a:ext cx="5667016" cy="908340"/>
          </a:xfrm>
          <a:prstGeom prst="rect">
            <a:avLst/>
          </a:prstGeom>
        </p:spPr>
        <p:txBody>
          <a:bodyPr vert="horz" lIns="91440" tIns="45720" rIns="91440" bIns="45720" rtlCol="0" anchor="b">
            <a:normAutofit fontScale="2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e-DE" sz="11100" b="1" dirty="0">
                <a:latin typeface="Verdana" panose="020B0604030504040204" pitchFamily="34" charset="0"/>
              </a:rPr>
              <a:t>Von der Alchemie zur KI </a:t>
            </a:r>
          </a:p>
          <a:p>
            <a:pPr algn="l"/>
            <a:endParaRPr lang="de-DE" dirty="0">
              <a:latin typeface="Verdana" panose="020B0604030504040204" pitchFamily="34" charset="0"/>
            </a:endParaRPr>
          </a:p>
          <a:p>
            <a:pPr algn="l"/>
            <a:r>
              <a:rPr lang="de-DE" sz="6000" dirty="0">
                <a:latin typeface="Verdana" panose="020B0604030504040204" pitchFamily="34" charset="0"/>
              </a:rPr>
              <a:t>Anwendungen von </a:t>
            </a:r>
            <a:r>
              <a:rPr lang="de-DE" sz="6000" dirty="0" err="1">
                <a:latin typeface="Verdana" panose="020B0604030504040204" pitchFamily="34" charset="0"/>
              </a:rPr>
              <a:t>ChatGPT</a:t>
            </a:r>
            <a:r>
              <a:rPr lang="de-DE" sz="6000" dirty="0">
                <a:latin typeface="Verdana" panose="020B0604030504040204" pitchFamily="34" charset="0"/>
              </a:rPr>
              <a:t> &amp; Co im Unterricht</a:t>
            </a:r>
          </a:p>
        </p:txBody>
      </p:sp>
      <p:sp>
        <p:nvSpPr>
          <p:cNvPr id="10" name="Sous-titre 2">
            <a:extLst>
              <a:ext uri="{FF2B5EF4-FFF2-40B4-BE49-F238E27FC236}">
                <a16:creationId xmlns:a16="http://schemas.microsoft.com/office/drawing/2014/main" id="{94B1C447-55AF-6532-153F-9DAC0317CF14}"/>
              </a:ext>
            </a:extLst>
          </p:cNvPr>
          <p:cNvSpPr txBox="1">
            <a:spLocks/>
          </p:cNvSpPr>
          <p:nvPr/>
        </p:nvSpPr>
        <p:spPr>
          <a:xfrm>
            <a:off x="428984" y="2742023"/>
            <a:ext cx="4319199" cy="247189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50000"/>
              </a:lnSpc>
            </a:pPr>
            <a:br>
              <a:rPr lang="de-DE" sz="1500" dirty="0"/>
            </a:br>
            <a:r>
              <a:rPr lang="de-DE" sz="1500" dirty="0">
                <a:latin typeface="Verdana" panose="020B0604030504040204" pitchFamily="34" charset="0"/>
              </a:rPr>
              <a:t>Wie können die Errungenschaften aus dem Gebiet der künstlichen Intelligenz im Unterricht angewendet werden? </a:t>
            </a:r>
          </a:p>
          <a:p>
            <a:pPr algn="l">
              <a:lnSpc>
                <a:spcPct val="150000"/>
              </a:lnSpc>
            </a:pPr>
            <a:r>
              <a:rPr lang="de-DE" sz="1500" dirty="0">
                <a:latin typeface="Verdana" panose="020B0604030504040204" pitchFamily="34" charset="0"/>
              </a:rPr>
              <a:t>Ein Bericht aus dem Klassenzimmer und dem Chemielabor </a:t>
            </a:r>
            <a:r>
              <a:rPr lang="de-DE" sz="1500" dirty="0" err="1">
                <a:latin typeface="Verdana" panose="020B0604030504040204" pitchFamily="34" charset="0"/>
              </a:rPr>
              <a:t>by</a:t>
            </a:r>
            <a:r>
              <a:rPr lang="de-DE" sz="1500" dirty="0">
                <a:latin typeface="Verdana" panose="020B0604030504040204" pitchFamily="34" charset="0"/>
              </a:rPr>
              <a:t> Rainer Steiger.</a:t>
            </a:r>
            <a:endParaRPr lang="fr-FR" sz="1500" dirty="0">
              <a:latin typeface="Verdana" panose="020B0604030504040204" pitchFamily="34" charset="0"/>
            </a:endParaRPr>
          </a:p>
        </p:txBody>
      </p:sp>
      <p:pic>
        <p:nvPicPr>
          <p:cNvPr id="2050" name="Picture 2">
            <a:extLst>
              <a:ext uri="{FF2B5EF4-FFF2-40B4-BE49-F238E27FC236}">
                <a16:creationId xmlns:a16="http://schemas.microsoft.com/office/drawing/2014/main" id="{88CBF3A0-F5FF-2103-1C61-5DBCB08E92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9674" y="1371129"/>
            <a:ext cx="6158298" cy="3519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0913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1F09A0-04D4-DCDA-01CE-93D448FAAE0F}"/>
              </a:ext>
            </a:extLst>
          </p:cNvPr>
          <p:cNvSpPr>
            <a:spLocks noGrp="1"/>
          </p:cNvSpPr>
          <p:nvPr>
            <p:ph type="title"/>
          </p:nvPr>
        </p:nvSpPr>
        <p:spPr>
          <a:xfrm>
            <a:off x="838199" y="365125"/>
            <a:ext cx="10878403" cy="1325563"/>
          </a:xfrm>
        </p:spPr>
        <p:txBody>
          <a:bodyPr>
            <a:normAutofit/>
          </a:bodyPr>
          <a:lstStyle/>
          <a:p>
            <a:r>
              <a:rPr lang="de-DE" sz="4100" b="1" i="0" dirty="0">
                <a:solidFill>
                  <a:srgbClr val="000000"/>
                </a:solidFill>
                <a:effectLst/>
                <a:latin typeface="Verdana" panose="020B0604030504040204" pitchFamily="34" charset="0"/>
              </a:rPr>
              <a:t>Inspiration / Ergänzung Unterricht</a:t>
            </a:r>
            <a:endParaRPr lang="de-CH" sz="4100" dirty="0"/>
          </a:p>
        </p:txBody>
      </p:sp>
      <p:sp>
        <p:nvSpPr>
          <p:cNvPr id="3" name="Inhaltsplatzhalter 2">
            <a:extLst>
              <a:ext uri="{FF2B5EF4-FFF2-40B4-BE49-F238E27FC236}">
                <a16:creationId xmlns:a16="http://schemas.microsoft.com/office/drawing/2014/main" id="{59C0CE5D-80FD-B6A3-184B-6DB4FCAB09C2}"/>
              </a:ext>
            </a:extLst>
          </p:cNvPr>
          <p:cNvSpPr>
            <a:spLocks noGrp="1"/>
          </p:cNvSpPr>
          <p:nvPr>
            <p:ph idx="1"/>
          </p:nvPr>
        </p:nvSpPr>
        <p:spPr/>
        <p:txBody>
          <a:bodyPr>
            <a:normAutofit fontScale="85000" lnSpcReduction="20000"/>
          </a:bodyPr>
          <a:lstStyle/>
          <a:p>
            <a:r>
              <a:rPr lang="de-CH" sz="2500" i="0" dirty="0">
                <a:solidFill>
                  <a:srgbClr val="000000"/>
                </a:solidFill>
                <a:effectLst/>
                <a:latin typeface="Verdana" panose="020B0604030504040204" pitchFamily="34" charset="0"/>
              </a:rPr>
              <a:t>Proteinfaltung, </a:t>
            </a:r>
            <a:r>
              <a:rPr lang="de-CH" sz="2500" dirty="0">
                <a:solidFill>
                  <a:srgbClr val="000000"/>
                </a:solidFill>
                <a:latin typeface="Verdana" panose="020B0604030504040204" pitchFamily="34" charset="0"/>
                <a:hlinkClick r:id="rId2"/>
              </a:rPr>
              <a:t>Odyssey-Video</a:t>
            </a:r>
            <a:r>
              <a:rPr lang="de-CH" sz="2500" dirty="0">
                <a:solidFill>
                  <a:srgbClr val="000000"/>
                </a:solidFill>
                <a:latin typeface="Verdana" panose="020B0604030504040204" pitchFamily="34" charset="0"/>
              </a:rPr>
              <a:t>, </a:t>
            </a:r>
            <a:r>
              <a:rPr lang="de-CH" sz="2500" i="0" dirty="0">
                <a:solidFill>
                  <a:srgbClr val="000000"/>
                </a:solidFill>
                <a:effectLst/>
                <a:latin typeface="Verdana" panose="020B0604030504040204" pitchFamily="34" charset="0"/>
                <a:hlinkClick r:id="rId3"/>
              </a:rPr>
              <a:t>alpha-</a:t>
            </a:r>
            <a:r>
              <a:rPr lang="de-CH" sz="2500" i="0" dirty="0" err="1">
                <a:solidFill>
                  <a:srgbClr val="000000"/>
                </a:solidFill>
                <a:effectLst/>
                <a:latin typeface="Verdana" panose="020B0604030504040204" pitchFamily="34" charset="0"/>
                <a:hlinkClick r:id="rId3"/>
              </a:rPr>
              <a:t>fold</a:t>
            </a:r>
            <a:r>
              <a:rPr lang="de-CH" sz="2500" i="0" dirty="0">
                <a:solidFill>
                  <a:srgbClr val="000000"/>
                </a:solidFill>
                <a:effectLst/>
                <a:latin typeface="Verdana" panose="020B0604030504040204" pitchFamily="34" charset="0"/>
                <a:hlinkClick r:id="rId3"/>
              </a:rPr>
              <a:t> </a:t>
            </a:r>
            <a:endParaRPr lang="de-CH" sz="2500" i="0" dirty="0">
              <a:solidFill>
                <a:srgbClr val="000000"/>
              </a:solidFill>
              <a:effectLst/>
              <a:latin typeface="Verdana" panose="020B0604030504040204" pitchFamily="34" charset="0"/>
            </a:endParaRPr>
          </a:p>
          <a:p>
            <a:pPr algn="l">
              <a:buFont typeface="Arial" panose="020B0604020202020204" pitchFamily="34" charset="0"/>
              <a:buChar char="•"/>
            </a:pPr>
            <a:endParaRPr lang="de-CH" sz="2500" i="0" dirty="0">
              <a:solidFill>
                <a:srgbClr val="000000"/>
              </a:solidFill>
              <a:effectLst/>
              <a:latin typeface="Verdana" panose="020B0604030504040204" pitchFamily="34" charset="0"/>
            </a:endParaRPr>
          </a:p>
          <a:p>
            <a:r>
              <a:rPr lang="de-CH" sz="2500" i="0" dirty="0">
                <a:solidFill>
                  <a:srgbClr val="000000"/>
                </a:solidFill>
                <a:effectLst/>
                <a:latin typeface="Verdana" panose="020B0604030504040204" pitchFamily="34" charset="0"/>
              </a:rPr>
              <a:t>Anstelle Excel, </a:t>
            </a:r>
            <a:r>
              <a:rPr lang="de-DE" sz="2500" i="0" dirty="0">
                <a:solidFill>
                  <a:srgbClr val="FFFFFF"/>
                </a:solidFill>
                <a:effectLst/>
                <a:latin typeface="Verdana" panose="020B0604030504040204" pitchFamily="34" charset="0"/>
                <a:hlinkClick r:id="rId4"/>
              </a:rPr>
              <a:t>Auswertungshilfe</a:t>
            </a:r>
            <a:endParaRPr lang="de-DE" sz="2500" i="0" dirty="0">
              <a:solidFill>
                <a:srgbClr val="000000"/>
              </a:solidFill>
              <a:effectLst/>
              <a:latin typeface="Verdana" panose="020B0604030504040204" pitchFamily="34" charset="0"/>
            </a:endParaRPr>
          </a:p>
          <a:p>
            <a:pPr lvl="1"/>
            <a:endParaRPr lang="de-DE" sz="2500" i="0" dirty="0">
              <a:solidFill>
                <a:srgbClr val="000000"/>
              </a:solidFill>
              <a:effectLst/>
              <a:latin typeface="Verdana" panose="020B0604030504040204" pitchFamily="34" charset="0"/>
            </a:endParaRPr>
          </a:p>
          <a:p>
            <a:r>
              <a:rPr lang="de-DE" sz="2500" i="0" dirty="0">
                <a:solidFill>
                  <a:srgbClr val="000000"/>
                </a:solidFill>
                <a:effectLst/>
                <a:latin typeface="Verdana" panose="020B0604030504040204" pitchFamily="34" charset="0"/>
              </a:rPr>
              <a:t>OC, Reaktionen,  </a:t>
            </a:r>
            <a:r>
              <a:rPr lang="de-DE" sz="2500" i="0" dirty="0">
                <a:solidFill>
                  <a:srgbClr val="000000"/>
                </a:solidFill>
                <a:effectLst/>
                <a:latin typeface="Verdana" panose="020B0604030504040204" pitchFamily="34" charset="0"/>
                <a:hlinkClick r:id="rId5"/>
              </a:rPr>
              <a:t>[link]</a:t>
            </a:r>
            <a:endParaRPr lang="de-DE" sz="2500" i="0" dirty="0">
              <a:solidFill>
                <a:srgbClr val="000000"/>
              </a:solidFill>
              <a:effectLst/>
              <a:latin typeface="Verdana" panose="020B0604030504040204" pitchFamily="34" charset="0"/>
            </a:endParaRPr>
          </a:p>
          <a:p>
            <a:pPr algn="l">
              <a:buFont typeface="Arial" panose="020B0604020202020204" pitchFamily="34" charset="0"/>
              <a:buChar char="•"/>
            </a:pPr>
            <a:endParaRPr lang="de-DE" i="0" dirty="0">
              <a:solidFill>
                <a:srgbClr val="000000"/>
              </a:solidFill>
              <a:effectLst/>
              <a:latin typeface="Verdana" panose="020B0604030504040204" pitchFamily="34" charset="0"/>
            </a:endParaRPr>
          </a:p>
          <a:p>
            <a:pPr marL="0" indent="0">
              <a:buNone/>
            </a:pPr>
            <a:br>
              <a:rPr lang="de-DE" dirty="0"/>
            </a:br>
            <a:endParaRPr lang="de-CH" dirty="0"/>
          </a:p>
        </p:txBody>
      </p:sp>
      <p:sp>
        <p:nvSpPr>
          <p:cNvPr id="4" name="Foliennummernplatzhalter 3">
            <a:extLst>
              <a:ext uri="{FF2B5EF4-FFF2-40B4-BE49-F238E27FC236}">
                <a16:creationId xmlns:a16="http://schemas.microsoft.com/office/drawing/2014/main" id="{CFA17160-5310-370A-4ABA-3111EC5D1118}"/>
              </a:ext>
            </a:extLst>
          </p:cNvPr>
          <p:cNvSpPr>
            <a:spLocks noGrp="1"/>
          </p:cNvSpPr>
          <p:nvPr>
            <p:ph type="sldNum" sz="quarter" idx="12"/>
          </p:nvPr>
        </p:nvSpPr>
        <p:spPr/>
        <p:txBody>
          <a:bodyPr/>
          <a:lstStyle/>
          <a:p>
            <a:fld id="{B2ED183E-0BDF-416E-8949-A237C21A5EF4}" type="slidenum">
              <a:rPr lang="de-CH" smtClean="0"/>
              <a:t>10</a:t>
            </a:fld>
            <a:endParaRPr lang="de-CH"/>
          </a:p>
        </p:txBody>
      </p:sp>
      <p:sp>
        <p:nvSpPr>
          <p:cNvPr id="5" name="Fußzeilenplatzhalter 4">
            <a:extLst>
              <a:ext uri="{FF2B5EF4-FFF2-40B4-BE49-F238E27FC236}">
                <a16:creationId xmlns:a16="http://schemas.microsoft.com/office/drawing/2014/main" id="{9F04E087-AF26-6A3D-1B56-610A3F17EB62}"/>
              </a:ext>
            </a:extLst>
          </p:cNvPr>
          <p:cNvSpPr>
            <a:spLocks noGrp="1"/>
          </p:cNvSpPr>
          <p:nvPr>
            <p:ph type="ftr" sz="quarter" idx="11"/>
          </p:nvPr>
        </p:nvSpPr>
        <p:spPr/>
        <p:txBody>
          <a:bodyPr/>
          <a:lstStyle/>
          <a:p>
            <a:r>
              <a:rPr lang="de-CH"/>
              <a:t>Zentralkurs 2024</a:t>
            </a:r>
          </a:p>
        </p:txBody>
      </p:sp>
    </p:spTree>
    <p:extLst>
      <p:ext uri="{BB962C8B-B14F-4D97-AF65-F5344CB8AC3E}">
        <p14:creationId xmlns:p14="http://schemas.microsoft.com/office/powerpoint/2010/main" val="31938073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E3AD12-4D2B-3932-5983-5CAF3BC40171}"/>
              </a:ext>
            </a:extLst>
          </p:cNvPr>
          <p:cNvSpPr>
            <a:spLocks noGrp="1"/>
          </p:cNvSpPr>
          <p:nvPr>
            <p:ph type="title"/>
          </p:nvPr>
        </p:nvSpPr>
        <p:spPr/>
        <p:txBody>
          <a:bodyPr/>
          <a:lstStyle/>
          <a:p>
            <a:r>
              <a:rPr lang="de-CH" dirty="0"/>
              <a:t>Umfrage unter den </a:t>
            </a:r>
            <a:r>
              <a:rPr lang="de-CH" dirty="0" err="1"/>
              <a:t>Schüler:innen</a:t>
            </a:r>
            <a:endParaRPr lang="de-CH" dirty="0"/>
          </a:p>
        </p:txBody>
      </p:sp>
      <p:sp>
        <p:nvSpPr>
          <p:cNvPr id="3" name="Inhaltsplatzhalter 2">
            <a:extLst>
              <a:ext uri="{FF2B5EF4-FFF2-40B4-BE49-F238E27FC236}">
                <a16:creationId xmlns:a16="http://schemas.microsoft.com/office/drawing/2014/main" id="{FD501E47-B770-9843-A857-2BBF734A08CB}"/>
              </a:ext>
            </a:extLst>
          </p:cNvPr>
          <p:cNvSpPr>
            <a:spLocks noGrp="1"/>
          </p:cNvSpPr>
          <p:nvPr>
            <p:ph idx="1"/>
          </p:nvPr>
        </p:nvSpPr>
        <p:spPr>
          <a:xfrm>
            <a:off x="838200" y="2009585"/>
            <a:ext cx="10515600" cy="3802253"/>
          </a:xfrm>
        </p:spPr>
        <p:txBody>
          <a:bodyPr>
            <a:normAutofit fontScale="77500" lnSpcReduction="20000"/>
          </a:bodyPr>
          <a:lstStyle/>
          <a:p>
            <a:pPr marL="0" indent="0" algn="l">
              <a:buNone/>
            </a:pPr>
            <a:r>
              <a:rPr lang="de-DE" sz="3100" b="0" i="0" dirty="0">
                <a:solidFill>
                  <a:srgbClr val="000000"/>
                </a:solidFill>
                <a:effectLst/>
                <a:latin typeface="Verdana" panose="020B0604030504040204" pitchFamily="34" charset="0"/>
              </a:rPr>
              <a:t>Fragen zum Gebrauch der KI für schulische Zwecke</a:t>
            </a:r>
          </a:p>
          <a:p>
            <a:pPr algn="l">
              <a:buFont typeface="Arial" panose="020B0604020202020204" pitchFamily="34" charset="0"/>
              <a:buChar char="•"/>
            </a:pPr>
            <a:r>
              <a:rPr lang="de-DE" sz="3100" b="0" i="0" dirty="0">
                <a:solidFill>
                  <a:srgbClr val="FFFFFF"/>
                </a:solidFill>
                <a:effectLst/>
                <a:latin typeface="Verdana" panose="020B0604030504040204" pitchFamily="34" charset="0"/>
                <a:hlinkClick r:id="rId3"/>
              </a:rPr>
              <a:t>Auswertung</a:t>
            </a:r>
            <a:r>
              <a:rPr lang="de-DE" sz="3100" dirty="0">
                <a:solidFill>
                  <a:srgbClr val="FFFFFF"/>
                </a:solidFill>
                <a:latin typeface="Verdana" panose="020B0604030504040204" pitchFamily="34" charset="0"/>
              </a:rPr>
              <a:t>, v</a:t>
            </a:r>
            <a:endParaRPr lang="de-DE" sz="3100" b="0" i="0" dirty="0">
              <a:solidFill>
                <a:srgbClr val="000000"/>
              </a:solidFill>
              <a:effectLst/>
              <a:latin typeface="Verdana" panose="020B0604030504040204" pitchFamily="34" charset="0"/>
            </a:endParaRPr>
          </a:p>
          <a:p>
            <a:endParaRPr lang="de-DE" b="0" i="0" dirty="0">
              <a:solidFill>
                <a:srgbClr val="000000"/>
              </a:solidFill>
              <a:effectLst/>
              <a:latin typeface="Verdana" panose="020B0604030504040204" pitchFamily="34" charset="0"/>
            </a:endParaRPr>
          </a:p>
          <a:p>
            <a:endParaRPr lang="de-CH" dirty="0"/>
          </a:p>
        </p:txBody>
      </p:sp>
      <p:sp>
        <p:nvSpPr>
          <p:cNvPr id="4" name="Foliennummernplatzhalter 3">
            <a:extLst>
              <a:ext uri="{FF2B5EF4-FFF2-40B4-BE49-F238E27FC236}">
                <a16:creationId xmlns:a16="http://schemas.microsoft.com/office/drawing/2014/main" id="{D7B73496-2D20-A584-1B2A-E407BF7BA366}"/>
              </a:ext>
            </a:extLst>
          </p:cNvPr>
          <p:cNvSpPr>
            <a:spLocks noGrp="1"/>
          </p:cNvSpPr>
          <p:nvPr>
            <p:ph type="sldNum" sz="quarter" idx="12"/>
          </p:nvPr>
        </p:nvSpPr>
        <p:spPr/>
        <p:txBody>
          <a:bodyPr/>
          <a:lstStyle/>
          <a:p>
            <a:fld id="{B2ED183E-0BDF-416E-8949-A237C21A5EF4}" type="slidenum">
              <a:rPr lang="de-CH" smtClean="0"/>
              <a:t>11</a:t>
            </a:fld>
            <a:endParaRPr lang="de-CH"/>
          </a:p>
        </p:txBody>
      </p:sp>
      <p:sp>
        <p:nvSpPr>
          <p:cNvPr id="5" name="Fußzeilenplatzhalter 4">
            <a:extLst>
              <a:ext uri="{FF2B5EF4-FFF2-40B4-BE49-F238E27FC236}">
                <a16:creationId xmlns:a16="http://schemas.microsoft.com/office/drawing/2014/main" id="{A817927C-39EA-6A40-2531-EBA3E290C99F}"/>
              </a:ext>
            </a:extLst>
          </p:cNvPr>
          <p:cNvSpPr>
            <a:spLocks noGrp="1"/>
          </p:cNvSpPr>
          <p:nvPr>
            <p:ph type="ftr" sz="quarter" idx="11"/>
          </p:nvPr>
        </p:nvSpPr>
        <p:spPr/>
        <p:txBody>
          <a:bodyPr/>
          <a:lstStyle/>
          <a:p>
            <a:r>
              <a:rPr lang="de-CH"/>
              <a:t>Zentralkurs 2024</a:t>
            </a:r>
          </a:p>
        </p:txBody>
      </p:sp>
    </p:spTree>
    <p:extLst>
      <p:ext uri="{BB962C8B-B14F-4D97-AF65-F5344CB8AC3E}">
        <p14:creationId xmlns:p14="http://schemas.microsoft.com/office/powerpoint/2010/main" val="739413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AD0412-1D45-3458-707A-44F81A443800}"/>
              </a:ext>
            </a:extLst>
          </p:cNvPr>
          <p:cNvSpPr>
            <a:spLocks noGrp="1"/>
          </p:cNvSpPr>
          <p:nvPr>
            <p:ph type="title"/>
          </p:nvPr>
        </p:nvSpPr>
        <p:spPr>
          <a:xfrm>
            <a:off x="838200" y="365126"/>
            <a:ext cx="10515600" cy="1069228"/>
          </a:xfrm>
        </p:spPr>
        <p:txBody>
          <a:bodyPr/>
          <a:lstStyle/>
          <a:p>
            <a:r>
              <a:rPr lang="de-CH" dirty="0"/>
              <a:t>KI 		Vorteile - Nachteile</a:t>
            </a:r>
          </a:p>
        </p:txBody>
      </p:sp>
      <p:sp>
        <p:nvSpPr>
          <p:cNvPr id="3" name="Inhaltsplatzhalter 2">
            <a:extLst>
              <a:ext uri="{FF2B5EF4-FFF2-40B4-BE49-F238E27FC236}">
                <a16:creationId xmlns:a16="http://schemas.microsoft.com/office/drawing/2014/main" id="{3578BECF-2FDD-760F-D9D6-E7746B05A37B}"/>
              </a:ext>
            </a:extLst>
          </p:cNvPr>
          <p:cNvSpPr>
            <a:spLocks noGrp="1"/>
          </p:cNvSpPr>
          <p:nvPr>
            <p:ph idx="1"/>
          </p:nvPr>
        </p:nvSpPr>
        <p:spPr>
          <a:xfrm>
            <a:off x="629362" y="1434354"/>
            <a:ext cx="10515600" cy="4724587"/>
          </a:xfrm>
        </p:spPr>
        <p:txBody>
          <a:bodyPr>
            <a:noAutofit/>
          </a:bodyPr>
          <a:lstStyle/>
          <a:p>
            <a:pPr marL="0" indent="0" algn="l">
              <a:lnSpc>
                <a:spcPct val="100000"/>
              </a:lnSpc>
              <a:buNone/>
            </a:pPr>
            <a:r>
              <a:rPr lang="de-DE" sz="2400" b="0" i="0" dirty="0">
                <a:solidFill>
                  <a:srgbClr val="000000"/>
                </a:solidFill>
                <a:effectLst/>
                <a:latin typeface="Verdana" panose="020B0604030504040204" pitchFamily="34" charset="0"/>
              </a:rPr>
              <a:t>+ 	Auch ohne Programmierkenntnisse Tools realisierbar</a:t>
            </a:r>
          </a:p>
          <a:p>
            <a:pPr marL="0" indent="0" algn="l">
              <a:lnSpc>
                <a:spcPct val="100000"/>
              </a:lnSpc>
              <a:buNone/>
            </a:pPr>
            <a:r>
              <a:rPr lang="de-DE" sz="2400" dirty="0">
                <a:solidFill>
                  <a:srgbClr val="000000"/>
                </a:solidFill>
                <a:latin typeface="Verdana" panose="020B0604030504040204" pitchFamily="34" charset="0"/>
              </a:rPr>
              <a:t>+ 	Unterstützung für z.B. Maturaarbeit, Prüfungsvorbereitung,  </a:t>
            </a:r>
          </a:p>
          <a:p>
            <a:pPr marL="0" indent="0" algn="l">
              <a:lnSpc>
                <a:spcPct val="100000"/>
              </a:lnSpc>
              <a:buNone/>
            </a:pPr>
            <a:r>
              <a:rPr lang="de-DE" sz="2400" dirty="0">
                <a:solidFill>
                  <a:srgbClr val="000000"/>
                </a:solidFill>
                <a:latin typeface="Verdana" panose="020B0604030504040204" pitchFamily="34" charset="0"/>
              </a:rPr>
              <a:t>        Prüfungsunterlagen, Unterrichtsunterlagen</a:t>
            </a:r>
          </a:p>
          <a:p>
            <a:pPr marL="0" indent="0" algn="l">
              <a:lnSpc>
                <a:spcPct val="100000"/>
              </a:lnSpc>
              <a:buNone/>
            </a:pPr>
            <a:r>
              <a:rPr lang="de-DE" sz="2400" b="0" i="0" dirty="0">
                <a:solidFill>
                  <a:srgbClr val="000000"/>
                </a:solidFill>
                <a:effectLst/>
                <a:latin typeface="Verdana" panose="020B0604030504040204" pitchFamily="34" charset="0"/>
              </a:rPr>
              <a:t>+ 	Live-Unterricht auch mit </a:t>
            </a:r>
            <a:r>
              <a:rPr lang="de-DE" sz="2400" b="0" i="0" dirty="0" err="1">
                <a:solidFill>
                  <a:srgbClr val="000000"/>
                </a:solidFill>
                <a:effectLst/>
                <a:latin typeface="Verdana" panose="020B0604030504040204" pitchFamily="34" charset="0"/>
              </a:rPr>
              <a:t>ChatGPT</a:t>
            </a:r>
            <a:r>
              <a:rPr lang="de-DE" sz="2400" b="0" i="0" dirty="0">
                <a:solidFill>
                  <a:srgbClr val="000000"/>
                </a:solidFill>
                <a:effectLst/>
                <a:latin typeface="Verdana" panose="020B0604030504040204" pitchFamily="34" charset="0"/>
              </a:rPr>
              <a:t> gestalten</a:t>
            </a:r>
          </a:p>
          <a:p>
            <a:pPr marL="0" indent="0" algn="l">
              <a:lnSpc>
                <a:spcPct val="100000"/>
              </a:lnSpc>
              <a:buNone/>
            </a:pPr>
            <a:r>
              <a:rPr lang="de-DE" sz="2400" dirty="0">
                <a:solidFill>
                  <a:srgbClr val="000000"/>
                </a:solidFill>
                <a:latin typeface="Verdana" panose="020B0604030504040204" pitchFamily="34" charset="0"/>
              </a:rPr>
              <a:t>+/- 	Erfordert Flexibilität, Antworten nicht vorhersehbar</a:t>
            </a:r>
            <a:endParaRPr lang="de-DE" sz="2400" b="0" i="0" dirty="0">
              <a:solidFill>
                <a:srgbClr val="000000"/>
              </a:solidFill>
              <a:effectLst/>
              <a:latin typeface="Verdana" panose="020B0604030504040204" pitchFamily="34" charset="0"/>
            </a:endParaRPr>
          </a:p>
          <a:p>
            <a:pPr marL="0" indent="0" algn="l">
              <a:lnSpc>
                <a:spcPct val="100000"/>
              </a:lnSpc>
              <a:buNone/>
            </a:pPr>
            <a:r>
              <a:rPr lang="de-DE" sz="2400" b="0" i="0" dirty="0">
                <a:solidFill>
                  <a:srgbClr val="000000"/>
                </a:solidFill>
                <a:effectLst/>
                <a:latin typeface="Verdana" panose="020B0604030504040204" pitchFamily="34" charset="0"/>
              </a:rPr>
              <a:t>- 	Kosten, Zeit</a:t>
            </a:r>
          </a:p>
          <a:p>
            <a:pPr marL="0" indent="0" algn="l">
              <a:lnSpc>
                <a:spcPct val="100000"/>
              </a:lnSpc>
              <a:buNone/>
            </a:pPr>
            <a:r>
              <a:rPr lang="de-DE" sz="2400" b="0" i="0" dirty="0">
                <a:solidFill>
                  <a:srgbClr val="000000"/>
                </a:solidFill>
                <a:effectLst/>
                <a:latin typeface="Verdana" panose="020B0604030504040204" pitchFamily="34" charset="0"/>
              </a:rPr>
              <a:t>??? 	Umgang mit falschen Informationen</a:t>
            </a:r>
          </a:p>
          <a:p>
            <a:pPr marL="0" indent="0" algn="l">
              <a:lnSpc>
                <a:spcPct val="100000"/>
              </a:lnSpc>
              <a:buNone/>
            </a:pPr>
            <a:r>
              <a:rPr lang="de-DE" sz="2400" b="0" i="0" dirty="0">
                <a:solidFill>
                  <a:srgbClr val="000000"/>
                </a:solidFill>
                <a:effectLst/>
                <a:latin typeface="Verdana" panose="020B0604030504040204" pitchFamily="34" charset="0"/>
              </a:rPr>
              <a:t>!!! 	Es braucht Zeit die neuen Informationen zu 'verdauen‘</a:t>
            </a:r>
          </a:p>
          <a:p>
            <a:pPr marL="0" indent="0" algn="l">
              <a:lnSpc>
                <a:spcPct val="100000"/>
              </a:lnSpc>
              <a:buNone/>
            </a:pPr>
            <a:r>
              <a:rPr lang="de-DE" sz="2400" b="0" i="0" dirty="0">
                <a:solidFill>
                  <a:srgbClr val="000000"/>
                </a:solidFill>
                <a:effectLst/>
                <a:latin typeface="Verdana" panose="020B0604030504040204" pitchFamily="34" charset="0"/>
              </a:rPr>
              <a:t>!!! 	Lernphasen nicht 	vergessen</a:t>
            </a:r>
          </a:p>
          <a:p>
            <a:pPr>
              <a:lnSpc>
                <a:spcPct val="100000"/>
              </a:lnSpc>
            </a:pPr>
            <a:endParaRPr lang="de-CH" sz="2000" dirty="0"/>
          </a:p>
        </p:txBody>
      </p:sp>
      <p:sp>
        <p:nvSpPr>
          <p:cNvPr id="4" name="Foliennummernplatzhalter 3">
            <a:extLst>
              <a:ext uri="{FF2B5EF4-FFF2-40B4-BE49-F238E27FC236}">
                <a16:creationId xmlns:a16="http://schemas.microsoft.com/office/drawing/2014/main" id="{554E0941-E75D-4C49-8CCA-344C01431AF5}"/>
              </a:ext>
            </a:extLst>
          </p:cNvPr>
          <p:cNvSpPr>
            <a:spLocks noGrp="1"/>
          </p:cNvSpPr>
          <p:nvPr>
            <p:ph type="sldNum" sz="quarter" idx="12"/>
          </p:nvPr>
        </p:nvSpPr>
        <p:spPr/>
        <p:txBody>
          <a:bodyPr/>
          <a:lstStyle/>
          <a:p>
            <a:fld id="{B2ED183E-0BDF-416E-8949-A237C21A5EF4}" type="slidenum">
              <a:rPr lang="de-CH" smtClean="0"/>
              <a:t>12</a:t>
            </a:fld>
            <a:endParaRPr lang="de-CH"/>
          </a:p>
        </p:txBody>
      </p:sp>
      <p:sp>
        <p:nvSpPr>
          <p:cNvPr id="5" name="Fußzeilenplatzhalter 4">
            <a:extLst>
              <a:ext uri="{FF2B5EF4-FFF2-40B4-BE49-F238E27FC236}">
                <a16:creationId xmlns:a16="http://schemas.microsoft.com/office/drawing/2014/main" id="{1EE02CB8-9939-008B-9279-BC8ABA592404}"/>
              </a:ext>
            </a:extLst>
          </p:cNvPr>
          <p:cNvSpPr>
            <a:spLocks noGrp="1"/>
          </p:cNvSpPr>
          <p:nvPr>
            <p:ph type="ftr" sz="quarter" idx="11"/>
          </p:nvPr>
        </p:nvSpPr>
        <p:spPr/>
        <p:txBody>
          <a:bodyPr/>
          <a:lstStyle/>
          <a:p>
            <a:r>
              <a:rPr lang="de-CH"/>
              <a:t>Zentralkurs 2024</a:t>
            </a:r>
          </a:p>
        </p:txBody>
      </p:sp>
    </p:spTree>
    <p:extLst>
      <p:ext uri="{BB962C8B-B14F-4D97-AF65-F5344CB8AC3E}">
        <p14:creationId xmlns:p14="http://schemas.microsoft.com/office/powerpoint/2010/main" val="37385057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3FFDD4-8896-F280-E570-B49D95E958A0}"/>
              </a:ext>
            </a:extLst>
          </p:cNvPr>
          <p:cNvSpPr>
            <a:spLocks noGrp="1"/>
          </p:cNvSpPr>
          <p:nvPr>
            <p:ph type="title"/>
          </p:nvPr>
        </p:nvSpPr>
        <p:spPr/>
        <p:txBody>
          <a:bodyPr/>
          <a:lstStyle/>
          <a:p>
            <a:r>
              <a:rPr lang="de-CH" dirty="0"/>
              <a:t>Live-Modus: spannend!</a:t>
            </a:r>
          </a:p>
        </p:txBody>
      </p:sp>
      <p:sp>
        <p:nvSpPr>
          <p:cNvPr id="3" name="Inhaltsplatzhalter 2">
            <a:extLst>
              <a:ext uri="{FF2B5EF4-FFF2-40B4-BE49-F238E27FC236}">
                <a16:creationId xmlns:a16="http://schemas.microsoft.com/office/drawing/2014/main" id="{CB0F4316-8782-0966-C3AD-D9B6C120E519}"/>
              </a:ext>
            </a:extLst>
          </p:cNvPr>
          <p:cNvSpPr>
            <a:spLocks noGrp="1"/>
          </p:cNvSpPr>
          <p:nvPr>
            <p:ph idx="1"/>
          </p:nvPr>
        </p:nvSpPr>
        <p:spPr/>
        <p:txBody>
          <a:bodyPr/>
          <a:lstStyle/>
          <a:p>
            <a:r>
              <a:rPr lang="de-CH" dirty="0">
                <a:highlight>
                  <a:srgbClr val="FFFF00"/>
                </a:highlight>
              </a:rPr>
              <a:t>Prompt</a:t>
            </a:r>
            <a:r>
              <a:rPr lang="de-CH" dirty="0"/>
              <a:t>:</a:t>
            </a:r>
            <a:br>
              <a:rPr lang="de-CH" dirty="0"/>
            </a:br>
            <a:r>
              <a:rPr lang="de-CH" dirty="0"/>
              <a:t>E</a:t>
            </a:r>
            <a:r>
              <a:rPr lang="de-DE" dirty="0" err="1"/>
              <a:t>rstelle</a:t>
            </a:r>
            <a:r>
              <a:rPr lang="de-DE" dirty="0"/>
              <a:t> mir ein Bild als Dankeschön für die Aufmerksamkeit während eines Vortrages über KI und deren Möglichkeiten und Einflüsse im Chemieunterricht.</a:t>
            </a:r>
            <a:endParaRPr lang="de-CH" dirty="0"/>
          </a:p>
        </p:txBody>
      </p:sp>
      <p:sp>
        <p:nvSpPr>
          <p:cNvPr id="4" name="Fußzeilenplatzhalter 3">
            <a:extLst>
              <a:ext uri="{FF2B5EF4-FFF2-40B4-BE49-F238E27FC236}">
                <a16:creationId xmlns:a16="http://schemas.microsoft.com/office/drawing/2014/main" id="{0B5F6780-517E-44B3-F95C-872770266BBC}"/>
              </a:ext>
            </a:extLst>
          </p:cNvPr>
          <p:cNvSpPr>
            <a:spLocks noGrp="1"/>
          </p:cNvSpPr>
          <p:nvPr>
            <p:ph type="ftr" sz="quarter" idx="11"/>
          </p:nvPr>
        </p:nvSpPr>
        <p:spPr/>
        <p:txBody>
          <a:bodyPr/>
          <a:lstStyle/>
          <a:p>
            <a:r>
              <a:rPr lang="de-CH"/>
              <a:t>Zentralkurs 2024</a:t>
            </a:r>
          </a:p>
        </p:txBody>
      </p:sp>
      <p:sp>
        <p:nvSpPr>
          <p:cNvPr id="5" name="Foliennummernplatzhalter 4">
            <a:extLst>
              <a:ext uri="{FF2B5EF4-FFF2-40B4-BE49-F238E27FC236}">
                <a16:creationId xmlns:a16="http://schemas.microsoft.com/office/drawing/2014/main" id="{0184B9EB-DA80-0BE1-A16F-859D9CC67C4C}"/>
              </a:ext>
            </a:extLst>
          </p:cNvPr>
          <p:cNvSpPr>
            <a:spLocks noGrp="1"/>
          </p:cNvSpPr>
          <p:nvPr>
            <p:ph type="sldNum" sz="quarter" idx="12"/>
          </p:nvPr>
        </p:nvSpPr>
        <p:spPr/>
        <p:txBody>
          <a:bodyPr/>
          <a:lstStyle/>
          <a:p>
            <a:fld id="{B2ED183E-0BDF-416E-8949-A237C21A5EF4}" type="slidenum">
              <a:rPr lang="de-CH" smtClean="0"/>
              <a:t>13</a:t>
            </a:fld>
            <a:endParaRPr lang="de-CH"/>
          </a:p>
        </p:txBody>
      </p:sp>
    </p:spTree>
    <p:extLst>
      <p:ext uri="{BB962C8B-B14F-4D97-AF65-F5344CB8AC3E}">
        <p14:creationId xmlns:p14="http://schemas.microsoft.com/office/powerpoint/2010/main" val="19400732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2A5C64-9561-6DE5-5904-C36DEBC290F9}"/>
              </a:ext>
            </a:extLst>
          </p:cNvPr>
          <p:cNvSpPr>
            <a:spLocks noGrp="1"/>
          </p:cNvSpPr>
          <p:nvPr>
            <p:ph type="title"/>
          </p:nvPr>
        </p:nvSpPr>
        <p:spPr/>
        <p:txBody>
          <a:bodyPr/>
          <a:lstStyle/>
          <a:p>
            <a:r>
              <a:rPr lang="de-CH" dirty="0"/>
              <a:t> Vielen Dank!</a:t>
            </a:r>
          </a:p>
        </p:txBody>
      </p:sp>
      <p:sp>
        <p:nvSpPr>
          <p:cNvPr id="4" name="Fußzeilenplatzhalter 3">
            <a:extLst>
              <a:ext uri="{FF2B5EF4-FFF2-40B4-BE49-F238E27FC236}">
                <a16:creationId xmlns:a16="http://schemas.microsoft.com/office/drawing/2014/main" id="{639BC51B-C997-D207-1A33-483B06F29970}"/>
              </a:ext>
            </a:extLst>
          </p:cNvPr>
          <p:cNvSpPr>
            <a:spLocks noGrp="1"/>
          </p:cNvSpPr>
          <p:nvPr>
            <p:ph type="ftr" sz="quarter" idx="11"/>
          </p:nvPr>
        </p:nvSpPr>
        <p:spPr/>
        <p:txBody>
          <a:bodyPr/>
          <a:lstStyle/>
          <a:p>
            <a:r>
              <a:rPr lang="de-CH"/>
              <a:t>Zentralkurs 2024</a:t>
            </a:r>
          </a:p>
        </p:txBody>
      </p:sp>
      <p:sp>
        <p:nvSpPr>
          <p:cNvPr id="5" name="Foliennummernplatzhalter 4">
            <a:extLst>
              <a:ext uri="{FF2B5EF4-FFF2-40B4-BE49-F238E27FC236}">
                <a16:creationId xmlns:a16="http://schemas.microsoft.com/office/drawing/2014/main" id="{124E242B-3EE2-4308-6C96-27CADF5D913C}"/>
              </a:ext>
            </a:extLst>
          </p:cNvPr>
          <p:cNvSpPr>
            <a:spLocks noGrp="1"/>
          </p:cNvSpPr>
          <p:nvPr>
            <p:ph type="sldNum" sz="quarter" idx="12"/>
          </p:nvPr>
        </p:nvSpPr>
        <p:spPr/>
        <p:txBody>
          <a:bodyPr/>
          <a:lstStyle/>
          <a:p>
            <a:fld id="{B2ED183E-0BDF-416E-8949-A237C21A5EF4}" type="slidenum">
              <a:rPr lang="de-CH" smtClean="0"/>
              <a:t>14</a:t>
            </a:fld>
            <a:endParaRPr lang="de-CH"/>
          </a:p>
        </p:txBody>
      </p:sp>
      <p:pic>
        <p:nvPicPr>
          <p:cNvPr id="9" name="Grafik 8">
            <a:extLst>
              <a:ext uri="{FF2B5EF4-FFF2-40B4-BE49-F238E27FC236}">
                <a16:creationId xmlns:a16="http://schemas.microsoft.com/office/drawing/2014/main" id="{7D7E6B99-D433-901C-231C-E065C5D1F0F3}"/>
              </a:ext>
            </a:extLst>
          </p:cNvPr>
          <p:cNvPicPr>
            <a:picLocks noChangeAspect="1"/>
          </p:cNvPicPr>
          <p:nvPr/>
        </p:nvPicPr>
        <p:blipFill>
          <a:blip r:embed="rId2"/>
          <a:stretch>
            <a:fillRect/>
          </a:stretch>
        </p:blipFill>
        <p:spPr>
          <a:xfrm>
            <a:off x="765921" y="1822683"/>
            <a:ext cx="3488902" cy="3488902"/>
          </a:xfrm>
          <a:prstGeom prst="rect">
            <a:avLst/>
          </a:prstGeom>
        </p:spPr>
      </p:pic>
      <p:pic>
        <p:nvPicPr>
          <p:cNvPr id="11" name="Grafik 10">
            <a:extLst>
              <a:ext uri="{FF2B5EF4-FFF2-40B4-BE49-F238E27FC236}">
                <a16:creationId xmlns:a16="http://schemas.microsoft.com/office/drawing/2014/main" id="{57B7396B-C0F7-EF2E-3272-329D4FC5ACF7}"/>
              </a:ext>
            </a:extLst>
          </p:cNvPr>
          <p:cNvPicPr>
            <a:picLocks noChangeAspect="1"/>
          </p:cNvPicPr>
          <p:nvPr/>
        </p:nvPicPr>
        <p:blipFill>
          <a:blip r:embed="rId3"/>
          <a:stretch>
            <a:fillRect/>
          </a:stretch>
        </p:blipFill>
        <p:spPr>
          <a:xfrm>
            <a:off x="4431240" y="1822683"/>
            <a:ext cx="3488903" cy="3488903"/>
          </a:xfrm>
          <a:prstGeom prst="rect">
            <a:avLst/>
          </a:prstGeom>
        </p:spPr>
      </p:pic>
      <p:pic>
        <p:nvPicPr>
          <p:cNvPr id="6" name="Grafik 5">
            <a:extLst>
              <a:ext uri="{FF2B5EF4-FFF2-40B4-BE49-F238E27FC236}">
                <a16:creationId xmlns:a16="http://schemas.microsoft.com/office/drawing/2014/main" id="{C29D4D82-5309-CCDC-C1B9-8F9B51A169E2}"/>
              </a:ext>
            </a:extLst>
          </p:cNvPr>
          <p:cNvPicPr>
            <a:picLocks noChangeAspect="1"/>
          </p:cNvPicPr>
          <p:nvPr/>
        </p:nvPicPr>
        <p:blipFill>
          <a:blip r:embed="rId4"/>
          <a:stretch>
            <a:fillRect/>
          </a:stretch>
        </p:blipFill>
        <p:spPr>
          <a:xfrm>
            <a:off x="8096560" y="1822684"/>
            <a:ext cx="3488903" cy="3488903"/>
          </a:xfrm>
          <a:prstGeom prst="rect">
            <a:avLst/>
          </a:prstGeom>
        </p:spPr>
      </p:pic>
    </p:spTree>
    <p:extLst>
      <p:ext uri="{BB962C8B-B14F-4D97-AF65-F5344CB8AC3E}">
        <p14:creationId xmlns:p14="http://schemas.microsoft.com/office/powerpoint/2010/main" val="17125824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3C6E9A-2949-CDCC-F67C-9CE39431608B}"/>
              </a:ext>
            </a:extLst>
          </p:cNvPr>
          <p:cNvSpPr>
            <a:spLocks noGrp="1"/>
          </p:cNvSpPr>
          <p:nvPr>
            <p:ph type="title"/>
          </p:nvPr>
        </p:nvSpPr>
        <p:spPr/>
        <p:txBody>
          <a:bodyPr/>
          <a:lstStyle/>
          <a:p>
            <a:r>
              <a:rPr lang="de-CH" dirty="0"/>
              <a:t>Persönlicher Hintergrund</a:t>
            </a:r>
          </a:p>
        </p:txBody>
      </p:sp>
      <p:sp>
        <p:nvSpPr>
          <p:cNvPr id="3" name="Inhaltsplatzhalter 2">
            <a:extLst>
              <a:ext uri="{FF2B5EF4-FFF2-40B4-BE49-F238E27FC236}">
                <a16:creationId xmlns:a16="http://schemas.microsoft.com/office/drawing/2014/main" id="{3D609CEF-4D02-5704-DF39-CA9FE1A607FB}"/>
              </a:ext>
            </a:extLst>
          </p:cNvPr>
          <p:cNvSpPr>
            <a:spLocks noGrp="1"/>
          </p:cNvSpPr>
          <p:nvPr>
            <p:ph idx="1"/>
          </p:nvPr>
        </p:nvSpPr>
        <p:spPr/>
        <p:txBody>
          <a:bodyPr/>
          <a:lstStyle/>
          <a:p>
            <a:pPr algn="l">
              <a:buFont typeface="Arial" panose="020B0604020202020204" pitchFamily="34" charset="0"/>
              <a:buChar char="•"/>
            </a:pPr>
            <a:r>
              <a:rPr lang="de-CH" sz="2400" b="0" i="0" dirty="0">
                <a:solidFill>
                  <a:srgbClr val="000000"/>
                </a:solidFill>
                <a:effectLst/>
                <a:latin typeface="Verdana" panose="020B0604030504040204" pitchFamily="34" charset="0"/>
              </a:rPr>
              <a:t>seit 20 Jahre Lehrer an Kanti Schaffhausen</a:t>
            </a:r>
          </a:p>
          <a:p>
            <a:pPr algn="l">
              <a:buFont typeface="Arial" panose="020B0604020202020204" pitchFamily="34" charset="0"/>
              <a:buChar char="•"/>
            </a:pPr>
            <a:r>
              <a:rPr lang="de-CH" sz="2400" dirty="0">
                <a:solidFill>
                  <a:srgbClr val="000000"/>
                </a:solidFill>
                <a:latin typeface="Verdana" panose="020B0604030504040204" pitchFamily="34" charset="0"/>
              </a:rPr>
              <a:t>Chemie, Physik und Informatik</a:t>
            </a:r>
            <a:endParaRPr lang="de-CH" sz="2400" b="0" i="0" dirty="0">
              <a:solidFill>
                <a:srgbClr val="000000"/>
              </a:solidFill>
              <a:effectLst/>
              <a:latin typeface="Verdana" panose="020B0604030504040204" pitchFamily="34" charset="0"/>
            </a:endParaRPr>
          </a:p>
          <a:p>
            <a:pPr algn="l">
              <a:buFont typeface="Arial" panose="020B0604020202020204" pitchFamily="34" charset="0"/>
              <a:buChar char="•"/>
            </a:pPr>
            <a:r>
              <a:rPr lang="de-CH" sz="2400" b="0" i="0" dirty="0">
                <a:solidFill>
                  <a:srgbClr val="000000"/>
                </a:solidFill>
                <a:effectLst/>
                <a:latin typeface="Verdana" panose="020B0604030504040204" pitchFamily="34" charset="0"/>
              </a:rPr>
              <a:t>Ausbildung Uni Zürich, Dissertation in Computational Chemistry, MPI Mülheim</a:t>
            </a:r>
          </a:p>
          <a:p>
            <a:pPr algn="l">
              <a:buFont typeface="Arial" panose="020B0604020202020204" pitchFamily="34" charset="0"/>
              <a:buChar char="•"/>
            </a:pPr>
            <a:r>
              <a:rPr lang="de-CH" sz="2400" dirty="0">
                <a:solidFill>
                  <a:srgbClr val="000000"/>
                </a:solidFill>
                <a:latin typeface="Verdana" panose="020B0604030504040204" pitchFamily="34" charset="0"/>
              </a:rPr>
              <a:t>Weitere Informationen zu diesem Vortrag auf </a:t>
            </a:r>
            <a:r>
              <a:rPr lang="de-CH" sz="2400" dirty="0">
                <a:solidFill>
                  <a:srgbClr val="000000"/>
                </a:solidFill>
                <a:highlight>
                  <a:srgbClr val="FFFF00"/>
                </a:highlight>
                <a:latin typeface="Verdana" panose="020B0604030504040204" pitchFamily="34" charset="0"/>
              </a:rPr>
              <a:t>https://www.rainer.ch/_chemie/chem_zk_2024.html</a:t>
            </a:r>
            <a:endParaRPr lang="de-CH" sz="2400" b="0" i="0" dirty="0">
              <a:solidFill>
                <a:srgbClr val="000000"/>
              </a:solidFill>
              <a:effectLst/>
              <a:highlight>
                <a:srgbClr val="FFFF00"/>
              </a:highlight>
              <a:latin typeface="Verdana" panose="020B0604030504040204" pitchFamily="34" charset="0"/>
            </a:endParaRPr>
          </a:p>
          <a:p>
            <a:pPr marL="0" indent="0" algn="l">
              <a:buNone/>
            </a:pPr>
            <a:endParaRPr lang="de-CH" b="0" i="0" dirty="0">
              <a:solidFill>
                <a:srgbClr val="000000"/>
              </a:solidFill>
              <a:effectLst/>
              <a:latin typeface="Verdana" panose="020B0604030504040204" pitchFamily="34" charset="0"/>
            </a:endParaRPr>
          </a:p>
          <a:p>
            <a:pPr marL="0" indent="0" algn="l">
              <a:buNone/>
            </a:pPr>
            <a:endParaRPr lang="de-CH" dirty="0">
              <a:solidFill>
                <a:srgbClr val="000000"/>
              </a:solidFill>
              <a:latin typeface="Verdana" panose="020B0604030504040204" pitchFamily="34" charset="0"/>
            </a:endParaRPr>
          </a:p>
          <a:p>
            <a:pPr marL="0" indent="0" algn="l">
              <a:buNone/>
            </a:pPr>
            <a:endParaRPr lang="de-CH" b="0" i="0" dirty="0">
              <a:solidFill>
                <a:srgbClr val="000000"/>
              </a:solidFill>
              <a:effectLst/>
              <a:latin typeface="Verdana" panose="020B0604030504040204" pitchFamily="34" charset="0"/>
            </a:endParaRPr>
          </a:p>
          <a:p>
            <a:endParaRPr lang="de-CH" dirty="0"/>
          </a:p>
        </p:txBody>
      </p:sp>
      <p:sp>
        <p:nvSpPr>
          <p:cNvPr id="4" name="Foliennummernplatzhalter 3">
            <a:extLst>
              <a:ext uri="{FF2B5EF4-FFF2-40B4-BE49-F238E27FC236}">
                <a16:creationId xmlns:a16="http://schemas.microsoft.com/office/drawing/2014/main" id="{AF6FC8CF-3FE8-0B9B-79D6-E86E2E59D7F0}"/>
              </a:ext>
            </a:extLst>
          </p:cNvPr>
          <p:cNvSpPr>
            <a:spLocks noGrp="1"/>
          </p:cNvSpPr>
          <p:nvPr>
            <p:ph type="sldNum" sz="quarter" idx="12"/>
          </p:nvPr>
        </p:nvSpPr>
        <p:spPr/>
        <p:txBody>
          <a:bodyPr/>
          <a:lstStyle/>
          <a:p>
            <a:fld id="{B2ED183E-0BDF-416E-8949-A237C21A5EF4}" type="slidenum">
              <a:rPr lang="de-CH" smtClean="0"/>
              <a:t>2</a:t>
            </a:fld>
            <a:endParaRPr lang="de-CH"/>
          </a:p>
        </p:txBody>
      </p:sp>
      <p:sp>
        <p:nvSpPr>
          <p:cNvPr id="5" name="Fußzeilenplatzhalter 4">
            <a:extLst>
              <a:ext uri="{FF2B5EF4-FFF2-40B4-BE49-F238E27FC236}">
                <a16:creationId xmlns:a16="http://schemas.microsoft.com/office/drawing/2014/main" id="{706F8934-9094-FCBE-FD53-150D6DF7C1F9}"/>
              </a:ext>
            </a:extLst>
          </p:cNvPr>
          <p:cNvSpPr>
            <a:spLocks noGrp="1"/>
          </p:cNvSpPr>
          <p:nvPr>
            <p:ph type="ftr" sz="quarter" idx="11"/>
          </p:nvPr>
        </p:nvSpPr>
        <p:spPr/>
        <p:txBody>
          <a:bodyPr/>
          <a:lstStyle/>
          <a:p>
            <a:r>
              <a:rPr lang="de-CH"/>
              <a:t>Zentralkurs 2024</a:t>
            </a:r>
          </a:p>
        </p:txBody>
      </p:sp>
    </p:spTree>
    <p:extLst>
      <p:ext uri="{BB962C8B-B14F-4D97-AF65-F5344CB8AC3E}">
        <p14:creationId xmlns:p14="http://schemas.microsoft.com/office/powerpoint/2010/main" val="2403534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647EDFFA-F91C-6309-9155-B50EB72E0A72}"/>
              </a:ext>
            </a:extLst>
          </p:cNvPr>
          <p:cNvSpPr>
            <a:spLocks noGrp="1"/>
          </p:cNvSpPr>
          <p:nvPr>
            <p:ph idx="1"/>
          </p:nvPr>
        </p:nvSpPr>
        <p:spPr/>
        <p:txBody>
          <a:bodyPr>
            <a:normAutofit/>
          </a:bodyPr>
          <a:lstStyle/>
          <a:p>
            <a:pPr marL="0" indent="0">
              <a:buNone/>
            </a:pPr>
            <a:r>
              <a:rPr lang="de-CH" sz="2400" dirty="0"/>
              <a:t>Grössere Unterrichtseinheit über …</a:t>
            </a:r>
            <a:br>
              <a:rPr lang="de-CH" sz="2400" dirty="0"/>
            </a:br>
            <a:br>
              <a:rPr lang="de-CH" sz="2400" dirty="0"/>
            </a:br>
            <a:endParaRPr lang="de-CH" sz="2400" dirty="0"/>
          </a:p>
          <a:p>
            <a:r>
              <a:rPr lang="de-CH" sz="2400" dirty="0"/>
              <a:t>Wie denken Computer</a:t>
            </a:r>
          </a:p>
          <a:p>
            <a:r>
              <a:rPr lang="de-CH" sz="2400" dirty="0"/>
              <a:t>Wieso künstliche Intelligenz und vieles mehr</a:t>
            </a:r>
          </a:p>
        </p:txBody>
      </p:sp>
      <p:sp>
        <p:nvSpPr>
          <p:cNvPr id="4" name="Foliennummernplatzhalter 3">
            <a:extLst>
              <a:ext uri="{FF2B5EF4-FFF2-40B4-BE49-F238E27FC236}">
                <a16:creationId xmlns:a16="http://schemas.microsoft.com/office/drawing/2014/main" id="{C6ECC10E-CBAF-F0C1-B45F-EB4A1D84A1EE}"/>
              </a:ext>
            </a:extLst>
          </p:cNvPr>
          <p:cNvSpPr>
            <a:spLocks noGrp="1"/>
          </p:cNvSpPr>
          <p:nvPr>
            <p:ph type="sldNum" sz="quarter" idx="12"/>
          </p:nvPr>
        </p:nvSpPr>
        <p:spPr/>
        <p:txBody>
          <a:bodyPr/>
          <a:lstStyle/>
          <a:p>
            <a:fld id="{B2ED183E-0BDF-416E-8949-A237C21A5EF4}" type="slidenum">
              <a:rPr lang="de-CH" smtClean="0"/>
              <a:t>3</a:t>
            </a:fld>
            <a:endParaRPr lang="de-CH"/>
          </a:p>
        </p:txBody>
      </p:sp>
      <p:sp>
        <p:nvSpPr>
          <p:cNvPr id="5" name="Fußzeilenplatzhalter 4">
            <a:extLst>
              <a:ext uri="{FF2B5EF4-FFF2-40B4-BE49-F238E27FC236}">
                <a16:creationId xmlns:a16="http://schemas.microsoft.com/office/drawing/2014/main" id="{F0B0A87B-F927-1D22-87F6-6F33F1AC939B}"/>
              </a:ext>
            </a:extLst>
          </p:cNvPr>
          <p:cNvSpPr>
            <a:spLocks noGrp="1"/>
          </p:cNvSpPr>
          <p:nvPr>
            <p:ph type="ftr" sz="quarter" idx="11"/>
          </p:nvPr>
        </p:nvSpPr>
        <p:spPr/>
        <p:txBody>
          <a:bodyPr/>
          <a:lstStyle/>
          <a:p>
            <a:r>
              <a:rPr lang="de-CH"/>
              <a:t>Zentralkurs 2024</a:t>
            </a:r>
          </a:p>
        </p:txBody>
      </p:sp>
    </p:spTree>
    <p:extLst>
      <p:ext uri="{BB962C8B-B14F-4D97-AF65-F5344CB8AC3E}">
        <p14:creationId xmlns:p14="http://schemas.microsoft.com/office/powerpoint/2010/main" val="29951524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7B5DC5-D61A-2E53-0679-292DEEFBBD53}"/>
              </a:ext>
            </a:extLst>
          </p:cNvPr>
          <p:cNvSpPr>
            <a:spLocks noGrp="1"/>
          </p:cNvSpPr>
          <p:nvPr>
            <p:ph type="title"/>
          </p:nvPr>
        </p:nvSpPr>
        <p:spPr>
          <a:xfrm>
            <a:off x="838200" y="306752"/>
            <a:ext cx="6879566" cy="1325563"/>
          </a:xfrm>
        </p:spPr>
        <p:txBody>
          <a:bodyPr/>
          <a:lstStyle/>
          <a:p>
            <a:r>
              <a:rPr lang="de-CH" dirty="0"/>
              <a:t>Alternativen zu </a:t>
            </a:r>
            <a:r>
              <a:rPr lang="de-CH" dirty="0" err="1"/>
              <a:t>ChatGPT</a:t>
            </a:r>
            <a:endParaRPr lang="de-CH" dirty="0"/>
          </a:p>
        </p:txBody>
      </p:sp>
      <p:sp>
        <p:nvSpPr>
          <p:cNvPr id="3" name="Inhaltsplatzhalter 2">
            <a:extLst>
              <a:ext uri="{FF2B5EF4-FFF2-40B4-BE49-F238E27FC236}">
                <a16:creationId xmlns:a16="http://schemas.microsoft.com/office/drawing/2014/main" id="{928F7527-C656-D0FE-DC7F-3AFFD07149CD}"/>
              </a:ext>
            </a:extLst>
          </p:cNvPr>
          <p:cNvSpPr>
            <a:spLocks noGrp="1"/>
          </p:cNvSpPr>
          <p:nvPr>
            <p:ph idx="1"/>
          </p:nvPr>
        </p:nvSpPr>
        <p:spPr>
          <a:xfrm>
            <a:off x="838200" y="1832156"/>
            <a:ext cx="10515600" cy="4351338"/>
          </a:xfrm>
        </p:spPr>
        <p:txBody>
          <a:bodyPr>
            <a:normAutofit/>
          </a:bodyPr>
          <a:lstStyle/>
          <a:p>
            <a:pPr algn="l">
              <a:buFont typeface="Arial" panose="020B0604020202020204" pitchFamily="34" charset="0"/>
              <a:buChar char="•"/>
            </a:pPr>
            <a:r>
              <a:rPr lang="de-CH" sz="2400" u="sng" dirty="0" err="1">
                <a:latin typeface="Verdana" panose="020B0604030504040204" pitchFamily="34" charset="0"/>
                <a:hlinkClick r:id="rId2">
                  <a:extLst>
                    <a:ext uri="{A12FA001-AC4F-418D-AE19-62706E023703}">
                      <ahyp:hlinkClr xmlns:ahyp="http://schemas.microsoft.com/office/drawing/2018/hyperlinkcolor" val="tx"/>
                    </a:ext>
                  </a:extLst>
                </a:hlinkClick>
              </a:rPr>
              <a:t>Perplexity</a:t>
            </a:r>
            <a:endParaRPr lang="de-CH" sz="2400" b="0" i="0" u="sng" dirty="0">
              <a:effectLst/>
              <a:latin typeface="Verdana" panose="020B0604030504040204" pitchFamily="34" charset="0"/>
            </a:endParaRPr>
          </a:p>
          <a:p>
            <a:pPr algn="l">
              <a:buFont typeface="Arial" panose="020B0604020202020204" pitchFamily="34" charset="0"/>
              <a:buChar char="•"/>
            </a:pPr>
            <a:r>
              <a:rPr lang="de-CH" sz="2400" dirty="0">
                <a:latin typeface="Verdana" panose="020B0604030504040204" pitchFamily="34" charset="0"/>
              </a:rPr>
              <a:t>G</a:t>
            </a:r>
            <a:r>
              <a:rPr lang="de-CH" sz="2400" b="0" i="0" dirty="0">
                <a:effectLst/>
                <a:latin typeface="Verdana" panose="020B0604030504040204" pitchFamily="34" charset="0"/>
              </a:rPr>
              <a:t>emini, </a:t>
            </a:r>
            <a:r>
              <a:rPr lang="de-CH" sz="2400" dirty="0">
                <a:latin typeface="Verdana" panose="020B0604030504040204" pitchFamily="34" charset="0"/>
              </a:rPr>
              <a:t>C</a:t>
            </a:r>
            <a:r>
              <a:rPr lang="de-CH" sz="2400" b="0" i="0" dirty="0">
                <a:effectLst/>
                <a:latin typeface="Verdana" panose="020B0604030504040204" pitchFamily="34" charset="0"/>
              </a:rPr>
              <a:t>laude, </a:t>
            </a:r>
            <a:r>
              <a:rPr lang="de-CH" sz="2400" dirty="0">
                <a:latin typeface="Verdana" panose="020B0604030504040204" pitchFamily="34" charset="0"/>
              </a:rPr>
              <a:t>C</a:t>
            </a:r>
            <a:r>
              <a:rPr lang="de-CH" sz="2400" b="0" i="0" dirty="0">
                <a:effectLst/>
                <a:latin typeface="Verdana" panose="020B0604030504040204" pitchFamily="34" charset="0"/>
              </a:rPr>
              <a:t>opilot </a:t>
            </a:r>
          </a:p>
          <a:p>
            <a:pPr algn="l">
              <a:buFont typeface="Arial" panose="020B0604020202020204" pitchFamily="34" charset="0"/>
              <a:buChar char="•"/>
            </a:pPr>
            <a:r>
              <a:rPr lang="de-CH" sz="2400" dirty="0" err="1">
                <a:latin typeface="Verdana" panose="020B0604030504040204" pitchFamily="34" charset="0"/>
                <a:hlinkClick r:id="rId3">
                  <a:extLst>
                    <a:ext uri="{A12FA001-AC4F-418D-AE19-62706E023703}">
                      <ahyp:hlinkClr xmlns:ahyp="http://schemas.microsoft.com/office/drawing/2018/hyperlinkcolor" val="tx"/>
                    </a:ext>
                  </a:extLst>
                </a:hlinkClick>
              </a:rPr>
              <a:t>Scispace</a:t>
            </a:r>
            <a:endParaRPr lang="de-CH" sz="2400" b="0" i="0" dirty="0">
              <a:effectLst/>
              <a:latin typeface="Verdana" panose="020B0604030504040204" pitchFamily="34" charset="0"/>
            </a:endParaRPr>
          </a:p>
          <a:p>
            <a:pPr algn="l">
              <a:buFont typeface="Arial" panose="020B0604020202020204" pitchFamily="34" charset="0"/>
              <a:buChar char="•"/>
            </a:pPr>
            <a:r>
              <a:rPr lang="de-CH" sz="2400" dirty="0" err="1">
                <a:latin typeface="Verdana" panose="020B0604030504040204" pitchFamily="34" charset="0"/>
                <a:hlinkClick r:id="rId4">
                  <a:extLst>
                    <a:ext uri="{A12FA001-AC4F-418D-AE19-62706E023703}">
                      <ahyp:hlinkClr xmlns:ahyp="http://schemas.microsoft.com/office/drawing/2018/hyperlinkcolor" val="tx"/>
                    </a:ext>
                  </a:extLst>
                </a:hlinkClick>
              </a:rPr>
              <a:t>Chatpdf</a:t>
            </a:r>
            <a:endParaRPr lang="de-CH" sz="2400" b="0" i="0" dirty="0">
              <a:effectLst/>
              <a:latin typeface="Verdana" panose="020B0604030504040204" pitchFamily="34" charset="0"/>
            </a:endParaRPr>
          </a:p>
          <a:p>
            <a:pPr algn="l">
              <a:buFont typeface="Arial" panose="020B0604020202020204" pitchFamily="34" charset="0"/>
              <a:buChar char="•"/>
            </a:pPr>
            <a:r>
              <a:rPr lang="de-CH" sz="2400" b="0" i="0" dirty="0">
                <a:effectLst/>
                <a:latin typeface="Verdana" panose="020B0604030504040204" pitchFamily="34" charset="0"/>
                <a:hlinkClick r:id="rId5">
                  <a:extLst>
                    <a:ext uri="{A12FA001-AC4F-418D-AE19-62706E023703}">
                      <ahyp:hlinkClr xmlns:ahyp="http://schemas.microsoft.com/office/drawing/2018/hyperlinkcolor" val="tx"/>
                    </a:ext>
                  </a:extLst>
                </a:hlinkClick>
              </a:rPr>
              <a:t>Videos auf YouTube zusammenfassen</a:t>
            </a:r>
            <a:endParaRPr lang="de-CH" sz="2400" b="0" i="0" dirty="0">
              <a:effectLst/>
              <a:latin typeface="Verdana" panose="020B0604030504040204" pitchFamily="34" charset="0"/>
            </a:endParaRPr>
          </a:p>
          <a:p>
            <a:pPr algn="l">
              <a:buFont typeface="Arial" panose="020B0604020202020204" pitchFamily="34" charset="0"/>
              <a:buChar char="•"/>
            </a:pPr>
            <a:r>
              <a:rPr lang="de-CH" sz="2400" b="0" i="0" dirty="0" err="1">
                <a:effectLst/>
                <a:latin typeface="Verdana" panose="020B0604030504040204" pitchFamily="34" charset="0"/>
                <a:hlinkClick r:id="rId6">
                  <a:extLst>
                    <a:ext uri="{A12FA001-AC4F-418D-AE19-62706E023703}">
                      <ahyp:hlinkClr xmlns:ahyp="http://schemas.microsoft.com/office/drawing/2018/hyperlinkcolor" val="tx"/>
                    </a:ext>
                  </a:extLst>
                </a:hlinkClick>
              </a:rPr>
              <a:t>DeeplWrite</a:t>
            </a:r>
            <a:endParaRPr lang="de-CH" sz="2400" b="0" i="0" dirty="0">
              <a:effectLst/>
              <a:latin typeface="Verdana" panose="020B0604030504040204" pitchFamily="34" charset="0"/>
            </a:endParaRPr>
          </a:p>
          <a:p>
            <a:pPr algn="l">
              <a:buFont typeface="Arial" panose="020B0604020202020204" pitchFamily="34" charset="0"/>
              <a:buChar char="•"/>
            </a:pPr>
            <a:r>
              <a:rPr lang="de-CH" sz="2400" b="0" i="0" dirty="0">
                <a:effectLst/>
                <a:latin typeface="Verdana" panose="020B0604030504040204" pitchFamily="34" charset="0"/>
                <a:hlinkClick r:id="rId7">
                  <a:extLst>
                    <a:ext uri="{A12FA001-AC4F-418D-AE19-62706E023703}">
                      <ahyp:hlinkClr xmlns:ahyp="http://schemas.microsoft.com/office/drawing/2018/hyperlinkcolor" val="tx"/>
                    </a:ext>
                  </a:extLst>
                </a:hlinkClick>
              </a:rPr>
              <a:t>Hausaufgabenlöser für Chemie</a:t>
            </a:r>
            <a:endParaRPr lang="de-CH" sz="2400" b="0" i="0" dirty="0">
              <a:effectLst/>
              <a:latin typeface="Verdana" panose="020B0604030504040204" pitchFamily="34" charset="0"/>
            </a:endParaRPr>
          </a:p>
          <a:p>
            <a:pPr algn="l">
              <a:buFont typeface="Arial" panose="020B0604020202020204" pitchFamily="34" charset="0"/>
              <a:buChar char="•"/>
            </a:pPr>
            <a:r>
              <a:rPr lang="de-CH" sz="2400" b="0" i="0" dirty="0">
                <a:effectLst/>
                <a:latin typeface="Verdana" panose="020B0604030504040204" pitchFamily="34" charset="0"/>
              </a:rPr>
              <a:t>Suchmaschinen für KIs </a:t>
            </a:r>
            <a:r>
              <a:rPr lang="de-CH" sz="2400" b="0" i="0" dirty="0">
                <a:effectLst/>
                <a:latin typeface="Verdana" panose="020B0604030504040204" pitchFamily="34" charset="0"/>
                <a:hlinkClick r:id="rId8">
                  <a:extLst>
                    <a:ext uri="{A12FA001-AC4F-418D-AE19-62706E023703}">
                      <ahyp:hlinkClr xmlns:ahyp="http://schemas.microsoft.com/office/drawing/2018/hyperlinkcolor" val="tx"/>
                    </a:ext>
                  </a:extLst>
                </a:hlinkClick>
              </a:rPr>
              <a:t>[link_1] </a:t>
            </a:r>
            <a:r>
              <a:rPr lang="de-CH" sz="2400" b="0" i="0" dirty="0">
                <a:effectLst/>
                <a:latin typeface="Verdana" panose="020B0604030504040204" pitchFamily="34" charset="0"/>
              </a:rPr>
              <a:t>oder </a:t>
            </a:r>
            <a:r>
              <a:rPr lang="de-CH" sz="2400" b="0" i="0" dirty="0">
                <a:effectLst/>
                <a:latin typeface="Verdana" panose="020B0604030504040204" pitchFamily="34" charset="0"/>
                <a:hlinkClick r:id="rId9">
                  <a:extLst>
                    <a:ext uri="{A12FA001-AC4F-418D-AE19-62706E023703}">
                      <ahyp:hlinkClr xmlns:ahyp="http://schemas.microsoft.com/office/drawing/2018/hyperlinkcolor" val="tx"/>
                    </a:ext>
                  </a:extLst>
                </a:hlinkClick>
              </a:rPr>
              <a:t>[link_2]</a:t>
            </a:r>
            <a:endParaRPr lang="de-CH" sz="2400" b="0" i="0" dirty="0">
              <a:effectLst/>
              <a:latin typeface="Verdana" panose="020B0604030504040204" pitchFamily="34" charset="0"/>
            </a:endParaRPr>
          </a:p>
          <a:p>
            <a:endParaRPr lang="de-CH" dirty="0"/>
          </a:p>
        </p:txBody>
      </p:sp>
      <p:sp>
        <p:nvSpPr>
          <p:cNvPr id="10" name="Foliennummernplatzhalter 9">
            <a:extLst>
              <a:ext uri="{FF2B5EF4-FFF2-40B4-BE49-F238E27FC236}">
                <a16:creationId xmlns:a16="http://schemas.microsoft.com/office/drawing/2014/main" id="{D3AE2C2E-2A5B-5949-E6E0-E57DD884BDF5}"/>
              </a:ext>
            </a:extLst>
          </p:cNvPr>
          <p:cNvSpPr>
            <a:spLocks noGrp="1"/>
          </p:cNvSpPr>
          <p:nvPr>
            <p:ph type="sldNum" sz="quarter" idx="12"/>
          </p:nvPr>
        </p:nvSpPr>
        <p:spPr/>
        <p:txBody>
          <a:bodyPr/>
          <a:lstStyle/>
          <a:p>
            <a:fld id="{B2ED183E-0BDF-416E-8949-A237C21A5EF4}" type="slidenum">
              <a:rPr lang="de-CH" smtClean="0"/>
              <a:t>4</a:t>
            </a:fld>
            <a:endParaRPr lang="de-CH"/>
          </a:p>
        </p:txBody>
      </p:sp>
      <p:sp>
        <p:nvSpPr>
          <p:cNvPr id="4" name="AutoShape 2" descr="Three distinct icons representing the diversity of AI and chatbots. Each icon should feature different speech bubbles, chatbot symbols, or AI-related visuals arranged creatively to show variety in AI systems. The design should be modern and minimalistic, with simple shapes and colors. No text or words should be present in any of the icons.">
            <a:extLst>
              <a:ext uri="{FF2B5EF4-FFF2-40B4-BE49-F238E27FC236}">
                <a16:creationId xmlns:a16="http://schemas.microsoft.com/office/drawing/2014/main" id="{E9AB04EA-8C8F-C04C-9A4E-886B8E87486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5" name="Textfeld 4">
            <a:extLst>
              <a:ext uri="{FF2B5EF4-FFF2-40B4-BE49-F238E27FC236}">
                <a16:creationId xmlns:a16="http://schemas.microsoft.com/office/drawing/2014/main" id="{B0C6DEEF-8F49-60C0-EAC3-04AF56A35AAA}"/>
              </a:ext>
            </a:extLst>
          </p:cNvPr>
          <p:cNvSpPr txBox="1"/>
          <p:nvPr/>
        </p:nvSpPr>
        <p:spPr>
          <a:xfrm>
            <a:off x="8292860" y="1069674"/>
            <a:ext cx="2202612" cy="369332"/>
          </a:xfrm>
          <a:prstGeom prst="rect">
            <a:avLst/>
          </a:prstGeom>
          <a:noFill/>
        </p:spPr>
        <p:txBody>
          <a:bodyPr wrap="square" rtlCol="0">
            <a:spAutoFit/>
          </a:bodyPr>
          <a:lstStyle/>
          <a:p>
            <a:r>
              <a:rPr lang="de-CH" dirty="0"/>
              <a:t>   </a:t>
            </a:r>
          </a:p>
        </p:txBody>
      </p:sp>
      <p:sp>
        <p:nvSpPr>
          <p:cNvPr id="11" name="Fußzeilenplatzhalter 10">
            <a:extLst>
              <a:ext uri="{FF2B5EF4-FFF2-40B4-BE49-F238E27FC236}">
                <a16:creationId xmlns:a16="http://schemas.microsoft.com/office/drawing/2014/main" id="{7CFA182C-514E-CE8A-CCFE-EB18762196C8}"/>
              </a:ext>
            </a:extLst>
          </p:cNvPr>
          <p:cNvSpPr>
            <a:spLocks noGrp="1"/>
          </p:cNvSpPr>
          <p:nvPr>
            <p:ph type="ftr" sz="quarter" idx="11"/>
          </p:nvPr>
        </p:nvSpPr>
        <p:spPr/>
        <p:txBody>
          <a:bodyPr/>
          <a:lstStyle/>
          <a:p>
            <a:r>
              <a:rPr lang="de-CH"/>
              <a:t>Zentralkurs 2024</a:t>
            </a:r>
          </a:p>
        </p:txBody>
      </p:sp>
    </p:spTree>
    <p:extLst>
      <p:ext uri="{BB962C8B-B14F-4D97-AF65-F5344CB8AC3E}">
        <p14:creationId xmlns:p14="http://schemas.microsoft.com/office/powerpoint/2010/main" val="42178798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CF0168-F25E-8FE1-D333-3D302D20053D}"/>
              </a:ext>
            </a:extLst>
          </p:cNvPr>
          <p:cNvSpPr>
            <a:spLocks noGrp="1"/>
          </p:cNvSpPr>
          <p:nvPr>
            <p:ph type="title"/>
          </p:nvPr>
        </p:nvSpPr>
        <p:spPr/>
        <p:txBody>
          <a:bodyPr>
            <a:normAutofit/>
          </a:bodyPr>
          <a:lstStyle/>
          <a:p>
            <a:r>
              <a:rPr lang="de-DE" dirty="0"/>
              <a:t>Prompten </a:t>
            </a:r>
            <a:endParaRPr lang="de-CH" dirty="0"/>
          </a:p>
        </p:txBody>
      </p:sp>
      <p:sp>
        <p:nvSpPr>
          <p:cNvPr id="3" name="Inhaltsplatzhalter 2">
            <a:extLst>
              <a:ext uri="{FF2B5EF4-FFF2-40B4-BE49-F238E27FC236}">
                <a16:creationId xmlns:a16="http://schemas.microsoft.com/office/drawing/2014/main" id="{D3210B92-674F-4015-F296-47FA094230DE}"/>
              </a:ext>
            </a:extLst>
          </p:cNvPr>
          <p:cNvSpPr>
            <a:spLocks noGrp="1"/>
          </p:cNvSpPr>
          <p:nvPr>
            <p:ph idx="1"/>
          </p:nvPr>
        </p:nvSpPr>
        <p:spPr>
          <a:xfrm>
            <a:off x="779417" y="2341608"/>
            <a:ext cx="10515600" cy="2886000"/>
          </a:xfrm>
        </p:spPr>
        <p:txBody>
          <a:bodyPr>
            <a:normAutofit/>
          </a:bodyPr>
          <a:lstStyle/>
          <a:p>
            <a:r>
              <a:rPr lang="de-DE" sz="2400" b="0" i="0" dirty="0">
                <a:solidFill>
                  <a:srgbClr val="000000"/>
                </a:solidFill>
                <a:effectLst/>
                <a:latin typeface="Verdana" panose="020B0604030504040204" pitchFamily="34" charset="0"/>
              </a:rPr>
              <a:t>Nicht nur für die Chemie</a:t>
            </a:r>
          </a:p>
          <a:p>
            <a:r>
              <a:rPr lang="de-DE" sz="2400" dirty="0">
                <a:solidFill>
                  <a:srgbClr val="000000"/>
                </a:solidFill>
                <a:latin typeface="Verdana" panose="020B0604030504040204" pitchFamily="34" charset="0"/>
              </a:rPr>
              <a:t>N</a:t>
            </a:r>
            <a:r>
              <a:rPr lang="de-DE" sz="2400" b="0" i="0" dirty="0">
                <a:solidFill>
                  <a:srgbClr val="000000"/>
                </a:solidFill>
                <a:effectLst/>
                <a:latin typeface="Verdana" panose="020B0604030504040204" pitchFamily="34" charset="0"/>
              </a:rPr>
              <a:t>eu lernen zu fragen</a:t>
            </a:r>
          </a:p>
          <a:p>
            <a:r>
              <a:rPr lang="de-DE" sz="2400" b="0" i="0" dirty="0">
                <a:solidFill>
                  <a:srgbClr val="000000"/>
                </a:solidFill>
                <a:effectLst/>
                <a:latin typeface="Verdana" panose="020B0604030504040204" pitchFamily="34" charset="0"/>
              </a:rPr>
              <a:t>Nicht nur </a:t>
            </a:r>
            <a:r>
              <a:rPr lang="de-DE" sz="2400" dirty="0">
                <a:solidFill>
                  <a:srgbClr val="000000"/>
                </a:solidFill>
                <a:latin typeface="Verdana" panose="020B0604030504040204" pitchFamily="34" charset="0"/>
              </a:rPr>
              <a:t>G</a:t>
            </a:r>
            <a:r>
              <a:rPr lang="de-DE" sz="2400" b="0" i="0" dirty="0">
                <a:solidFill>
                  <a:srgbClr val="000000"/>
                </a:solidFill>
                <a:effectLst/>
                <a:latin typeface="Verdana" panose="020B0604030504040204" pitchFamily="34" charset="0"/>
              </a:rPr>
              <a:t>oogle-Anfrage imitieren</a:t>
            </a:r>
          </a:p>
          <a:p>
            <a:r>
              <a:rPr lang="de-DE" sz="2400" dirty="0">
                <a:solidFill>
                  <a:srgbClr val="000000"/>
                </a:solidFill>
                <a:latin typeface="Verdana" panose="020B0604030504040204" pitchFamily="34" charset="0"/>
              </a:rPr>
              <a:t>Braucht Zeit</a:t>
            </a:r>
            <a:endParaRPr lang="de-DE" sz="2400" b="0" i="0" dirty="0">
              <a:solidFill>
                <a:srgbClr val="000000"/>
              </a:solidFill>
              <a:effectLst/>
              <a:latin typeface="Verdana" panose="020B0604030504040204" pitchFamily="34" charset="0"/>
            </a:endParaRPr>
          </a:p>
          <a:p>
            <a:r>
              <a:rPr lang="de-CH" sz="2400" dirty="0">
                <a:solidFill>
                  <a:srgbClr val="000000"/>
                </a:solidFill>
                <a:latin typeface="Verdana" panose="020B0604030504040204" pitchFamily="34" charset="0"/>
              </a:rPr>
              <a:t>Rolle einnehmen, Umfang und Art der Antwort, Sprachstil definieren</a:t>
            </a:r>
          </a:p>
          <a:p>
            <a:endParaRPr lang="de-DE" b="0" i="0" dirty="0">
              <a:solidFill>
                <a:srgbClr val="000000"/>
              </a:solidFill>
              <a:effectLst/>
              <a:latin typeface="Verdana" panose="020B0604030504040204" pitchFamily="34" charset="0"/>
            </a:endParaRPr>
          </a:p>
          <a:p>
            <a:endParaRPr lang="de-DE" b="0" i="0" dirty="0">
              <a:solidFill>
                <a:srgbClr val="000000"/>
              </a:solidFill>
              <a:effectLst/>
              <a:latin typeface="Verdana" panose="020B0604030504040204" pitchFamily="34" charset="0"/>
            </a:endParaRPr>
          </a:p>
          <a:p>
            <a:endParaRPr lang="de-CH" dirty="0"/>
          </a:p>
        </p:txBody>
      </p:sp>
      <p:sp>
        <p:nvSpPr>
          <p:cNvPr id="4" name="Foliennummernplatzhalter 3">
            <a:extLst>
              <a:ext uri="{FF2B5EF4-FFF2-40B4-BE49-F238E27FC236}">
                <a16:creationId xmlns:a16="http://schemas.microsoft.com/office/drawing/2014/main" id="{2AC1BECC-597B-9732-EB48-A4203E2006C1}"/>
              </a:ext>
            </a:extLst>
          </p:cNvPr>
          <p:cNvSpPr>
            <a:spLocks noGrp="1"/>
          </p:cNvSpPr>
          <p:nvPr>
            <p:ph type="sldNum" sz="quarter" idx="12"/>
          </p:nvPr>
        </p:nvSpPr>
        <p:spPr/>
        <p:txBody>
          <a:bodyPr/>
          <a:lstStyle/>
          <a:p>
            <a:fld id="{B2ED183E-0BDF-416E-8949-A237C21A5EF4}" type="slidenum">
              <a:rPr lang="de-CH" smtClean="0"/>
              <a:t>5</a:t>
            </a:fld>
            <a:endParaRPr lang="de-CH"/>
          </a:p>
        </p:txBody>
      </p:sp>
      <p:sp>
        <p:nvSpPr>
          <p:cNvPr id="6" name="Fußzeilenplatzhalter 5">
            <a:extLst>
              <a:ext uri="{FF2B5EF4-FFF2-40B4-BE49-F238E27FC236}">
                <a16:creationId xmlns:a16="http://schemas.microsoft.com/office/drawing/2014/main" id="{1BF6A2CD-F6BB-74D6-2744-E38CE58EBA9D}"/>
              </a:ext>
            </a:extLst>
          </p:cNvPr>
          <p:cNvSpPr>
            <a:spLocks noGrp="1"/>
          </p:cNvSpPr>
          <p:nvPr>
            <p:ph type="ftr" sz="quarter" idx="11"/>
          </p:nvPr>
        </p:nvSpPr>
        <p:spPr/>
        <p:txBody>
          <a:bodyPr/>
          <a:lstStyle/>
          <a:p>
            <a:r>
              <a:rPr lang="de-CH" dirty="0"/>
              <a:t>Zentralkurs 2024</a:t>
            </a:r>
          </a:p>
        </p:txBody>
      </p:sp>
    </p:spTree>
    <p:extLst>
      <p:ext uri="{BB962C8B-B14F-4D97-AF65-F5344CB8AC3E}">
        <p14:creationId xmlns:p14="http://schemas.microsoft.com/office/powerpoint/2010/main" val="2091032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95AE3E-3FDF-57C9-A935-02652E8DB35F}"/>
              </a:ext>
            </a:extLst>
          </p:cNvPr>
          <p:cNvSpPr>
            <a:spLocks noGrp="1"/>
          </p:cNvSpPr>
          <p:nvPr>
            <p:ph type="title"/>
          </p:nvPr>
        </p:nvSpPr>
        <p:spPr/>
        <p:txBody>
          <a:bodyPr/>
          <a:lstStyle/>
          <a:p>
            <a:r>
              <a:rPr lang="de-CH" sz="2800" dirty="0">
                <a:solidFill>
                  <a:srgbClr val="000000"/>
                </a:solidFill>
                <a:latin typeface="Verdana" panose="020B0604030504040204" pitchFamily="34" charset="0"/>
                <a:ea typeface="+mn-ea"/>
                <a:cs typeface="+mn-cs"/>
              </a:rPr>
              <a:t>Beispiel Laborbericht</a:t>
            </a:r>
          </a:p>
        </p:txBody>
      </p:sp>
      <p:sp>
        <p:nvSpPr>
          <p:cNvPr id="3" name="Inhaltsplatzhalter 2">
            <a:extLst>
              <a:ext uri="{FF2B5EF4-FFF2-40B4-BE49-F238E27FC236}">
                <a16:creationId xmlns:a16="http://schemas.microsoft.com/office/drawing/2014/main" id="{405A21E2-C14B-0CED-96D6-F78E00EBC26D}"/>
              </a:ext>
            </a:extLst>
          </p:cNvPr>
          <p:cNvSpPr>
            <a:spLocks noGrp="1"/>
          </p:cNvSpPr>
          <p:nvPr>
            <p:ph idx="1"/>
          </p:nvPr>
        </p:nvSpPr>
        <p:spPr>
          <a:xfrm>
            <a:off x="838199" y="1531711"/>
            <a:ext cx="11173097" cy="4351338"/>
          </a:xfrm>
        </p:spPr>
        <p:txBody>
          <a:bodyPr>
            <a:normAutofit fontScale="77500" lnSpcReduction="20000"/>
          </a:bodyPr>
          <a:lstStyle/>
          <a:p>
            <a:pPr marL="0" indent="0">
              <a:lnSpc>
                <a:spcPct val="120000"/>
              </a:lnSpc>
              <a:buNone/>
            </a:pPr>
            <a:r>
              <a:rPr lang="de-DE" b="0" i="0" dirty="0">
                <a:solidFill>
                  <a:srgbClr val="000000"/>
                </a:solidFill>
                <a:effectLst/>
                <a:highlight>
                  <a:srgbClr val="FFFF00"/>
                </a:highlight>
                <a:latin typeface="Verdana" panose="020B0604030504040204" pitchFamily="34" charset="0"/>
              </a:rPr>
              <a:t>Prompt</a:t>
            </a:r>
            <a:r>
              <a:rPr lang="de-DE" b="0" i="0" dirty="0">
                <a:solidFill>
                  <a:srgbClr val="000000"/>
                </a:solidFill>
                <a:effectLst/>
                <a:latin typeface="Verdana" panose="020B0604030504040204" pitchFamily="34" charset="0"/>
              </a:rPr>
              <a:t>: Du sollst einen </a:t>
            </a:r>
            <a:r>
              <a:rPr lang="de-DE" b="0" i="0" u="sng" dirty="0">
                <a:solidFill>
                  <a:srgbClr val="000000"/>
                </a:solidFill>
                <a:effectLst/>
                <a:latin typeface="Verdana" panose="020B0604030504040204" pitchFamily="34" charset="0"/>
              </a:rPr>
              <a:t>Laborbericht im Stil eines Gymnasialschülers </a:t>
            </a:r>
            <a:r>
              <a:rPr lang="de-DE" b="0" i="0" dirty="0">
                <a:solidFill>
                  <a:srgbClr val="000000"/>
                </a:solidFill>
                <a:effectLst/>
                <a:latin typeface="Verdana" panose="020B0604030504040204" pitchFamily="34" charset="0"/>
              </a:rPr>
              <a:t>schreiben. Der Versuch beinhaltet das Versilbern von </a:t>
            </a:r>
            <a:r>
              <a:rPr lang="de-DE" b="0" i="0" dirty="0" err="1">
                <a:solidFill>
                  <a:srgbClr val="000000"/>
                </a:solidFill>
                <a:effectLst/>
                <a:latin typeface="Verdana" panose="020B0604030504040204" pitchFamily="34" charset="0"/>
              </a:rPr>
              <a:t>Glasgefässen</a:t>
            </a:r>
            <a:r>
              <a:rPr lang="de-DE" b="0" i="0" dirty="0">
                <a:solidFill>
                  <a:srgbClr val="000000"/>
                </a:solidFill>
                <a:effectLst/>
                <a:latin typeface="Verdana" panose="020B0604030504040204" pitchFamily="34" charset="0"/>
              </a:rPr>
              <a:t>. </a:t>
            </a:r>
            <a:r>
              <a:rPr lang="de-DE" b="0" i="0" u="sng" dirty="0">
                <a:solidFill>
                  <a:srgbClr val="000000"/>
                </a:solidFill>
                <a:effectLst/>
                <a:latin typeface="Verdana" panose="020B0604030504040204" pitchFamily="34" charset="0"/>
              </a:rPr>
              <a:t>Der Bericht soll </a:t>
            </a:r>
            <a:r>
              <a:rPr lang="de-DE" b="0" i="0" u="sng" dirty="0" err="1">
                <a:solidFill>
                  <a:srgbClr val="000000"/>
                </a:solidFill>
                <a:effectLst/>
                <a:latin typeface="Verdana" panose="020B0604030504040204" pitchFamily="34" charset="0"/>
              </a:rPr>
              <a:t>folgendermassen</a:t>
            </a:r>
            <a:r>
              <a:rPr lang="de-DE" b="0" i="0" u="sng" dirty="0">
                <a:solidFill>
                  <a:srgbClr val="000000"/>
                </a:solidFill>
                <a:effectLst/>
                <a:latin typeface="Verdana" panose="020B0604030504040204" pitchFamily="34" charset="0"/>
              </a:rPr>
              <a:t> gegliedert sein:</a:t>
            </a:r>
            <a:r>
              <a:rPr lang="de-DE" b="0" i="0" dirty="0">
                <a:solidFill>
                  <a:srgbClr val="000000"/>
                </a:solidFill>
                <a:effectLst/>
                <a:latin typeface="Verdana" panose="020B0604030504040204" pitchFamily="34" charset="0"/>
              </a:rPr>
              <a:t> Theorie, Vorgehen (inklusive der Mengenangaben, benötigter Glaswaren, Berechnungen, Mengen </a:t>
            </a:r>
            <a:r>
              <a:rPr lang="de-DE" b="0" i="0" dirty="0" err="1">
                <a:solidFill>
                  <a:srgbClr val="000000"/>
                </a:solidFill>
                <a:effectLst/>
                <a:latin typeface="Verdana" panose="020B0604030504040204" pitchFamily="34" charset="0"/>
              </a:rPr>
              <a:t>etc</a:t>
            </a:r>
            <a:r>
              <a:rPr lang="de-DE" b="0" i="0" dirty="0">
                <a:solidFill>
                  <a:srgbClr val="000000"/>
                </a:solidFill>
                <a:effectLst/>
                <a:latin typeface="Verdana" panose="020B0604030504040204" pitchFamily="34" charset="0"/>
              </a:rPr>
              <a:t>), Ergebnisse, Quellen, benötigte Chemikalien – Glasware. </a:t>
            </a:r>
            <a:r>
              <a:rPr lang="de-DE" b="0" i="0" u="sng" dirty="0">
                <a:solidFill>
                  <a:srgbClr val="000000"/>
                </a:solidFill>
                <a:effectLst/>
                <a:latin typeface="Verdana" panose="020B0604030504040204" pitchFamily="34" charset="0"/>
              </a:rPr>
              <a:t>Falls notwendig soll z.B. angegeben werden</a:t>
            </a:r>
            <a:r>
              <a:rPr lang="de-DE" b="0" i="0" dirty="0">
                <a:solidFill>
                  <a:srgbClr val="000000"/>
                </a:solidFill>
                <a:effectLst/>
                <a:latin typeface="Verdana" panose="020B0604030504040204" pitchFamily="34" charset="0"/>
              </a:rPr>
              <a:t>, wie eine z.B. 0.1 molare KOH-Lösung zuvor hergestellt wird. Der Leser wird ein kritischer und kompetenter Chemielehrer eines Gymnasiums sein. </a:t>
            </a:r>
            <a:r>
              <a:rPr lang="de-DE" b="0" i="0" u="sng" dirty="0">
                <a:solidFill>
                  <a:srgbClr val="000000"/>
                </a:solidFill>
                <a:effectLst/>
                <a:latin typeface="Verdana" panose="020B0604030504040204" pitchFamily="34" charset="0"/>
              </a:rPr>
              <a:t>Der Stil soll nicht ‘Tagebuch’ ähnlich </a:t>
            </a:r>
            <a:r>
              <a:rPr lang="de-DE" b="0" i="0" dirty="0">
                <a:solidFill>
                  <a:srgbClr val="000000"/>
                </a:solidFill>
                <a:effectLst/>
                <a:latin typeface="Verdana" panose="020B0604030504040204" pitchFamily="34" charset="0"/>
              </a:rPr>
              <a:t>(ich habe 2 Gramm eingewogen) sein, sondern im passiv beschreibenden Stil wie derart ‘es wurden 2 Gramm eingewogen’. Auf eine </a:t>
            </a:r>
            <a:r>
              <a:rPr lang="de-DE" b="0" i="0" u="sng" dirty="0">
                <a:solidFill>
                  <a:srgbClr val="000000"/>
                </a:solidFill>
                <a:effectLst/>
                <a:latin typeface="Verdana" panose="020B0604030504040204" pitchFamily="34" charset="0"/>
              </a:rPr>
              <a:t>ausschweifende, blumige Sprache soll verzichtet werden, nüchterner Laborjargon </a:t>
            </a:r>
            <a:r>
              <a:rPr lang="de-DE" b="0" i="0" dirty="0">
                <a:solidFill>
                  <a:srgbClr val="000000"/>
                </a:solidFill>
                <a:effectLst/>
                <a:latin typeface="Verdana" panose="020B0604030504040204" pitchFamily="34" charset="0"/>
              </a:rPr>
              <a:t>bitte. </a:t>
            </a:r>
            <a:r>
              <a:rPr lang="de-DE" b="0" i="0" dirty="0" err="1">
                <a:solidFill>
                  <a:srgbClr val="000000"/>
                </a:solidFill>
                <a:effectLst/>
                <a:latin typeface="Verdana" panose="020B0604030504040204" pitchFamily="34" charset="0"/>
              </a:rPr>
              <a:t>Ausser</a:t>
            </a:r>
            <a:r>
              <a:rPr lang="de-DE" b="0" i="0" dirty="0">
                <a:solidFill>
                  <a:srgbClr val="000000"/>
                </a:solidFill>
                <a:effectLst/>
                <a:latin typeface="Verdana" panose="020B0604030504040204" pitchFamily="34" charset="0"/>
              </a:rPr>
              <a:t> beim letzten Gliederungspunkt soll auf eine Auflistung verzichtet werden. Insgesamt soll der Bericht </a:t>
            </a:r>
            <a:r>
              <a:rPr lang="de-DE" b="0" i="0" u="sng" dirty="0">
                <a:solidFill>
                  <a:srgbClr val="000000"/>
                </a:solidFill>
                <a:effectLst/>
                <a:latin typeface="Verdana" panose="020B0604030504040204" pitchFamily="34" charset="0"/>
              </a:rPr>
              <a:t>nicht mehr als 500 Worte umfassen</a:t>
            </a:r>
            <a:r>
              <a:rPr lang="de-DE" b="0" i="0" dirty="0">
                <a:solidFill>
                  <a:srgbClr val="000000"/>
                </a:solidFill>
                <a:effectLst/>
                <a:latin typeface="Verdana" panose="020B0604030504040204" pitchFamily="34" charset="0"/>
              </a:rPr>
              <a:t>. Speichere die Ausgabe in ein </a:t>
            </a:r>
            <a:r>
              <a:rPr lang="de-DE" b="0" i="0" dirty="0" err="1">
                <a:solidFill>
                  <a:srgbClr val="000000"/>
                </a:solidFill>
                <a:effectLst/>
                <a:latin typeface="Verdana" panose="020B0604030504040204" pitchFamily="34" charset="0"/>
              </a:rPr>
              <a:t>pdf</a:t>
            </a:r>
            <a:r>
              <a:rPr lang="de-DE" b="0" i="0" dirty="0">
                <a:solidFill>
                  <a:srgbClr val="000000"/>
                </a:solidFill>
                <a:effectLst/>
                <a:latin typeface="Verdana" panose="020B0604030504040204" pitchFamily="34" charset="0"/>
              </a:rPr>
              <a:t>-file mit dem Namen versuch_versilbern_variante_1.pdf</a:t>
            </a:r>
            <a:br>
              <a:rPr lang="de-DE" dirty="0"/>
            </a:br>
            <a:r>
              <a:rPr lang="de-DE" b="0" i="0" dirty="0">
                <a:solidFill>
                  <a:srgbClr val="000000"/>
                </a:solidFill>
                <a:effectLst/>
                <a:latin typeface="Verdana" panose="020B0604030504040204" pitchFamily="34" charset="0"/>
              </a:rPr>
              <a:t>Bericht </a:t>
            </a:r>
            <a:r>
              <a:rPr lang="de-DE" b="0" i="0" dirty="0" err="1">
                <a:solidFill>
                  <a:srgbClr val="000000"/>
                </a:solidFill>
                <a:effectLst/>
                <a:latin typeface="Verdana" panose="020B0604030504040204" pitchFamily="34" charset="0"/>
              </a:rPr>
              <a:t>by</a:t>
            </a:r>
            <a:r>
              <a:rPr lang="de-DE" b="0" i="0" dirty="0">
                <a:solidFill>
                  <a:srgbClr val="000000"/>
                </a:solidFill>
                <a:effectLst/>
                <a:latin typeface="Verdana" panose="020B0604030504040204" pitchFamily="34" charset="0"/>
              </a:rPr>
              <a:t> </a:t>
            </a:r>
            <a:r>
              <a:rPr lang="de-DE" b="0" i="0" dirty="0" err="1">
                <a:solidFill>
                  <a:srgbClr val="000000"/>
                </a:solidFill>
                <a:effectLst/>
                <a:latin typeface="Verdana" panose="020B0604030504040204" pitchFamily="34" charset="0"/>
              </a:rPr>
              <a:t>chatgpt</a:t>
            </a:r>
            <a:r>
              <a:rPr lang="de-DE" b="0" i="0" dirty="0">
                <a:solidFill>
                  <a:srgbClr val="000000"/>
                </a:solidFill>
                <a:effectLst/>
                <a:latin typeface="Verdana" panose="020B0604030504040204" pitchFamily="34" charset="0"/>
              </a:rPr>
              <a:t> </a:t>
            </a:r>
            <a:r>
              <a:rPr lang="de-DE" b="0" i="0" dirty="0">
                <a:solidFill>
                  <a:srgbClr val="FFFFFF"/>
                </a:solidFill>
                <a:effectLst/>
                <a:latin typeface="Verdana" panose="020B0604030504040204" pitchFamily="34" charset="0"/>
                <a:hlinkClick r:id="rId2"/>
              </a:rPr>
              <a:t>[hier] </a:t>
            </a:r>
            <a:r>
              <a:rPr lang="de-DE" b="0" i="0" dirty="0">
                <a:solidFill>
                  <a:srgbClr val="000000"/>
                </a:solidFill>
                <a:effectLst/>
                <a:latin typeface="Verdana" panose="020B0604030504040204" pitchFamily="34" charset="0"/>
              </a:rPr>
              <a:t>oder </a:t>
            </a:r>
            <a:r>
              <a:rPr lang="de-DE" b="0" i="0" dirty="0" err="1">
                <a:solidFill>
                  <a:srgbClr val="000000"/>
                </a:solidFill>
                <a:effectLst/>
                <a:latin typeface="Verdana" panose="020B0604030504040204" pitchFamily="34" charset="0"/>
              </a:rPr>
              <a:t>copilot</a:t>
            </a:r>
            <a:r>
              <a:rPr lang="de-DE" b="0" i="0" dirty="0">
                <a:solidFill>
                  <a:srgbClr val="000000"/>
                </a:solidFill>
                <a:effectLst/>
                <a:latin typeface="Verdana" panose="020B0604030504040204" pitchFamily="34" charset="0"/>
              </a:rPr>
              <a:t> </a:t>
            </a:r>
            <a:r>
              <a:rPr lang="de-DE" b="0" i="0" dirty="0">
                <a:solidFill>
                  <a:srgbClr val="FFFFFF"/>
                </a:solidFill>
                <a:effectLst/>
                <a:latin typeface="Verdana" panose="020B0604030504040204" pitchFamily="34" charset="0"/>
                <a:hlinkClick r:id="rId3"/>
              </a:rPr>
              <a:t>[hier]</a:t>
            </a:r>
            <a:endParaRPr lang="de-CH" dirty="0"/>
          </a:p>
        </p:txBody>
      </p:sp>
      <p:sp>
        <p:nvSpPr>
          <p:cNvPr id="4" name="Foliennummernplatzhalter 3">
            <a:extLst>
              <a:ext uri="{FF2B5EF4-FFF2-40B4-BE49-F238E27FC236}">
                <a16:creationId xmlns:a16="http://schemas.microsoft.com/office/drawing/2014/main" id="{2BB525E0-E7DA-72C2-6D87-60886A9F1ACE}"/>
              </a:ext>
            </a:extLst>
          </p:cNvPr>
          <p:cNvSpPr>
            <a:spLocks noGrp="1"/>
          </p:cNvSpPr>
          <p:nvPr>
            <p:ph type="sldNum" sz="quarter" idx="12"/>
          </p:nvPr>
        </p:nvSpPr>
        <p:spPr/>
        <p:txBody>
          <a:bodyPr/>
          <a:lstStyle/>
          <a:p>
            <a:fld id="{B2ED183E-0BDF-416E-8949-A237C21A5EF4}" type="slidenum">
              <a:rPr lang="de-CH" smtClean="0"/>
              <a:t>6</a:t>
            </a:fld>
            <a:endParaRPr lang="de-CH"/>
          </a:p>
        </p:txBody>
      </p:sp>
      <p:sp>
        <p:nvSpPr>
          <p:cNvPr id="5" name="Fußzeilenplatzhalter 4">
            <a:extLst>
              <a:ext uri="{FF2B5EF4-FFF2-40B4-BE49-F238E27FC236}">
                <a16:creationId xmlns:a16="http://schemas.microsoft.com/office/drawing/2014/main" id="{C7CA6E68-0996-0B38-3A06-E5E90A665286}"/>
              </a:ext>
            </a:extLst>
          </p:cNvPr>
          <p:cNvSpPr>
            <a:spLocks noGrp="1"/>
          </p:cNvSpPr>
          <p:nvPr>
            <p:ph type="ftr" sz="quarter" idx="11"/>
          </p:nvPr>
        </p:nvSpPr>
        <p:spPr/>
        <p:txBody>
          <a:bodyPr/>
          <a:lstStyle/>
          <a:p>
            <a:r>
              <a:rPr lang="de-CH"/>
              <a:t>Zentralkurs 2024</a:t>
            </a:r>
          </a:p>
        </p:txBody>
      </p:sp>
    </p:spTree>
    <p:extLst>
      <p:ext uri="{BB962C8B-B14F-4D97-AF65-F5344CB8AC3E}">
        <p14:creationId xmlns:p14="http://schemas.microsoft.com/office/powerpoint/2010/main" val="27978779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98F468-019C-2775-CC28-39A7BAEA671E}"/>
              </a:ext>
            </a:extLst>
          </p:cNvPr>
          <p:cNvSpPr>
            <a:spLocks noGrp="1"/>
          </p:cNvSpPr>
          <p:nvPr>
            <p:ph type="title"/>
          </p:nvPr>
        </p:nvSpPr>
        <p:spPr>
          <a:xfrm>
            <a:off x="838200" y="365125"/>
            <a:ext cx="10515600" cy="1049607"/>
          </a:xfrm>
        </p:spPr>
        <p:txBody>
          <a:bodyPr/>
          <a:lstStyle/>
          <a:p>
            <a:r>
              <a:rPr lang="de-CH" dirty="0"/>
              <a:t>Maturaarbeit </a:t>
            </a:r>
          </a:p>
        </p:txBody>
      </p:sp>
      <p:sp>
        <p:nvSpPr>
          <p:cNvPr id="3" name="Inhaltsplatzhalter 2">
            <a:extLst>
              <a:ext uri="{FF2B5EF4-FFF2-40B4-BE49-F238E27FC236}">
                <a16:creationId xmlns:a16="http://schemas.microsoft.com/office/drawing/2014/main" id="{424CB982-2FB2-B0CE-E918-7A17D141A796}"/>
              </a:ext>
            </a:extLst>
          </p:cNvPr>
          <p:cNvSpPr>
            <a:spLocks noGrp="1"/>
          </p:cNvSpPr>
          <p:nvPr>
            <p:ph idx="1"/>
          </p:nvPr>
        </p:nvSpPr>
        <p:spPr>
          <a:xfrm>
            <a:off x="763138" y="1797778"/>
            <a:ext cx="9868469" cy="3472740"/>
          </a:xfrm>
        </p:spPr>
        <p:txBody>
          <a:bodyPr>
            <a:normAutofit fontScale="40000" lnSpcReduction="20000"/>
          </a:bodyPr>
          <a:lstStyle/>
          <a:p>
            <a:pPr>
              <a:lnSpc>
                <a:spcPct val="170000"/>
              </a:lnSpc>
            </a:pPr>
            <a:r>
              <a:rPr lang="de-DE" sz="6000" b="1" dirty="0">
                <a:solidFill>
                  <a:srgbClr val="000000"/>
                </a:solidFill>
                <a:latin typeface="Verdana" panose="020B0604030504040204" pitchFamily="34" charset="0"/>
              </a:rPr>
              <a:t>Themensuche</a:t>
            </a:r>
            <a:endParaRPr lang="de-DE" sz="6000" dirty="0">
              <a:solidFill>
                <a:srgbClr val="000000"/>
              </a:solidFill>
              <a:latin typeface="Verdana" panose="020B0604030504040204" pitchFamily="34" charset="0"/>
            </a:endParaRPr>
          </a:p>
          <a:p>
            <a:pPr>
              <a:lnSpc>
                <a:spcPct val="170000"/>
              </a:lnSpc>
            </a:pPr>
            <a:r>
              <a:rPr lang="de-DE" sz="6000" b="1" i="0" dirty="0">
                <a:solidFill>
                  <a:srgbClr val="000000"/>
                </a:solidFill>
                <a:effectLst/>
                <a:latin typeface="Verdana" panose="020B0604030504040204" pitchFamily="34" charset="0"/>
              </a:rPr>
              <a:t>Orthographie, Stil</a:t>
            </a:r>
            <a:endParaRPr lang="de-DE" sz="6000" dirty="0">
              <a:solidFill>
                <a:srgbClr val="000000"/>
              </a:solidFill>
              <a:latin typeface="Verdana" panose="020B0604030504040204" pitchFamily="34" charset="0"/>
            </a:endParaRPr>
          </a:p>
          <a:p>
            <a:pPr>
              <a:lnSpc>
                <a:spcPct val="170000"/>
              </a:lnSpc>
            </a:pPr>
            <a:r>
              <a:rPr lang="de-DE" sz="6000" b="1" dirty="0" err="1">
                <a:solidFill>
                  <a:srgbClr val="000000"/>
                </a:solidFill>
                <a:latin typeface="Verdana" panose="020B0604030504040204" pitchFamily="34" charset="0"/>
              </a:rPr>
              <a:t>Powerpoint</a:t>
            </a:r>
            <a:r>
              <a:rPr lang="de-DE" sz="6000" b="1" dirty="0">
                <a:solidFill>
                  <a:srgbClr val="000000"/>
                </a:solidFill>
                <a:latin typeface="Verdana" panose="020B0604030504040204" pitchFamily="34" charset="0"/>
              </a:rPr>
              <a:t>-Datei kreieren</a:t>
            </a:r>
          </a:p>
          <a:p>
            <a:pPr>
              <a:lnSpc>
                <a:spcPct val="170000"/>
              </a:lnSpc>
            </a:pPr>
            <a:r>
              <a:rPr lang="de-DE" sz="6000" b="1" dirty="0">
                <a:solidFill>
                  <a:srgbClr val="000000"/>
                </a:solidFill>
                <a:latin typeface="Verdana" panose="020B0604030504040204" pitchFamily="34" charset="0"/>
              </a:rPr>
              <a:t>Präsentation üben</a:t>
            </a:r>
            <a:br>
              <a:rPr lang="de-DE" sz="5300" b="1" dirty="0">
                <a:solidFill>
                  <a:srgbClr val="000000"/>
                </a:solidFill>
                <a:latin typeface="Verdana" panose="020B0604030504040204" pitchFamily="34" charset="0"/>
              </a:rPr>
            </a:br>
            <a:endParaRPr lang="de-DE" b="0" i="0" dirty="0">
              <a:solidFill>
                <a:srgbClr val="000000"/>
              </a:solidFill>
              <a:effectLst/>
              <a:latin typeface="Verdana" panose="020B0604030504040204" pitchFamily="34" charset="0"/>
            </a:endParaRPr>
          </a:p>
        </p:txBody>
      </p:sp>
      <p:sp>
        <p:nvSpPr>
          <p:cNvPr id="4" name="Foliennummernplatzhalter 3">
            <a:extLst>
              <a:ext uri="{FF2B5EF4-FFF2-40B4-BE49-F238E27FC236}">
                <a16:creationId xmlns:a16="http://schemas.microsoft.com/office/drawing/2014/main" id="{54D249A6-5621-67A5-BB81-F0B65EC8A028}"/>
              </a:ext>
            </a:extLst>
          </p:cNvPr>
          <p:cNvSpPr>
            <a:spLocks noGrp="1"/>
          </p:cNvSpPr>
          <p:nvPr>
            <p:ph type="sldNum" sz="quarter" idx="12"/>
          </p:nvPr>
        </p:nvSpPr>
        <p:spPr/>
        <p:txBody>
          <a:bodyPr/>
          <a:lstStyle/>
          <a:p>
            <a:fld id="{B2ED183E-0BDF-416E-8949-A237C21A5EF4}" type="slidenum">
              <a:rPr lang="de-CH" smtClean="0"/>
              <a:t>7</a:t>
            </a:fld>
            <a:endParaRPr lang="de-CH" dirty="0"/>
          </a:p>
        </p:txBody>
      </p:sp>
      <p:sp>
        <p:nvSpPr>
          <p:cNvPr id="5" name="Fußzeilenplatzhalter 4">
            <a:extLst>
              <a:ext uri="{FF2B5EF4-FFF2-40B4-BE49-F238E27FC236}">
                <a16:creationId xmlns:a16="http://schemas.microsoft.com/office/drawing/2014/main" id="{ABC1B093-E952-9E35-3A53-66389D147E97}"/>
              </a:ext>
            </a:extLst>
          </p:cNvPr>
          <p:cNvSpPr>
            <a:spLocks noGrp="1"/>
          </p:cNvSpPr>
          <p:nvPr>
            <p:ph type="ftr" sz="quarter" idx="11"/>
          </p:nvPr>
        </p:nvSpPr>
        <p:spPr/>
        <p:txBody>
          <a:bodyPr/>
          <a:lstStyle/>
          <a:p>
            <a:r>
              <a:rPr lang="de-CH"/>
              <a:t>Zentralkurs 2024</a:t>
            </a:r>
          </a:p>
        </p:txBody>
      </p:sp>
      <p:sp>
        <p:nvSpPr>
          <p:cNvPr id="6" name="Textfeld 5">
            <a:extLst>
              <a:ext uri="{FF2B5EF4-FFF2-40B4-BE49-F238E27FC236}">
                <a16:creationId xmlns:a16="http://schemas.microsoft.com/office/drawing/2014/main" id="{3E7CA2A1-90F6-2768-29CB-5F4EF9708A8F}"/>
              </a:ext>
            </a:extLst>
          </p:cNvPr>
          <p:cNvSpPr txBox="1"/>
          <p:nvPr/>
        </p:nvSpPr>
        <p:spPr>
          <a:xfrm>
            <a:off x="5639888" y="2860765"/>
            <a:ext cx="914400" cy="914400"/>
          </a:xfrm>
          <a:prstGeom prst="rect">
            <a:avLst/>
          </a:prstGeom>
          <a:noFill/>
        </p:spPr>
        <p:txBody>
          <a:bodyPr wrap="square" rtlCol="0">
            <a:spAutoFit/>
          </a:bodyPr>
          <a:lstStyle/>
          <a:p>
            <a:endParaRPr lang="de-CH" dirty="0"/>
          </a:p>
        </p:txBody>
      </p:sp>
      <p:sp>
        <p:nvSpPr>
          <p:cNvPr id="7" name="Textfeld 6">
            <a:extLst>
              <a:ext uri="{FF2B5EF4-FFF2-40B4-BE49-F238E27FC236}">
                <a16:creationId xmlns:a16="http://schemas.microsoft.com/office/drawing/2014/main" id="{07267BC7-700C-ACF9-CAFE-AE41D0A194A6}"/>
              </a:ext>
            </a:extLst>
          </p:cNvPr>
          <p:cNvSpPr txBox="1"/>
          <p:nvPr/>
        </p:nvSpPr>
        <p:spPr>
          <a:xfrm>
            <a:off x="5325379" y="1152893"/>
            <a:ext cx="5052062" cy="2031325"/>
          </a:xfrm>
          <a:prstGeom prst="rect">
            <a:avLst/>
          </a:prstGeom>
          <a:noFill/>
        </p:spPr>
        <p:txBody>
          <a:bodyPr wrap="square" rtlCol="0">
            <a:spAutoFit/>
          </a:bodyPr>
          <a:lstStyle/>
          <a:p>
            <a:r>
              <a:rPr lang="de-DE" b="0" i="0" dirty="0">
                <a:solidFill>
                  <a:srgbClr val="000000"/>
                </a:solidFill>
                <a:effectLst/>
                <a:highlight>
                  <a:srgbClr val="FFFF00"/>
                </a:highlight>
                <a:latin typeface="Verdana" panose="020B0604030504040204" pitchFamily="34" charset="0"/>
              </a:rPr>
              <a:t>Prompt</a:t>
            </a:r>
            <a:r>
              <a:rPr lang="de-DE" b="0" i="0" dirty="0">
                <a:solidFill>
                  <a:srgbClr val="000000"/>
                </a:solidFill>
                <a:effectLst/>
                <a:latin typeface="Verdana" panose="020B0604030504040204" pitchFamily="34" charset="0"/>
              </a:rPr>
              <a:t>: Im letzten Schuljahr der Kanti Schaffhausen muss ich eine Maturarbeit schreiben. Nenne mir stichwortartig 10 Ideen, was ich tun könnte. Meine Interessen wären Schach, Vespa fahren und Chemie.</a:t>
            </a:r>
            <a:r>
              <a:rPr lang="de-DE" dirty="0">
                <a:solidFill>
                  <a:srgbClr val="000000"/>
                </a:solidFill>
                <a:latin typeface="Verdana" panose="020B0604030504040204" pitchFamily="34" charset="0"/>
              </a:rPr>
              <a:t> </a:t>
            </a:r>
            <a:r>
              <a:rPr lang="de-DE" dirty="0">
                <a:solidFill>
                  <a:srgbClr val="FFFFFF"/>
                </a:solidFill>
                <a:latin typeface="Verdana" panose="020B0604030504040204" pitchFamily="34" charset="0"/>
                <a:hlinkClick r:id="rId2"/>
              </a:rPr>
              <a:t>Antwort</a:t>
            </a:r>
            <a:r>
              <a:rPr lang="de-DE" b="1" i="0" dirty="0">
                <a:solidFill>
                  <a:srgbClr val="000000"/>
                </a:solidFill>
                <a:effectLst/>
                <a:latin typeface="Verdana" panose="020B0604030504040204" pitchFamily="34" charset="0"/>
              </a:rPr>
              <a:t> </a:t>
            </a:r>
          </a:p>
          <a:p>
            <a:endParaRPr lang="de-CH" dirty="0"/>
          </a:p>
        </p:txBody>
      </p:sp>
      <p:sp>
        <p:nvSpPr>
          <p:cNvPr id="8" name="Textfeld 7">
            <a:extLst>
              <a:ext uri="{FF2B5EF4-FFF2-40B4-BE49-F238E27FC236}">
                <a16:creationId xmlns:a16="http://schemas.microsoft.com/office/drawing/2014/main" id="{9A8C36B9-6F61-39D1-E16D-6EDE96AD9484}"/>
              </a:ext>
            </a:extLst>
          </p:cNvPr>
          <p:cNvSpPr txBox="1"/>
          <p:nvPr/>
        </p:nvSpPr>
        <p:spPr>
          <a:xfrm>
            <a:off x="6554288" y="9124406"/>
            <a:ext cx="2295798" cy="369332"/>
          </a:xfrm>
          <a:prstGeom prst="rect">
            <a:avLst/>
          </a:prstGeom>
          <a:noFill/>
        </p:spPr>
        <p:txBody>
          <a:bodyPr wrap="square" rtlCol="0">
            <a:spAutoFit/>
          </a:bodyPr>
          <a:lstStyle/>
          <a:p>
            <a:endParaRPr lang="de-CH" dirty="0"/>
          </a:p>
        </p:txBody>
      </p:sp>
      <p:sp>
        <p:nvSpPr>
          <p:cNvPr id="9" name="Textfeld 8">
            <a:extLst>
              <a:ext uri="{FF2B5EF4-FFF2-40B4-BE49-F238E27FC236}">
                <a16:creationId xmlns:a16="http://schemas.microsoft.com/office/drawing/2014/main" id="{8F8DFA35-1091-20D2-BD27-CFAB74F4DFCF}"/>
              </a:ext>
            </a:extLst>
          </p:cNvPr>
          <p:cNvSpPr txBox="1"/>
          <p:nvPr/>
        </p:nvSpPr>
        <p:spPr>
          <a:xfrm>
            <a:off x="5946963" y="1917646"/>
            <a:ext cx="5605818" cy="1754326"/>
          </a:xfrm>
          <a:prstGeom prst="rect">
            <a:avLst/>
          </a:prstGeom>
          <a:noFill/>
        </p:spPr>
        <p:txBody>
          <a:bodyPr wrap="square" rtlCol="0">
            <a:spAutoFit/>
          </a:bodyPr>
          <a:lstStyle/>
          <a:p>
            <a:r>
              <a:rPr lang="de-DE" b="0" i="0" dirty="0">
                <a:solidFill>
                  <a:srgbClr val="000000"/>
                </a:solidFill>
                <a:effectLst/>
                <a:highlight>
                  <a:srgbClr val="FFFF00"/>
                </a:highlight>
                <a:latin typeface="Verdana" panose="020B0604030504040204" pitchFamily="34" charset="0"/>
              </a:rPr>
              <a:t>Prompt</a:t>
            </a:r>
            <a:r>
              <a:rPr lang="de-DE" b="0" i="0" dirty="0">
                <a:solidFill>
                  <a:srgbClr val="000000"/>
                </a:solidFill>
                <a:effectLst/>
                <a:latin typeface="Verdana" panose="020B0604030504040204" pitchFamily="34" charset="0"/>
              </a:rPr>
              <a:t>: Korrigiere nachfolgenden Text, verändere nicht den Inhalt, sondern korrigiere nur grammatikalische und orthografische Fehler. Liste nach dem korrigierten Text alle Fehler (mit Erklärung) auf.</a:t>
            </a:r>
          </a:p>
          <a:p>
            <a:endParaRPr lang="de-CH" dirty="0"/>
          </a:p>
        </p:txBody>
      </p:sp>
      <p:sp>
        <p:nvSpPr>
          <p:cNvPr id="11" name="Textfeld 10">
            <a:extLst>
              <a:ext uri="{FF2B5EF4-FFF2-40B4-BE49-F238E27FC236}">
                <a16:creationId xmlns:a16="http://schemas.microsoft.com/office/drawing/2014/main" id="{CAC9A486-D668-D577-E48C-DADD33CDA037}"/>
              </a:ext>
            </a:extLst>
          </p:cNvPr>
          <p:cNvSpPr txBox="1"/>
          <p:nvPr/>
        </p:nvSpPr>
        <p:spPr>
          <a:xfrm>
            <a:off x="7328813" y="3117171"/>
            <a:ext cx="4981500" cy="1906035"/>
          </a:xfrm>
          <a:prstGeom prst="rect">
            <a:avLst/>
          </a:prstGeom>
          <a:noFill/>
        </p:spPr>
        <p:txBody>
          <a:bodyPr wrap="square" rtlCol="0">
            <a:spAutoFit/>
          </a:bodyPr>
          <a:lstStyle/>
          <a:p>
            <a:pPr algn="l">
              <a:lnSpc>
                <a:spcPct val="170000"/>
              </a:lnSpc>
            </a:pPr>
            <a:r>
              <a:rPr lang="de-DE" i="0" dirty="0">
                <a:solidFill>
                  <a:srgbClr val="000000"/>
                </a:solidFill>
                <a:effectLst/>
                <a:highlight>
                  <a:srgbClr val="FFFF00"/>
                </a:highlight>
                <a:latin typeface="Verdana" panose="020B0604030504040204" pitchFamily="34" charset="0"/>
              </a:rPr>
              <a:t>Prompt:</a:t>
            </a:r>
            <a:r>
              <a:rPr lang="de-DE" b="1" i="0" dirty="0">
                <a:solidFill>
                  <a:srgbClr val="000000"/>
                </a:solidFill>
                <a:effectLst/>
                <a:latin typeface="Verdana" panose="020B0604030504040204" pitchFamily="34" charset="0"/>
              </a:rPr>
              <a:t> </a:t>
            </a:r>
            <a:r>
              <a:rPr lang="de-DE" b="0" i="0" dirty="0">
                <a:solidFill>
                  <a:srgbClr val="000000"/>
                </a:solidFill>
                <a:effectLst/>
                <a:latin typeface="Verdana" panose="020B0604030504040204" pitchFamily="34" charset="0"/>
              </a:rPr>
              <a:t>Zum vorliegenden </a:t>
            </a:r>
            <a:r>
              <a:rPr lang="de-DE" b="0" i="0" dirty="0" err="1">
                <a:solidFill>
                  <a:srgbClr val="000000"/>
                </a:solidFill>
                <a:effectLst/>
                <a:latin typeface="Verdana" panose="020B0604030504040204" pitchFamily="34" charset="0"/>
              </a:rPr>
              <a:t>pdf</a:t>
            </a:r>
            <a:r>
              <a:rPr lang="de-DE" b="0" i="0" dirty="0">
                <a:solidFill>
                  <a:srgbClr val="000000"/>
                </a:solidFill>
                <a:effectLst/>
                <a:latin typeface="Verdana" panose="020B0604030504040204" pitchFamily="34" charset="0"/>
              </a:rPr>
              <a:t>-File muss ich einen Vortrag halten. Kreiere mir daraus eine 5-minütige </a:t>
            </a:r>
            <a:r>
              <a:rPr lang="de-DE" dirty="0" err="1">
                <a:solidFill>
                  <a:srgbClr val="000000"/>
                </a:solidFill>
                <a:latin typeface="Verdana" panose="020B0604030504040204" pitchFamily="34" charset="0"/>
              </a:rPr>
              <a:t>P</a:t>
            </a:r>
            <a:r>
              <a:rPr lang="de-DE" b="0" i="0" dirty="0" err="1">
                <a:solidFill>
                  <a:srgbClr val="000000"/>
                </a:solidFill>
                <a:effectLst/>
                <a:latin typeface="Verdana" panose="020B0604030504040204" pitchFamily="34" charset="0"/>
              </a:rPr>
              <a:t>owerpoint</a:t>
            </a:r>
            <a:r>
              <a:rPr lang="de-DE" b="0" i="0" dirty="0">
                <a:solidFill>
                  <a:srgbClr val="000000"/>
                </a:solidFill>
                <a:effectLst/>
                <a:latin typeface="Verdana" panose="020B0604030504040204" pitchFamily="34" charset="0"/>
              </a:rPr>
              <a:t> </a:t>
            </a:r>
            <a:r>
              <a:rPr lang="de-DE" dirty="0">
                <a:solidFill>
                  <a:srgbClr val="000000"/>
                </a:solidFill>
                <a:latin typeface="Verdana" panose="020B0604030504040204" pitchFamily="34" charset="0"/>
              </a:rPr>
              <a:t>D</a:t>
            </a:r>
            <a:r>
              <a:rPr lang="de-DE" b="0" i="0" dirty="0">
                <a:solidFill>
                  <a:srgbClr val="000000"/>
                </a:solidFill>
                <a:effectLst/>
                <a:latin typeface="Verdana" panose="020B0604030504040204" pitchFamily="34" charset="0"/>
              </a:rPr>
              <a:t>atei. </a:t>
            </a:r>
            <a:r>
              <a:rPr lang="de-DE" b="0" i="0" dirty="0">
                <a:solidFill>
                  <a:srgbClr val="000000"/>
                </a:solidFill>
                <a:effectLst/>
                <a:latin typeface="Verdana" panose="020B0604030504040204" pitchFamily="34" charset="0"/>
                <a:hlinkClick r:id="rId3"/>
              </a:rPr>
              <a:t>Resultat</a:t>
            </a:r>
            <a:endParaRPr lang="de-DE" b="0" i="0" dirty="0">
              <a:solidFill>
                <a:srgbClr val="000000"/>
              </a:solidFill>
              <a:effectLst/>
              <a:latin typeface="Verdana" panose="020B0604030504040204" pitchFamily="34" charset="0"/>
            </a:endParaRPr>
          </a:p>
        </p:txBody>
      </p:sp>
      <p:sp>
        <p:nvSpPr>
          <p:cNvPr id="12" name="Textfeld 11">
            <a:extLst>
              <a:ext uri="{FF2B5EF4-FFF2-40B4-BE49-F238E27FC236}">
                <a16:creationId xmlns:a16="http://schemas.microsoft.com/office/drawing/2014/main" id="{8640862F-505E-50C9-F1B3-F5454B1EA648}"/>
              </a:ext>
            </a:extLst>
          </p:cNvPr>
          <p:cNvSpPr txBox="1"/>
          <p:nvPr/>
        </p:nvSpPr>
        <p:spPr>
          <a:xfrm>
            <a:off x="4943900" y="5126005"/>
            <a:ext cx="4875663" cy="1200329"/>
          </a:xfrm>
          <a:prstGeom prst="rect">
            <a:avLst/>
          </a:prstGeom>
          <a:noFill/>
        </p:spPr>
        <p:txBody>
          <a:bodyPr wrap="square" rtlCol="0">
            <a:spAutoFit/>
          </a:bodyPr>
          <a:lstStyle/>
          <a:p>
            <a:r>
              <a:rPr lang="de-DE" i="0" dirty="0">
                <a:solidFill>
                  <a:srgbClr val="000000"/>
                </a:solidFill>
                <a:effectLst/>
                <a:highlight>
                  <a:srgbClr val="FFFF00"/>
                </a:highlight>
                <a:latin typeface="Verdana" panose="020B0604030504040204" pitchFamily="34" charset="0"/>
              </a:rPr>
              <a:t>Prompt: </a:t>
            </a:r>
            <a:r>
              <a:rPr lang="de-DE" b="0" i="0" dirty="0">
                <a:solidFill>
                  <a:srgbClr val="000000"/>
                </a:solidFill>
                <a:effectLst/>
                <a:latin typeface="Verdana" panose="020B0604030504040204" pitchFamily="34" charset="0"/>
              </a:rPr>
              <a:t>Zum Vortrag wird es Fragen geben. Nenne mir stichwortartig 10 </a:t>
            </a:r>
            <a:r>
              <a:rPr lang="de-DE" dirty="0">
                <a:solidFill>
                  <a:srgbClr val="000000"/>
                </a:solidFill>
                <a:latin typeface="Verdana" panose="020B0604030504040204" pitchFamily="34" charset="0"/>
              </a:rPr>
              <a:t>schwierige </a:t>
            </a:r>
            <a:r>
              <a:rPr lang="de-DE" b="0" i="0" dirty="0">
                <a:solidFill>
                  <a:srgbClr val="000000"/>
                </a:solidFill>
                <a:effectLst/>
                <a:latin typeface="Verdana" panose="020B0604030504040204" pitchFamily="34" charset="0"/>
              </a:rPr>
              <a:t>Fragen inklusive Antworten. </a:t>
            </a:r>
            <a:r>
              <a:rPr lang="de-DE" dirty="0">
                <a:solidFill>
                  <a:srgbClr val="FFFFFF"/>
                </a:solidFill>
                <a:latin typeface="Verdana" panose="020B0604030504040204" pitchFamily="34" charset="0"/>
                <a:hlinkClick r:id="rId4"/>
              </a:rPr>
              <a:t>Antwort</a:t>
            </a:r>
            <a:endParaRPr lang="de-CH" dirty="0"/>
          </a:p>
        </p:txBody>
      </p:sp>
    </p:spTree>
    <p:extLst>
      <p:ext uri="{BB962C8B-B14F-4D97-AF65-F5344CB8AC3E}">
        <p14:creationId xmlns:p14="http://schemas.microsoft.com/office/powerpoint/2010/main" val="846163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9" grpId="0"/>
      <p:bldP spid="9" grpId="1"/>
      <p:bldP spid="11" grpId="0"/>
      <p:bldP spid="11" grpId="1"/>
      <p:bldP spid="12" grpId="0"/>
      <p:bldP spid="1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6A210B-2F66-FE03-BAA6-DBAC31C00D79}"/>
              </a:ext>
            </a:extLst>
          </p:cNvPr>
          <p:cNvSpPr>
            <a:spLocks noGrp="1"/>
          </p:cNvSpPr>
          <p:nvPr>
            <p:ph type="title"/>
          </p:nvPr>
        </p:nvSpPr>
        <p:spPr>
          <a:xfrm>
            <a:off x="838200" y="365125"/>
            <a:ext cx="10917518" cy="1325563"/>
          </a:xfrm>
        </p:spPr>
        <p:txBody>
          <a:bodyPr>
            <a:normAutofit/>
          </a:bodyPr>
          <a:lstStyle/>
          <a:p>
            <a:r>
              <a:rPr lang="de-CH" sz="3500" b="1" dirty="0" err="1">
                <a:solidFill>
                  <a:srgbClr val="000000"/>
                </a:solidFill>
                <a:latin typeface="Verdana" panose="020B0604030504040204" pitchFamily="34" charset="0"/>
              </a:rPr>
              <a:t>Lerntool</a:t>
            </a:r>
            <a:r>
              <a:rPr lang="de-CH" sz="3500" b="1" dirty="0">
                <a:solidFill>
                  <a:srgbClr val="000000"/>
                </a:solidFill>
                <a:latin typeface="Verdana" panose="020B0604030504040204" pitchFamily="34" charset="0"/>
              </a:rPr>
              <a:t>, Tutor, Prüfungsvorbereitung</a:t>
            </a:r>
          </a:p>
        </p:txBody>
      </p:sp>
      <p:sp>
        <p:nvSpPr>
          <p:cNvPr id="3" name="Inhaltsplatzhalter 2">
            <a:extLst>
              <a:ext uri="{FF2B5EF4-FFF2-40B4-BE49-F238E27FC236}">
                <a16:creationId xmlns:a16="http://schemas.microsoft.com/office/drawing/2014/main" id="{63E3A373-FD91-3B66-2297-780A17A55187}"/>
              </a:ext>
            </a:extLst>
          </p:cNvPr>
          <p:cNvSpPr>
            <a:spLocks noGrp="1"/>
          </p:cNvSpPr>
          <p:nvPr>
            <p:ph idx="1"/>
          </p:nvPr>
        </p:nvSpPr>
        <p:spPr>
          <a:xfrm>
            <a:off x="838200" y="1825625"/>
            <a:ext cx="7254922" cy="4351338"/>
          </a:xfrm>
        </p:spPr>
        <p:txBody>
          <a:bodyPr>
            <a:normAutofit/>
          </a:bodyPr>
          <a:lstStyle/>
          <a:p>
            <a:pPr algn="l">
              <a:lnSpc>
                <a:spcPct val="150000"/>
              </a:lnSpc>
              <a:buFont typeface="Arial" panose="020B0604020202020204" pitchFamily="34" charset="0"/>
              <a:buChar char="•"/>
            </a:pPr>
            <a:r>
              <a:rPr lang="de-DE" sz="2400" i="0" dirty="0">
                <a:solidFill>
                  <a:srgbClr val="000000"/>
                </a:solidFill>
                <a:effectLst/>
                <a:latin typeface="Verdana" panose="020B0604030504040204" pitchFamily="34" charset="0"/>
              </a:rPr>
              <a:t>Sich etwas nochmals erklären lassen</a:t>
            </a:r>
            <a:endParaRPr lang="de-DE" sz="2400" dirty="0">
              <a:solidFill>
                <a:srgbClr val="000000"/>
              </a:solidFill>
              <a:latin typeface="Verdana" panose="020B0604030504040204" pitchFamily="34" charset="0"/>
            </a:endParaRPr>
          </a:p>
          <a:p>
            <a:pPr algn="l">
              <a:lnSpc>
                <a:spcPct val="150000"/>
              </a:lnSpc>
              <a:buFont typeface="Arial" panose="020B0604020202020204" pitchFamily="34" charset="0"/>
              <a:buChar char="•"/>
            </a:pPr>
            <a:r>
              <a:rPr lang="de-DE" sz="2400" i="0" dirty="0">
                <a:solidFill>
                  <a:srgbClr val="000000"/>
                </a:solidFill>
                <a:effectLst/>
                <a:latin typeface="Verdana" panose="020B0604030504040204" pitchFamily="34" charset="0"/>
              </a:rPr>
              <a:t>Sich abfragen lassen</a:t>
            </a:r>
            <a:endParaRPr lang="de-DE" sz="2400" dirty="0">
              <a:solidFill>
                <a:srgbClr val="000000"/>
              </a:solidFill>
              <a:latin typeface="Verdana" panose="020B0604030504040204" pitchFamily="34" charset="0"/>
            </a:endParaRPr>
          </a:p>
          <a:p>
            <a:pPr algn="l">
              <a:lnSpc>
                <a:spcPct val="150000"/>
              </a:lnSpc>
              <a:buFont typeface="Arial" panose="020B0604020202020204" pitchFamily="34" charset="0"/>
              <a:buChar char="•"/>
            </a:pPr>
            <a:r>
              <a:rPr lang="de-DE" sz="2400" i="0" dirty="0">
                <a:solidFill>
                  <a:srgbClr val="000000"/>
                </a:solidFill>
                <a:effectLst/>
                <a:latin typeface="Verdana" panose="020B0604030504040204" pitchFamily="34" charset="0"/>
              </a:rPr>
              <a:t>Prüfungsfragen</a:t>
            </a:r>
            <a:endParaRPr lang="de-DE" sz="2400" dirty="0">
              <a:solidFill>
                <a:srgbClr val="000000"/>
              </a:solidFill>
              <a:latin typeface="Verdana" panose="020B0604030504040204" pitchFamily="34" charset="0"/>
            </a:endParaRPr>
          </a:p>
          <a:p>
            <a:pPr algn="l">
              <a:lnSpc>
                <a:spcPct val="150000"/>
              </a:lnSpc>
              <a:buFont typeface="Arial" panose="020B0604020202020204" pitchFamily="34" charset="0"/>
              <a:buChar char="•"/>
            </a:pPr>
            <a:r>
              <a:rPr lang="de-DE" sz="2400" i="0" dirty="0">
                <a:solidFill>
                  <a:srgbClr val="000000"/>
                </a:solidFill>
                <a:effectLst/>
                <a:latin typeface="Verdana" panose="020B0604030504040204" pitchFamily="34" charset="0"/>
              </a:rPr>
              <a:t>Fehler vermeiden</a:t>
            </a:r>
            <a:br>
              <a:rPr lang="de-DE" i="0" dirty="0">
                <a:solidFill>
                  <a:srgbClr val="000000"/>
                </a:solidFill>
                <a:effectLst/>
                <a:latin typeface="Verdana" panose="020B0604030504040204" pitchFamily="34" charset="0"/>
              </a:rPr>
            </a:br>
            <a:endParaRPr lang="de-DE" i="0" dirty="0">
              <a:solidFill>
                <a:srgbClr val="000000"/>
              </a:solidFill>
              <a:effectLst/>
              <a:latin typeface="Verdana" panose="020B0604030504040204" pitchFamily="34" charset="0"/>
            </a:endParaRPr>
          </a:p>
        </p:txBody>
      </p:sp>
      <p:sp>
        <p:nvSpPr>
          <p:cNvPr id="4" name="Foliennummernplatzhalter 3">
            <a:extLst>
              <a:ext uri="{FF2B5EF4-FFF2-40B4-BE49-F238E27FC236}">
                <a16:creationId xmlns:a16="http://schemas.microsoft.com/office/drawing/2014/main" id="{36C8FC5C-15E1-DBA9-4667-31D6E0DD7D93}"/>
              </a:ext>
            </a:extLst>
          </p:cNvPr>
          <p:cNvSpPr>
            <a:spLocks noGrp="1"/>
          </p:cNvSpPr>
          <p:nvPr>
            <p:ph type="sldNum" sz="quarter" idx="12"/>
          </p:nvPr>
        </p:nvSpPr>
        <p:spPr/>
        <p:txBody>
          <a:bodyPr/>
          <a:lstStyle/>
          <a:p>
            <a:fld id="{B2ED183E-0BDF-416E-8949-A237C21A5EF4}" type="slidenum">
              <a:rPr lang="de-CH" smtClean="0"/>
              <a:t>8</a:t>
            </a:fld>
            <a:endParaRPr lang="de-CH"/>
          </a:p>
        </p:txBody>
      </p:sp>
      <p:sp>
        <p:nvSpPr>
          <p:cNvPr id="5" name="Fußzeilenplatzhalter 4">
            <a:extLst>
              <a:ext uri="{FF2B5EF4-FFF2-40B4-BE49-F238E27FC236}">
                <a16:creationId xmlns:a16="http://schemas.microsoft.com/office/drawing/2014/main" id="{C5D98CEA-F2B3-0EDF-7D11-41AA27FBA48A}"/>
              </a:ext>
            </a:extLst>
          </p:cNvPr>
          <p:cNvSpPr>
            <a:spLocks noGrp="1"/>
          </p:cNvSpPr>
          <p:nvPr>
            <p:ph type="ftr" sz="quarter" idx="11"/>
          </p:nvPr>
        </p:nvSpPr>
        <p:spPr/>
        <p:txBody>
          <a:bodyPr/>
          <a:lstStyle/>
          <a:p>
            <a:r>
              <a:rPr lang="de-CH"/>
              <a:t>Zentralkurs 2024</a:t>
            </a:r>
          </a:p>
        </p:txBody>
      </p:sp>
      <p:sp>
        <p:nvSpPr>
          <p:cNvPr id="6" name="Textfeld 5">
            <a:extLst>
              <a:ext uri="{FF2B5EF4-FFF2-40B4-BE49-F238E27FC236}">
                <a16:creationId xmlns:a16="http://schemas.microsoft.com/office/drawing/2014/main" id="{06F28157-3F97-15A7-E8B8-2448CC572CF3}"/>
              </a:ext>
            </a:extLst>
          </p:cNvPr>
          <p:cNvSpPr txBox="1"/>
          <p:nvPr/>
        </p:nvSpPr>
        <p:spPr>
          <a:xfrm>
            <a:off x="5834987" y="2461228"/>
            <a:ext cx="5642212" cy="2862322"/>
          </a:xfrm>
          <a:prstGeom prst="rect">
            <a:avLst/>
          </a:prstGeom>
          <a:noFill/>
        </p:spPr>
        <p:txBody>
          <a:bodyPr wrap="square" rtlCol="0">
            <a:spAutoFit/>
          </a:bodyPr>
          <a:lstStyle/>
          <a:p>
            <a:r>
              <a:rPr lang="de-DE" b="0" i="0" dirty="0">
                <a:solidFill>
                  <a:srgbClr val="000000"/>
                </a:solidFill>
                <a:effectLst/>
                <a:highlight>
                  <a:srgbClr val="FFFF00"/>
                </a:highlight>
                <a:latin typeface="Verdana" panose="020B0604030504040204" pitchFamily="34" charset="0"/>
              </a:rPr>
              <a:t>Prompt</a:t>
            </a:r>
            <a:r>
              <a:rPr lang="de-DE" b="0" i="0" dirty="0">
                <a:solidFill>
                  <a:srgbClr val="000000"/>
                </a:solidFill>
                <a:effectLst/>
                <a:latin typeface="Verdana" panose="020B0604030504040204" pitchFamily="34" charset="0"/>
              </a:rPr>
              <a:t>: Ich bin in der Schwerpunktklasse Chemie an der Kanti Schaffhausen. Antworte mir als ein erfahrener und geduldiger Chemielehrer. Die Antworten soll knapp sein. Stelle mir Fragen, damit du </a:t>
            </a:r>
            <a:r>
              <a:rPr lang="de-DE" b="0" i="0" dirty="0" err="1">
                <a:solidFill>
                  <a:srgbClr val="000000"/>
                </a:solidFill>
                <a:effectLst/>
                <a:latin typeface="Verdana" panose="020B0604030504040204" pitchFamily="34" charset="0"/>
              </a:rPr>
              <a:t>weisst</a:t>
            </a:r>
            <a:r>
              <a:rPr lang="de-DE" b="0" i="0" dirty="0">
                <a:solidFill>
                  <a:srgbClr val="000000"/>
                </a:solidFill>
                <a:effectLst/>
                <a:latin typeface="Verdana" panose="020B0604030504040204" pitchFamily="34" charset="0"/>
              </a:rPr>
              <a:t>, wie du mir helfen kannst. Ich habe nicht verstanden, wie die Oxidationszahlen in z.B. Essigsäure für jedes Atom bestimmt werden.</a:t>
            </a:r>
            <a:br>
              <a:rPr lang="de-DE" b="0" i="0" dirty="0">
                <a:solidFill>
                  <a:srgbClr val="000000"/>
                </a:solidFill>
                <a:effectLst/>
                <a:latin typeface="Verdana" panose="020B0604030504040204" pitchFamily="34" charset="0"/>
              </a:rPr>
            </a:br>
            <a:r>
              <a:rPr lang="de-DE" b="0" i="0" dirty="0">
                <a:solidFill>
                  <a:srgbClr val="000000"/>
                </a:solidFill>
                <a:effectLst/>
                <a:latin typeface="Verdana" panose="020B0604030504040204" pitchFamily="34" charset="0"/>
              </a:rPr>
              <a:t>Erfahrung: verblüffend gut‘</a:t>
            </a:r>
          </a:p>
          <a:p>
            <a:endParaRPr lang="de-CH" dirty="0"/>
          </a:p>
        </p:txBody>
      </p:sp>
      <p:sp>
        <p:nvSpPr>
          <p:cNvPr id="7" name="Textfeld 6">
            <a:extLst>
              <a:ext uri="{FF2B5EF4-FFF2-40B4-BE49-F238E27FC236}">
                <a16:creationId xmlns:a16="http://schemas.microsoft.com/office/drawing/2014/main" id="{1A0621D5-3203-7F7A-00B6-8C964D311D9B}"/>
              </a:ext>
            </a:extLst>
          </p:cNvPr>
          <p:cNvSpPr txBox="1"/>
          <p:nvPr/>
        </p:nvSpPr>
        <p:spPr>
          <a:xfrm>
            <a:off x="5213445" y="3127335"/>
            <a:ext cx="5131558" cy="3139321"/>
          </a:xfrm>
          <a:prstGeom prst="rect">
            <a:avLst/>
          </a:prstGeom>
          <a:noFill/>
        </p:spPr>
        <p:txBody>
          <a:bodyPr wrap="square" rtlCol="0">
            <a:spAutoFit/>
          </a:bodyPr>
          <a:lstStyle/>
          <a:p>
            <a:r>
              <a:rPr lang="de-DE" dirty="0">
                <a:solidFill>
                  <a:srgbClr val="000000"/>
                </a:solidFill>
                <a:highlight>
                  <a:srgbClr val="FFFF00"/>
                </a:highlight>
                <a:latin typeface="Verdana" panose="020B0604030504040204" pitchFamily="34" charset="0"/>
              </a:rPr>
              <a:t>Prompt: </a:t>
            </a:r>
            <a:r>
              <a:rPr lang="de-DE" dirty="0">
                <a:solidFill>
                  <a:srgbClr val="000000"/>
                </a:solidFill>
                <a:latin typeface="Verdana" panose="020B0604030504040204" pitchFamily="34" charset="0"/>
              </a:rPr>
              <a:t>Stelle dir vor, du bist ein sehr strenger und pedantischer Chemielehrer. Formuliere fünf Fragen zum Thema Thermodynamik, die sich auf die Begriffe Enthalpie (H), Entropie (S) und </a:t>
            </a:r>
            <a:r>
              <a:rPr lang="de-DE" dirty="0" err="1">
                <a:solidFill>
                  <a:srgbClr val="000000"/>
                </a:solidFill>
                <a:latin typeface="Verdana" panose="020B0604030504040204" pitchFamily="34" charset="0"/>
              </a:rPr>
              <a:t>Gibbs’sche</a:t>
            </a:r>
            <a:r>
              <a:rPr lang="de-DE" dirty="0">
                <a:solidFill>
                  <a:srgbClr val="000000"/>
                </a:solidFill>
                <a:latin typeface="Verdana" panose="020B0604030504040204" pitchFamily="34" charset="0"/>
              </a:rPr>
              <a:t> freie Energie (G) konzentrieren. Warte nach jeder Frage auf meine Antwort und beziehe dich bei der nächsten Frage auf meine vorherige Antwort. Beende das Rollenspiel, indem du eine Rückmeldung zur Qualität meiner Antworten gibst</a:t>
            </a:r>
            <a:endParaRPr lang="de-CH" dirty="0"/>
          </a:p>
        </p:txBody>
      </p:sp>
      <p:sp>
        <p:nvSpPr>
          <p:cNvPr id="8" name="Textfeld 7">
            <a:extLst>
              <a:ext uri="{FF2B5EF4-FFF2-40B4-BE49-F238E27FC236}">
                <a16:creationId xmlns:a16="http://schemas.microsoft.com/office/drawing/2014/main" id="{3556CC05-5B84-7844-1E09-FA6511BA6845}"/>
              </a:ext>
            </a:extLst>
          </p:cNvPr>
          <p:cNvSpPr txBox="1"/>
          <p:nvPr/>
        </p:nvSpPr>
        <p:spPr>
          <a:xfrm>
            <a:off x="4653886" y="3624924"/>
            <a:ext cx="6878472" cy="1200329"/>
          </a:xfrm>
          <a:prstGeom prst="rect">
            <a:avLst/>
          </a:prstGeom>
          <a:noFill/>
        </p:spPr>
        <p:txBody>
          <a:bodyPr wrap="square" rtlCol="0">
            <a:spAutoFit/>
          </a:bodyPr>
          <a:lstStyle/>
          <a:p>
            <a:r>
              <a:rPr lang="de-DE" dirty="0">
                <a:solidFill>
                  <a:srgbClr val="000000"/>
                </a:solidFill>
                <a:highlight>
                  <a:srgbClr val="FFFF00"/>
                </a:highlight>
                <a:latin typeface="Verdana" panose="020B0604030504040204" pitchFamily="34" charset="0"/>
              </a:rPr>
              <a:t>Prompt: </a:t>
            </a:r>
            <a:r>
              <a:rPr lang="de-DE" dirty="0"/>
              <a:t>Generiere 5 MC-Fragen, die als Wissensüberprüfung zum Thema Salze und Metalle verwendet werden können. Nummeriere diese Fragen und kennzeichne die richtigen Antworten. Pro Frage können auch mehrere Antworten korrekt sein.</a:t>
            </a:r>
            <a:endParaRPr lang="de-DE" b="0" i="0" dirty="0">
              <a:solidFill>
                <a:srgbClr val="000000"/>
              </a:solidFill>
              <a:effectLst/>
              <a:latin typeface="Verdana" panose="020B0604030504040204" pitchFamily="34" charset="0"/>
            </a:endParaRPr>
          </a:p>
        </p:txBody>
      </p:sp>
      <p:sp>
        <p:nvSpPr>
          <p:cNvPr id="9" name="Textfeld 8">
            <a:extLst>
              <a:ext uri="{FF2B5EF4-FFF2-40B4-BE49-F238E27FC236}">
                <a16:creationId xmlns:a16="http://schemas.microsoft.com/office/drawing/2014/main" id="{0A225BBF-EC4F-A918-18D2-B7054B0A61F5}"/>
              </a:ext>
            </a:extLst>
          </p:cNvPr>
          <p:cNvSpPr txBox="1"/>
          <p:nvPr/>
        </p:nvSpPr>
        <p:spPr>
          <a:xfrm>
            <a:off x="4920017" y="4612943"/>
            <a:ext cx="5861713" cy="1200329"/>
          </a:xfrm>
          <a:prstGeom prst="rect">
            <a:avLst/>
          </a:prstGeom>
          <a:noFill/>
        </p:spPr>
        <p:txBody>
          <a:bodyPr wrap="square" rtlCol="0">
            <a:spAutoFit/>
          </a:bodyPr>
          <a:lstStyle/>
          <a:p>
            <a:r>
              <a:rPr lang="de-DE" b="0" i="0">
                <a:solidFill>
                  <a:srgbClr val="000000"/>
                </a:solidFill>
                <a:effectLst/>
                <a:highlight>
                  <a:srgbClr val="FFFF00"/>
                </a:highlight>
                <a:latin typeface="Verdana" panose="020B0604030504040204" pitchFamily="34" charset="0"/>
              </a:rPr>
              <a:t>Prompt</a:t>
            </a:r>
            <a:r>
              <a:rPr lang="de-DE" b="0" i="0">
                <a:solidFill>
                  <a:srgbClr val="000000"/>
                </a:solidFill>
                <a:effectLst/>
                <a:latin typeface="Verdana" panose="020B0604030504040204" pitchFamily="34" charset="0"/>
              </a:rPr>
              <a:t>: Nenne mir die 5 häufigsten Fehler, die bei den Berechnungen beim Thema Therodynamik vorkommen könnten.</a:t>
            </a:r>
            <a:br>
              <a:rPr lang="de-DE" b="0" i="0">
                <a:solidFill>
                  <a:srgbClr val="000000"/>
                </a:solidFill>
                <a:effectLst/>
                <a:latin typeface="Verdana" panose="020B0604030504040204" pitchFamily="34" charset="0"/>
              </a:rPr>
            </a:br>
            <a:r>
              <a:rPr lang="de-DE" b="0" i="0">
                <a:solidFill>
                  <a:srgbClr val="000000"/>
                </a:solidFill>
                <a:effectLst/>
                <a:latin typeface="Verdana" panose="020B0604030504040204" pitchFamily="34" charset="0"/>
              </a:rPr>
              <a:t>Antwort als doxc </a:t>
            </a:r>
            <a:r>
              <a:rPr lang="de-DE">
                <a:solidFill>
                  <a:srgbClr val="FFFFFF"/>
                </a:solidFill>
                <a:latin typeface="Verdana" panose="020B0604030504040204" pitchFamily="34" charset="0"/>
                <a:hlinkClick r:id="rId2" action="ppaction://hlinkfile"/>
              </a:rPr>
              <a:t>[hier]</a:t>
            </a:r>
            <a:endParaRPr lang="de-CH" dirty="0"/>
          </a:p>
        </p:txBody>
      </p:sp>
    </p:spTree>
    <p:extLst>
      <p:ext uri="{BB962C8B-B14F-4D97-AF65-F5344CB8AC3E}">
        <p14:creationId xmlns:p14="http://schemas.microsoft.com/office/powerpoint/2010/main" val="539357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8" grpId="1"/>
      <p:bldP spid="9" grpId="0"/>
      <p:bldP spid="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1F09A0-04D4-DCDA-01CE-93D448FAAE0F}"/>
              </a:ext>
            </a:extLst>
          </p:cNvPr>
          <p:cNvSpPr>
            <a:spLocks noGrp="1"/>
          </p:cNvSpPr>
          <p:nvPr>
            <p:ph type="title"/>
          </p:nvPr>
        </p:nvSpPr>
        <p:spPr>
          <a:xfrm>
            <a:off x="838199" y="365125"/>
            <a:ext cx="10878403" cy="1325563"/>
          </a:xfrm>
        </p:spPr>
        <p:txBody>
          <a:bodyPr>
            <a:normAutofit/>
          </a:bodyPr>
          <a:lstStyle/>
          <a:p>
            <a:r>
              <a:rPr lang="de-DE" sz="4100" b="1" i="0" dirty="0">
                <a:solidFill>
                  <a:srgbClr val="000000"/>
                </a:solidFill>
                <a:effectLst/>
                <a:latin typeface="Verdana" panose="020B0604030504040204" pitchFamily="34" charset="0"/>
              </a:rPr>
              <a:t>Inspiration / Ergänzung Unterricht</a:t>
            </a:r>
            <a:endParaRPr lang="de-CH" sz="4100" dirty="0"/>
          </a:p>
        </p:txBody>
      </p:sp>
      <p:sp>
        <p:nvSpPr>
          <p:cNvPr id="3" name="Inhaltsplatzhalter 2">
            <a:extLst>
              <a:ext uri="{FF2B5EF4-FFF2-40B4-BE49-F238E27FC236}">
                <a16:creationId xmlns:a16="http://schemas.microsoft.com/office/drawing/2014/main" id="{59C0CE5D-80FD-B6A3-184B-6DB4FCAB09C2}"/>
              </a:ext>
            </a:extLst>
          </p:cNvPr>
          <p:cNvSpPr>
            <a:spLocks noGrp="1"/>
          </p:cNvSpPr>
          <p:nvPr>
            <p:ph idx="1"/>
          </p:nvPr>
        </p:nvSpPr>
        <p:spPr/>
        <p:txBody>
          <a:bodyPr>
            <a:normAutofit fontScale="85000" lnSpcReduction="20000"/>
          </a:bodyPr>
          <a:lstStyle/>
          <a:p>
            <a:pPr algn="l">
              <a:lnSpc>
                <a:spcPct val="170000"/>
              </a:lnSpc>
              <a:buFont typeface="Arial" panose="020B0604020202020204" pitchFamily="34" charset="0"/>
              <a:buChar char="•"/>
            </a:pPr>
            <a:r>
              <a:rPr lang="de-DE" sz="2500" i="0" dirty="0">
                <a:solidFill>
                  <a:srgbClr val="000000"/>
                </a:solidFill>
                <a:effectLst/>
                <a:latin typeface="Verdana" panose="020B0604030504040204" pitchFamily="34" charset="0"/>
              </a:rPr>
              <a:t>Aufgaben für den Unterricht sowie Prüfung erstellen </a:t>
            </a:r>
          </a:p>
          <a:p>
            <a:pPr algn="l">
              <a:lnSpc>
                <a:spcPct val="170000"/>
              </a:lnSpc>
              <a:buFont typeface="Arial" panose="020B0604020202020204" pitchFamily="34" charset="0"/>
              <a:buChar char="•"/>
            </a:pPr>
            <a:r>
              <a:rPr lang="de-DE" sz="2500" i="0" dirty="0">
                <a:solidFill>
                  <a:srgbClr val="000000"/>
                </a:solidFill>
                <a:effectLst/>
                <a:latin typeface="Verdana" panose="020B0604030504040204" pitchFamily="34" charset="0"/>
              </a:rPr>
              <a:t>Chemielabor, Versuchsanleitung schreiben lassen</a:t>
            </a:r>
          </a:p>
          <a:p>
            <a:pPr algn="l">
              <a:lnSpc>
                <a:spcPct val="170000"/>
              </a:lnSpc>
              <a:buFont typeface="Arial" panose="020B0604020202020204" pitchFamily="34" charset="0"/>
              <a:buChar char="•"/>
            </a:pPr>
            <a:r>
              <a:rPr lang="de-DE" sz="2500" dirty="0">
                <a:solidFill>
                  <a:srgbClr val="000000"/>
                </a:solidFill>
                <a:latin typeface="Verdana" panose="020B0604030504040204" pitchFamily="34" charset="0"/>
              </a:rPr>
              <a:t>Aktuell zwei Klassen mit Säure-Base-Themen</a:t>
            </a:r>
            <a:endParaRPr lang="de-DE" sz="2500" i="0" dirty="0">
              <a:solidFill>
                <a:srgbClr val="000000"/>
              </a:solidFill>
              <a:effectLst/>
              <a:latin typeface="Verdana" panose="020B0604030504040204" pitchFamily="34" charset="0"/>
            </a:endParaRPr>
          </a:p>
          <a:p>
            <a:pPr>
              <a:lnSpc>
                <a:spcPct val="170000"/>
              </a:lnSpc>
            </a:pPr>
            <a:r>
              <a:rPr lang="de-CH" sz="2500" dirty="0">
                <a:solidFill>
                  <a:srgbClr val="000000"/>
                </a:solidFill>
                <a:latin typeface="Verdana" panose="020B0604030504040204" pitchFamily="34" charset="0"/>
              </a:rPr>
              <a:t>Animationen programmieren lassen </a:t>
            </a:r>
          </a:p>
          <a:p>
            <a:pPr lvl="1">
              <a:lnSpc>
                <a:spcPct val="170000"/>
              </a:lnSpc>
            </a:pPr>
            <a:r>
              <a:rPr lang="de-DE" sz="2500" dirty="0">
                <a:solidFill>
                  <a:srgbClr val="000000"/>
                </a:solidFill>
                <a:latin typeface="Verdana" panose="020B0604030504040204" pitchFamily="34" charset="0"/>
                <a:hlinkClick r:id="rId2" action="ppaction://hlinkfile"/>
              </a:rPr>
              <a:t>Kettenreaktion</a:t>
            </a:r>
            <a:r>
              <a:rPr lang="de-DE" sz="2500" b="0" i="0" dirty="0">
                <a:solidFill>
                  <a:srgbClr val="000000"/>
                </a:solidFill>
                <a:effectLst/>
                <a:latin typeface="Verdana" panose="020B0604030504040204" pitchFamily="34" charset="0"/>
              </a:rPr>
              <a:t> eventuell: </a:t>
            </a:r>
            <a:r>
              <a:rPr lang="de-DE" sz="2500" b="0" i="0" dirty="0">
                <a:solidFill>
                  <a:srgbClr val="000000"/>
                </a:solidFill>
                <a:effectLst/>
                <a:latin typeface="Verdana" panose="020B0604030504040204" pitchFamily="34" charset="0"/>
                <a:hlinkClick r:id="rId3" action="ppaction://hlinkfile"/>
              </a:rPr>
              <a:t>mp4</a:t>
            </a:r>
            <a:endParaRPr lang="de-DE" sz="2500" dirty="0">
              <a:solidFill>
                <a:srgbClr val="000000"/>
              </a:solidFill>
              <a:latin typeface="Verdana" panose="020B0604030504040204" pitchFamily="34" charset="0"/>
            </a:endParaRPr>
          </a:p>
          <a:p>
            <a:pPr lvl="1">
              <a:lnSpc>
                <a:spcPct val="170000"/>
              </a:lnSpc>
            </a:pPr>
            <a:r>
              <a:rPr lang="de-DE" sz="2500" b="0" i="0" dirty="0" err="1">
                <a:solidFill>
                  <a:srgbClr val="000000"/>
                </a:solidFill>
                <a:effectLst/>
                <a:latin typeface="Verdana" panose="020B0604030504040204" pitchFamily="34" charset="0"/>
                <a:hlinkClick r:id="rId4" action="ppaction://hlinkfile"/>
              </a:rPr>
              <a:t>Coulombanziehung</a:t>
            </a:r>
            <a:endParaRPr lang="de-DE" sz="2500" b="0" i="0" dirty="0">
              <a:solidFill>
                <a:srgbClr val="000000"/>
              </a:solidFill>
              <a:effectLst/>
              <a:latin typeface="Verdana" panose="020B0604030504040204" pitchFamily="34" charset="0"/>
            </a:endParaRPr>
          </a:p>
          <a:p>
            <a:pPr lvl="1">
              <a:lnSpc>
                <a:spcPct val="170000"/>
              </a:lnSpc>
            </a:pPr>
            <a:r>
              <a:rPr lang="de-DE" sz="2500" dirty="0">
                <a:solidFill>
                  <a:srgbClr val="000000"/>
                </a:solidFill>
                <a:latin typeface="Verdana" panose="020B0604030504040204" pitchFamily="34" charset="0"/>
                <a:hlinkClick r:id="rId5" action="ppaction://hlinkfile"/>
              </a:rPr>
              <a:t>Wassergedächtnis</a:t>
            </a:r>
            <a:endParaRPr lang="de-DE" sz="2500" dirty="0">
              <a:solidFill>
                <a:srgbClr val="000000"/>
              </a:solidFill>
              <a:latin typeface="Verdana" panose="020B0604030504040204" pitchFamily="34" charset="0"/>
            </a:endParaRPr>
          </a:p>
          <a:p>
            <a:pPr lvl="1">
              <a:lnSpc>
                <a:spcPct val="170000"/>
              </a:lnSpc>
            </a:pPr>
            <a:r>
              <a:rPr lang="de-DE" sz="2500" b="0" i="0" dirty="0">
                <a:effectLst/>
                <a:latin typeface="Verdana" panose="020B0604030504040204" pitchFamily="34" charset="0"/>
                <a:hlinkClick r:id="rId6" action="ppaction://hlinkfile"/>
              </a:rPr>
              <a:t>SN1</a:t>
            </a:r>
            <a:r>
              <a:rPr lang="de-DE" sz="2500" b="0" i="0" dirty="0">
                <a:effectLst/>
                <a:latin typeface="Verdana" panose="020B0604030504040204" pitchFamily="34" charset="0"/>
              </a:rPr>
              <a:t> / </a:t>
            </a:r>
            <a:r>
              <a:rPr lang="de-DE" sz="2500" dirty="0">
                <a:latin typeface="Verdana" panose="020B0604030504040204" pitchFamily="34" charset="0"/>
                <a:hlinkClick r:id="rId7" action="ppaction://hlinkfile"/>
              </a:rPr>
              <a:t>SN2</a:t>
            </a:r>
            <a:endParaRPr lang="de-DE" sz="2500" dirty="0">
              <a:latin typeface="Verdana" panose="020B0604030504040204" pitchFamily="34" charset="0"/>
            </a:endParaRPr>
          </a:p>
          <a:p>
            <a:pPr marL="457200" lvl="1" indent="0">
              <a:buNone/>
            </a:pPr>
            <a:endParaRPr lang="de-DE" i="0" dirty="0">
              <a:solidFill>
                <a:srgbClr val="000000"/>
              </a:solidFill>
              <a:effectLst/>
              <a:latin typeface="Verdana" panose="020B0604030504040204" pitchFamily="34" charset="0"/>
            </a:endParaRPr>
          </a:p>
          <a:p>
            <a:pPr lvl="1"/>
            <a:endParaRPr lang="de-CH" dirty="0"/>
          </a:p>
          <a:p>
            <a:pPr algn="l">
              <a:buFont typeface="Arial" panose="020B0604020202020204" pitchFamily="34" charset="0"/>
              <a:buChar char="•"/>
            </a:pPr>
            <a:endParaRPr lang="de-DE" i="0" dirty="0">
              <a:solidFill>
                <a:srgbClr val="000000"/>
              </a:solidFill>
              <a:effectLst/>
              <a:latin typeface="Verdana" panose="020B0604030504040204" pitchFamily="34" charset="0"/>
            </a:endParaRPr>
          </a:p>
          <a:p>
            <a:pPr marL="0" indent="0">
              <a:buNone/>
            </a:pPr>
            <a:br>
              <a:rPr lang="de-DE" dirty="0"/>
            </a:br>
            <a:endParaRPr lang="de-CH" dirty="0"/>
          </a:p>
        </p:txBody>
      </p:sp>
      <p:sp>
        <p:nvSpPr>
          <p:cNvPr id="4" name="Foliennummernplatzhalter 3">
            <a:extLst>
              <a:ext uri="{FF2B5EF4-FFF2-40B4-BE49-F238E27FC236}">
                <a16:creationId xmlns:a16="http://schemas.microsoft.com/office/drawing/2014/main" id="{CFA17160-5310-370A-4ABA-3111EC5D1118}"/>
              </a:ext>
            </a:extLst>
          </p:cNvPr>
          <p:cNvSpPr>
            <a:spLocks noGrp="1"/>
          </p:cNvSpPr>
          <p:nvPr>
            <p:ph type="sldNum" sz="quarter" idx="12"/>
          </p:nvPr>
        </p:nvSpPr>
        <p:spPr/>
        <p:txBody>
          <a:bodyPr/>
          <a:lstStyle/>
          <a:p>
            <a:fld id="{B2ED183E-0BDF-416E-8949-A237C21A5EF4}" type="slidenum">
              <a:rPr lang="de-CH" smtClean="0"/>
              <a:t>9</a:t>
            </a:fld>
            <a:endParaRPr lang="de-CH"/>
          </a:p>
        </p:txBody>
      </p:sp>
      <p:sp>
        <p:nvSpPr>
          <p:cNvPr id="5" name="Fußzeilenplatzhalter 4">
            <a:extLst>
              <a:ext uri="{FF2B5EF4-FFF2-40B4-BE49-F238E27FC236}">
                <a16:creationId xmlns:a16="http://schemas.microsoft.com/office/drawing/2014/main" id="{9F04E087-AF26-6A3D-1B56-610A3F17EB62}"/>
              </a:ext>
            </a:extLst>
          </p:cNvPr>
          <p:cNvSpPr>
            <a:spLocks noGrp="1"/>
          </p:cNvSpPr>
          <p:nvPr>
            <p:ph type="ftr" sz="quarter" idx="11"/>
          </p:nvPr>
        </p:nvSpPr>
        <p:spPr/>
        <p:txBody>
          <a:bodyPr/>
          <a:lstStyle/>
          <a:p>
            <a:r>
              <a:rPr lang="de-CH"/>
              <a:t>Zentralkurs 2024</a:t>
            </a:r>
          </a:p>
        </p:txBody>
      </p:sp>
    </p:spTree>
    <p:extLst>
      <p:ext uri="{BB962C8B-B14F-4D97-AF65-F5344CB8AC3E}">
        <p14:creationId xmlns:p14="http://schemas.microsoft.com/office/powerpoint/2010/main" val="25748477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936</Words>
  <Application>Microsoft Office PowerPoint</Application>
  <PresentationFormat>Breitbild</PresentationFormat>
  <Paragraphs>123</Paragraphs>
  <Slides>14</Slides>
  <Notes>2</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14</vt:i4>
      </vt:variant>
    </vt:vector>
  </HeadingPairs>
  <TitlesOfParts>
    <vt:vector size="19" baseType="lpstr">
      <vt:lpstr>Aptos</vt:lpstr>
      <vt:lpstr>Aptos Display</vt:lpstr>
      <vt:lpstr>Arial</vt:lpstr>
      <vt:lpstr>Verdana</vt:lpstr>
      <vt:lpstr>Office Theme</vt:lpstr>
      <vt:lpstr>PowerPoint-Präsentation</vt:lpstr>
      <vt:lpstr>Persönlicher Hintergrund</vt:lpstr>
      <vt:lpstr>PowerPoint-Präsentation</vt:lpstr>
      <vt:lpstr>Alternativen zu ChatGPT</vt:lpstr>
      <vt:lpstr>Prompten </vt:lpstr>
      <vt:lpstr>Beispiel Laborbericht</vt:lpstr>
      <vt:lpstr>Maturaarbeit </vt:lpstr>
      <vt:lpstr>Lerntool, Tutor, Prüfungsvorbereitung</vt:lpstr>
      <vt:lpstr>Inspiration / Ergänzung Unterricht</vt:lpstr>
      <vt:lpstr>Inspiration / Ergänzung Unterricht</vt:lpstr>
      <vt:lpstr>Umfrage unter den Schüler:innen</vt:lpstr>
      <vt:lpstr>KI   Vorteile - Nachteile</vt:lpstr>
      <vt:lpstr>Live-Modus: spannend!</vt:lpstr>
      <vt:lpstr> Vielen Dank!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Rainer Steiger</dc:creator>
  <cp:lastModifiedBy>Rainer Steiger</cp:lastModifiedBy>
  <cp:revision>150</cp:revision>
  <dcterms:created xsi:type="dcterms:W3CDTF">2024-10-07T16:34:03Z</dcterms:created>
  <dcterms:modified xsi:type="dcterms:W3CDTF">2024-10-08T14:33:18Z</dcterms:modified>
</cp:coreProperties>
</file>