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5"/>
  </p:notesMasterIdLst>
  <p:sldIdLst>
    <p:sldId id="271" r:id="rId2"/>
    <p:sldId id="267" r:id="rId3"/>
    <p:sldId id="266" r:id="rId4"/>
    <p:sldId id="263" r:id="rId5"/>
    <p:sldId id="272" r:id="rId6"/>
    <p:sldId id="269" r:id="rId7"/>
    <p:sldId id="270" r:id="rId8"/>
    <p:sldId id="265" r:id="rId9"/>
    <p:sldId id="258" r:id="rId10"/>
    <p:sldId id="260" r:id="rId11"/>
    <p:sldId id="259" r:id="rId12"/>
    <p:sldId id="262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5131"/>
  </p:normalViewPr>
  <p:slideViewPr>
    <p:cSldViewPr snapToGrid="0" snapToObjects="1">
      <p:cViewPr varScale="1">
        <p:scale>
          <a:sx n="75" d="100"/>
          <a:sy n="75" d="100"/>
        </p:scale>
        <p:origin x="-120" y="-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1FE1C-651A-F041-8D12-19CC2AE17C93}" type="datetimeFigureOut">
              <a:rPr lang="de-DE" smtClean="0"/>
              <a:t>10.05.20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99041-FE61-6D4D-B337-FD1A30D469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3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Kein Land </a:t>
            </a:r>
            <a:r>
              <a:rPr lang="de-DE" dirty="0">
                <a:sym typeface="Wingdings" pitchFamily="2" charset="2"/>
              </a:rPr>
              <a:t></a:t>
            </a:r>
            <a:r>
              <a:rPr lang="de-DE" dirty="0"/>
              <a:t> Nutzungsrechte</a:t>
            </a:r>
          </a:p>
          <a:p>
            <a:r>
              <a:rPr lang="de-DE" dirty="0"/>
              <a:t>Russische </a:t>
            </a:r>
            <a:r>
              <a:rPr lang="de-DE" dirty="0" err="1"/>
              <a:t>Kolahalbinsel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99041-FE61-6D4D-B337-FD1A30D469C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188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Schweden wollen infolgedessen Rentier als Haustier (nicht Nutztier) definieren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699041-FE61-6D4D-B337-FD1A30D469C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82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10.05.20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rf.ch/news/schweiz/windpark-in-norwegen-schweizer-investment-verdraengt-indigen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rf.ch/news/schweiz/windpark-in-norwegen-schweizer-investment-verdraengt-indigen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D5D3AC1E-D36B-5C42-BBD2-2A69E147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Samen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46C976CF-D009-0643-B0BC-821F2A26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4" y="4174072"/>
            <a:ext cx="9070848" cy="457200"/>
          </a:xfrm>
        </p:spPr>
        <p:txBody>
          <a:bodyPr>
            <a:noAutofit/>
          </a:bodyPr>
          <a:lstStyle/>
          <a:p>
            <a:r>
              <a:rPr lang="de-DE" sz="3200" dirty="0"/>
              <a:t>Volk ohne Staat im Norden Europas</a:t>
            </a:r>
          </a:p>
        </p:txBody>
      </p:sp>
    </p:spTree>
    <p:extLst>
      <p:ext uri="{BB962C8B-B14F-4D97-AF65-F5344CB8AC3E}">
        <p14:creationId xmlns:p14="http://schemas.microsoft.com/office/powerpoint/2010/main" val="4005217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E68789C-7766-D440-96DB-957C5922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009166"/>
          </a:xfrm>
        </p:spPr>
        <p:txBody>
          <a:bodyPr>
            <a:normAutofit fontScale="90000"/>
          </a:bodyPr>
          <a:lstStyle/>
          <a:p>
            <a:r>
              <a:rPr lang="de-DE" dirty="0"/>
              <a:t>Film «Umstrittener Windpark: Schweizer Investition gefährdet Naturvolk»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6D7F072C-66BA-834B-B39A-41B95A3E0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51760"/>
            <a:ext cx="10058400" cy="3383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hlinkClick r:id="rId2"/>
              </a:rPr>
              <a:t>https://www.srf.ch/news/schweiz/windpark-in-norwegen-schweizer-investment-verdraengt-indigene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ca. 0:00:00 – 0:10:35</a:t>
            </a:r>
          </a:p>
        </p:txBody>
      </p:sp>
    </p:spTree>
    <p:extLst>
      <p:ext uri="{BB962C8B-B14F-4D97-AF65-F5344CB8AC3E}">
        <p14:creationId xmlns:p14="http://schemas.microsoft.com/office/powerpoint/2010/main" val="1995942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Umstrittener Windpark</a:t>
            </a:r>
            <a:br>
              <a:rPr lang="de-DE" dirty="0"/>
            </a:br>
            <a:r>
              <a:rPr lang="de-DE" sz="3200" dirty="0"/>
              <a:t>Schweizer Investition gefährdet Naturvolk</a:t>
            </a:r>
            <a:r>
              <a:rPr lang="de-CH" sz="3200" dirty="0"/>
              <a:t> </a:t>
            </a:r>
            <a:endParaRPr lang="de-DE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Auftrag (Partnerarbeit)</a:t>
            </a:r>
          </a:p>
          <a:p>
            <a:r>
              <a:rPr lang="de-DE" sz="2400" dirty="0"/>
              <a:t>Stellt die Pro- und Contra-Argumente in einer Tabelle dar.</a:t>
            </a:r>
          </a:p>
          <a:p>
            <a:r>
              <a:rPr lang="de-DE" sz="2400" dirty="0"/>
              <a:t>Überlegt euch eine Reaktion der BKW auf den soeben gesehenen Beitrag der Sendung «Kassensturz».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b="1" dirty="0"/>
              <a:t>Leitfragen</a:t>
            </a:r>
          </a:p>
          <a:p>
            <a:r>
              <a:rPr lang="de-DE" sz="2400" dirty="0"/>
              <a:t>Wie könnte die BKW nun Stellung nehmen und ihren Entscheid rechtfertigen? Wie würde ein Vertreter der BKW argumentieren?</a:t>
            </a:r>
          </a:p>
        </p:txBody>
      </p:sp>
    </p:spTree>
    <p:extLst>
      <p:ext uri="{BB962C8B-B14F-4D97-AF65-F5344CB8AC3E}">
        <p14:creationId xmlns:p14="http://schemas.microsoft.com/office/powerpoint/2010/main" val="369026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1DD336B-5931-E64E-A4AC-EBBBE0472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Umstrittener Windpark</a:t>
            </a:r>
            <a:br>
              <a:rPr lang="de-DE" dirty="0"/>
            </a:br>
            <a:r>
              <a:rPr lang="de-DE" sz="3200" dirty="0"/>
              <a:t>Schweizer Investition gefährdet Naturvolk</a:t>
            </a:r>
            <a:r>
              <a:rPr lang="de-CH" sz="3200" dirty="0"/>
              <a:t> 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0261C627-BFD5-0147-BE02-8C87BD8E8D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34870B20-840F-ED48-8C1D-35965B3FBA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/>
              <a:t>erneuerbare / grüne Energie (Image)</a:t>
            </a:r>
          </a:p>
          <a:p>
            <a:r>
              <a:rPr lang="de-DE" dirty="0"/>
              <a:t>„wenig“ Aufwand für Stromproduktion</a:t>
            </a:r>
          </a:p>
          <a:p>
            <a:r>
              <a:rPr lang="de-DE" dirty="0"/>
              <a:t>Projekt von norwegischer Regierung bewilligt, Bau ist rechtskräftig</a:t>
            </a:r>
          </a:p>
          <a:p>
            <a:r>
              <a:rPr lang="de-DE" dirty="0"/>
              <a:t>viele Einsprachen in der Schweiz, Bau im </a:t>
            </a:r>
            <a:r>
              <a:rPr lang="de-DE" dirty="0" err="1"/>
              <a:t>grossräumigen</a:t>
            </a:r>
            <a:r>
              <a:rPr lang="de-DE" dirty="0"/>
              <a:t> Ausland</a:t>
            </a:r>
          </a:p>
          <a:p>
            <a:r>
              <a:rPr lang="de-DE" dirty="0"/>
              <a:t>attraktives &amp; neues Investment (Profit)</a:t>
            </a:r>
          </a:p>
          <a:p>
            <a:r>
              <a:rPr lang="de-DE" dirty="0"/>
              <a:t>öffentliches Interesse am Windpark überwiegt Gefährdung der Samen</a:t>
            </a:r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xmlns="" id="{05AB9423-EBEF-354A-A914-B60EBDF6E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CONTRA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xmlns="" id="{4B62E619-3022-8F44-89B6-74CD34F4C1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3368" y="2756580"/>
            <a:ext cx="4754880" cy="3835605"/>
          </a:xfrm>
        </p:spPr>
        <p:txBody>
          <a:bodyPr>
            <a:normAutofit/>
          </a:bodyPr>
          <a:lstStyle/>
          <a:p>
            <a:r>
              <a:rPr lang="de-DE" dirty="0"/>
              <a:t>Eingriff in Natur &amp; Landschaftsbild</a:t>
            </a:r>
          </a:p>
          <a:p>
            <a:r>
              <a:rPr lang="de-DE" dirty="0"/>
              <a:t>Gefährdung von Kultur &amp; Identität</a:t>
            </a:r>
          </a:p>
          <a:p>
            <a:r>
              <a:rPr lang="de-DE" dirty="0"/>
              <a:t>Bedrohung für Lebensgrundlagen der Samen (neuer Kolonialismus)</a:t>
            </a:r>
          </a:p>
          <a:p>
            <a:pPr lvl="1"/>
            <a:r>
              <a:rPr lang="de-DE" dirty="0"/>
              <a:t>Rentiere scheuen Windanlagen</a:t>
            </a:r>
          </a:p>
          <a:p>
            <a:pPr lvl="1"/>
            <a:r>
              <a:rPr lang="de-DE" dirty="0"/>
              <a:t>Verlust von Weideflächen</a:t>
            </a:r>
          </a:p>
          <a:p>
            <a:pPr lvl="1"/>
            <a:r>
              <a:rPr lang="de-DE" dirty="0" err="1"/>
              <a:t>Passierung</a:t>
            </a:r>
            <a:r>
              <a:rPr lang="de-DE" dirty="0"/>
              <a:t> von unwegsamen Gelände</a:t>
            </a:r>
          </a:p>
          <a:p>
            <a:r>
              <a:rPr lang="de-DE" dirty="0"/>
              <a:t>verletzt Rechte der indigenen </a:t>
            </a:r>
            <a:r>
              <a:rPr lang="de-DE" dirty="0" err="1"/>
              <a:t>Bevöl-kerung</a:t>
            </a:r>
            <a:r>
              <a:rPr lang="de-DE" dirty="0"/>
              <a:t> (UNO-Völkerrecht &amp; OECD)</a:t>
            </a:r>
          </a:p>
          <a:p>
            <a:r>
              <a:rPr lang="de-DE" dirty="0"/>
              <a:t>Bedrohung der Biodiversität (Vögel)</a:t>
            </a:r>
          </a:p>
        </p:txBody>
      </p:sp>
    </p:spTree>
    <p:extLst>
      <p:ext uri="{BB962C8B-B14F-4D97-AF65-F5344CB8AC3E}">
        <p14:creationId xmlns:p14="http://schemas.microsoft.com/office/powerpoint/2010/main" val="4292010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E68789C-7766-D440-96DB-957C5922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009166"/>
          </a:xfrm>
        </p:spPr>
        <p:txBody>
          <a:bodyPr>
            <a:normAutofit fontScale="90000"/>
          </a:bodyPr>
          <a:lstStyle/>
          <a:p>
            <a:r>
              <a:rPr lang="de-DE" dirty="0"/>
              <a:t>Film «Umstrittener Windpark: Schweizer Investition gefährdet Naturvolk»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6D7F072C-66BA-834B-B39A-41B95A3E0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51760"/>
            <a:ext cx="10058400" cy="3383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hlinkClick r:id="rId2"/>
              </a:rPr>
              <a:t>https://www.srf.ch/news/schweiz/windpark-in-norwegen-schweizer-investment-verdraengt-indigene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ca. 0:10:35 – 0:15:48</a:t>
            </a:r>
          </a:p>
        </p:txBody>
      </p:sp>
    </p:spTree>
    <p:extLst>
      <p:ext uri="{BB962C8B-B14F-4D97-AF65-F5344CB8AC3E}">
        <p14:creationId xmlns:p14="http://schemas.microsoft.com/office/powerpoint/2010/main" val="22170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E8B39E7-D770-0F40-86F4-5EBC4E362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7"/>
            <a:ext cx="4602152" cy="1375494"/>
          </a:xfrm>
        </p:spPr>
        <p:txBody>
          <a:bodyPr>
            <a:normAutofit/>
          </a:bodyPr>
          <a:lstStyle/>
          <a:p>
            <a:r>
              <a:rPr lang="de-DE" sz="4000" dirty="0"/>
              <a:t>Die Samen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3047B46-4F2F-4746-8B82-B30EAAAE03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54E8A8E-D194-4D55-92A3-6B0799722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8" name="Inhaltsplatzhalter 4">
            <a:extLst>
              <a:ext uri="{FF2B5EF4-FFF2-40B4-BE49-F238E27FC236}">
                <a16:creationId xmlns:a16="http://schemas.microsoft.com/office/drawing/2014/main" xmlns="" id="{DFD2441F-CE33-DF4F-8C66-14D5876708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407432" y="419292"/>
            <a:ext cx="5522976" cy="6053328"/>
          </a:xfrm>
          <a:prstGeom prst="rect">
            <a:avLst/>
          </a:prstGeom>
        </p:spPr>
      </p:pic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91B04F57-766E-B44A-B318-288C422E1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6" y="2103121"/>
            <a:ext cx="4938431" cy="4027253"/>
          </a:xfrm>
        </p:spPr>
        <p:txBody>
          <a:bodyPr>
            <a:normAutofit/>
          </a:bodyPr>
          <a:lstStyle/>
          <a:p>
            <a:r>
              <a:rPr lang="de-DE" sz="2400" dirty="0"/>
              <a:t>Urbevölkerung Europas</a:t>
            </a:r>
          </a:p>
          <a:p>
            <a:r>
              <a:rPr lang="de-DE" sz="2400" dirty="0"/>
              <a:t>indigene Bevölkerung von Skandinavien </a:t>
            </a:r>
          </a:p>
          <a:p>
            <a:pPr lvl="1"/>
            <a:endParaRPr lang="de-DE" sz="2200" dirty="0"/>
          </a:p>
          <a:p>
            <a:pPr lvl="1"/>
            <a:r>
              <a:rPr lang="de-DE" sz="2200" dirty="0"/>
              <a:t>NOR</a:t>
            </a:r>
          </a:p>
          <a:p>
            <a:pPr lvl="1"/>
            <a:r>
              <a:rPr lang="de-DE" sz="2000" dirty="0"/>
              <a:t>SWE</a:t>
            </a:r>
          </a:p>
          <a:p>
            <a:pPr lvl="1"/>
            <a:r>
              <a:rPr lang="de-DE" sz="2000" dirty="0"/>
              <a:t>FIN</a:t>
            </a:r>
          </a:p>
          <a:p>
            <a:pPr lvl="1"/>
            <a:r>
              <a:rPr lang="de-DE" sz="2000" dirty="0"/>
              <a:t>RUS</a:t>
            </a:r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DDAE49C9-5A77-2341-856C-D05539D12E4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3637" y="3478615"/>
            <a:ext cx="2814652" cy="209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9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Gruppenpuzzle</a:t>
            </a:r>
            <a:br>
              <a:rPr lang="de-DE" dirty="0"/>
            </a:br>
            <a:r>
              <a:rPr lang="de-CH" sz="3200" dirty="0"/>
              <a:t>Die Samen – Volk ohne Staat im Norden Europas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b="1" dirty="0"/>
              <a:t>Aufträge</a:t>
            </a:r>
          </a:p>
          <a:p>
            <a:r>
              <a:rPr lang="de-DE" sz="2400" dirty="0"/>
              <a:t>Einzelarbeit: Lest den euch zugeteilten Text und haltet wesentliche Informationen schriftlich fest.</a:t>
            </a:r>
          </a:p>
          <a:p>
            <a:r>
              <a:rPr lang="de-DE" sz="2400" dirty="0"/>
              <a:t>Expertenrunde: Tauscht euch gegenseitig aus und überlegt euch, wie ihr euren Textinhalt der Gruppe weitergeben wollt.</a:t>
            </a:r>
          </a:p>
          <a:p>
            <a:r>
              <a:rPr lang="de-DE" sz="2400" dirty="0"/>
              <a:t>Stammgruppe: Präsentiert innerhalb eurer Gruppe die Ergebnisse.</a:t>
            </a:r>
          </a:p>
          <a:p>
            <a:r>
              <a:rPr lang="de-DE" sz="2400" dirty="0"/>
              <a:t>Stammgruppe: Beantwortet gemeinsam die Leitfragen im Skript.</a:t>
            </a:r>
          </a:p>
          <a:p>
            <a:pPr marL="0" indent="0">
              <a:buNone/>
            </a:pPr>
            <a:endParaRPr lang="de-DE" sz="2400" dirty="0"/>
          </a:p>
          <a:p>
            <a:pPr>
              <a:buFont typeface="Wingdings" pitchFamily="2" charset="2"/>
              <a:buChar char="Ø"/>
            </a:pPr>
            <a:r>
              <a:rPr lang="de-DE" sz="2400" i="1" dirty="0"/>
              <a:t> Buch «EUROPA» S. 82–85</a:t>
            </a:r>
          </a:p>
        </p:txBody>
      </p:sp>
    </p:spTree>
    <p:extLst>
      <p:ext uri="{BB962C8B-B14F-4D97-AF65-F5344CB8AC3E}">
        <p14:creationId xmlns:p14="http://schemas.microsoft.com/office/powerpoint/2010/main" val="370468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Gruppenpuzzle</a:t>
            </a:r>
            <a:br>
              <a:rPr lang="de-DE" dirty="0"/>
            </a:br>
            <a:r>
              <a:rPr lang="de-CH" sz="3200" dirty="0"/>
              <a:t>Die Samen – Volk ohne Staat im Norden Europas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Auftrag (Einzelarbeit)</a:t>
            </a:r>
          </a:p>
          <a:p>
            <a:r>
              <a:rPr lang="de-DE" sz="2400" dirty="0"/>
              <a:t>Lest den euch zugeteilten Text und haltet wesentliche Informationen schriftlich fest.</a:t>
            </a:r>
          </a:p>
          <a:p>
            <a:pPr lvl="1"/>
            <a:r>
              <a:rPr lang="de-DE" sz="2200" dirty="0"/>
              <a:t>A: Einleitung/Geschichte (S. 82/83)</a:t>
            </a:r>
          </a:p>
          <a:p>
            <a:pPr lvl="1"/>
            <a:r>
              <a:rPr lang="de-DE" sz="2200" dirty="0"/>
              <a:t>B: traditionelles Leben (S. 83) &amp; Rentier (S. 85)</a:t>
            </a:r>
          </a:p>
          <a:p>
            <a:pPr lvl="1"/>
            <a:r>
              <a:rPr lang="de-DE" sz="2200" dirty="0"/>
              <a:t>C: Rentierzüchter in Norwegen (S. 84)</a:t>
            </a:r>
          </a:p>
          <a:p>
            <a:pPr lvl="1"/>
            <a:r>
              <a:rPr lang="de-DE" sz="2200" dirty="0"/>
              <a:t>D: unsichtbares Volk (S. 85)</a:t>
            </a:r>
          </a:p>
          <a:p>
            <a:pPr marL="0" indent="0">
              <a:buNone/>
            </a:pPr>
            <a:endParaRPr lang="de-DE" sz="2400" dirty="0"/>
          </a:p>
          <a:p>
            <a:pPr>
              <a:buFont typeface="Wingdings" pitchFamily="2" charset="2"/>
              <a:buChar char="Ø"/>
            </a:pP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408297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Gruppenpuzzle</a:t>
            </a:r>
            <a:br>
              <a:rPr lang="de-DE" dirty="0"/>
            </a:br>
            <a:r>
              <a:rPr lang="de-CH" sz="3200" dirty="0"/>
              <a:t>Die Samen – Volk ohne Staat im Norden Europas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Auftrag (Gruppenarbeit)</a:t>
            </a:r>
          </a:p>
          <a:p>
            <a:r>
              <a:rPr lang="de-DE" sz="2400" dirty="0"/>
              <a:t>Setzt euch mit den Personen zusammen, die denselben Text wie ihr gelesen haben (Expertenrunde).</a:t>
            </a:r>
          </a:p>
          <a:p>
            <a:r>
              <a:rPr lang="de-DE" sz="2400" dirty="0"/>
              <a:t>Tauscht euch gegenseitig aus. Helft euch, falls jemand etwas nicht verstanden hat.</a:t>
            </a:r>
          </a:p>
          <a:p>
            <a:r>
              <a:rPr lang="de-DE" sz="2400" dirty="0"/>
              <a:t>Überlegt euch, wie ihr euren Textinhalt </a:t>
            </a:r>
            <a:r>
              <a:rPr lang="de-DE" sz="2400" dirty="0" err="1"/>
              <a:t>anschliessend</a:t>
            </a:r>
            <a:r>
              <a:rPr lang="de-DE" sz="2400" dirty="0"/>
              <a:t> der Stammgruppe weitergeben wollt.</a:t>
            </a:r>
          </a:p>
          <a:p>
            <a:r>
              <a:rPr lang="de-DE" sz="2400" dirty="0"/>
              <a:t>Notiert euch für den Austausch </a:t>
            </a:r>
            <a:r>
              <a:rPr lang="de-DE" sz="2400" u="sng" dirty="0"/>
              <a:t>vier zentrale Aussagen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>
              <a:buFont typeface="Wingdings" pitchFamily="2" charset="2"/>
              <a:buChar char="Ø"/>
            </a:pP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174823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Gruppenpuzzle</a:t>
            </a:r>
            <a:br>
              <a:rPr lang="de-DE" dirty="0"/>
            </a:br>
            <a:r>
              <a:rPr lang="de-CH" sz="3200" dirty="0"/>
              <a:t>Die Samen – Volk ohne Staat im Norden Europas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Auftrag (Gruppenarbeit)</a:t>
            </a:r>
          </a:p>
          <a:p>
            <a:r>
              <a:rPr lang="de-DE" sz="2400" dirty="0"/>
              <a:t>Setzt euch nun mit je einer Personen aus jeder Expertenrunde zusammen (Stammgruppe).</a:t>
            </a:r>
          </a:p>
          <a:p>
            <a:r>
              <a:rPr lang="de-DE" sz="2400" dirty="0"/>
              <a:t>Gebt den Inhalt aus euren Texten an die Gruppe weiter und erzählt kurz, was ihr gelesen habt.</a:t>
            </a:r>
          </a:p>
          <a:p>
            <a:r>
              <a:rPr lang="de-DE" sz="2400" dirty="0"/>
              <a:t>Beantwortet nun gemeinsam die Leitfragen auf dem AB.</a:t>
            </a:r>
          </a:p>
          <a:p>
            <a:pPr marL="0" indent="0">
              <a:buNone/>
            </a:pPr>
            <a:endParaRPr lang="de-DE" sz="2400" dirty="0"/>
          </a:p>
          <a:p>
            <a:pPr>
              <a:buFont typeface="Wingdings" pitchFamily="2" charset="2"/>
              <a:buChar char="Ø"/>
            </a:pP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67029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Gruppenpuzzle</a:t>
            </a:r>
            <a:br>
              <a:rPr lang="de-DE" dirty="0"/>
            </a:br>
            <a:r>
              <a:rPr lang="de-CH" sz="3200" dirty="0"/>
              <a:t>Die Samen – Volk ohne Staat im Norden Europas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Subvention der Rentierzucht</a:t>
            </a:r>
          </a:p>
          <a:p>
            <a:pPr marL="182880" lvl="1">
              <a:spcBef>
                <a:spcPts val="900"/>
              </a:spcBef>
            </a:pPr>
            <a:r>
              <a:rPr lang="de-DE" sz="2400" dirty="0"/>
              <a:t>Finnland</a:t>
            </a:r>
          </a:p>
          <a:p>
            <a:pPr marL="457200" lvl="2">
              <a:spcBef>
                <a:spcPts val="900"/>
              </a:spcBef>
            </a:pPr>
            <a:r>
              <a:rPr lang="de-DE" sz="2200" dirty="0"/>
              <a:t>50 Euro pro Rentier vs. 150 Euro pro Schaf</a:t>
            </a:r>
          </a:p>
          <a:p>
            <a:pPr marL="182880" lvl="1">
              <a:spcBef>
                <a:spcPts val="900"/>
              </a:spcBef>
            </a:pPr>
            <a:r>
              <a:rPr lang="de-CH" sz="2400" dirty="0"/>
              <a:t>Schweden</a:t>
            </a:r>
          </a:p>
          <a:p>
            <a:pPr marL="457200" lvl="2">
              <a:spcBef>
                <a:spcPts val="900"/>
              </a:spcBef>
            </a:pPr>
            <a:r>
              <a:rPr lang="de-CH" sz="2200" dirty="0"/>
              <a:t>Subventionen für das Halten von Haustieren </a:t>
            </a:r>
          </a:p>
          <a:p>
            <a:pPr marL="274320" lvl="1" indent="0">
              <a:buNone/>
            </a:pPr>
            <a:endParaRPr lang="de-CH" sz="1800" u="sng" dirty="0"/>
          </a:p>
          <a:p>
            <a:pPr marL="274320" lvl="1" indent="0">
              <a:buNone/>
            </a:pPr>
            <a:r>
              <a:rPr lang="de-CH" sz="1800" u="sng" dirty="0"/>
              <a:t>Hermann (2015), NZZ:</a:t>
            </a:r>
          </a:p>
          <a:p>
            <a:pPr marL="274320" lvl="1" indent="0">
              <a:buNone/>
            </a:pPr>
            <a:r>
              <a:rPr lang="de-CH" sz="1800" dirty="0"/>
              <a:t>«Allein von der Rentierhaltung zu leben, ist laut dem ICR für die Hirtenfamilien trotz diversen staatlichen Subventionen kaum möglich; in der Regel hätten mehrere Familienmitglieder auch noch andere Einkommen.»</a:t>
            </a:r>
            <a:endParaRPr lang="de-DE" sz="2400" dirty="0"/>
          </a:p>
          <a:p>
            <a:pPr>
              <a:buFont typeface="Wingdings" pitchFamily="2" charset="2"/>
              <a:buChar char="Ø"/>
            </a:pP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38646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7BD42401-82C9-9342-A5A0-BFA9FD4C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Umstrittener Windpark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3F2AF4BB-E4B1-9F40-8D8C-0B850CC9FD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Schweizer Investition gefährdet Naturvolk</a:t>
            </a:r>
          </a:p>
        </p:txBody>
      </p:sp>
    </p:spTree>
    <p:extLst>
      <p:ext uri="{BB962C8B-B14F-4D97-AF65-F5344CB8AC3E}">
        <p14:creationId xmlns:p14="http://schemas.microsoft.com/office/powerpoint/2010/main" val="405523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11B61-F48F-3C40-BDC8-01A57237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Umstrittener Windpark</a:t>
            </a:r>
            <a:br>
              <a:rPr lang="de-DE" dirty="0"/>
            </a:br>
            <a:r>
              <a:rPr lang="de-DE" sz="3200" dirty="0"/>
              <a:t>Schweizer Investition gefährdet Naturvolk</a:t>
            </a:r>
            <a:r>
              <a:rPr lang="de-CH" sz="3200" dirty="0"/>
              <a:t>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2091E19-5570-E54A-B53F-C52A808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Auftrag (Einzelarbeit)</a:t>
            </a:r>
          </a:p>
          <a:p>
            <a:r>
              <a:rPr lang="de-DE" sz="2400" dirty="0"/>
              <a:t>Schaut euch den Film an und macht euch Notizen dazu.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b="1" dirty="0"/>
              <a:t>Leitfrage</a:t>
            </a:r>
          </a:p>
          <a:p>
            <a:r>
              <a:rPr lang="de-DE" sz="2400" dirty="0"/>
              <a:t>Welche Argumente sprechen für einen Windpark auf Fosen, welche sprechen dagegen?</a:t>
            </a:r>
          </a:p>
          <a:p>
            <a:endParaRPr lang="de-DE" sz="2400" dirty="0"/>
          </a:p>
          <a:p>
            <a:pPr>
              <a:buFont typeface="Wingdings" pitchFamily="2" charset="2"/>
              <a:buChar char="Ø"/>
            </a:pPr>
            <a:r>
              <a:rPr lang="de-DE" sz="2400" i="1" dirty="0"/>
              <a:t> Filmbeitrag der SRF-Sendung «Kassensturz» vom 11.12.2018 </a:t>
            </a:r>
          </a:p>
        </p:txBody>
      </p:sp>
    </p:spTree>
    <p:extLst>
      <p:ext uri="{BB962C8B-B14F-4D97-AF65-F5344CB8AC3E}">
        <p14:creationId xmlns:p14="http://schemas.microsoft.com/office/powerpoint/2010/main" val="2195065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634</Words>
  <Application>Microsoft Macintosh PowerPoint</Application>
  <PresentationFormat>Benutzerdefiniert</PresentationFormat>
  <Paragraphs>93</Paragraphs>
  <Slides>13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Savon</vt:lpstr>
      <vt:lpstr>Die Samen</vt:lpstr>
      <vt:lpstr>Die Samen</vt:lpstr>
      <vt:lpstr>Gruppenpuzzle Die Samen – Volk ohne Staat im Norden Europas</vt:lpstr>
      <vt:lpstr>Gruppenpuzzle Die Samen – Volk ohne Staat im Norden Europas</vt:lpstr>
      <vt:lpstr>Gruppenpuzzle Die Samen – Volk ohne Staat im Norden Europas</vt:lpstr>
      <vt:lpstr>Gruppenpuzzle Die Samen – Volk ohne Staat im Norden Europas</vt:lpstr>
      <vt:lpstr>Gruppenpuzzle Die Samen – Volk ohne Staat im Norden Europas</vt:lpstr>
      <vt:lpstr>Umstrittener Windpark</vt:lpstr>
      <vt:lpstr>Umstrittener Windpark Schweizer Investition gefährdet Naturvolk </vt:lpstr>
      <vt:lpstr>Film «Umstrittener Windpark: Schweizer Investition gefährdet Naturvolk»</vt:lpstr>
      <vt:lpstr>Umstrittener Windpark Schweizer Investition gefährdet Naturvolk </vt:lpstr>
      <vt:lpstr>Umstrittener Windpark Schweizer Investition gefährdet Naturvolk </vt:lpstr>
      <vt:lpstr>Film «Umstrittener Windpark: Schweizer Investition gefährdet Naturvolk»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Samen</dc:title>
  <dc:creator>Flavio Zoppi</dc:creator>
  <cp:lastModifiedBy>Juerg Alean</cp:lastModifiedBy>
  <cp:revision>16</cp:revision>
  <dcterms:created xsi:type="dcterms:W3CDTF">2019-01-10T11:36:53Z</dcterms:created>
  <dcterms:modified xsi:type="dcterms:W3CDTF">2020-05-10T08:26:02Z</dcterms:modified>
</cp:coreProperties>
</file>