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6" r:id="rId3"/>
    <p:sldId id="281" r:id="rId4"/>
    <p:sldId id="282" r:id="rId5"/>
    <p:sldId id="283" r:id="rId6"/>
    <p:sldId id="288" r:id="rId7"/>
    <p:sldId id="266" r:id="rId8"/>
    <p:sldId id="287" r:id="rId9"/>
    <p:sldId id="284" r:id="rId10"/>
    <p:sldId id="285" r:id="rId11"/>
    <p:sldId id="277" r:id="rId12"/>
    <p:sldId id="267" r:id="rId13"/>
    <p:sldId id="269" r:id="rId14"/>
    <p:sldId id="268" r:id="rId15"/>
    <p:sldId id="273" r:id="rId16"/>
    <p:sldId id="270" r:id="rId17"/>
    <p:sldId id="271" r:id="rId18"/>
    <p:sldId id="272" r:id="rId19"/>
    <p:sldId id="274" r:id="rId20"/>
    <p:sldId id="275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0945"/>
  </p:normalViewPr>
  <p:slideViewPr>
    <p:cSldViewPr>
      <p:cViewPr varScale="1">
        <p:scale>
          <a:sx n="114" d="100"/>
          <a:sy n="114" d="100"/>
        </p:scale>
        <p:origin x="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28B6D23-9409-6C87-71F9-E12AC310A7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8FF6C57-EF1B-30FF-02DB-C07E54C148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altLang="de-DE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63037CEE-93E0-5591-3157-3730C3E7DA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F215328E-3BCC-97BA-B5B2-4BA1C6E2BE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701761-D4EF-0A41-A405-FFD9039BB3B5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D26E8ED-3F54-0815-4908-AF13EEF312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0591995-37A9-E46C-62E2-2AB3503DE0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altLang="de-DE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481CD3BD-4959-81E2-5AA4-7A576394D21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D7F8EED-A59B-31B9-DFD9-73C0106E4C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376879EC-4BC8-B8A6-E223-E47DE5148B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altLang="de-DE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F58EC6B5-6E15-A46C-3406-F87E03D1C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748256-F97F-794E-A3DB-AA801ECAF1CD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067CD9-1753-1960-0649-6AD8A2F00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4E71-C670-0447-B672-49A8309F3A9E}" type="slidenum">
              <a:rPr lang="de-CH" altLang="de-DE"/>
              <a:pPr/>
              <a:t>1</a:t>
            </a:fld>
            <a:endParaRPr lang="de-CH" altLang="de-DE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F330594-701D-D075-574D-984D1E1B1B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FBC5AB4-FECF-3FCE-EAD9-23F573A3D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EBDF8C-88CC-21B7-C884-B1EB46BB4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75FB4-E4E6-FD4D-A7E1-AEEFB9DCAB43}" type="slidenum">
              <a:rPr lang="de-CH" altLang="de-DE"/>
              <a:pPr/>
              <a:t>10</a:t>
            </a:fld>
            <a:endParaRPr lang="de-CH" altLang="de-DE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215F124E-7981-6AEC-8C28-ED374E687F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AD8B80C-EE74-B8C0-A5CD-ABB8D1C18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B12C80B-E864-CEEE-2397-E2B241660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69082-4C60-604A-8E81-4FA60C8FA2FD}" type="slidenum">
              <a:rPr lang="de-CH" altLang="de-DE"/>
              <a:pPr/>
              <a:t>11</a:t>
            </a:fld>
            <a:endParaRPr lang="de-CH" altLang="de-DE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9B09047-A1F4-A8A4-EE66-3EF467C113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9F4096F-A72A-CD33-64E4-C778DBB4B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http://www.fulldayturismo.com/sabana/saba2_es.html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CC9C2A-A687-2A52-6326-780E75384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2ECF1-1D79-1049-A6D8-4F970F4E5174}" type="slidenum">
              <a:rPr lang="de-CH" altLang="de-DE"/>
              <a:pPr/>
              <a:t>12</a:t>
            </a:fld>
            <a:endParaRPr lang="de-CH" altLang="de-DE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BCBCCB7-291F-31D8-C95D-7848A2607A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12C9849-1325-FF69-B56C-CBDCA6A71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EA89F2-9AFE-C513-07C0-74C144D41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ED73B-77FD-824B-980F-AB64473BCA20}" type="slidenum">
              <a:rPr lang="de-CH" altLang="de-DE"/>
              <a:pPr/>
              <a:t>13</a:t>
            </a:fld>
            <a:endParaRPr lang="de-CH" altLang="de-DE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E02EAD8-E331-21E8-7EF0-FAE130FB3E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B50986F-2A84-F03E-8DCE-91ABFF75B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http://de.wikipedia.org/wiki/Bild:Corcovado_statue01_2005-03-14.jpg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DB47DF-AD83-CA2B-C8E0-7C2489CB9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23C9C-CE8C-DC4F-9AF6-563CB576149E}" type="slidenum">
              <a:rPr lang="de-CH" altLang="de-DE"/>
              <a:pPr/>
              <a:t>14</a:t>
            </a:fld>
            <a:endParaRPr lang="de-CH" altLang="de-DE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C5189CF5-60E8-546F-251C-815AA04715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5D91AD9-139E-9AAB-0C41-E8A832F7B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1D7399A-640B-7589-E494-7BCEEDC14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48EF9-1AAC-6C4F-8E85-01AA92B43115}" type="slidenum">
              <a:rPr lang="de-CH" altLang="de-DE"/>
              <a:pPr/>
              <a:t>15</a:t>
            </a:fld>
            <a:endParaRPr lang="de-CH" altLang="de-DE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888C8C5-CDAC-BA18-10A4-1D9B0376FC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6370B1B-C0DA-CFF1-09F4-C992B4AB5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http://de.wikipedia.org/wiki/Bild:Pichincha_desde_Itchimbia.jpg</a:t>
            </a:r>
          </a:p>
          <a:p>
            <a:r>
              <a:rPr lang="de-CH" altLang="de-DE"/>
              <a:t>Quito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74E83C-584F-C210-9699-3BC46A2FF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838C7-F203-C94C-AD06-0E3E4B88A027}" type="slidenum">
              <a:rPr lang="de-CH" altLang="de-DE"/>
              <a:pPr/>
              <a:t>16</a:t>
            </a:fld>
            <a:endParaRPr lang="de-CH" altLang="de-DE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CC3E14D-76FD-8B05-E256-A6AD55AC49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B9578AF-45EA-F052-CD73-026BA4CB9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Amazonas bei Manaus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3F078C-5B76-33A3-849B-5BD13B920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8CFB2-0A0D-F04D-9892-8845B597FA7E}" type="slidenum">
              <a:rPr lang="de-CH" altLang="de-DE"/>
              <a:pPr/>
              <a:t>17</a:t>
            </a:fld>
            <a:endParaRPr lang="de-CH" altLang="de-DE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9D630B3-DFC8-0777-B5F9-B83C9FADF6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07A5258-02A1-E764-A414-3D3A5BFA6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Maracaibo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BD46FB-BED7-47EE-AB5A-155ED7182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6840C-F1D2-A843-BE90-B9BF8F812C57}" type="slidenum">
              <a:rPr lang="de-CH" altLang="de-DE"/>
              <a:pPr/>
              <a:t>18</a:t>
            </a:fld>
            <a:endParaRPr lang="de-CH" altLang="de-DE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6F50C20-C15B-26AD-4E61-AEE516785F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5011B9A-DB82-5EB3-996B-1ADBB6A4D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La Paz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A6D634-6E0D-C35F-D944-D0D2C5276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18051-58C3-A647-A4FE-F80739015EF1}" type="slidenum">
              <a:rPr lang="de-CH" altLang="de-DE"/>
              <a:pPr/>
              <a:t>19</a:t>
            </a:fld>
            <a:endParaRPr lang="de-CH" altLang="de-DE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6F8C86D6-A227-1C15-365E-AB164D69A8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C309CE51-955C-8205-D702-46BE551A8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7F87D9-C99D-9E0A-3599-AC06075C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AE505-1D34-CB41-90B9-EEEEF692571E}" type="slidenum">
              <a:rPr lang="de-CH" altLang="de-DE"/>
              <a:pPr/>
              <a:t>2</a:t>
            </a:fld>
            <a:endParaRPr lang="de-CH" altLang="de-DE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E7E6D79-C55A-CCCA-8E00-8E6232A9D5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6F72992-341B-9D85-FB9D-84AE7AFB3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10B557-895C-D7D6-9ED8-BFC0AA8B2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8BAC1-5849-A142-9952-F0325982B848}" type="slidenum">
              <a:rPr lang="de-CH" altLang="de-DE"/>
              <a:pPr/>
              <a:t>20</a:t>
            </a:fld>
            <a:endParaRPr lang="de-CH" altLang="de-DE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16D59CBE-DE0F-E5B7-7FBD-61F64490C8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A074228-27C2-12DC-7728-B307F6E6D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1A76B8-AF11-7B77-8C07-71C622B07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81732-ECD3-8F4C-A628-49029C8042D1}" type="slidenum">
              <a:rPr lang="de-CH" altLang="de-DE"/>
              <a:pPr/>
              <a:t>21</a:t>
            </a:fld>
            <a:endParaRPr lang="de-CH" altLang="de-DE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2DFB5A9-B6DD-15F0-5E3B-E471825063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B670B87-E0DA-B522-97B0-F0AFA9F2F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Puerto Santa Cruz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45F4FE-E8C4-AB70-9EBB-9B0B7B1084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52B9-9109-DA4A-9179-3ACD648FE52C}" type="slidenum">
              <a:rPr lang="de-CH" altLang="de-DE"/>
              <a:pPr/>
              <a:t>22</a:t>
            </a:fld>
            <a:endParaRPr lang="de-CH" altLang="de-DE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88486B5-9907-BB10-2DCC-E8EFCB16B6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BC0FBCC-104D-E2F6-C2FE-9C5395DBD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Antofagasta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E5B768-E857-2F23-B18B-FBDF3E4F68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2D29-F7A7-3146-8E6A-24F4FF157C36}" type="slidenum">
              <a:rPr lang="de-CH" altLang="de-DE"/>
              <a:pPr/>
              <a:t>23</a:t>
            </a:fld>
            <a:endParaRPr lang="de-CH" altLang="de-DE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EFAA9EA-6F34-8F1A-ED0C-2EE64B0FCF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870C17-DFF4-0458-A3E3-82F4880D8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San Salvador de Jujuy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4E89CA-E536-1622-68FB-1F3AB4B85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8710E-A84C-084C-8590-6870E9A21FCD}" type="slidenum">
              <a:rPr lang="de-CH" altLang="de-DE"/>
              <a:pPr/>
              <a:t>24</a:t>
            </a:fld>
            <a:endParaRPr lang="de-CH" altLang="de-DE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657409F-9211-4593-C2C8-432CBEB7B0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26E8330-3688-2500-9F49-7AAE702E3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Santa Elena de Uairen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591168-FE3A-6420-BC69-4A82B3DA0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E33B5-5B43-B240-B6D0-9525EC10B6BE}" type="slidenum">
              <a:rPr lang="de-CH" altLang="de-DE"/>
              <a:pPr/>
              <a:t>25</a:t>
            </a:fld>
            <a:endParaRPr lang="de-CH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0B5EB91-AAAC-A47C-5F19-FFB707DC6D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7FA0D6A-ADA0-8572-3023-DDDA40364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Maracaibo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EB6040-B598-6939-5D9D-6DC59C4CB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01D3-3318-9744-9D84-CD2570FA75AA}" type="slidenum">
              <a:rPr lang="de-CH" altLang="de-DE"/>
              <a:pPr/>
              <a:t>26</a:t>
            </a:fld>
            <a:endParaRPr lang="de-CH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F99E173-A5FD-9ACC-F10C-76F2AB65DE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B605BC-0D41-649C-CF03-C06C1A10E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Manaus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DB9CE7-69F7-6B61-6F0B-910061CC9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6D581-00F8-7A4D-B8C3-EC8CAEEF1B2C}" type="slidenum">
              <a:rPr lang="de-CH" altLang="de-DE"/>
              <a:pPr/>
              <a:t>27</a:t>
            </a:fld>
            <a:endParaRPr lang="de-CH" altLang="de-DE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AAB50B6-E3E2-99BD-D9C1-788ABD3FCA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D2B2B20-8204-0843-6201-23161E866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Rio de Janeiro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F57881-3F03-5691-AB7D-7AF339FFE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2215F-160C-D94C-BFB9-1D6E0617E570}" type="slidenum">
              <a:rPr lang="de-CH" altLang="de-DE"/>
              <a:pPr/>
              <a:t>28</a:t>
            </a:fld>
            <a:endParaRPr lang="de-CH" altLang="de-DE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83A466D-EA91-DD86-BAD0-262920E09E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704132D-8D3E-E7B9-310D-C65743F65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Quito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ECF5EA-69C4-6D29-1A32-8FCFE5169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78B9F-5340-FA4D-BA9D-6F183D21DA78}" type="slidenum">
              <a:rPr lang="de-CH" altLang="de-DE"/>
              <a:pPr/>
              <a:t>29</a:t>
            </a:fld>
            <a:endParaRPr lang="de-CH" altLang="de-DE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679E0A5-77CE-2EDA-703D-B09742221D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FFDA884-5282-2BBF-8DDF-93954AF43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La Paz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B3DD5F-AEA0-62D5-8AEB-6AC6B5EDF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E5097-6DCF-C04C-B37C-A6AA6D5A9658}" type="slidenum">
              <a:rPr lang="de-CH" altLang="de-DE"/>
              <a:pPr/>
              <a:t>3</a:t>
            </a:fld>
            <a:endParaRPr lang="de-CH" altLang="de-DE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2CF52F00-ECDC-CF04-D4BB-E98AAD610E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50F372B-F846-EF16-644B-148E8B7FE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437C2D-D72B-66AD-1DF0-180A18D4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45D33-B3C5-7042-9BE7-DBFD003B39E7}" type="slidenum">
              <a:rPr lang="de-CH" altLang="de-DE"/>
              <a:pPr/>
              <a:t>30</a:t>
            </a:fld>
            <a:endParaRPr lang="de-CH" altLang="de-DE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84F4687-AF92-2AB3-90FE-A58CE68CA5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3C2CA0-FEB7-9456-58CC-9F53426CD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 b="1">
                <a:solidFill>
                  <a:srgbClr val="000000"/>
                </a:solidFill>
                <a:latin typeface="Verdana" panose="020B0604030504040204" pitchFamily="34" charset="0"/>
              </a:rPr>
              <a:t>Isla Guafa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FD13A7-A37D-2AEB-583F-77CA9F136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1AA2E-986E-514C-BB31-E98E1EF7D697}" type="slidenum">
              <a:rPr lang="de-CH" altLang="de-DE"/>
              <a:pPr/>
              <a:t>31</a:t>
            </a:fld>
            <a:endParaRPr lang="de-CH" altLang="de-DE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4FF4A7D6-5529-84A4-96A4-FCDBCAF4B1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0FCCECB-914C-45AC-C1E7-4B6EEC9CA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9A5F07-F57D-A91D-2925-35948C71F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637D3-FF4A-964C-B72B-FA0F4CDDA403}" type="slidenum">
              <a:rPr lang="de-CH" altLang="de-DE"/>
              <a:pPr/>
              <a:t>4</a:t>
            </a:fld>
            <a:endParaRPr lang="de-CH" altLang="de-DE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72F426F-4FF5-A820-30A0-9FEFD4F5F4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DB07C92-AC26-AD26-2A49-C540FDEB4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848F18-1138-FB0A-CAC9-050150F6B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96919-4764-9045-9CE7-D2D50F49F01B}" type="slidenum">
              <a:rPr lang="de-CH" altLang="de-DE"/>
              <a:pPr/>
              <a:t>5</a:t>
            </a:fld>
            <a:endParaRPr lang="de-CH" altLang="de-DE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C72D878-0620-9FE8-CC83-DF641E866C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756E9BD-5889-6A4A-C7A3-5DAA6FB65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045D47-9449-B077-B855-0CCADAE09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F6978-8E94-2F45-971E-0644F02F9E16}" type="slidenum">
              <a:rPr lang="de-CH" altLang="de-DE"/>
              <a:pPr/>
              <a:t>6</a:t>
            </a:fld>
            <a:endParaRPr lang="de-CH" altLang="de-DE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7A03E8AA-09F5-18EB-C48C-6AB14A6AC8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DEB98FB-F69F-CDAE-C0A3-7CB7504B8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B72E1D-99C7-B692-919B-BB78FF574E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7A590-D2A5-E44B-962D-2722A77F33D8}" type="slidenum">
              <a:rPr lang="de-CH" altLang="de-DE"/>
              <a:pPr/>
              <a:t>7</a:t>
            </a:fld>
            <a:endParaRPr lang="de-CH" altLang="de-DE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875F0EE-9EC6-F598-D59A-F38FF3478E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132A4A6-299C-096D-FD55-5D4C12E10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3CA0BA-B1C1-1857-9A7F-08BAD77CB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82342-7D66-3143-B552-7187B71B12EB}" type="slidenum">
              <a:rPr lang="de-CH" altLang="de-DE"/>
              <a:pPr/>
              <a:t>8</a:t>
            </a:fld>
            <a:endParaRPr lang="de-CH" altLang="de-DE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CE9D019F-322E-DB0D-3AE9-A23C3D006001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F0EF6E1-BB75-F2A6-1125-AD434E0B363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345EAE-01A6-4F5D-ED67-1DEEC5610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BCA5B-72A9-CF49-B9E6-31BB2DF86017}" type="slidenum">
              <a:rPr lang="de-CH" altLang="de-DE"/>
              <a:pPr/>
              <a:t>9</a:t>
            </a:fld>
            <a:endParaRPr lang="de-CH" altLang="de-DE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7B6A751-D128-BF62-1BB7-F817CC5A9B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16803FE-9AD3-FE7A-3C13-EDDEAF3F1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630FF85-3956-F3C6-B894-7E53EC98DF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CH" altLang="de-DE" noProof="0"/>
              <a:t>Mastertitelformat bearbeiten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5C67652-2B6F-D930-AC55-383F5E028B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CH" altLang="de-DE" noProof="0"/>
              <a:t>Master-Untertitelformat bearbeiten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CBCD927D-F8A8-D8A3-7F4D-81881872B7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758FB3B-B177-3549-1B5D-D58725F6DD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CFD17AD9-DE59-07DA-2AAF-91219E942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880386-A2AC-F74B-95C9-0B034803D603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B02BA-96EC-43CD-A88E-6BF00B10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7AEA17-599E-B0BA-F534-E4404E15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A889B5-BB5B-3706-F54E-F5810912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DB4687-4215-E0C0-E0C7-1E52218C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35429B-DD21-AD52-9B19-7E69F935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73C9F-0CF9-144D-9B0F-2DD01AA6E3D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783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E53AEBD-E2B2-0048-0EAF-1423E171B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0ED77D-9C0D-1048-738D-61543E93F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25038B-BDA6-37BA-7FA7-CB5E091D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51D521-D041-5E7B-E70D-6395C7A4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00CCA-DE71-920D-766A-6F8A0847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878A5-C8C8-2F4B-901B-3071D3C99FD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9848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FCC8B-42CC-77FA-C307-577336EF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65A67B-20AA-363E-0BA8-6165EC39D8C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36550" y="685800"/>
            <a:ext cx="4152900" cy="5867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A5419E-A331-A419-CB98-47DD7EED6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685800"/>
            <a:ext cx="4152900" cy="5867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D946E8-3EE7-360A-D864-E6E01FB6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0BEE41-8A79-4A9F-7D6F-989CAF9E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2D350A-7C9A-C88C-B90D-CF1A1160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1FCF51-5988-BC4B-A46D-6D617714CDF4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4215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9D5BF-D27F-DD02-795E-9DF8B96E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71248A-7A9A-F4EF-EC0A-7E68E6290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685800"/>
            <a:ext cx="4152900" cy="5867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18C3E5-6D64-166C-F18E-068F8FF6E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1850" y="685800"/>
            <a:ext cx="4152900" cy="5867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23991E-5B86-B423-0DCC-5049BE6E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BDCA5A-7BFC-C7E6-3B6F-E5CBAF6C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9EAE68-AE73-E05D-99D7-D2B68A6B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A4C181-F83D-4746-9C14-DAB2E2DF80F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8657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F3961-03BC-5E30-7829-E60B68DC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659BF4-7E35-E23F-4926-07E23EE7C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84B31B-1670-D20A-3F88-F5D8F3E1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1B6312-193D-2020-9898-4EFD7B13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32274F-438F-7045-3D3E-13A35B75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A212-9290-204D-9CA3-320988E6CE9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6758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A8F6C-78CE-288A-F7F9-BE085F24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7AE186-CFFA-3C2F-32D7-6BCE63265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63CE5-B92F-1D0C-4DC2-A3AED9D7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F7BE8-4F5B-FF2F-6CEF-07160839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3E249C-B59D-9121-1BE8-3644A1BC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36D2D-E03B-7A40-A602-9E67C4DDDA3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174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D39B6-334A-7420-F346-776FA942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6C28D-8A9C-BF8F-CA42-AA9EADEB7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685800"/>
            <a:ext cx="4152900" cy="5867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872EBD-87E3-4D28-887B-51FB24E1E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685800"/>
            <a:ext cx="4152900" cy="5867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28ABBF-5432-F994-3435-DC2A812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AB9353-E500-1DA2-4706-C3C7F82E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F7B989-98F2-88B1-5FD4-FC10E5DC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ECE61-9A61-D741-A86C-1F773FD0789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5278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34A44-8ACF-93FC-F5B4-E69F3AB3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09454D-E962-EDA0-E70C-86CC40035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20B8B-5D83-0684-8545-83DF0055E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0EEFD7-3792-DEE0-D2BE-C6E2CCF5E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0A4CE1-3E25-C8F0-1FEE-F4DD076EC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7921C2-F54A-44B0-6A68-635E2EBB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7BEED3-D860-007D-92E1-EBB804ED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E08A29-92C7-E3F6-C84D-8EBF63F5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BB52F-7389-F74D-AE76-C523BA9DB4D4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9665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A93AC-4AF7-620A-4E89-24CFBCC8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74F865-8942-C081-4DE6-6E612C49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FBD815-FB85-A44C-DD24-5D76FDD2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DEC6DC-C207-9145-59A9-183D1475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2641B-66A7-054F-AFB5-1943C143543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0825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2AA0D1-B8A7-2C15-07D1-0E5ED1D1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27E740-140C-7E7B-D575-942D3D03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56C2D6-43A3-1F27-D267-B3453893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51E12-0FB0-8346-8CAC-CD8FF325843B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0256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414F4-2ECB-E9C0-0D08-92AE85E5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E56D6A-D77D-FF3D-B063-6204AD58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EBEC1E-F415-9A69-7614-2E53A548B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3B0051-1BA7-75E4-E02E-F1EBE15E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12C413-2B72-0B5C-E5E1-E158457D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BA160F-2225-00C3-3B65-763D0AC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E2378-6B9A-2447-8FE0-E581C2D274A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171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F5E09-4C9A-A2EB-F79B-1906C4B9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30F5D0-A6EA-7899-58D7-0763A7258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E2D362-F386-5CC6-F41F-7DA5D332D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3234FA-4024-B8DD-2AB1-8B4D7593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86677D-32A0-9A01-8067-4235FD85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DA358B-BC96-27DA-2E36-D247131E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E7AED-D1CE-BE4E-BAF0-CF2516F7BE5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6986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7648648-2023-55BA-8E70-0F8BE0553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3516086-F3DF-0248-1998-BB915E1E0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6858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8C7EC92B-7711-6CEC-4AF6-21D39E0795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</a:defRPr>
            </a:lvl1pPr>
          </a:lstStyle>
          <a:p>
            <a:endParaRPr lang="de-CH" altLang="de-DE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57CBE427-21BC-78B0-789B-73ADE3ECDB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</a:defRPr>
            </a:lvl1pPr>
          </a:lstStyle>
          <a:p>
            <a:endParaRPr lang="de-CH" altLang="de-DE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059BEC12-9DDA-74F6-4DB7-FD233BAAC2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" charset="0"/>
              </a:defRPr>
            </a:lvl1pPr>
          </a:lstStyle>
          <a:p>
            <a:fld id="{9239BCCA-5398-DE4C-A792-E20F0207F37F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52232" name="Rectangle 8">
            <a:hlinkClick r:id="rId15" action="ppaction://hlinksldjump"/>
            <a:extLst>
              <a:ext uri="{FF2B5EF4-FFF2-40B4-BE49-F238E27FC236}">
                <a16:creationId xmlns:a16="http://schemas.microsoft.com/office/drawing/2014/main" id="{E82F3253-A28A-D4AA-F72D-8DED3291B7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0" y="6477000"/>
            <a:ext cx="60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CH" altLang="de-DE" sz="1200"/>
              <a:t>Inhalt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 Black" panose="020B0604020202020204" pitchFamily="34" charset="0"/>
        </a:defRPr>
      </a:lvl9pPr>
    </p:titleStyle>
    <p:bodyStyle>
      <a:lvl1pPr algn="l" rtl="0" fontAlgn="base">
        <a:spcBef>
          <a:spcPct val="60000"/>
        </a:spcBef>
        <a:spcAft>
          <a:spcPct val="4000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377825" algn="l" rtl="0" fontAlgn="base">
        <a:spcBef>
          <a:spcPct val="20000"/>
        </a:spcBef>
        <a:spcAft>
          <a:spcPct val="50000"/>
        </a:spcAft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87450" indent="-228600" algn="l" rtl="0" fontAlgn="base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6550" indent="-228600" algn="l" rtl="0" fontAlgn="base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14.emf"/><Relationship Id="rId26" Type="http://schemas.openxmlformats.org/officeDocument/2006/relationships/image" Target="../media/image18.jpeg"/><Relationship Id="rId3" Type="http://schemas.openxmlformats.org/officeDocument/2006/relationships/image" Target="../media/image6.png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e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.jpeg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7.emf"/><Relationship Id="rId32" Type="http://schemas.openxmlformats.org/officeDocument/2006/relationships/slide" Target="slide2.xml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0.jpeg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image" Target="../media/image19.jpeg"/><Relationship Id="rId30" Type="http://schemas.openxmlformats.org/officeDocument/2006/relationships/image" Target="../media/image1.jpeg"/><Relationship Id="rId8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E453AD-8141-5B18-1737-796EEBCD4C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de-CH" altLang="de-DE"/>
              <a:t>«Klimavielfalt Südamerikas»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79BDB3-1ACC-9577-0387-58D5F445DE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de-CH" altLang="de-DE"/>
              <a:t>Eine Detektivaufgabe für findige Köpfe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894FA48-1CC4-9680-2470-77BF5D93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2927350" cy="2014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A0111354-E396-1850-6E2B-4F5B99C6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2933700" cy="200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98" name="Picture 110">
            <a:extLst>
              <a:ext uri="{FF2B5EF4-FFF2-40B4-BE49-F238E27FC236}">
                <a16:creationId xmlns:a16="http://schemas.microsoft.com/office/drawing/2014/main" id="{90AD6405-6C2D-FB8D-9AF2-52D62F7A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446588"/>
            <a:ext cx="1714500" cy="1101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96" name="Picture 108">
            <a:extLst>
              <a:ext uri="{FF2B5EF4-FFF2-40B4-BE49-F238E27FC236}">
                <a16:creationId xmlns:a16="http://schemas.microsoft.com/office/drawing/2014/main" id="{20F68C97-0199-DD9B-6F4F-44BD78C1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438650"/>
            <a:ext cx="1655763" cy="1108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>
            <a:extLst>
              <a:ext uri="{FF2B5EF4-FFF2-40B4-BE49-F238E27FC236}">
                <a16:creationId xmlns:a16="http://schemas.microsoft.com/office/drawing/2014/main" id="{5296B9E7-F601-D0FE-4BF2-F70496172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Alles auf einen Blick</a:t>
            </a:r>
          </a:p>
        </p:txBody>
      </p:sp>
      <p:grpSp>
        <p:nvGrpSpPr>
          <p:cNvPr id="63571" name="Group 83">
            <a:extLst>
              <a:ext uri="{FF2B5EF4-FFF2-40B4-BE49-F238E27FC236}">
                <a16:creationId xmlns:a16="http://schemas.microsoft.com/office/drawing/2014/main" id="{AC1CFF87-2513-B251-1D8C-39BF88FFE9BF}"/>
              </a:ext>
            </a:extLst>
          </p:cNvPr>
          <p:cNvGrpSpPr>
            <a:grpSpLocks/>
          </p:cNvGrpSpPr>
          <p:nvPr/>
        </p:nvGrpSpPr>
        <p:grpSpPr bwMode="auto">
          <a:xfrm>
            <a:off x="33338" y="457200"/>
            <a:ext cx="9080500" cy="3924300"/>
            <a:chOff x="21" y="288"/>
            <a:chExt cx="5720" cy="2472"/>
          </a:xfrm>
        </p:grpSpPr>
        <p:graphicFrame>
          <p:nvGraphicFramePr>
            <p:cNvPr id="63550" name="Object 62">
              <a:extLst>
                <a:ext uri="{FF2B5EF4-FFF2-40B4-BE49-F238E27FC236}">
                  <a16:creationId xmlns:a16="http://schemas.microsoft.com/office/drawing/2014/main" id="{6EAC2FF2-337D-9BB4-0A2B-E5C3C92E30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" y="288"/>
            <a:ext cx="1115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5" imgW="14503400" imgH="15925800" progId="Excel.Sheet.8">
                    <p:embed/>
                  </p:oleObj>
                </mc:Choice>
                <mc:Fallback>
                  <p:oleObj name="Tabelle" r:id="rId5" imgW="14503400" imgH="15925800" progId="Excel.Sheet.8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288"/>
                          <a:ext cx="1115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1" name="Object 63">
              <a:extLst>
                <a:ext uri="{FF2B5EF4-FFF2-40B4-BE49-F238E27FC236}">
                  <a16:creationId xmlns:a16="http://schemas.microsoft.com/office/drawing/2014/main" id="{14F9FF1D-589B-139A-2690-C840A298A4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6" y="288"/>
            <a:ext cx="1131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7" imgW="14503400" imgH="15925800" progId="Excel.Sheet.8">
                    <p:embed/>
                  </p:oleObj>
                </mc:Choice>
                <mc:Fallback>
                  <p:oleObj name="Tabelle" r:id="rId7" imgW="14503400" imgH="15925800" progId="Excel.Sheet.8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288"/>
                          <a:ext cx="1131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2" name="Object 64">
              <a:extLst>
                <a:ext uri="{FF2B5EF4-FFF2-40B4-BE49-F238E27FC236}">
                  <a16:creationId xmlns:a16="http://schemas.microsoft.com/office/drawing/2014/main" id="{3EA40AE1-AB9B-64D7-7EAA-17A5543F37B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5" y="288"/>
            <a:ext cx="1134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9" imgW="14655800" imgH="15824200" progId="Excel.Sheet.8">
                    <p:embed/>
                  </p:oleObj>
                </mc:Choice>
                <mc:Fallback>
                  <p:oleObj name="Tabelle" r:id="rId9" imgW="14655800" imgH="15824200" progId="Excel.Sheet.8">
                    <p:embed/>
                    <p:pic>
                      <p:nvPicPr>
                        <p:cNvPr id="0" name="Object 64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" y="288"/>
                          <a:ext cx="1134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3" name="Object 65">
              <a:extLst>
                <a:ext uri="{FF2B5EF4-FFF2-40B4-BE49-F238E27FC236}">
                  <a16:creationId xmlns:a16="http://schemas.microsoft.com/office/drawing/2014/main" id="{9891789C-B98E-A8DC-3B67-CB31CF4457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7" y="288"/>
            <a:ext cx="1131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11" imgW="14503400" imgH="15925800" progId="Excel.Sheet.8">
                    <p:embed/>
                  </p:oleObj>
                </mc:Choice>
                <mc:Fallback>
                  <p:oleObj name="Tabelle" r:id="rId11" imgW="14503400" imgH="15925800" progId="Excel.Sheet.8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" y="288"/>
                          <a:ext cx="1131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4" name="Object 66">
              <a:extLst>
                <a:ext uri="{FF2B5EF4-FFF2-40B4-BE49-F238E27FC236}">
                  <a16:creationId xmlns:a16="http://schemas.microsoft.com/office/drawing/2014/main" id="{942ADD09-C2C6-FF88-2AC2-89B3DD34D3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6" y="288"/>
            <a:ext cx="1134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13" imgW="14655800" imgH="15824200" progId="Excel.Sheet.8">
                    <p:embed/>
                  </p:oleObj>
                </mc:Choice>
                <mc:Fallback>
                  <p:oleObj name="Tabelle" r:id="rId13" imgW="14655800" imgH="15824200" progId="Excel.Sheet.8">
                    <p:embed/>
                    <p:pic>
                      <p:nvPicPr>
                        <p:cNvPr id="0" name="Object 66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" y="288"/>
                          <a:ext cx="1134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5" name="Object 67">
              <a:extLst>
                <a:ext uri="{FF2B5EF4-FFF2-40B4-BE49-F238E27FC236}">
                  <a16:creationId xmlns:a16="http://schemas.microsoft.com/office/drawing/2014/main" id="{FCAB9E4C-B7ED-FF98-E7D2-6DBFB15788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6" y="1536"/>
            <a:ext cx="1133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15" imgW="14655800" imgH="15824200" progId="Excel.Sheet.8">
                    <p:embed/>
                  </p:oleObj>
                </mc:Choice>
                <mc:Fallback>
                  <p:oleObj name="Tabelle" r:id="rId15" imgW="14655800" imgH="15824200" progId="Excel.Sheet.8">
                    <p:embed/>
                    <p:pic>
                      <p:nvPicPr>
                        <p:cNvPr id="0" name="Object 67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6" y="1536"/>
                          <a:ext cx="1133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6" name="Object 68">
              <a:extLst>
                <a:ext uri="{FF2B5EF4-FFF2-40B4-BE49-F238E27FC236}">
                  <a16:creationId xmlns:a16="http://schemas.microsoft.com/office/drawing/2014/main" id="{EFEA03F0-996F-CE46-FE86-26DFE58543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4" y="1536"/>
            <a:ext cx="1131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17" imgW="14503400" imgH="15925800" progId="Excel.Sheet.8">
                    <p:embed/>
                  </p:oleObj>
                </mc:Choice>
                <mc:Fallback>
                  <p:oleObj name="Tabelle" r:id="rId17" imgW="14503400" imgH="15925800" progId="Excel.Sheet.8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4" y="1536"/>
                          <a:ext cx="1131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7" name="Object 69">
              <a:extLst>
                <a:ext uri="{FF2B5EF4-FFF2-40B4-BE49-F238E27FC236}">
                  <a16:creationId xmlns:a16="http://schemas.microsoft.com/office/drawing/2014/main" id="{AD1D67F7-AF3C-1995-FCCF-8F0227BCD7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60" y="1536"/>
            <a:ext cx="1133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19" imgW="14655800" imgH="15824200" progId="Excel.Sheet.8">
                    <p:embed/>
                  </p:oleObj>
                </mc:Choice>
                <mc:Fallback>
                  <p:oleObj name="Tabelle" r:id="rId19" imgW="14655800" imgH="15824200" progId="Excel.Sheet.8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" y="1536"/>
                          <a:ext cx="1133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8" name="Object 70">
              <a:extLst>
                <a:ext uri="{FF2B5EF4-FFF2-40B4-BE49-F238E27FC236}">
                  <a16:creationId xmlns:a16="http://schemas.microsoft.com/office/drawing/2014/main" id="{8A0BB11F-000E-2FE9-2933-F1CF06B7E2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8" y="1536"/>
            <a:ext cx="1133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21" imgW="14655800" imgH="15824200" progId="Excel.Sheet.8">
                    <p:embed/>
                  </p:oleObj>
                </mc:Choice>
                <mc:Fallback>
                  <p:oleObj name="Tabelle" r:id="rId21" imgW="14655800" imgH="15824200" progId="Excel.Sheet.8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536"/>
                          <a:ext cx="1133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59" name="Object 71">
              <a:extLst>
                <a:ext uri="{FF2B5EF4-FFF2-40B4-BE49-F238E27FC236}">
                  <a16:creationId xmlns:a16="http://schemas.microsoft.com/office/drawing/2014/main" id="{1EC1B697-81F3-7D29-7C49-D93433332B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" y="1536"/>
            <a:ext cx="1131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Tabelle" r:id="rId23" imgW="14503400" imgH="15925800" progId="Excel.Sheet.8">
                    <p:embed/>
                  </p:oleObj>
                </mc:Choice>
                <mc:Fallback>
                  <p:oleObj name="Tabelle" r:id="rId23" imgW="14503400" imgH="15925800" progId="Excel.Sheet.8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" y="1536"/>
                          <a:ext cx="1131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3561" name="Picture 73">
            <a:extLst>
              <a:ext uri="{FF2B5EF4-FFF2-40B4-BE49-F238E27FC236}">
                <a16:creationId xmlns:a16="http://schemas.microsoft.com/office/drawing/2014/main" id="{C7D9D754-8E63-A0C6-2B7A-38488D756284}"/>
              </a:ext>
            </a:extLst>
          </p:cNvPr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446588"/>
            <a:ext cx="1646238" cy="111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62" name="Picture 74">
            <a:extLst>
              <a:ext uri="{FF2B5EF4-FFF2-40B4-BE49-F238E27FC236}">
                <a16:creationId xmlns:a16="http://schemas.microsoft.com/office/drawing/2014/main" id="{C6F8B2AB-D420-1E67-72A6-B47C31B8F161}"/>
              </a:ext>
            </a:extLst>
          </p:cNvPr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4446588"/>
            <a:ext cx="1622425" cy="111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63" name="Picture 75">
            <a:extLst>
              <a:ext uri="{FF2B5EF4-FFF2-40B4-BE49-F238E27FC236}">
                <a16:creationId xmlns:a16="http://schemas.microsoft.com/office/drawing/2014/main" id="{038D6FFD-8649-F159-0D7A-3CAE35194DBF}"/>
              </a:ext>
            </a:extLst>
          </p:cNvPr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46588"/>
            <a:ext cx="1600200" cy="111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65" name="Picture 77">
            <a:extLst>
              <a:ext uri="{FF2B5EF4-FFF2-40B4-BE49-F238E27FC236}">
                <a16:creationId xmlns:a16="http://schemas.microsoft.com/office/drawing/2014/main" id="{10B92656-488B-8FBB-8039-2F892AF1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65788"/>
            <a:ext cx="1636712" cy="111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67" name="Picture 79">
            <a:extLst>
              <a:ext uri="{FF2B5EF4-FFF2-40B4-BE49-F238E27FC236}">
                <a16:creationId xmlns:a16="http://schemas.microsoft.com/office/drawing/2014/main" id="{9BFED67D-F2FD-0A98-D766-088AB3B4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665788"/>
            <a:ext cx="1628775" cy="111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68" name="Picture 80">
            <a:extLst>
              <a:ext uri="{FF2B5EF4-FFF2-40B4-BE49-F238E27FC236}">
                <a16:creationId xmlns:a16="http://schemas.microsoft.com/office/drawing/2014/main" id="{8270F075-3961-E201-D524-7EFA76C2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5665788"/>
            <a:ext cx="1619250" cy="111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69" name="Picture 81">
            <a:extLst>
              <a:ext uri="{FF2B5EF4-FFF2-40B4-BE49-F238E27FC236}">
                <a16:creationId xmlns:a16="http://schemas.microsoft.com/office/drawing/2014/main" id="{4CEC7DBE-CE51-1919-6897-88723844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665788"/>
            <a:ext cx="1697037" cy="11160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582" name="Group 94">
            <a:extLst>
              <a:ext uri="{FF2B5EF4-FFF2-40B4-BE49-F238E27FC236}">
                <a16:creationId xmlns:a16="http://schemas.microsoft.com/office/drawing/2014/main" id="{0935DA04-DC0E-F80F-0028-9CB4CB66FF0A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623888"/>
            <a:ext cx="7651750" cy="2347912"/>
            <a:chOff x="738" y="393"/>
            <a:chExt cx="4820" cy="1479"/>
          </a:xfrm>
        </p:grpSpPr>
        <p:sp>
          <p:nvSpPr>
            <p:cNvPr id="63572" name="Text Box 84">
              <a:extLst>
                <a:ext uri="{FF2B5EF4-FFF2-40B4-BE49-F238E27FC236}">
                  <a16:creationId xmlns:a16="http://schemas.microsoft.com/office/drawing/2014/main" id="{5A8C9823-C809-E614-FFFA-DF67A61A6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" y="39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A</a:t>
              </a:r>
            </a:p>
          </p:txBody>
        </p:sp>
        <p:sp>
          <p:nvSpPr>
            <p:cNvPr id="63573" name="Text Box 85">
              <a:extLst>
                <a:ext uri="{FF2B5EF4-FFF2-40B4-BE49-F238E27FC236}">
                  <a16:creationId xmlns:a16="http://schemas.microsoft.com/office/drawing/2014/main" id="{3628336D-83EB-10D2-7593-F509C458C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" y="39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B</a:t>
              </a:r>
            </a:p>
          </p:txBody>
        </p:sp>
        <p:sp>
          <p:nvSpPr>
            <p:cNvPr id="63574" name="Text Box 86">
              <a:extLst>
                <a:ext uri="{FF2B5EF4-FFF2-40B4-BE49-F238E27FC236}">
                  <a16:creationId xmlns:a16="http://schemas.microsoft.com/office/drawing/2014/main" id="{C1633101-9215-EE63-0894-AA0CAD8A6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39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C</a:t>
              </a:r>
            </a:p>
          </p:txBody>
        </p:sp>
        <p:sp>
          <p:nvSpPr>
            <p:cNvPr id="63575" name="Text Box 87">
              <a:extLst>
                <a:ext uri="{FF2B5EF4-FFF2-40B4-BE49-F238E27FC236}">
                  <a16:creationId xmlns:a16="http://schemas.microsoft.com/office/drawing/2014/main" id="{FF35351F-B728-94C7-13FA-49F2D770F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39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D</a:t>
              </a:r>
            </a:p>
          </p:txBody>
        </p:sp>
        <p:sp>
          <p:nvSpPr>
            <p:cNvPr id="63576" name="Text Box 88">
              <a:extLst>
                <a:ext uri="{FF2B5EF4-FFF2-40B4-BE49-F238E27FC236}">
                  <a16:creationId xmlns:a16="http://schemas.microsoft.com/office/drawing/2014/main" id="{2B9291AB-4E5C-2395-C68B-4A392D1C5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39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E</a:t>
              </a:r>
            </a:p>
          </p:txBody>
        </p:sp>
        <p:sp>
          <p:nvSpPr>
            <p:cNvPr id="63577" name="Text Box 89">
              <a:extLst>
                <a:ext uri="{FF2B5EF4-FFF2-40B4-BE49-F238E27FC236}">
                  <a16:creationId xmlns:a16="http://schemas.microsoft.com/office/drawing/2014/main" id="{CA472556-6448-F179-9B06-81D74CF42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" y="164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F</a:t>
              </a:r>
            </a:p>
          </p:txBody>
        </p:sp>
        <p:sp>
          <p:nvSpPr>
            <p:cNvPr id="63578" name="Text Box 90">
              <a:extLst>
                <a:ext uri="{FF2B5EF4-FFF2-40B4-BE49-F238E27FC236}">
                  <a16:creationId xmlns:a16="http://schemas.microsoft.com/office/drawing/2014/main" id="{49AA7A71-B733-BD2B-F0EE-0AB5B5C0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" y="1641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G</a:t>
              </a:r>
            </a:p>
          </p:txBody>
        </p:sp>
        <p:sp>
          <p:nvSpPr>
            <p:cNvPr id="63579" name="Text Box 91">
              <a:extLst>
                <a:ext uri="{FF2B5EF4-FFF2-40B4-BE49-F238E27FC236}">
                  <a16:creationId xmlns:a16="http://schemas.microsoft.com/office/drawing/2014/main" id="{0F7B2B6F-6F53-F903-3A12-9ED8EDFA4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1641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H</a:t>
              </a:r>
            </a:p>
          </p:txBody>
        </p:sp>
        <p:sp>
          <p:nvSpPr>
            <p:cNvPr id="63580" name="Text Box 92">
              <a:extLst>
                <a:ext uri="{FF2B5EF4-FFF2-40B4-BE49-F238E27FC236}">
                  <a16:creationId xmlns:a16="http://schemas.microsoft.com/office/drawing/2014/main" id="{F4895A44-7060-6357-4BB9-2EBABB826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164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I</a:t>
              </a:r>
            </a:p>
          </p:txBody>
        </p:sp>
        <p:sp>
          <p:nvSpPr>
            <p:cNvPr id="63581" name="Text Box 93">
              <a:extLst>
                <a:ext uri="{FF2B5EF4-FFF2-40B4-BE49-F238E27FC236}">
                  <a16:creationId xmlns:a16="http://schemas.microsoft.com/office/drawing/2014/main" id="{F06DAA6A-2881-CCCB-0ECB-4B8C16482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164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CH" altLang="de-DE" sz="1800"/>
                <a:t>J</a:t>
              </a:r>
            </a:p>
          </p:txBody>
        </p:sp>
      </p:grpSp>
      <p:sp>
        <p:nvSpPr>
          <p:cNvPr id="63584" name="Text Box 96">
            <a:extLst>
              <a:ext uri="{FF2B5EF4-FFF2-40B4-BE49-F238E27FC236}">
                <a16:creationId xmlns:a16="http://schemas.microsoft.com/office/drawing/2014/main" id="{1984129F-9BF1-BDA9-8E94-8144CAC05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63585" name="Text Box 97">
            <a:extLst>
              <a:ext uri="{FF2B5EF4-FFF2-40B4-BE49-F238E27FC236}">
                <a16:creationId xmlns:a16="http://schemas.microsoft.com/office/drawing/2014/main" id="{C1D995BD-104B-321B-B752-62D7F16A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63586" name="Text Box 98">
            <a:extLst>
              <a:ext uri="{FF2B5EF4-FFF2-40B4-BE49-F238E27FC236}">
                <a16:creationId xmlns:a16="http://schemas.microsoft.com/office/drawing/2014/main" id="{F68425B1-7755-B334-AAFB-0F45F1EB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63587" name="Text Box 99">
            <a:extLst>
              <a:ext uri="{FF2B5EF4-FFF2-40B4-BE49-F238E27FC236}">
                <a16:creationId xmlns:a16="http://schemas.microsoft.com/office/drawing/2014/main" id="{794D8EEC-3EB5-1B6B-04E0-408ACADB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63588" name="Text Box 100">
            <a:extLst>
              <a:ext uri="{FF2B5EF4-FFF2-40B4-BE49-F238E27FC236}">
                <a16:creationId xmlns:a16="http://schemas.microsoft.com/office/drawing/2014/main" id="{F43E7987-07EC-574E-7618-1C19C53C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5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63589" name="Text Box 101">
            <a:extLst>
              <a:ext uri="{FF2B5EF4-FFF2-40B4-BE49-F238E27FC236}">
                <a16:creationId xmlns:a16="http://schemas.microsoft.com/office/drawing/2014/main" id="{FC62C991-8479-6741-32AE-CC41EE9A6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5622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63590" name="Text Box 102">
            <a:extLst>
              <a:ext uri="{FF2B5EF4-FFF2-40B4-BE49-F238E27FC236}">
                <a16:creationId xmlns:a16="http://schemas.microsoft.com/office/drawing/2014/main" id="{8E2983A8-D9DF-EF79-668F-C3F3A326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5622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63591" name="Text Box 103">
            <a:extLst>
              <a:ext uri="{FF2B5EF4-FFF2-40B4-BE49-F238E27FC236}">
                <a16:creationId xmlns:a16="http://schemas.microsoft.com/office/drawing/2014/main" id="{6F284B64-4BB7-F7FE-BD0B-0ADEABA6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622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63592" name="Text Box 104">
            <a:extLst>
              <a:ext uri="{FF2B5EF4-FFF2-40B4-BE49-F238E27FC236}">
                <a16:creationId xmlns:a16="http://schemas.microsoft.com/office/drawing/2014/main" id="{827E4E97-5734-F6E9-EB09-425F2E01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22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63593" name="Text Box 105">
            <a:extLst>
              <a:ext uri="{FF2B5EF4-FFF2-40B4-BE49-F238E27FC236}">
                <a16:creationId xmlns:a16="http://schemas.microsoft.com/office/drawing/2014/main" id="{D35C8568-EB70-FE7F-C658-43F195CF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6229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CH" altLang="de-DE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63594" name="Rectangle 106">
            <a:hlinkClick r:id="rId32" action="ppaction://hlinksldjump"/>
            <a:extLst>
              <a:ext uri="{FF2B5EF4-FFF2-40B4-BE49-F238E27FC236}">
                <a16:creationId xmlns:a16="http://schemas.microsoft.com/office/drawing/2014/main" id="{2D25C55A-D1A2-E200-E1A1-62F2DCDE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52400"/>
            <a:ext cx="60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CH" altLang="de-DE" sz="1200"/>
              <a:t>Inhalt</a:t>
            </a:r>
          </a:p>
        </p:txBody>
      </p:sp>
      <p:pic>
        <p:nvPicPr>
          <p:cNvPr id="63600" name="Picture 112">
            <a:extLst>
              <a:ext uri="{FF2B5EF4-FFF2-40B4-BE49-F238E27FC236}">
                <a16:creationId xmlns:a16="http://schemas.microsoft.com/office/drawing/2014/main" id="{0C84E017-B2EB-3010-39CB-C12E314D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51500"/>
            <a:ext cx="1676400" cy="111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5BF781-03AD-F14D-28DC-FED5FC457C0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6513" y="443726"/>
            <a:ext cx="9070974" cy="3972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3D81A25-A885-0C54-7DE8-7533FCEAF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1</a:t>
            </a:r>
          </a:p>
        </p:txBody>
      </p:sp>
      <p:pic>
        <p:nvPicPr>
          <p:cNvPr id="32776" name="Picture 8">
            <a:extLst>
              <a:ext uri="{FF2B5EF4-FFF2-40B4-BE49-F238E27FC236}">
                <a16:creationId xmlns:a16="http://schemas.microsoft.com/office/drawing/2014/main" id="{7DB98AF4-9EB6-9044-EAFA-034C11C05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533400"/>
            <a:ext cx="7823200" cy="5867400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035AA84-4276-304B-5299-D347E9895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2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A603199C-FAF4-4F2A-129E-F0BC446C3D8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609600"/>
            <a:ext cx="8458200" cy="5794375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F87EB2A-678F-1063-929F-5EB48E7CA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3</a:t>
            </a:r>
          </a:p>
        </p:txBody>
      </p:sp>
      <p:pic>
        <p:nvPicPr>
          <p:cNvPr id="21515" name="Picture 11">
            <a:extLst>
              <a:ext uri="{FF2B5EF4-FFF2-40B4-BE49-F238E27FC236}">
                <a16:creationId xmlns:a16="http://schemas.microsoft.com/office/drawing/2014/main" id="{6FF89435-6E09-435F-8E94-E878735FF21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685800"/>
            <a:ext cx="7185025" cy="5867400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8B2F77-CC0F-6A24-2495-453F6C831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4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4922251F-1A0E-BB92-0AAB-BE70D1EAB61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533400"/>
            <a:ext cx="8458200" cy="5811838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740AC1F-D467-1DA0-75E9-C98C5B2ED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5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88F61216-2629-33C5-1F4A-6CAD2CDE4AC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1852613"/>
            <a:ext cx="8458200" cy="353377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53549E5-D163-53DD-C836-10B616D03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6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D1094192-D7C9-ED34-A3E3-C6AD3C18F5A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533400"/>
            <a:ext cx="8458200" cy="5767388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42B6F0E-5493-6584-24B8-141463ED1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7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964D0DFA-0A44-D5FE-ECA4-FC5388E6341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533400"/>
            <a:ext cx="7823200" cy="58674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BFD654-E8E0-9156-1765-2F941B1F3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8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A9E09B4A-F943-40D1-623F-6D30981591F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533400"/>
            <a:ext cx="8458200" cy="5800725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4F7696A-0B6D-BDA8-F2BF-21ADD8BA3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9</a:t>
            </a:r>
          </a:p>
        </p:txBody>
      </p:sp>
      <p:pic>
        <p:nvPicPr>
          <p:cNvPr id="29705" name="Picture 9">
            <a:extLst>
              <a:ext uri="{FF2B5EF4-FFF2-40B4-BE49-F238E27FC236}">
                <a16:creationId xmlns:a16="http://schemas.microsoft.com/office/drawing/2014/main" id="{041D85FD-707E-28B5-A3D1-3212166ECC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533400"/>
            <a:ext cx="8458200" cy="5822950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15CA447-98DA-454D-E89D-823D5D92A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2800" y="0"/>
            <a:ext cx="4521200" cy="457200"/>
          </a:xfrm>
        </p:spPr>
        <p:txBody>
          <a:bodyPr/>
          <a:lstStyle/>
          <a:p>
            <a:pPr algn="l"/>
            <a:r>
              <a:rPr lang="de-CH" altLang="de-DE"/>
              <a:t>Inhaltsverzeichnis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8210BC1-48C9-F825-B19C-1ED3BD3101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1981200"/>
            <a:ext cx="4152900" cy="4572000"/>
          </a:xfrm>
        </p:spPr>
        <p:txBody>
          <a:bodyPr/>
          <a:lstStyle/>
          <a:p>
            <a:r>
              <a:rPr lang="de-CH" altLang="de-DE"/>
              <a:t>Mit Klick auf die Schaltfläche rechts unten auf jeder Folie kannst du immer hierher zurückkehren. </a:t>
            </a:r>
          </a:p>
          <a:p>
            <a:r>
              <a:rPr lang="de-CH" altLang="de-DE"/>
              <a:t>Die Einträge in diesem Inhaltsverzeichnis sind Links zu den entsprechenden Folien.</a:t>
            </a:r>
          </a:p>
          <a:p>
            <a:r>
              <a:rPr lang="de-CH" altLang="de-DE"/>
              <a:t>Zur nächsten Folie gelangst du jeweils mit der Eingabetaste; zur letzten mit dem Linkspfeil.</a:t>
            </a:r>
          </a:p>
          <a:p>
            <a:endParaRPr lang="de-CH" altLang="de-DE"/>
          </a:p>
          <a:p>
            <a:r>
              <a:rPr lang="de-CH" altLang="de-DE" sz="1400"/>
              <a:t>Bildnachweis:</a:t>
            </a:r>
          </a:p>
          <a:p>
            <a:r>
              <a:rPr lang="de-CH" altLang="de-DE" sz="1400"/>
              <a:t>Fotos Jürg Alean und Wikipedia Commons (Maracaibo, Quito, Santa Elena, Rio de Janeiro)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483A4DA4-1AB8-B691-D5AE-21ED7C19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096000"/>
            <a:ext cx="1600200" cy="76200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243CF778-8184-BA67-045B-77781B6718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1850" y="838200"/>
            <a:ext cx="4152900" cy="5715000"/>
          </a:xfrm>
        </p:spPr>
        <p:txBody>
          <a:bodyPr/>
          <a:lstStyle/>
          <a:p>
            <a:r>
              <a:rPr lang="de-CH" altLang="de-DE">
                <a:hlinkClick r:id="rId3" action="ppaction://hlinksldjump"/>
              </a:rPr>
              <a:t>Einführung: Um das geht es hier</a:t>
            </a:r>
            <a:endParaRPr lang="de-CH" altLang="de-DE"/>
          </a:p>
          <a:p>
            <a:r>
              <a:rPr lang="de-CH" altLang="de-DE">
                <a:hlinkClick r:id="rId4" action="ppaction://hlinksldjump"/>
              </a:rPr>
              <a:t>Benötigtes Material</a:t>
            </a:r>
            <a:endParaRPr lang="de-CH" altLang="de-DE"/>
          </a:p>
          <a:p>
            <a:r>
              <a:rPr lang="de-CH" altLang="de-DE">
                <a:hlinkClick r:id="rId5" action="ppaction://hlinksldjump"/>
              </a:rPr>
              <a:t>Lernziele</a:t>
            </a:r>
            <a:endParaRPr lang="de-CH" altLang="de-DE"/>
          </a:p>
          <a:p>
            <a:r>
              <a:rPr lang="de-CH" altLang="de-DE">
                <a:hlinkClick r:id="rId6" action="ppaction://hlinksldjump"/>
              </a:rPr>
              <a:t>Vorbereitungsaufgabe (Aufgabe 1)</a:t>
            </a:r>
            <a:endParaRPr lang="de-CH" altLang="de-DE"/>
          </a:p>
          <a:p>
            <a:r>
              <a:rPr lang="de-CH" altLang="de-DE">
                <a:hlinkClick r:id="rId7" action="ppaction://hlinksldjump"/>
              </a:rPr>
              <a:t>Karte, Aufgaben 2 und 3</a:t>
            </a:r>
            <a:endParaRPr lang="de-CH" altLang="de-DE"/>
          </a:p>
          <a:p>
            <a:r>
              <a:rPr lang="de-CH" altLang="de-DE">
                <a:hlinkClick r:id="rId7" action="ppaction://hlinksldjump"/>
              </a:rPr>
              <a:t>Aufgabe 4</a:t>
            </a:r>
            <a:endParaRPr lang="de-CH" altLang="de-DE"/>
          </a:p>
          <a:p>
            <a:r>
              <a:rPr lang="de-CH" altLang="de-DE">
                <a:hlinkClick r:id="rId8" action="ppaction://hlinksldjump"/>
              </a:rPr>
              <a:t>Alle Klimadiagramme und Bilder auf einen Blick</a:t>
            </a:r>
            <a:endParaRPr lang="de-CH" altLang="de-DE"/>
          </a:p>
          <a:p>
            <a:r>
              <a:rPr lang="de-CH" altLang="de-DE">
                <a:hlinkClick r:id="rId9" action="ppaction://hlinksldjump"/>
              </a:rPr>
              <a:t>Bilder (einzeln, gross)</a:t>
            </a:r>
            <a:endParaRPr lang="de-CH" altLang="de-DE"/>
          </a:p>
          <a:p>
            <a:r>
              <a:rPr lang="de-CH" altLang="de-DE">
                <a:hlinkClick r:id="rId10" action="ppaction://hlinksldjump"/>
              </a:rPr>
              <a:t>Klimadiagramme (einzeln. gross)</a:t>
            </a:r>
            <a:endParaRPr lang="de-CH" alt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3B8DF4E-F720-E5B1-6AFB-BBB719CC5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10</a:t>
            </a:r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2A751DDE-402F-4C35-D1A6-D847F242D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836613"/>
            <a:ext cx="8458200" cy="5565775"/>
          </a:xfrm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89CE5DC-0FCD-6AFC-DC0E-DB4289B80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A</a:t>
            </a:r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16ECB6B4-DAD8-E4FC-F33C-1A3B04E2F5A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93888" y="685800"/>
          <a:ext cx="534352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503400" imgH="15925800" progId="Excel.Sheet.8">
                  <p:embed/>
                </p:oleObj>
              </mc:Choice>
              <mc:Fallback>
                <p:oleObj name="Tabelle" r:id="rId3" imgW="14503400" imgH="159258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685800"/>
                        <a:ext cx="5343525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4637BF3-BE24-F2D5-9418-1135863F6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943" y="0"/>
            <a:ext cx="5708114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CA4DE6-8DBD-BFA5-C4A0-3F141FFA7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B</a:t>
            </a:r>
          </a:p>
        </p:txBody>
      </p:sp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72A69E60-61E6-837B-BA89-C6CFD28C4E8C}"/>
              </a:ext>
            </a:extLst>
          </p:cNvPr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962734"/>
              </p:ext>
            </p:extLst>
          </p:nvPr>
        </p:nvGraphicFramePr>
        <p:xfrm>
          <a:off x="1860550" y="685800"/>
          <a:ext cx="54213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503400" imgH="15925800" progId="Excel.Sheet.8">
                  <p:embed/>
                </p:oleObj>
              </mc:Choice>
              <mc:Fallback>
                <p:oleObj name="Tabelle" r:id="rId3" imgW="14503400" imgH="15925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685800"/>
                        <a:ext cx="5421313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EDA0D5FF-87EC-DD2B-AAFE-D1B93586F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58" y="0"/>
            <a:ext cx="5775883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66AA62-84B1-15B1-F890-E609955B7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C</a:t>
            </a:r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E5B65777-19FC-C524-34CA-CE1E95EFBF4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47850" y="685800"/>
          <a:ext cx="54340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655800" imgH="15824200" progId="Excel.Sheet.8">
                  <p:embed/>
                </p:oleObj>
              </mc:Choice>
              <mc:Fallback>
                <p:oleObj name="Tabelle" r:id="rId3" imgW="14655800" imgH="15824200" progId="Excel.Sheet.8">
                  <p:embed/>
                  <p:pic>
                    <p:nvPicPr>
                      <p:cNvPr id="0" name="Object 4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685800"/>
                        <a:ext cx="5434013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EE99DE0D-1569-9691-47D6-05C55CDE0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815" y="0"/>
            <a:ext cx="578237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2E6254-E9B3-4FE9-C547-5EA810E06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D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6659F301-DA2D-12E7-D8AB-CAAAAFC2267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65313" y="685800"/>
          <a:ext cx="5421312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503400" imgH="15925800" progId="Excel.Sheet.8">
                  <p:embed/>
                </p:oleObj>
              </mc:Choice>
              <mc:Fallback>
                <p:oleObj name="Tabelle" r:id="rId3" imgW="14503400" imgH="15925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685800"/>
                        <a:ext cx="5421312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2BC3684-60A6-4624-BEC7-31A59C629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169" y="0"/>
            <a:ext cx="5743661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779181-EC52-5D6A-65A3-B7FD85A27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E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EFA1E696-D1FF-C4B1-D5FA-F14D5CDF982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47850" y="685800"/>
          <a:ext cx="54340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655800" imgH="15824200" progId="Excel.Sheet.8">
                  <p:embed/>
                </p:oleObj>
              </mc:Choice>
              <mc:Fallback>
                <p:oleObj name="Tabelle" r:id="rId3" imgW="14655800" imgH="15824200" progId="Excel.Sheet.8">
                  <p:embed/>
                  <p:pic>
                    <p:nvPicPr>
                      <p:cNvPr id="0" name="Object 4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685800"/>
                        <a:ext cx="5434013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A26660AE-2214-1D31-36C2-0023B9A8C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601" y="0"/>
            <a:ext cx="5766798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32AC60-EC9A-995A-A8AF-722271481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F</a:t>
            </a:r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1AC61416-3431-E5D1-039C-98D89AE74D6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65313" y="685800"/>
          <a:ext cx="5421312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503400" imgH="15925800" progId="Excel.Sheet.8">
                  <p:embed/>
                </p:oleObj>
              </mc:Choice>
              <mc:Fallback>
                <p:oleObj name="Tabelle" r:id="rId3" imgW="14503400" imgH="15925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685800"/>
                        <a:ext cx="5421312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F55B2642-C568-501D-A6C8-1672A7FF1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089" y="0"/>
            <a:ext cx="5663821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208FFF5-1C7F-889A-61E7-EA8F61C45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G</a:t>
            </a: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6F5E734D-A8DF-2BB7-C5FA-48D35635766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47850" y="685800"/>
          <a:ext cx="54340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655800" imgH="15824200" progId="Excel.Sheet.8">
                  <p:embed/>
                </p:oleObj>
              </mc:Choice>
              <mc:Fallback>
                <p:oleObj name="Tabelle" r:id="rId3" imgW="14655800" imgH="15824200" progId="Excel.Sheet.8">
                  <p:embed/>
                  <p:pic>
                    <p:nvPicPr>
                      <p:cNvPr id="0" name="Object 4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685800"/>
                        <a:ext cx="5434013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EE34DE40-EEBB-C177-8B61-634DB1257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072" y="0"/>
            <a:ext cx="5705856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1ED6EB5-0B05-F58D-DA81-F52E520D3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H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658980FD-1ACF-BDAC-5451-A3A2F23A11D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57375" y="685800"/>
          <a:ext cx="54213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503400" imgH="15925800" progId="Excel.Sheet.8">
                  <p:embed/>
                </p:oleObj>
              </mc:Choice>
              <mc:Fallback>
                <p:oleObj name="Tabelle" r:id="rId3" imgW="14503400" imgH="15925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685800"/>
                        <a:ext cx="5421313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52603BDB-ADF7-6349-6E95-B42AEA47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611" y="0"/>
            <a:ext cx="5744778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BB0690D-495C-0E3D-78FE-9EDBD4050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I</a:t>
            </a:r>
          </a:p>
        </p:txBody>
      </p:sp>
      <p:graphicFrame>
        <p:nvGraphicFramePr>
          <p:cNvPr id="43014" name="Object 6">
            <a:extLst>
              <a:ext uri="{FF2B5EF4-FFF2-40B4-BE49-F238E27FC236}">
                <a16:creationId xmlns:a16="http://schemas.microsoft.com/office/drawing/2014/main" id="{08626DFA-A8C9-05D0-B903-8BCA9D141B6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47850" y="685800"/>
          <a:ext cx="54340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655800" imgH="15824200" progId="Excel.Sheet.8">
                  <p:embed/>
                </p:oleObj>
              </mc:Choice>
              <mc:Fallback>
                <p:oleObj name="Tabelle" r:id="rId3" imgW="14655800" imgH="158242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685800"/>
                        <a:ext cx="5434013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647A2C36-DE40-1297-8572-B1EA479A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601" y="0"/>
            <a:ext cx="5766798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1F7A11A-9CB3-93FF-B332-B8688CE81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Um das geht es hier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3DBA47F-C67F-7B64-9152-B6CB51E7D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altLang="de-DE"/>
              <a:t>In Südamerika gibt es fast alles:</a:t>
            </a:r>
          </a:p>
          <a:p>
            <a:r>
              <a:rPr lang="de-CH" altLang="de-DE"/>
              <a:t>Dampfend feuchtheisse Tropenwälder; Ortschaften, von denen behauptet wird, es hätte seit Menschengedenken nicht mehr geregnet; Landstriche, in denen der Sturm tagtäglich dermassen tobt, dass man fast nicht aufrecht gehen kann; paradiesische Badesträne unter subtropisch stahlblauem Himmel und die bittere Kälte von eisigen Hochgebirgs-Kältewüsten.</a:t>
            </a:r>
          </a:p>
          <a:p>
            <a:r>
              <a:rPr lang="de-CH" altLang="de-DE"/>
              <a:t>Wo was etwas anzutreffen ist, lernst du an diesem Posten.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D845846-8E81-CE76-4F40-FB12F58C6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J</a:t>
            </a:r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D708E9B8-2CBA-2539-9DBA-20E3BD0268C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847850" y="685800"/>
          <a:ext cx="54340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abelle" r:id="rId3" imgW="14655800" imgH="15824200" progId="Excel.Sheet.8">
                  <p:embed/>
                </p:oleObj>
              </mc:Choice>
              <mc:Fallback>
                <p:oleObj name="Tabelle" r:id="rId3" imgW="14655800" imgH="158242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685800"/>
                        <a:ext cx="5434013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952F2C2-2161-4D74-B4A2-14AE364ECB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4"/>
          <a:stretch/>
        </p:blipFill>
        <p:spPr>
          <a:xfrm>
            <a:off x="1837050" y="44149"/>
            <a:ext cx="5752757" cy="68138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3570378-BEF0-5D47-6278-4533FDAB1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Ende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12F3144-E2A8-588B-94F6-A0359282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73F730F-7F97-8DC3-C9F8-88B3D60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Du brauchst folgendes Material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2D588EF-2281-8D10-8636-08DDA2CB4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1066800"/>
            <a:ext cx="4191000" cy="5486400"/>
          </a:xfrm>
        </p:spPr>
        <p:txBody>
          <a:bodyPr/>
          <a:lstStyle/>
          <a:p>
            <a:pPr marL="190500" indent="-19050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CH" altLang="de-DE"/>
              <a:t>Blatt zu Aufgabe 1 (Klimaelemente und Klimafaktoren mit Karte Südamerika)</a:t>
            </a:r>
          </a:p>
          <a:p>
            <a:pPr marL="190500" indent="-190500" eaLnBrk="0" hangingPunct="0">
              <a:spcBef>
                <a:spcPct val="0"/>
              </a:spcBef>
              <a:spcAft>
                <a:spcPct val="0"/>
              </a:spcAft>
            </a:pPr>
            <a:endParaRPr lang="de-CH" altLang="de-DE"/>
          </a:p>
          <a:p>
            <a:pPr marL="190500" indent="-19050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CH" altLang="de-DE"/>
              <a:t>Blatt mit Klimadiagrammen und Bildern zum Zerschneiden.</a:t>
            </a:r>
          </a:p>
          <a:p>
            <a:pPr marL="190500" indent="-190500" eaLnBrk="0" hangingPunct="0">
              <a:spcBef>
                <a:spcPct val="0"/>
              </a:spcBef>
              <a:spcAft>
                <a:spcPct val="0"/>
              </a:spcAft>
            </a:pPr>
            <a:endParaRPr lang="de-CH" altLang="de-DE"/>
          </a:p>
          <a:p>
            <a:pPr marL="190500" indent="-190500" ea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CH" altLang="de-DE"/>
              <a:t>Blatt zum Einkleben und Beschriften der zerschnittenen Bilder</a:t>
            </a:r>
          </a:p>
          <a:p>
            <a:pPr marL="190500" indent="-190500">
              <a:buFontTx/>
              <a:buChar char="•"/>
            </a:pPr>
            <a:r>
              <a:rPr lang="de-CH" altLang="de-DE"/>
              <a:t>Klebstoff oder Klebstreifen</a:t>
            </a:r>
          </a:p>
          <a:p>
            <a:pPr marL="190500" indent="-190500">
              <a:buFontTx/>
              <a:buChar char="•"/>
            </a:pPr>
            <a:r>
              <a:rPr lang="de-CH" altLang="de-DE"/>
              <a:t>Schere</a:t>
            </a:r>
          </a:p>
          <a:p>
            <a:pPr marL="190500" indent="-190500">
              <a:buFontTx/>
              <a:buChar char="•"/>
            </a:pPr>
            <a:r>
              <a:rPr lang="de-CH" altLang="de-DE"/>
              <a:t>Atlas</a:t>
            </a:r>
          </a:p>
          <a:p>
            <a:pPr marL="571500" lvl="1" indent="-190500">
              <a:buFontTx/>
              <a:buChar char="–"/>
            </a:pPr>
            <a:r>
              <a:rPr lang="de-CH" altLang="de-DE"/>
              <a:t>Seite 160</a:t>
            </a:r>
          </a:p>
          <a:p>
            <a:pPr marL="571500" lvl="1" indent="-190500">
              <a:buFontTx/>
              <a:buChar char="–"/>
            </a:pPr>
            <a:r>
              <a:rPr lang="de-CH" altLang="de-DE"/>
              <a:t>Seite 167</a:t>
            </a:r>
          </a:p>
          <a:p>
            <a:pPr marL="571500" lvl="1" indent="-190500">
              <a:buFontTx/>
              <a:buChar char="–"/>
            </a:pPr>
            <a:r>
              <a:rPr lang="de-CH" altLang="de-DE"/>
              <a:t>Seite 168-169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FF251D9-BBBE-D15D-41B3-92758A9BA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Das musst du nachher können – LERNZIELE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4D6EAF8-AAB9-0C95-29DB-875C8F1B9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550" y="1905000"/>
            <a:ext cx="8458200" cy="4648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CH" altLang="de-DE"/>
              <a:t>Du kannst in Bezug auf mindestens 8 Regionen Südamerikas Angaben zum Klima machen. Diese müssen genau genug sein, damit keine Verwechslungen mit einem anderen Gebiet möglich sind.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CH" altLang="de-DE"/>
              <a:t>Du bist in der Lage mittels den Klimafaktoren Südamerikas (z.B. Höhenlage, geographische Breite, Lage in Bezug auf Gebirge und Windströmungen) Klimadiagramme den richtigen Orten zuzuordnen und die Zuordnung zu begründen.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3460AF5-074D-F9E8-E442-78AEE3DA4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0892FA2-1A59-4BEE-358F-1919B29587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81000"/>
            <a:ext cx="2330450" cy="6477000"/>
          </a:xfrm>
        </p:spPr>
        <p:txBody>
          <a:bodyPr/>
          <a:lstStyle/>
          <a:p>
            <a:r>
              <a:rPr lang="de-CH" altLang="de-DE" sz="1800">
                <a:latin typeface="Arial Black" panose="020B0604020202020204" pitchFamily="34" charset="0"/>
              </a:rPr>
              <a:t>Vorbereitung (Aufgabe 1)</a:t>
            </a:r>
            <a:r>
              <a:rPr lang="de-CH" altLang="de-DE" sz="1400"/>
              <a:t> </a:t>
            </a:r>
          </a:p>
          <a:p>
            <a:r>
              <a:rPr lang="de-CH" altLang="de-DE" sz="1400"/>
              <a:t>Repetiere die Begriffe Klimaelemente und Klimafaktoren (vergleiche Nordamerika!).</a:t>
            </a:r>
          </a:p>
          <a:p>
            <a:r>
              <a:rPr lang="de-CH" altLang="de-DE" sz="1400"/>
              <a:t>Trage die folgenden, allerwichtigsten Klimafaktoren in die Karte rechts ein:</a:t>
            </a:r>
          </a:p>
          <a:p>
            <a:pPr marL="381000" lvl="1" indent="-190500">
              <a:buFont typeface="Arial" panose="020B0604020202020204" pitchFamily="34" charset="0"/>
              <a:buAutoNum type="alphaLcParenR"/>
            </a:pPr>
            <a:r>
              <a:rPr lang="de-CH" altLang="de-DE"/>
              <a:t>Geographische Breite (nördlichster Punkt, südlichster Punkt, Lage des </a:t>
            </a:r>
            <a:r>
              <a:rPr lang="de-CH" altLang="ja-JP">
                <a:ea typeface="ヒラギノ角ゴ Pro W3" pitchFamily="1" charset="-128"/>
              </a:rPr>
              <a:t>Äquators)</a:t>
            </a:r>
          </a:p>
          <a:p>
            <a:pPr marL="381000" lvl="1" indent="-190500">
              <a:buFont typeface="Arial" panose="020B0604020202020204" pitchFamily="34" charset="0"/>
              <a:buAutoNum type="alphaLcParenR"/>
            </a:pPr>
            <a:r>
              <a:rPr lang="de-CH" altLang="ja-JP">
                <a:ea typeface="ヒラギノ角ゴ Pro W3" pitchFamily="1" charset="-128"/>
              </a:rPr>
              <a:t>Bedeutende Gebirge und Hochländer</a:t>
            </a:r>
          </a:p>
          <a:p>
            <a:pPr marL="381000" lvl="1" indent="-190500">
              <a:buFont typeface="Arial" panose="020B0604020202020204" pitchFamily="34" charset="0"/>
              <a:buAutoNum type="alphaLcParenR"/>
            </a:pPr>
            <a:r>
              <a:rPr lang="de-CH" altLang="ja-JP">
                <a:ea typeface="ヒラギノ角ゴ Pro W3" pitchFamily="1" charset="-128"/>
              </a:rPr>
              <a:t>Meeresströmungen (kalt, warm)</a:t>
            </a:r>
          </a:p>
          <a:p>
            <a:pPr marL="381000" lvl="1" indent="-190500">
              <a:buFont typeface="Arial" panose="020B0604020202020204" pitchFamily="34" charset="0"/>
              <a:buAutoNum type="alphaLcParenR"/>
            </a:pPr>
            <a:r>
              <a:rPr lang="de-CH" altLang="ja-JP">
                <a:ea typeface="ヒラギノ角ゴ Pro W3" pitchFamily="1" charset="-128"/>
              </a:rPr>
              <a:t>Hauptwindrichtungen (Passatwinde, Westwindzone)</a:t>
            </a:r>
            <a:endParaRPr lang="de-CH" altLang="de-DE"/>
          </a:p>
          <a:p>
            <a:endParaRPr lang="de-CH" altLang="de-DE" sz="1400"/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E18121AC-88E1-99A4-D7A2-37438635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8163"/>
            <a:ext cx="474663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>
            <a:extLst>
              <a:ext uri="{FF2B5EF4-FFF2-40B4-BE49-F238E27FC236}">
                <a16:creationId xmlns:a16="http://schemas.microsoft.com/office/drawing/2014/main" id="{2858EBB0-7A1E-9ECE-FFB5-9B3754B7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-28575"/>
            <a:ext cx="6357937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27A9380-F5CD-7531-E81B-9EB9345D2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Lage der Klima-Messstationen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BF251E5-AA73-672D-A2E6-AF41341244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685800"/>
            <a:ext cx="3689350" cy="5867400"/>
          </a:xfrm>
        </p:spPr>
        <p:txBody>
          <a:bodyPr/>
          <a:lstStyle/>
          <a:p>
            <a:pPr marL="266700" indent="-266700"/>
            <a:r>
              <a:rPr lang="de-CH" altLang="de-DE" sz="1400"/>
              <a:t>Es kommen vor:</a:t>
            </a:r>
          </a:p>
          <a:p>
            <a:pPr marL="568325" lvl="1" indent="-190500">
              <a:buClr>
                <a:srgbClr val="FF0306"/>
              </a:buClr>
              <a:buFont typeface="Times" pitchFamily="1" charset="0"/>
              <a:buChar char="•"/>
            </a:pPr>
            <a:r>
              <a:rPr lang="de-CH" altLang="de-DE" sz="1200"/>
              <a:t>Antofagasta, CL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Isla Guafa, CL </a:t>
            </a:r>
            <a:br>
              <a:rPr lang="de-CH" altLang="de-DE" sz="1200"/>
            </a:br>
            <a:r>
              <a:rPr lang="de-CH" altLang="de-DE" sz="1200"/>
              <a:t>(nicht im Atlas; 43.6°S, 74.7°W)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La Paz, BO 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Manaus, BR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Maracaibo, VE 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Puerto Santa Cruz, AR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Quito, EC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Rio de Janeiro, BR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San Salvador de Jujuy, AR</a:t>
            </a:r>
          </a:p>
          <a:p>
            <a:pPr marL="568325" lvl="1" indent="-190500">
              <a:buClr>
                <a:srgbClr val="FF0C02"/>
              </a:buClr>
              <a:buFont typeface="Times" pitchFamily="1" charset="0"/>
              <a:buChar char="•"/>
            </a:pPr>
            <a:r>
              <a:rPr lang="de-CH" altLang="de-DE" sz="1200"/>
              <a:t>Santa Elena de Uairen, VE (Südosten)</a:t>
            </a:r>
          </a:p>
          <a:p>
            <a:pPr marL="266700" indent="-266700">
              <a:buClr>
                <a:srgbClr val="FF0C02"/>
              </a:buClr>
            </a:pPr>
            <a:r>
              <a:rPr lang="de-CH" altLang="de-DE" sz="1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AUFGABE 2</a:t>
            </a:r>
            <a:br>
              <a:rPr lang="de-CH" altLang="de-DE" sz="1400"/>
            </a:br>
            <a:r>
              <a:rPr lang="de-CH" altLang="de-DE" sz="1400"/>
              <a:t>Beschrifte im Satellitenbild auf dem Arbeitsblatt alle Klimastationen</a:t>
            </a:r>
          </a:p>
          <a:p>
            <a:pPr marL="266700" indent="-266700">
              <a:buClr>
                <a:srgbClr val="FF0C02"/>
              </a:buClr>
            </a:pPr>
            <a:r>
              <a:rPr lang="de-CH" altLang="de-DE" sz="140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AUFGABE  3</a:t>
            </a:r>
            <a:r>
              <a:rPr lang="de-CH" altLang="de-DE" sz="1400"/>
              <a:t> </a:t>
            </a:r>
            <a:br>
              <a:rPr lang="de-CH" altLang="de-DE" sz="1400"/>
            </a:br>
            <a:r>
              <a:rPr lang="de-CH" altLang="de-DE" sz="1400"/>
              <a:t>Beschrifte die eingetragenen Breitenkreise (°N oder °S)</a:t>
            </a:r>
          </a:p>
        </p:txBody>
      </p:sp>
      <p:grpSp>
        <p:nvGrpSpPr>
          <p:cNvPr id="15390" name="Group 30">
            <a:extLst>
              <a:ext uri="{FF2B5EF4-FFF2-40B4-BE49-F238E27FC236}">
                <a16:creationId xmlns:a16="http://schemas.microsoft.com/office/drawing/2014/main" id="{D719A637-9935-C1FA-BF8D-748D9AA60128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685800"/>
            <a:ext cx="4102100" cy="5867400"/>
            <a:chOff x="224" y="432"/>
            <a:chExt cx="2584" cy="3696"/>
          </a:xfrm>
        </p:grpSpPr>
        <p:grpSp>
          <p:nvGrpSpPr>
            <p:cNvPr id="15388" name="Group 28">
              <a:extLst>
                <a:ext uri="{FF2B5EF4-FFF2-40B4-BE49-F238E27FC236}">
                  <a16:creationId xmlns:a16="http://schemas.microsoft.com/office/drawing/2014/main" id="{AC8B2F56-7837-2ACF-3FF3-9A1801FF8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432"/>
              <a:ext cx="2584" cy="3696"/>
              <a:chOff x="224" y="432"/>
              <a:chExt cx="2584" cy="3696"/>
            </a:xfrm>
          </p:grpSpPr>
          <p:pic>
            <p:nvPicPr>
              <p:cNvPr id="15365" name="Picture 5">
                <a:extLst>
                  <a:ext uri="{FF2B5EF4-FFF2-40B4-BE49-F238E27FC236}">
                    <a16:creationId xmlns:a16="http://schemas.microsoft.com/office/drawing/2014/main" id="{2A513821-1CEE-FB34-4B82-130E35BC4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" y="432"/>
                <a:ext cx="2575" cy="369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386" name="Group 26">
                <a:extLst>
                  <a:ext uri="{FF2B5EF4-FFF2-40B4-BE49-F238E27FC236}">
                    <a16:creationId xmlns:a16="http://schemas.microsoft.com/office/drawing/2014/main" id="{3372664A-FDF5-3B75-1C43-C586BF78DE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" y="628"/>
                <a:ext cx="2584" cy="3184"/>
                <a:chOff x="224" y="628"/>
                <a:chExt cx="2584" cy="3184"/>
              </a:xfrm>
            </p:grpSpPr>
            <p:sp>
              <p:nvSpPr>
                <p:cNvPr id="15379" name="Line 19">
                  <a:extLst>
                    <a:ext uri="{FF2B5EF4-FFF2-40B4-BE49-F238E27FC236}">
                      <a16:creationId xmlns:a16="http://schemas.microsoft.com/office/drawing/2014/main" id="{DB1EA713-3FD2-FB0B-39AA-F59C27FC0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" y="3812"/>
                  <a:ext cx="258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380" name="Line 20">
                  <a:extLst>
                    <a:ext uri="{FF2B5EF4-FFF2-40B4-BE49-F238E27FC236}">
                      <a16:creationId xmlns:a16="http://schemas.microsoft.com/office/drawing/2014/main" id="{D5305BD5-53F9-7A32-4CCF-78F81FCC3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" y="3281"/>
                  <a:ext cx="258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381" name="Line 21">
                  <a:extLst>
                    <a:ext uri="{FF2B5EF4-FFF2-40B4-BE49-F238E27FC236}">
                      <a16:creationId xmlns:a16="http://schemas.microsoft.com/office/drawing/2014/main" id="{9FAEA5F7-60EA-9605-535B-4802AC4E9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" y="2750"/>
                  <a:ext cx="258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382" name="Line 22">
                  <a:extLst>
                    <a:ext uri="{FF2B5EF4-FFF2-40B4-BE49-F238E27FC236}">
                      <a16:creationId xmlns:a16="http://schemas.microsoft.com/office/drawing/2014/main" id="{C1C8F0F2-5DE9-BDDC-1380-1093047C5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" y="2220"/>
                  <a:ext cx="258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383" name="Line 23">
                  <a:extLst>
                    <a:ext uri="{FF2B5EF4-FFF2-40B4-BE49-F238E27FC236}">
                      <a16:creationId xmlns:a16="http://schemas.microsoft.com/office/drawing/2014/main" id="{3AB40A7C-09F6-95EA-0BB5-FFBF9738D0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" y="1689"/>
                  <a:ext cx="258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384" name="Line 24">
                  <a:extLst>
                    <a:ext uri="{FF2B5EF4-FFF2-40B4-BE49-F238E27FC236}">
                      <a16:creationId xmlns:a16="http://schemas.microsoft.com/office/drawing/2014/main" id="{2DBC5167-ECE8-46DE-F538-93C831CA5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" y="1158"/>
                  <a:ext cx="258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385" name="Line 25">
                  <a:extLst>
                    <a:ext uri="{FF2B5EF4-FFF2-40B4-BE49-F238E27FC236}">
                      <a16:creationId xmlns:a16="http://schemas.microsoft.com/office/drawing/2014/main" id="{98B4C30C-E447-207B-4A71-B00AB0D11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" y="628"/>
                  <a:ext cx="258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5389" name="Group 29">
              <a:extLst>
                <a:ext uri="{FF2B5EF4-FFF2-40B4-BE49-F238E27FC236}">
                  <a16:creationId xmlns:a16="http://schemas.microsoft.com/office/drawing/2014/main" id="{36004319-8B4A-27A7-7DD3-1260D679E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534"/>
              <a:ext cx="1830" cy="3294"/>
              <a:chOff x="432" y="534"/>
              <a:chExt cx="1830" cy="3294"/>
            </a:xfrm>
          </p:grpSpPr>
          <p:sp>
            <p:nvSpPr>
              <p:cNvPr id="15366" name="Oval 6">
                <a:extLst>
                  <a:ext uri="{FF2B5EF4-FFF2-40B4-BE49-F238E27FC236}">
                    <a16:creationId xmlns:a16="http://schemas.microsoft.com/office/drawing/2014/main" id="{73A95911-9833-8249-BD3C-FB89A37BE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" y="53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67" name="Oval 7">
                <a:extLst>
                  <a:ext uri="{FF2B5EF4-FFF2-40B4-BE49-F238E27FC236}">
                    <a16:creationId xmlns:a16="http://schemas.microsoft.com/office/drawing/2014/main" id="{5289F04F-E3BB-6AF9-EDED-CA8B340FE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68" name="Oval 8">
                <a:extLst>
                  <a:ext uri="{FF2B5EF4-FFF2-40B4-BE49-F238E27FC236}">
                    <a16:creationId xmlns:a16="http://schemas.microsoft.com/office/drawing/2014/main" id="{B9645E74-768C-5425-F3DE-9A459297F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30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69" name="Oval 9">
                <a:extLst>
                  <a:ext uri="{FF2B5EF4-FFF2-40B4-BE49-F238E27FC236}">
                    <a16:creationId xmlns:a16="http://schemas.microsoft.com/office/drawing/2014/main" id="{7800939A-43A1-30D3-8336-D252EFBB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4" y="233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70" name="Oval 10">
                <a:extLst>
                  <a:ext uri="{FF2B5EF4-FFF2-40B4-BE49-F238E27FC236}">
                    <a16:creationId xmlns:a16="http://schemas.microsoft.com/office/drawing/2014/main" id="{6179CAAA-2AEB-8C3D-BE9C-E3B9AF090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" y="37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71" name="Oval 11">
                <a:extLst>
                  <a:ext uri="{FF2B5EF4-FFF2-40B4-BE49-F238E27FC236}">
                    <a16:creationId xmlns:a16="http://schemas.microsoft.com/office/drawing/2014/main" id="{3A090097-8699-1BEA-0ED9-F219BD067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342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72" name="Oval 12">
                <a:extLst>
                  <a:ext uri="{FF2B5EF4-FFF2-40B4-BE49-F238E27FC236}">
                    <a16:creationId xmlns:a16="http://schemas.microsoft.com/office/drawing/2014/main" id="{4428E8FB-7863-9371-2F17-9C0094AF8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" y="245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73" name="Oval 13">
                <a:extLst>
                  <a:ext uri="{FF2B5EF4-FFF2-40B4-BE49-F238E27FC236}">
                    <a16:creationId xmlns:a16="http://schemas.microsoft.com/office/drawing/2014/main" id="{14DB4BC4-16DC-9750-A614-47D2AB5FB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74" name="Oval 14">
                <a:extLst>
                  <a:ext uri="{FF2B5EF4-FFF2-40B4-BE49-F238E27FC236}">
                    <a16:creationId xmlns:a16="http://schemas.microsoft.com/office/drawing/2014/main" id="{1233B335-52D2-6CFA-E283-6AB8A76A1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20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5376" name="Oval 16">
                <a:extLst>
                  <a:ext uri="{FF2B5EF4-FFF2-40B4-BE49-F238E27FC236}">
                    <a16:creationId xmlns:a16="http://schemas.microsoft.com/office/drawing/2014/main" id="{4DB6000C-547F-92B5-282C-5552AE9EA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15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pic>
        <p:nvPicPr>
          <p:cNvPr id="15377" name="Picture 17">
            <a:extLst>
              <a:ext uri="{FF2B5EF4-FFF2-40B4-BE49-F238E27FC236}">
                <a16:creationId xmlns:a16="http://schemas.microsoft.com/office/drawing/2014/main" id="{6677C3EE-2825-2C7F-6908-A335A63C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398463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1" name="Picture 31">
            <a:extLst>
              <a:ext uri="{FF2B5EF4-FFF2-40B4-BE49-F238E27FC236}">
                <a16:creationId xmlns:a16="http://schemas.microsoft.com/office/drawing/2014/main" id="{0A2FACE6-3898-2BFF-F396-B3852FB4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46688"/>
            <a:ext cx="398463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81A1C06-D35A-D429-3519-9234A7662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					Aufgabe 4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E2FCED1-9A06-3568-46DA-3AE364EBB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4724400" cy="6324600"/>
          </a:xfrm>
        </p:spPr>
        <p:txBody>
          <a:bodyPr/>
          <a:lstStyle/>
          <a:p>
            <a:r>
              <a:rPr lang="de-CH" altLang="de-DE" b="1">
                <a:solidFill>
                  <a:srgbClr val="FF817E"/>
                </a:solidFill>
              </a:rPr>
              <a:t>Ordne</a:t>
            </a:r>
            <a:r>
              <a:rPr lang="de-CH" altLang="de-DE"/>
              <a:t> die 10 Klimadiagramme und Bilder den richtigen Orten zu (Ausschneiden, auf Zusatzblatt legen und arrangieren). </a:t>
            </a:r>
          </a:p>
          <a:p>
            <a:r>
              <a:rPr lang="de-CH" altLang="de-DE" b="1">
                <a:solidFill>
                  <a:srgbClr val="FF817E"/>
                </a:solidFill>
              </a:rPr>
              <a:t>Notiere</a:t>
            </a:r>
            <a:r>
              <a:rPr lang="de-CH" altLang="de-DE"/>
              <a:t> jeweils die Gründe für die entsprechende Anordnung im Heft.</a:t>
            </a:r>
          </a:p>
          <a:p>
            <a:r>
              <a:rPr lang="de-CH" altLang="de-DE"/>
              <a:t>Die Klimadiagramm stammen immer aus Ortschaften. Die Bilder können aus der Umgebung kommen, zeigen also nicht immer die betreffende Stadt.</a:t>
            </a:r>
          </a:p>
          <a:p>
            <a:r>
              <a:rPr lang="de-CH" altLang="de-DE"/>
              <a:t>Benütze den </a:t>
            </a:r>
            <a:r>
              <a:rPr lang="de-CH" altLang="de-DE" b="1">
                <a:solidFill>
                  <a:srgbClr val="FF817E"/>
                </a:solidFill>
              </a:rPr>
              <a:t>Atlas</a:t>
            </a:r>
            <a:r>
              <a:rPr lang="de-CH" altLang="de-DE"/>
              <a:t> und deine Kenntnisse</a:t>
            </a:r>
            <a:r>
              <a:rPr lang="de-CH" altLang="de-DE" b="1">
                <a:solidFill>
                  <a:srgbClr val="FF817E"/>
                </a:solidFill>
              </a:rPr>
              <a:t> </a:t>
            </a:r>
            <a:r>
              <a:rPr lang="de-CH" altLang="de-DE"/>
              <a:t>zu</a:t>
            </a:r>
            <a:r>
              <a:rPr lang="de-CH" altLang="de-DE" b="1">
                <a:solidFill>
                  <a:srgbClr val="FF817E"/>
                </a:solidFill>
              </a:rPr>
              <a:t> Klimafaktoren </a:t>
            </a:r>
            <a:r>
              <a:rPr lang="de-CH" altLang="de-DE"/>
              <a:t>und</a:t>
            </a:r>
            <a:r>
              <a:rPr lang="de-CH" altLang="de-DE" b="1">
                <a:solidFill>
                  <a:srgbClr val="FF817E"/>
                </a:solidFill>
              </a:rPr>
              <a:t> Klimaelementen</a:t>
            </a:r>
            <a:r>
              <a:rPr lang="de-CH" altLang="de-DE"/>
              <a:t>.</a:t>
            </a:r>
          </a:p>
          <a:p>
            <a:r>
              <a:rPr lang="de-CH" altLang="de-DE"/>
              <a:t>Für die Fixierung der Ergebnisse - am besten aber erst nach der Kontrolle - klebst du die Bilder und Klimadiagramme auf das Zusatzblatt ein. </a:t>
            </a:r>
          </a:p>
          <a:p>
            <a:r>
              <a:rPr lang="de-CH" altLang="de-DE"/>
              <a:t>TIPP: Die Karte ist hier noch einmal abgebildet. Immer zwei Klimastationen sind zusammengefasst, zum Beispiel weil jeweils etwas ähnlich und vergleichbar ist, oder weil es sich um krasse Gegensätze handelt.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E0526DE0-0F4E-01A6-25FE-732EAFAA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746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025" name="Group 33">
            <a:extLst>
              <a:ext uri="{FF2B5EF4-FFF2-40B4-BE49-F238E27FC236}">
                <a16:creationId xmlns:a16="http://schemas.microsoft.com/office/drawing/2014/main" id="{ECDC7496-CC25-E2FD-E03D-883F4F4537C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09588"/>
            <a:ext cx="4102100" cy="5867400"/>
            <a:chOff x="3072" y="321"/>
            <a:chExt cx="2584" cy="3696"/>
          </a:xfrm>
        </p:grpSpPr>
        <p:grpSp>
          <p:nvGrpSpPr>
            <p:cNvPr id="84997" name="Group 5">
              <a:extLst>
                <a:ext uri="{FF2B5EF4-FFF2-40B4-BE49-F238E27FC236}">
                  <a16:creationId xmlns:a16="http://schemas.microsoft.com/office/drawing/2014/main" id="{1E2ED97A-FC77-B773-9EF3-416C1DB1C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21"/>
              <a:ext cx="2584" cy="3696"/>
              <a:chOff x="224" y="432"/>
              <a:chExt cx="2584" cy="3696"/>
            </a:xfrm>
          </p:grpSpPr>
          <p:grpSp>
            <p:nvGrpSpPr>
              <p:cNvPr id="84998" name="Group 6">
                <a:extLst>
                  <a:ext uri="{FF2B5EF4-FFF2-40B4-BE49-F238E27FC236}">
                    <a16:creationId xmlns:a16="http://schemas.microsoft.com/office/drawing/2014/main" id="{D265C11B-B72E-71C0-6B92-F63AD5EE5F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" y="432"/>
                <a:ext cx="2584" cy="3696"/>
                <a:chOff x="224" y="432"/>
                <a:chExt cx="2584" cy="3696"/>
              </a:xfrm>
            </p:grpSpPr>
            <p:pic>
              <p:nvPicPr>
                <p:cNvPr id="84999" name="Picture 7">
                  <a:extLst>
                    <a:ext uri="{FF2B5EF4-FFF2-40B4-BE49-F238E27FC236}">
                      <a16:creationId xmlns:a16="http://schemas.microsoft.com/office/drawing/2014/main" id="{75E95897-99CE-69F1-FA5A-02F5D259C1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" y="432"/>
                  <a:ext cx="2575" cy="3696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5000" name="Group 8">
                  <a:extLst>
                    <a:ext uri="{FF2B5EF4-FFF2-40B4-BE49-F238E27FC236}">
                      <a16:creationId xmlns:a16="http://schemas.microsoft.com/office/drawing/2014/main" id="{F1B5E262-8BAD-58AF-B708-A9111ADEFB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4" y="628"/>
                  <a:ext cx="2584" cy="3184"/>
                  <a:chOff x="224" y="628"/>
                  <a:chExt cx="2584" cy="3184"/>
                </a:xfrm>
              </p:grpSpPr>
              <p:sp>
                <p:nvSpPr>
                  <p:cNvPr id="85001" name="Line 9">
                    <a:extLst>
                      <a:ext uri="{FF2B5EF4-FFF2-40B4-BE49-F238E27FC236}">
                        <a16:creationId xmlns:a16="http://schemas.microsoft.com/office/drawing/2014/main" id="{BCC8CEB3-A3E8-249A-AD0B-BBF99CB8D0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" y="3812"/>
                    <a:ext cx="25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85002" name="Line 10">
                    <a:extLst>
                      <a:ext uri="{FF2B5EF4-FFF2-40B4-BE49-F238E27FC236}">
                        <a16:creationId xmlns:a16="http://schemas.microsoft.com/office/drawing/2014/main" id="{22575400-FB6E-7515-100D-F0F7BAA7C3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" y="3281"/>
                    <a:ext cx="25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85003" name="Line 11">
                    <a:extLst>
                      <a:ext uri="{FF2B5EF4-FFF2-40B4-BE49-F238E27FC236}">
                        <a16:creationId xmlns:a16="http://schemas.microsoft.com/office/drawing/2014/main" id="{FBD63EC7-B75D-0969-7861-A64493EB56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" y="2750"/>
                    <a:ext cx="25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85004" name="Line 12">
                    <a:extLst>
                      <a:ext uri="{FF2B5EF4-FFF2-40B4-BE49-F238E27FC236}">
                        <a16:creationId xmlns:a16="http://schemas.microsoft.com/office/drawing/2014/main" id="{8123843D-A77A-8A7C-2509-2567960B0B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" y="2220"/>
                    <a:ext cx="25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85005" name="Line 13">
                    <a:extLst>
                      <a:ext uri="{FF2B5EF4-FFF2-40B4-BE49-F238E27FC236}">
                        <a16:creationId xmlns:a16="http://schemas.microsoft.com/office/drawing/2014/main" id="{039DDA59-BE28-3C41-79F2-53452E9813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" y="1689"/>
                    <a:ext cx="25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85006" name="Line 14">
                    <a:extLst>
                      <a:ext uri="{FF2B5EF4-FFF2-40B4-BE49-F238E27FC236}">
                        <a16:creationId xmlns:a16="http://schemas.microsoft.com/office/drawing/2014/main" id="{A0BE31ED-7BA4-50DF-E8CA-7D8713AF1B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" y="1158"/>
                    <a:ext cx="25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85007" name="Line 15">
                    <a:extLst>
                      <a:ext uri="{FF2B5EF4-FFF2-40B4-BE49-F238E27FC236}">
                        <a16:creationId xmlns:a16="http://schemas.microsoft.com/office/drawing/2014/main" id="{E9204276-FBE3-E0E1-3843-FC164CF7DA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4" y="628"/>
                    <a:ext cx="25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</p:grpSp>
          </p:grpSp>
          <p:grpSp>
            <p:nvGrpSpPr>
              <p:cNvPr id="85008" name="Group 16">
                <a:extLst>
                  <a:ext uri="{FF2B5EF4-FFF2-40B4-BE49-F238E27FC236}">
                    <a16:creationId xmlns:a16="http://schemas.microsoft.com/office/drawing/2014/main" id="{189BB554-BF2A-27EB-D5AC-BAE476D45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534"/>
                <a:ext cx="1830" cy="3294"/>
                <a:chOff x="432" y="534"/>
                <a:chExt cx="1830" cy="3294"/>
              </a:xfrm>
            </p:grpSpPr>
            <p:sp>
              <p:nvSpPr>
                <p:cNvPr id="85009" name="Oval 17">
                  <a:extLst>
                    <a:ext uri="{FF2B5EF4-FFF2-40B4-BE49-F238E27FC236}">
                      <a16:creationId xmlns:a16="http://schemas.microsoft.com/office/drawing/2014/main" id="{12970C6B-BB30-51E7-760E-71702725A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8" y="53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0" name="Oval 18">
                  <a:extLst>
                    <a:ext uri="{FF2B5EF4-FFF2-40B4-BE49-F238E27FC236}">
                      <a16:creationId xmlns:a16="http://schemas.microsoft.com/office/drawing/2014/main" id="{23166ECE-F3DB-936C-2485-F1597BBAD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7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1" name="Oval 19">
                  <a:extLst>
                    <a:ext uri="{FF2B5EF4-FFF2-40B4-BE49-F238E27FC236}">
                      <a16:creationId xmlns:a16="http://schemas.microsoft.com/office/drawing/2014/main" id="{3DEE98CD-F003-8B77-FE9D-41C8229979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4" y="130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2" name="Oval 20">
                  <a:extLst>
                    <a:ext uri="{FF2B5EF4-FFF2-40B4-BE49-F238E27FC236}">
                      <a16:creationId xmlns:a16="http://schemas.microsoft.com/office/drawing/2014/main" id="{22F06110-6FB0-3E0F-D288-D1A92D78A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4" y="233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3" name="Oval 21">
                  <a:extLst>
                    <a:ext uri="{FF2B5EF4-FFF2-40B4-BE49-F238E27FC236}">
                      <a16:creationId xmlns:a16="http://schemas.microsoft.com/office/drawing/2014/main" id="{6946690A-8DD6-FC7D-2DC1-31FF766B6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7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4" name="Oval 22">
                  <a:extLst>
                    <a:ext uri="{FF2B5EF4-FFF2-40B4-BE49-F238E27FC236}">
                      <a16:creationId xmlns:a16="http://schemas.microsoft.com/office/drawing/2014/main" id="{B769F333-5DDF-8F43-567D-4BE74B3DA5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8" y="342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5" name="Oval 23">
                  <a:extLst>
                    <a:ext uri="{FF2B5EF4-FFF2-40B4-BE49-F238E27FC236}">
                      <a16:creationId xmlns:a16="http://schemas.microsoft.com/office/drawing/2014/main" id="{08EA631C-196B-8EF3-E128-D8E3928FE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245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6" name="Oval 24">
                  <a:extLst>
                    <a:ext uri="{FF2B5EF4-FFF2-40B4-BE49-F238E27FC236}">
                      <a16:creationId xmlns:a16="http://schemas.microsoft.com/office/drawing/2014/main" id="{F21E80E5-28DE-BFF0-86BB-1C27525EC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7" name="Oval 25">
                  <a:extLst>
                    <a:ext uri="{FF2B5EF4-FFF2-40B4-BE49-F238E27FC236}">
                      <a16:creationId xmlns:a16="http://schemas.microsoft.com/office/drawing/2014/main" id="{F29D81F9-DD8E-F0DF-8E1E-27B6EC20F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0" y="20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018" name="Oval 26">
                  <a:extLst>
                    <a:ext uri="{FF2B5EF4-FFF2-40B4-BE49-F238E27FC236}">
                      <a16:creationId xmlns:a16="http://schemas.microsoft.com/office/drawing/2014/main" id="{9CC67F16-53D4-FBA5-ED4D-E64E30BD6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11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85024" name="Group 32">
              <a:extLst>
                <a:ext uri="{FF2B5EF4-FFF2-40B4-BE49-F238E27FC236}">
                  <a16:creationId xmlns:a16="http://schemas.microsoft.com/office/drawing/2014/main" id="{9290CF5D-4083-D3F2-C9B9-D4C2A9346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9" y="480"/>
              <a:ext cx="1326" cy="3400"/>
              <a:chOff x="3449" y="480"/>
              <a:chExt cx="1326" cy="3400"/>
            </a:xfrm>
          </p:grpSpPr>
          <p:sp>
            <p:nvSpPr>
              <p:cNvPr id="85019" name="Rectangle 27">
                <a:extLst>
                  <a:ext uri="{FF2B5EF4-FFF2-40B4-BE49-F238E27FC236}">
                    <a16:creationId xmlns:a16="http://schemas.microsoft.com/office/drawing/2014/main" id="{B74D3334-D3E0-8A2D-5959-BA029301B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885930">
                <a:off x="3449" y="865"/>
                <a:ext cx="215" cy="128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85020" name="Rectangle 28">
                <a:extLst>
                  <a:ext uri="{FF2B5EF4-FFF2-40B4-BE49-F238E27FC236}">
                    <a16:creationId xmlns:a16="http://schemas.microsoft.com/office/drawing/2014/main" id="{A7FC2712-BDB5-77F7-0578-ED606577B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765240">
                <a:off x="3812" y="228"/>
                <a:ext cx="215" cy="7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85021" name="Rectangle 29">
                <a:extLst>
                  <a:ext uri="{FF2B5EF4-FFF2-40B4-BE49-F238E27FC236}">
                    <a16:creationId xmlns:a16="http://schemas.microsoft.com/office/drawing/2014/main" id="{C13BE880-1F6B-DA59-1D9D-15B62E581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13869">
                <a:off x="4560" y="951"/>
                <a:ext cx="215" cy="158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85022" name="Rectangle 30">
                <a:extLst>
                  <a:ext uri="{FF2B5EF4-FFF2-40B4-BE49-F238E27FC236}">
                    <a16:creationId xmlns:a16="http://schemas.microsoft.com/office/drawing/2014/main" id="{C48293A6-928A-D501-AF1C-4F58EF0A1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13869">
                <a:off x="3573" y="3202"/>
                <a:ext cx="215" cy="6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85023" name="Rectangle 31">
                <a:extLst>
                  <a:ext uri="{FF2B5EF4-FFF2-40B4-BE49-F238E27FC236}">
                    <a16:creationId xmlns:a16="http://schemas.microsoft.com/office/drawing/2014/main" id="{6DF42768-E03F-31DD-B02F-73821EEBE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391613">
                <a:off x="3748" y="2140"/>
                <a:ext cx="215" cy="48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49F4957-AD8F-28E7-093C-5CB043048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200400"/>
            <a:ext cx="9144000" cy="457200"/>
          </a:xfrm>
        </p:spPr>
        <p:txBody>
          <a:bodyPr/>
          <a:lstStyle/>
          <a:p>
            <a:r>
              <a:rPr lang="de-CH" altLang="de-DE"/>
              <a:t>Nachher...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47F4123-9A17-B371-2B54-663DD7DB6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225" y="495300"/>
            <a:ext cx="8337550" cy="5867400"/>
          </a:xfrm>
        </p:spPr>
        <p:txBody>
          <a:bodyPr/>
          <a:lstStyle/>
          <a:p>
            <a:r>
              <a:rPr lang="de-CH" altLang="de-DE"/>
              <a:t>Es folgen zunächst alle Klimadiagramme und Fotos auf einer Folie. </a:t>
            </a:r>
          </a:p>
          <a:p>
            <a:r>
              <a:rPr lang="de-CH" altLang="de-DE"/>
              <a:t>Weil du die Fotos, allenfalls auch die Klimadiagramme, wohl genauer anschauen möchtest, folgen sie nachher noch einzeln, das heisst nur ein Bild und ein Klimadiagramm pro Folie.</a:t>
            </a:r>
          </a:p>
          <a:p>
            <a:r>
              <a:rPr lang="de-CH" altLang="de-DE"/>
              <a:t>Die Reihenfolge ist aber ganz beliebig.</a:t>
            </a:r>
          </a:p>
          <a:p>
            <a:endParaRPr lang="de-CH" altLang="de-DE"/>
          </a:p>
          <a:p>
            <a:endParaRPr lang="de-CH" altLang="de-DE"/>
          </a:p>
          <a:p>
            <a:endParaRPr lang="de-CH" altLang="de-DE"/>
          </a:p>
          <a:p>
            <a:r>
              <a:rPr lang="de-CH" altLang="de-DE"/>
              <a:t>Wenn du mit dem </a:t>
            </a:r>
            <a:r>
              <a:rPr lang="de-CH" altLang="de-DE" b="1">
                <a:solidFill>
                  <a:srgbClr val="FF817E"/>
                </a:solidFill>
              </a:rPr>
              <a:t>Anordnen</a:t>
            </a:r>
            <a:r>
              <a:rPr lang="de-CH" altLang="de-DE"/>
              <a:t> der ausgeschnittenen Bilder und Klimadiagramme fertig bist, kontrollierst du deine Ergebnisse, nämlich</a:t>
            </a:r>
          </a:p>
          <a:p>
            <a:pPr marL="573088" lvl="1" indent="-192088">
              <a:buFontTx/>
              <a:buChar char="–"/>
            </a:pPr>
            <a:r>
              <a:rPr lang="de-CH" altLang="de-DE"/>
              <a:t>die Zuordnung der Diagramme zu Orten auf der Karte</a:t>
            </a:r>
          </a:p>
          <a:p>
            <a:pPr marL="573088" lvl="1" indent="-192088">
              <a:buFontTx/>
              <a:buChar char="–"/>
            </a:pPr>
            <a:r>
              <a:rPr lang="de-CH" altLang="de-DE"/>
              <a:t>die Zuordnung der Bilder zu den Orten</a:t>
            </a:r>
          </a:p>
          <a:p>
            <a:pPr marL="573088" lvl="1" indent="-192088">
              <a:buFontTx/>
              <a:buChar char="–"/>
            </a:pPr>
            <a:r>
              <a:rPr lang="de-CH" altLang="de-DE"/>
              <a:t>sowie deiner schriftliche Notizen zu Klimafaktoren </a:t>
            </a:r>
          </a:p>
          <a:p>
            <a:r>
              <a:rPr lang="de-CH" altLang="de-DE"/>
              <a:t>mit der Präsentation «</a:t>
            </a:r>
            <a:r>
              <a:rPr lang="de-CH" altLang="de-DE">
                <a:solidFill>
                  <a:srgbClr val="FF817E"/>
                </a:solidFill>
              </a:rPr>
              <a:t>klimadiagramme-ende.ppt</a:t>
            </a:r>
            <a:r>
              <a:rPr lang="de-CH" altLang="de-DE"/>
              <a:t>»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uedamerika">
  <a:themeElements>
    <a:clrScheme name="suedameri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edamerik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suedameri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ameri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ameri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ameri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ameri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edameri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edameri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edameri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edameri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edameri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edameri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edameri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HD:Users:jalean:Documents:Schule:3.Kl.:040 Südamerika:Werkstattposten Klima:suedamerika.pot</Template>
  <TotalTime>0</TotalTime>
  <Words>844</Words>
  <Application>Microsoft Macintosh PowerPoint</Application>
  <PresentationFormat>Bildschirmpräsentation (4:3)</PresentationFormat>
  <Paragraphs>168</Paragraphs>
  <Slides>31</Slides>
  <Notes>31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ヒラギノ角ゴ Pro W3</vt:lpstr>
      <vt:lpstr>Arial Black</vt:lpstr>
      <vt:lpstr>Times</vt:lpstr>
      <vt:lpstr>Verdana</vt:lpstr>
      <vt:lpstr>suedamerika</vt:lpstr>
      <vt:lpstr>Microsoft Excel-Arbeitsblatt</vt:lpstr>
      <vt:lpstr>«Klimavielfalt Südamerikas»</vt:lpstr>
      <vt:lpstr>Inhaltsverzeichnis</vt:lpstr>
      <vt:lpstr>Um das geht es hier</vt:lpstr>
      <vt:lpstr>Du brauchst folgendes Material</vt:lpstr>
      <vt:lpstr>Das musst du nachher können – LERNZIELE</vt:lpstr>
      <vt:lpstr>PowerPoint-Präsentation</vt:lpstr>
      <vt:lpstr>Lage der Klima-Messstationen</vt:lpstr>
      <vt:lpstr>     Aufgabe 4</vt:lpstr>
      <vt:lpstr>Nachher...</vt:lpstr>
      <vt:lpstr>Alles auf einen Blick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Ende</vt:lpstr>
    </vt:vector>
  </TitlesOfParts>
  <Company>Universität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Pamela Alean</dc:creator>
  <cp:lastModifiedBy>Juerg Alean</cp:lastModifiedBy>
  <cp:revision>33</cp:revision>
  <cp:lastPrinted>2006-11-28T16:26:49Z</cp:lastPrinted>
  <dcterms:created xsi:type="dcterms:W3CDTF">2006-11-26T09:30:14Z</dcterms:created>
  <dcterms:modified xsi:type="dcterms:W3CDTF">2024-07-29T14:56:30Z</dcterms:modified>
</cp:coreProperties>
</file>