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3" r:id="rId5"/>
    <p:sldId id="259" r:id="rId6"/>
    <p:sldId id="261" r:id="rId7"/>
    <p:sldId id="260" r:id="rId8"/>
    <p:sldId id="274" r:id="rId9"/>
    <p:sldId id="275" r:id="rId10"/>
    <p:sldId id="264" r:id="rId11"/>
    <p:sldId id="266" r:id="rId12"/>
    <p:sldId id="271" r:id="rId13"/>
    <p:sldId id="272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770"/>
  </p:normalViewPr>
  <p:slideViewPr>
    <p:cSldViewPr snapToGrid="0" snapToObjects="1">
      <p:cViewPr varScale="1">
        <p:scale>
          <a:sx n="66" d="100"/>
          <a:sy n="66" d="100"/>
        </p:scale>
        <p:origin x="17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0EF09-FB71-A745-AFDB-761F3EB4BC1F}" type="datetimeFigureOut">
              <a:rPr lang="de-DE" smtClean="0"/>
              <a:t>22.04.20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9CECE-AA67-1B4C-BEDD-DF7890E737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491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Was seht ihr hier?</a:t>
            </a:r>
          </a:p>
          <a:p>
            <a:r>
              <a:rPr lang="de-DE" dirty="0"/>
              <a:t>Was ist eine Wolke? Aus was besteht diese?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Ansammlung von sehr feinen </a:t>
            </a:r>
            <a:r>
              <a:rPr lang="de-CH" dirty="0" err="1"/>
              <a:t>Wassertröpfchen</a:t>
            </a:r>
            <a:r>
              <a:rPr lang="de-CH" dirty="0"/>
              <a:t> (Nebel) oder Eiskristallen in der Atmosphäre</a:t>
            </a:r>
            <a:endParaRPr lang="de-DE" dirty="0"/>
          </a:p>
          <a:p>
            <a:r>
              <a:rPr lang="de-DE" dirty="0">
                <a:sym typeface="Wingdings" pitchFamily="2" charset="2"/>
              </a:rPr>
              <a:t> Flüssiges Wasser (Badewanne über unserem Kopf)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9CECE-AA67-1B4C-BEDD-DF7890E7374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5467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9CECE-AA67-1B4C-BEDD-DF7890E7374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035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Überlegung: Taupunkt = Temperatur, wo Luft kondensiert; also: Wie weit muss sich die oben gegebene Luftmasse von 20°C abkühlen, damit die absolute Luftfeuchte gleich der Maximalen wird und so die Kondensation einsetzen kann?</a:t>
            </a:r>
          </a:p>
          <a:p>
            <a:endParaRPr lang="de-CH" sz="1200" b="0" i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Luft muss sich bis auf 5°C abkühlen, damit sie kondensiert. Der Taupunkt beträgt also 5°C.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9CECE-AA67-1B4C-BEDD-DF7890E7374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091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Diagramm Lesen</a:t>
            </a:r>
          </a:p>
          <a:p>
            <a:pPr marL="171450" indent="-171450">
              <a:buFont typeface="Wingdings" pitchFamily="2" charset="2"/>
              <a:buChar char="è"/>
            </a:pPr>
            <a:r>
              <a:rPr lang="de-DE" dirty="0">
                <a:sym typeface="Wingdings" pitchFamily="2" charset="2"/>
              </a:rPr>
              <a:t> Achsen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lang="de-DE" dirty="0"/>
              <a:t> Was wird dargestellt? </a:t>
            </a:r>
          </a:p>
          <a:p>
            <a:pPr marL="171450" indent="-171450">
              <a:buFont typeface="Wingdings" pitchFamily="2" charset="2"/>
              <a:buChar char="è"/>
            </a:pPr>
            <a:r>
              <a:rPr lang="de-DE" dirty="0"/>
              <a:t> Was bedeutet dieser Punkt?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9CECE-AA67-1B4C-BEDD-DF7890E7374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079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Thema der Lektion</a:t>
            </a:r>
          </a:p>
          <a:p>
            <a:r>
              <a:rPr lang="de-DE" b="0" dirty="0"/>
              <a:t>Klimaelement </a:t>
            </a:r>
            <a:r>
              <a:rPr lang="de-DE" b="0" dirty="0">
                <a:sym typeface="Wingdings" pitchFamily="2" charset="2"/>
              </a:rPr>
              <a:t> Luftfeuchtigkeit (= 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Gehalt an Wasserdampf in der Atmosphäre</a:t>
            </a:r>
            <a:r>
              <a:rPr lang="de-CH" dirty="0">
                <a:effectLst/>
              </a:rPr>
              <a:t> </a:t>
            </a:r>
            <a:r>
              <a:rPr lang="de-DE" b="0" dirty="0">
                <a:sym typeface="Wingdings" pitchFamily="2" charset="2"/>
              </a:rPr>
              <a:t>)</a:t>
            </a:r>
          </a:p>
          <a:p>
            <a:endParaRPr lang="de-DE" b="0" dirty="0">
              <a:sym typeface="Wingdings" pitchFamily="2" charset="2"/>
            </a:endParaRPr>
          </a:p>
          <a:p>
            <a:r>
              <a:rPr lang="de-DE" b="0" dirty="0">
                <a:sym typeface="Wingdings" pitchFamily="2" charset="2"/>
              </a:rPr>
              <a:t>Ist es hier drin trocken?</a:t>
            </a:r>
          </a:p>
          <a:p>
            <a:r>
              <a:rPr lang="de-DE" b="0" dirty="0">
                <a:sym typeface="Wingdings" pitchFamily="2" charset="2"/>
              </a:rPr>
              <a:t>Was passiert, wenn wir einen Handschuh anziehen würden?</a:t>
            </a:r>
          </a:p>
          <a:p>
            <a:r>
              <a:rPr lang="de-DE" b="0" dirty="0">
                <a:sym typeface="Wingdings" pitchFamily="2" charset="2"/>
              </a:rPr>
              <a:t>Wir alle produzieren Feuchtigkeit (Atem, </a:t>
            </a:r>
            <a:r>
              <a:rPr lang="de-DE" b="0" dirty="0" err="1">
                <a:sym typeface="Wingdings" pitchFamily="2" charset="2"/>
              </a:rPr>
              <a:t>Schweiss</a:t>
            </a:r>
            <a:r>
              <a:rPr lang="de-DE" b="0" dirty="0">
                <a:sym typeface="Wingdings" pitchFamily="2" charset="2"/>
              </a:rPr>
              <a:t> etc.)  </a:t>
            </a:r>
            <a:r>
              <a:rPr lang="de-DE" b="1" dirty="0">
                <a:sym typeface="Wingdings" pitchFamily="2" charset="2"/>
              </a:rPr>
              <a:t>Wasserdampf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9CECE-AA67-1B4C-BEDD-DF7890E7374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760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dirty="0">
                <a:sym typeface="Wingdings" pitchFamily="2" charset="2"/>
              </a:rPr>
              <a:t>Messinstrument für Luftfeuchtigkeit</a:t>
            </a:r>
          </a:p>
          <a:p>
            <a:r>
              <a:rPr lang="de-DE" b="0" dirty="0">
                <a:sym typeface="Wingdings" pitchFamily="2" charset="2"/>
              </a:rPr>
              <a:t>Haarhygrometer: Haar dehnt sich bei Feuchtigkeit aus; bis zu 2,5% Längenunterschied zw. 0% und 100% Feuchte</a:t>
            </a:r>
          </a:p>
          <a:p>
            <a:r>
              <a:rPr lang="de-DE" b="0" dirty="0">
                <a:sym typeface="Wingdings" pitchFamily="2" charset="2"/>
              </a:rPr>
              <a:t>Moderne Hygrometer: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Veränderung der elektrischen Eigenschaften eines Sensors</a:t>
            </a:r>
            <a:endParaRPr lang="de-DE" b="0" dirty="0">
              <a:sym typeface="Wingdings" pitchFamily="2" charset="2"/>
            </a:endParaRPr>
          </a:p>
          <a:p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Hohe Luftfeuchte + hohen Temperaturen = Schwüle 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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Gefühl des Unbehagens (Schweiss kann nicht verdunstet und kühlt uns nicht ab) </a:t>
            </a:r>
            <a:endParaRPr lang="de-DE" b="0" dirty="0">
              <a:sym typeface="Wingdings" pitchFamily="2" charset="2"/>
            </a:endParaRPr>
          </a:p>
          <a:p>
            <a:r>
              <a:rPr lang="de-DE" b="1" dirty="0">
                <a:sym typeface="Wingdings" pitchFamily="2" charset="2"/>
              </a:rPr>
              <a:t>In welcher Form kommt Wasser in Atmosphäre vor??</a:t>
            </a:r>
          </a:p>
          <a:p>
            <a:r>
              <a:rPr lang="de-DE" b="0" dirty="0">
                <a:sym typeface="Wingdings" pitchFamily="2" charset="2"/>
              </a:rPr>
              <a:t>Eis / Schnee (fest); Regen (flüssig); Wasserdampf (gasförmig)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9CECE-AA67-1B4C-BEDD-DF7890E7374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897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ym typeface="Wingdings" pitchFamily="2" charset="2"/>
              </a:rPr>
              <a:t> S. 68 unten bis S. 69 Mitte (bis zum Abschnitt „Dies ist möglich durch:“)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9CECE-AA67-1B4C-BEDD-DF7890E7374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4988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Wasserdampf</a:t>
            </a:r>
            <a:r>
              <a:rPr lang="en-US" dirty="0"/>
              <a:t> </a:t>
            </a:r>
            <a:r>
              <a:rPr lang="en-US" dirty="0" err="1"/>
              <a:t>gelangt</a:t>
            </a:r>
            <a:r>
              <a:rPr lang="en-US" dirty="0"/>
              <a:t> in die </a:t>
            </a:r>
            <a:r>
              <a:rPr lang="en-US" dirty="0" err="1"/>
              <a:t>Atmosphäre</a:t>
            </a:r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9CECE-AA67-1B4C-BEDD-DF7890E7374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8965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Stoff wechselt von gasförmig zu flüssig = Kondensation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9CECE-AA67-1B4C-BEDD-DF7890E7374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0583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9CECE-AA67-1B4C-BEDD-DF7890E7374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0618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sym typeface="Wingdings" pitchFamily="2" charset="2"/>
              </a:rPr>
              <a:t> </a:t>
            </a:r>
            <a:r>
              <a:rPr lang="de-DE" b="1" dirty="0"/>
              <a:t>Ergebnissicherung:</a:t>
            </a:r>
            <a:r>
              <a:rPr lang="de-DE" dirty="0"/>
              <a:t> bspw. je zwei Definitionen vortragen lassen; Gemeinsamkeiten &amp; Unterschiede herausarbeiten; ergänzen falls nötig</a:t>
            </a:r>
          </a:p>
          <a:p>
            <a:r>
              <a:rPr lang="de-DE" dirty="0">
                <a:sym typeface="Wingdings" pitchFamily="2" charset="2"/>
              </a:rPr>
              <a:t> </a:t>
            </a:r>
            <a:r>
              <a:rPr lang="de-DE" b="1" dirty="0">
                <a:sym typeface="Wingdings" pitchFamily="2" charset="2"/>
              </a:rPr>
              <a:t>Tafelbild:</a:t>
            </a:r>
            <a:r>
              <a:rPr lang="de-DE" dirty="0">
                <a:sym typeface="Wingdings" pitchFamily="2" charset="2"/>
              </a:rPr>
              <a:t> zwei Würfel (25°C und 30°C) an die Tafel skizzieren und Sättigungsmenge dazuschreiben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9CECE-AA67-1B4C-BEDD-DF7890E7374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625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Diagramm Lesen</a:t>
            </a:r>
          </a:p>
          <a:p>
            <a:pPr marL="171450" indent="-171450">
              <a:buFont typeface="Wingdings" pitchFamily="2" charset="2"/>
              <a:buChar char="è"/>
            </a:pPr>
            <a:r>
              <a:rPr lang="de-DE" dirty="0">
                <a:sym typeface="Wingdings" pitchFamily="2" charset="2"/>
              </a:rPr>
              <a:t> Was zeigen die Achsen?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lang="de-DE" dirty="0"/>
              <a:t> Was wird dargestellt? Was ist am Zusammenhang speziell?</a:t>
            </a:r>
          </a:p>
          <a:p>
            <a:pPr marL="171450" indent="-171450">
              <a:buFont typeface="Wingdings" pitchFamily="2" charset="2"/>
              <a:buChar char="è"/>
            </a:pPr>
            <a:r>
              <a:rPr lang="de-DE" dirty="0"/>
              <a:t> Was bedeutet dieser Punkt?</a:t>
            </a:r>
          </a:p>
          <a:p>
            <a:pPr marL="171450" indent="-171450">
              <a:buFont typeface="Wingdings" pitchFamily="2" charset="2"/>
              <a:buChar char="è"/>
            </a:pPr>
            <a:r>
              <a:rPr lang="de-DE" dirty="0"/>
              <a:t> Was geschieht bei </a:t>
            </a:r>
            <a:r>
              <a:rPr lang="de-DE" dirty="0" err="1"/>
              <a:t>übersättigung</a:t>
            </a:r>
            <a:r>
              <a:rPr lang="de-DE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9CECE-AA67-1B4C-BEDD-DF7890E7374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040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45147B-4F06-234D-B1A1-DAF8D9F10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D8D751-6600-154B-9AFD-91CD4A7D1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75EA1F-65F0-6545-845F-FCEEA3EE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2F3A-43CD-A74F-ADA6-E22D0321BB4D}" type="datetimeFigureOut">
              <a:rPr lang="de-DE" smtClean="0"/>
              <a:t>22.04.20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9DFDD7-5647-114B-8F08-57EFBF77B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882FAB-E588-F64A-B032-2BAF3BDC5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5D54-3C1F-A443-895D-27706BF3EC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90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4E31F-42D9-DB4D-99F1-6E7FCA962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749A2C5-270A-3A4D-8C5D-AED4F97EC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AAEC80-59C1-C641-B248-E8B8EE24A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2F3A-43CD-A74F-ADA6-E22D0321BB4D}" type="datetimeFigureOut">
              <a:rPr lang="de-DE" smtClean="0"/>
              <a:t>22.04.20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932665-FCD5-064D-AB37-31A99FB9A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D7D01B-C0A6-4542-9359-0D58AFDE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5D54-3C1F-A443-895D-27706BF3EC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940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59EF843-A7A3-6E49-AD83-3F1325A187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4340305-BF07-744A-8F77-C01846D63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E5A5BB-45A7-354F-AC5C-BE6EDE41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2F3A-43CD-A74F-ADA6-E22D0321BB4D}" type="datetimeFigureOut">
              <a:rPr lang="de-DE" smtClean="0"/>
              <a:t>22.04.20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C965FE-C5EB-2445-A297-62DB01931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627A8E-DFF1-954C-9DD8-5CCEC4B7F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5D54-3C1F-A443-895D-27706BF3EC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11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81343C-9EA6-234D-8D58-57F4ED86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84D08E-54AF-5048-BFA2-40C256009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3205D5-CB0B-154B-9CDA-2258C03E1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2F3A-43CD-A74F-ADA6-E22D0321BB4D}" type="datetimeFigureOut">
              <a:rPr lang="de-DE" smtClean="0"/>
              <a:t>22.04.20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87113E-3792-DA49-B06C-C3E7F5550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337E44-F288-B44E-A04D-AC4BFDC32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5D54-3C1F-A443-895D-27706BF3EC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6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44C036-9000-5043-AAAC-7CB41AAAF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E46BE8-D7E3-634F-B458-FED6018C9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8C0912-D880-314D-9299-2F769A70F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2F3A-43CD-A74F-ADA6-E22D0321BB4D}" type="datetimeFigureOut">
              <a:rPr lang="de-DE" smtClean="0"/>
              <a:t>22.04.20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9A16B8-531B-9E43-B415-EE3F0C439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CA1111-F25B-2B46-ABA2-C151EC6AF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5D54-3C1F-A443-895D-27706BF3EC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20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82F67-4A31-3A46-9C0D-17BA9F7F1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76557A-90D0-E043-86B2-68CC921AC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1482644-E231-C742-9F61-2BB812B07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7F086B-9A97-F641-807D-6C0FD4F4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2F3A-43CD-A74F-ADA6-E22D0321BB4D}" type="datetimeFigureOut">
              <a:rPr lang="de-DE" smtClean="0"/>
              <a:t>22.04.20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CA8C73-6A77-0942-AA04-FC47C497B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CE71FD-9EEF-8246-8CEC-F5ECD3EE2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5D54-3C1F-A443-895D-27706BF3EC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43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5C3341-8045-BB4A-8441-93F293323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47985C-E5EF-7E4F-83B6-351846492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74527DB-102D-234B-BC51-3E36374BC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176A1AD-F51E-FD43-87BB-327E0D3202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D7041D5-6151-D144-AE87-35AD912D6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109183D-54DE-FE48-8A68-55F2E0AE1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2F3A-43CD-A74F-ADA6-E22D0321BB4D}" type="datetimeFigureOut">
              <a:rPr lang="de-DE" smtClean="0"/>
              <a:t>22.04.20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E4F56CE-2399-B94E-A1AC-766FD648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1EE35C6-A08D-0243-A7F4-AC9401E05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5D54-3C1F-A443-895D-27706BF3EC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061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868383-95BF-2249-B9E7-0C7251DFA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DBD2C5F-2FB5-AD4F-B5FE-6C73D8BC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2F3A-43CD-A74F-ADA6-E22D0321BB4D}" type="datetimeFigureOut">
              <a:rPr lang="de-DE" smtClean="0"/>
              <a:t>22.04.20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E6B5EC-8E64-554E-8DE0-FDAA8AD90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12DDB82-5A2B-5E4A-92A6-A74A53EB0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5D54-3C1F-A443-895D-27706BF3EC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85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00B1B3D-4FE1-BD47-99F2-AB9F5A7BC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2F3A-43CD-A74F-ADA6-E22D0321BB4D}" type="datetimeFigureOut">
              <a:rPr lang="de-DE" smtClean="0"/>
              <a:t>22.04.20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22FE9DC-4877-2245-8C67-D9DFBA1F8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81C559E-C9C5-7142-B119-0BE95E62B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5D54-3C1F-A443-895D-27706BF3EC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3614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127692-1D2D-8C48-90F1-DAC074EB5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4A0FCC-C47F-D44F-9AAE-6A214EE0D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47F2A87-31F1-414B-9D7C-B5211E8F4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D46418-9C0C-924F-AFAE-765A09CD5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2F3A-43CD-A74F-ADA6-E22D0321BB4D}" type="datetimeFigureOut">
              <a:rPr lang="de-DE" smtClean="0"/>
              <a:t>22.04.20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B2110F9-511D-6743-AEB5-8FB568200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A35B97-D75A-C549-9AD5-2A71E4498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5D54-3C1F-A443-895D-27706BF3EC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19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B8283-6891-9A43-8972-4620204C0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F366C23-972A-AD4B-856C-F6344C315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7D9C142-32AD-4048-B8E6-87F260442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CB5E231-AB1A-4D48-BE62-9F4AD31BC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2F3A-43CD-A74F-ADA6-E22D0321BB4D}" type="datetimeFigureOut">
              <a:rPr lang="de-DE" smtClean="0"/>
              <a:t>22.04.20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B64656-A6C2-0F44-A71D-A166EC1DB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107AB62-BA4B-B442-921A-6A2AC555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5D54-3C1F-A443-895D-27706BF3EC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0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4B97034-0FCF-1C42-AC0B-AE902D92F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0BE1B6-F0FF-2F42-A64B-359C4F40C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217799-1FB0-AB4D-B882-23A05CEED4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52F3A-43CD-A74F-ADA6-E22D0321BB4D}" type="datetimeFigureOut">
              <a:rPr lang="de-DE" smtClean="0"/>
              <a:t>22.04.20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82408C-0DE4-B44B-A147-0694CBC8E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187F57-45C0-2649-911F-4097E23CD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45D54-3C1F-A443-895D-27706BF3EC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969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0992E2-7FDA-3C46-871D-7D567D822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de-DE"/>
              <a:t>Klimaelemente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0A7F275-1572-374E-ABEC-755A4EA367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de-DE"/>
              <a:t>Absolute und Relative Luftfeuchtigkeit</a:t>
            </a:r>
          </a:p>
        </p:txBody>
      </p:sp>
      <p:sp>
        <p:nvSpPr>
          <p:cNvPr id="15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256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D4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7C7B23-1628-6044-ADCD-412D25EEC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36" y="1850572"/>
            <a:ext cx="3187641" cy="3156856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Sättigungs-kurve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25D5F6A-A186-D34D-9991-D4AE97FB4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4356295" y="953920"/>
            <a:ext cx="7415969" cy="4950159"/>
          </a:xfrm>
          <a:prstGeom prst="rect">
            <a:avLst/>
          </a:prstGeom>
        </p:spPr>
      </p:pic>
      <p:sp>
        <p:nvSpPr>
          <p:cNvPr id="6" name="Ring 5">
            <a:extLst>
              <a:ext uri="{FF2B5EF4-FFF2-40B4-BE49-F238E27FC236}">
                <a16:creationId xmlns:a16="http://schemas.microsoft.com/office/drawing/2014/main" id="{8BCEB4F1-1B11-8947-B618-2139C2F302D0}"/>
              </a:ext>
            </a:extLst>
          </p:cNvPr>
          <p:cNvSpPr/>
          <p:nvPr/>
        </p:nvSpPr>
        <p:spPr>
          <a:xfrm>
            <a:off x="8601151" y="3568214"/>
            <a:ext cx="786810" cy="786809"/>
          </a:xfrm>
          <a:prstGeom prst="donut">
            <a:avLst>
              <a:gd name="adj" fmla="val 8859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4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A97E4E3-B978-CB46-852C-B8C39106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Aufgaben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A50DFCB-F6B8-034C-8BDE-3F51D01049D2}"/>
              </a:ext>
            </a:extLst>
          </p:cNvPr>
          <p:cNvSpPr/>
          <p:nvPr/>
        </p:nvSpPr>
        <p:spPr>
          <a:xfrm>
            <a:off x="4032514" y="1012954"/>
            <a:ext cx="751940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800" dirty="0"/>
              <a:t>Bei einer Lufttemperatur von 15°C beträgt die absolute Luftfeuchte 6,8 </a:t>
            </a:r>
            <a:r>
              <a:rPr lang="de-CH" sz="2800" dirty="0" err="1"/>
              <a:t>g</a:t>
            </a:r>
            <a:r>
              <a:rPr lang="de-CH" sz="2800" dirty="0"/>
              <a:t>/m³. Wie gross ist die relative Luftfeuchte?</a:t>
            </a:r>
          </a:p>
          <a:p>
            <a:endParaRPr lang="de-CH" sz="2800" dirty="0"/>
          </a:p>
          <a:p>
            <a:r>
              <a:rPr lang="de-CH" sz="2800" dirty="0"/>
              <a:t>Bei einer Lufttemperatur von 30°C beträgt die absolute Luftfeuchte 25,6 </a:t>
            </a:r>
            <a:r>
              <a:rPr lang="de-CH" sz="2800" dirty="0" err="1"/>
              <a:t>g</a:t>
            </a:r>
            <a:r>
              <a:rPr lang="de-CH" sz="2800" dirty="0"/>
              <a:t>/m³. Wie gross ist die relative Luftfeuchte?</a:t>
            </a:r>
          </a:p>
          <a:p>
            <a:endParaRPr lang="de-CH" sz="2800" dirty="0"/>
          </a:p>
          <a:p>
            <a:r>
              <a:rPr lang="de-CH" sz="2800" dirty="0"/>
              <a:t>Bei einer Lufttemperatur von 0°C beträgt die absolute Luftfeuchte 17 </a:t>
            </a:r>
            <a:r>
              <a:rPr lang="de-CH" sz="2800" dirty="0" err="1"/>
              <a:t>g</a:t>
            </a:r>
            <a:r>
              <a:rPr lang="de-CH" sz="2800" dirty="0"/>
              <a:t>/m³. Wie gross ist die relative Luftfeuchte?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78677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A97E4E3-B978-CB46-852C-B8C39106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Aufgaben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A50DFCB-F6B8-034C-8BDE-3F51D01049D2}"/>
              </a:ext>
            </a:extLst>
          </p:cNvPr>
          <p:cNvSpPr/>
          <p:nvPr/>
        </p:nvSpPr>
        <p:spPr>
          <a:xfrm>
            <a:off x="4032514" y="1659285"/>
            <a:ext cx="75194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800" dirty="0"/>
              <a:t>An einer Wetterstation werden folgende Werte gemessen: Lufttemperatur = 20°C, absolute Luftfeuchte = 6,8 </a:t>
            </a:r>
            <a:r>
              <a:rPr lang="de-CH" sz="2800" dirty="0" err="1"/>
              <a:t>g</a:t>
            </a:r>
            <a:r>
              <a:rPr lang="de-CH" sz="2800" dirty="0"/>
              <a:t>/m³.</a:t>
            </a:r>
          </a:p>
          <a:p>
            <a:br>
              <a:rPr lang="de-CH" sz="2800" dirty="0"/>
            </a:br>
            <a:r>
              <a:rPr lang="de-CH" sz="2800" dirty="0"/>
              <a:t>Wie groß ist der Taupunkt?  </a:t>
            </a:r>
          </a:p>
        </p:txBody>
      </p:sp>
    </p:spTree>
    <p:extLst>
      <p:ext uri="{BB962C8B-B14F-4D97-AF65-F5344CB8AC3E}">
        <p14:creationId xmlns:p14="http://schemas.microsoft.com/office/powerpoint/2010/main" val="1518581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7C7B23-1628-6044-ADCD-412D25EEC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36" y="1850572"/>
            <a:ext cx="3187641" cy="3156856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Sättigungs-kurve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25D5F6A-A186-D34D-9991-D4AE97FB4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4356295" y="953920"/>
            <a:ext cx="7415969" cy="4950159"/>
          </a:xfrm>
          <a:prstGeom prst="rect">
            <a:avLst/>
          </a:prstGeom>
        </p:spPr>
      </p:pic>
      <p:sp>
        <p:nvSpPr>
          <p:cNvPr id="6" name="Ring 5">
            <a:extLst>
              <a:ext uri="{FF2B5EF4-FFF2-40B4-BE49-F238E27FC236}">
                <a16:creationId xmlns:a16="http://schemas.microsoft.com/office/drawing/2014/main" id="{8BCEB4F1-1B11-8947-B618-2139C2F302D0}"/>
              </a:ext>
            </a:extLst>
          </p:cNvPr>
          <p:cNvSpPr/>
          <p:nvPr/>
        </p:nvSpPr>
        <p:spPr>
          <a:xfrm>
            <a:off x="7442430" y="4109968"/>
            <a:ext cx="786810" cy="786809"/>
          </a:xfrm>
          <a:prstGeom prst="donut">
            <a:avLst>
              <a:gd name="adj" fmla="val 8859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6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A97E4E3-B978-CB46-852C-B8C39106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Aufgaben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A50DFCB-F6B8-034C-8BDE-3F51D01049D2}"/>
              </a:ext>
            </a:extLst>
          </p:cNvPr>
          <p:cNvSpPr/>
          <p:nvPr/>
        </p:nvSpPr>
        <p:spPr>
          <a:xfrm>
            <a:off x="4032514" y="1659285"/>
            <a:ext cx="75194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800" dirty="0"/>
              <a:t>Bei einer Lufttemperatur von 30°C beträgt die relative Luftfeuchte 80%. Wie groß ist die absolute Luftfeuchte?</a:t>
            </a:r>
          </a:p>
          <a:p>
            <a:endParaRPr lang="de-CH" sz="2800" dirty="0"/>
          </a:p>
          <a:p>
            <a:r>
              <a:rPr lang="de-CH" sz="2800" dirty="0"/>
              <a:t>Wie kann eine relative Luftfeuchtigkeit von 100% erreicht werden?</a:t>
            </a:r>
          </a:p>
          <a:p>
            <a:endParaRPr lang="de-CH" sz="2800" dirty="0"/>
          </a:p>
          <a:p>
            <a:r>
              <a:rPr lang="de-CH" sz="2800" dirty="0"/>
              <a:t>Was geschieht dann?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75969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A97E4E3-B978-CB46-852C-B8C39106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Aufgaben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A50DFCB-F6B8-034C-8BDE-3F51D01049D2}"/>
              </a:ext>
            </a:extLst>
          </p:cNvPr>
          <p:cNvSpPr/>
          <p:nvPr/>
        </p:nvSpPr>
        <p:spPr>
          <a:xfrm>
            <a:off x="4032514" y="1659285"/>
            <a:ext cx="75194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800" dirty="0"/>
              <a:t>Berechne die relative Luftfeuchtigkeit für drei verschiedene Luftpakete, deren Wasserdampfgehalt (absolute Feuchte) jeweils 12 </a:t>
            </a:r>
            <a:r>
              <a:rPr lang="de-CH" sz="2800" dirty="0" err="1"/>
              <a:t>g</a:t>
            </a:r>
            <a:r>
              <a:rPr lang="de-CH" sz="2800" dirty="0"/>
              <a:t> / m</a:t>
            </a:r>
            <a:r>
              <a:rPr lang="de-CH" sz="2800" baseline="30000" dirty="0"/>
              <a:t>3</a:t>
            </a:r>
            <a:r>
              <a:rPr lang="de-CH" sz="2800" dirty="0"/>
              <a:t> beträgt und deren Temperatur 30° C, 20° C bzw. 10° C ist.</a:t>
            </a:r>
          </a:p>
          <a:p>
            <a:r>
              <a:rPr lang="de-CH" sz="2800" dirty="0"/>
              <a:t> </a:t>
            </a:r>
            <a:br>
              <a:rPr lang="de-CH" sz="2800" dirty="0"/>
            </a:br>
            <a:r>
              <a:rPr lang="de-CH" sz="2800" dirty="0"/>
              <a:t>Was kannst du über die Entwicklung der relativen Feuchtigkeit in dieser Reihe sagen?</a:t>
            </a:r>
          </a:p>
        </p:txBody>
      </p:sp>
    </p:spTree>
    <p:extLst>
      <p:ext uri="{BB962C8B-B14F-4D97-AF65-F5344CB8AC3E}">
        <p14:creationId xmlns:p14="http://schemas.microsoft.com/office/powerpoint/2010/main" val="197346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A97E4E3-B978-CB46-852C-B8C39106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Aufgaben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A50DFCB-F6B8-034C-8BDE-3F51D01049D2}"/>
              </a:ext>
            </a:extLst>
          </p:cNvPr>
          <p:cNvSpPr/>
          <p:nvPr/>
        </p:nvSpPr>
        <p:spPr>
          <a:xfrm>
            <a:off x="4032514" y="1659285"/>
            <a:ext cx="75194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800" dirty="0"/>
              <a:t>Ein Luftpaket weist eine relative Luftfeuchtigkeit von 100% auf. Die Sättigungsmenge liegt bei 17,3g Wasserdampf pro Kubikmeter. Berechne die Temperatur und die absolute Luftfeuchtigkeit für dieses Luftpaket.</a:t>
            </a:r>
          </a:p>
          <a:p>
            <a:r>
              <a:rPr lang="de-CH" sz="2800" dirty="0"/>
              <a:t> </a:t>
            </a:r>
            <a:br>
              <a:rPr lang="de-CH" sz="2800" dirty="0"/>
            </a:br>
            <a:r>
              <a:rPr lang="de-CH" sz="2800" dirty="0"/>
              <a:t>Die absolute Luftfeuchtigkeit eines Luftpakets beträgt 2,5 </a:t>
            </a:r>
            <a:r>
              <a:rPr lang="de-CH" sz="2800" dirty="0" err="1"/>
              <a:t>g</a:t>
            </a:r>
            <a:r>
              <a:rPr lang="de-CH" sz="2800" dirty="0"/>
              <a:t>/m</a:t>
            </a:r>
            <a:r>
              <a:rPr lang="de-CH" sz="2800" baseline="30000" dirty="0"/>
              <a:t>3</a:t>
            </a:r>
            <a:r>
              <a:rPr lang="de-CH" sz="2800" dirty="0"/>
              <a:t> und die relative Luftfeuchtigkeit 75.8%. Berechne die Temperatur und die Sättigungsmenge für dieses Luftpakets.</a:t>
            </a:r>
          </a:p>
        </p:txBody>
      </p:sp>
    </p:spTree>
    <p:extLst>
      <p:ext uri="{BB962C8B-B14F-4D97-AF65-F5344CB8AC3E}">
        <p14:creationId xmlns:p14="http://schemas.microsoft.com/office/powerpoint/2010/main" val="99802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raußen, bewölkt, Wolken, fliegend enthält.&#10;&#10;Automatisch generierte Beschreibung">
            <a:extLst>
              <a:ext uri="{FF2B5EF4-FFF2-40B4-BE49-F238E27FC236}">
                <a16:creationId xmlns:a16="http://schemas.microsoft.com/office/drawing/2014/main" id="{72D18CC1-768F-FE48-BBDA-BEB799FBC5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73" b="1365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9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DA5094-2C97-334A-A7D5-7C2D56942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Luftfeuchtigkeit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49378947-89FC-DE47-B15B-9D41357B7D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1211276" y="2892871"/>
            <a:ext cx="4087374" cy="306553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60FF9315-4074-6E49-8EF4-BFD033E202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/>
        </p:blipFill>
        <p:spPr>
          <a:xfrm>
            <a:off x="7126711" y="2892871"/>
            <a:ext cx="4092641" cy="306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56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EFA51F-B660-0B47-BD5C-117D5AA57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Hygrometer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DB72813-C042-5D42-8C69-4342301EED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1029034" y="2426818"/>
            <a:ext cx="3979855" cy="392748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5FBD308C-B502-1542-9912-A7FCCB2318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/>
        </p:blipFill>
        <p:spPr>
          <a:xfrm>
            <a:off x="7183096" y="2426818"/>
            <a:ext cx="3979869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07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692FB99-428A-4151-9665-80E56EF03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9870" y="1"/>
            <a:ext cx="6069184" cy="2839783"/>
          </a:xfrm>
          <a:custGeom>
            <a:avLst/>
            <a:gdLst>
              <a:gd name="connsiteX0" fmla="*/ 0 w 6069184"/>
              <a:gd name="connsiteY0" fmla="*/ 0 h 2839783"/>
              <a:gd name="connsiteX1" fmla="*/ 6069184 w 6069184"/>
              <a:gd name="connsiteY1" fmla="*/ 0 h 2839783"/>
              <a:gd name="connsiteX2" fmla="*/ 6063824 w 6069184"/>
              <a:gd name="connsiteY2" fmla="*/ 106160 h 2839783"/>
              <a:gd name="connsiteX3" fmla="*/ 3034592 w 6069184"/>
              <a:gd name="connsiteY3" fmla="*/ 2839783 h 2839783"/>
              <a:gd name="connsiteX4" fmla="*/ 5361 w 6069184"/>
              <a:gd name="connsiteY4" fmla="*/ 106160 h 283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6216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B306978-A26E-4AC4-9EAA-BD29BD476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20244"/>
            <a:ext cx="5001415" cy="3733214"/>
          </a:xfrm>
          <a:custGeom>
            <a:avLst/>
            <a:gdLst>
              <a:gd name="connsiteX0" fmla="*/ 1956463 w 5001415"/>
              <a:gd name="connsiteY0" fmla="*/ 0 h 3733214"/>
              <a:gd name="connsiteX1" fmla="*/ 5001415 w 5001415"/>
              <a:gd name="connsiteY1" fmla="*/ 3044952 h 3733214"/>
              <a:gd name="connsiteX2" fmla="*/ 4939553 w 5001415"/>
              <a:gd name="connsiteY2" fmla="*/ 3658617 h 3733214"/>
              <a:gd name="connsiteX3" fmla="*/ 4920372 w 5001415"/>
              <a:gd name="connsiteY3" fmla="*/ 3733214 h 3733214"/>
              <a:gd name="connsiteX4" fmla="*/ 0 w 5001415"/>
              <a:gd name="connsiteY4" fmla="*/ 3733214 h 3733214"/>
              <a:gd name="connsiteX5" fmla="*/ 0 w 5001415"/>
              <a:gd name="connsiteY5" fmla="*/ 713124 h 3733214"/>
              <a:gd name="connsiteX6" fmla="*/ 19591 w 5001415"/>
              <a:gd name="connsiteY6" fmla="*/ 695319 h 3733214"/>
              <a:gd name="connsiteX7" fmla="*/ 1956463 w 5001415"/>
              <a:gd name="connsiteY7" fmla="*/ 0 h 373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837" y="495702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4429" y="660294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D31CE0-4D9C-4B44-ADB9-870FD3B2B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297" y="-308082"/>
            <a:ext cx="4996329" cy="19367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Auftrag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775F0B-A4EF-864E-849F-0867E3C57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6791" y="2839784"/>
            <a:ext cx="4996328" cy="324601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Lest den Text auf </a:t>
            </a:r>
            <a:r>
              <a:rPr lang="en-US" sz="3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Seite</a:t>
            </a:r>
            <a:r>
              <a:rPr lang="en-US" sz="3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143/144 in «</a:t>
            </a:r>
            <a:r>
              <a:rPr lang="en-US" sz="3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Geografie</a:t>
            </a:r>
            <a:r>
              <a:rPr lang="en-US" sz="3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US" sz="3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Wissen</a:t>
            </a:r>
            <a:r>
              <a:rPr lang="en-US" sz="3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und verstehen» </a:t>
            </a:r>
          </a:p>
          <a:p>
            <a:endParaRPr lang="en-US" sz="3200" dirty="0">
              <a:solidFill>
                <a:srgbClr val="FFFFFF"/>
              </a:solidFill>
            </a:endParaRPr>
          </a:p>
          <a:p>
            <a:r>
              <a:rPr lang="en-US" sz="3200" b="1" dirty="0">
                <a:solidFill>
                  <a:srgbClr val="FFFFFF"/>
                </a:solidFill>
              </a:rPr>
              <a:t>⟹ </a:t>
            </a:r>
            <a:r>
              <a:rPr lang="en-US" sz="3200" b="1" dirty="0" err="1">
                <a:solidFill>
                  <a:srgbClr val="FFFFFF"/>
                </a:solidFill>
              </a:rPr>
              <a:t>Luftfeuchtigkeit</a:t>
            </a:r>
            <a:r>
              <a:rPr lang="en-US" sz="3200" b="1" dirty="0">
                <a:solidFill>
                  <a:srgbClr val="FFFFFF"/>
                </a:solidFill>
              </a:rPr>
              <a:t>, </a:t>
            </a:r>
            <a:r>
              <a:rPr lang="en-US" sz="3200" b="1" dirty="0" err="1">
                <a:solidFill>
                  <a:srgbClr val="FFFFFF"/>
                </a:solidFill>
              </a:rPr>
              <a:t>Wolken</a:t>
            </a:r>
            <a:r>
              <a:rPr lang="en-US" sz="3200" b="1" dirty="0">
                <a:solidFill>
                  <a:srgbClr val="FFFFFF"/>
                </a:solidFill>
              </a:rPr>
              <a:t>, </a:t>
            </a:r>
            <a:r>
              <a:rPr lang="en-US" sz="3200" b="1" dirty="0" err="1">
                <a:solidFill>
                  <a:srgbClr val="FFFFFF"/>
                </a:solidFill>
              </a:rPr>
              <a:t>Niederschlag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bis</a:t>
            </a:r>
            <a:r>
              <a:rPr lang="en-US" sz="3200" dirty="0">
                <a:solidFill>
                  <a:srgbClr val="FFFFFF"/>
                </a:solidFill>
              </a:rPr>
              <a:t> “Dies </a:t>
            </a:r>
            <a:r>
              <a:rPr lang="en-US" sz="3200" dirty="0" err="1">
                <a:solidFill>
                  <a:srgbClr val="FFFFFF"/>
                </a:solidFill>
              </a:rPr>
              <a:t>ist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möglich</a:t>
            </a:r>
            <a:r>
              <a:rPr lang="en-US" sz="3200" dirty="0">
                <a:solidFill>
                  <a:srgbClr val="FFFFFF"/>
                </a:solidFill>
              </a:rPr>
              <a:t>…”</a:t>
            </a:r>
            <a:endParaRPr lang="en-US" sz="3200" b="1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674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7">
            <a:extLst>
              <a:ext uri="{FF2B5EF4-FFF2-40B4-BE49-F238E27FC236}">
                <a16:creationId xmlns:a16="http://schemas.microsoft.com/office/drawing/2014/main" id="{91FAF42F-452C-6549-88CF-57343088B3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60383" y="464726"/>
            <a:ext cx="8537107" cy="592854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56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ABF5851-6079-BA40-B0E6-ADB5DD4D5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3588732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de-DE" sz="3600" dirty="0">
                <a:solidFill>
                  <a:srgbClr val="FFFFFF"/>
                </a:solidFill>
              </a:rPr>
              <a:t>Verdunstung</a:t>
            </a:r>
            <a:endParaRPr lang="de-DE" sz="2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86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A97E4E3-B978-CB46-852C-B8C39106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Aggregat-zustände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76BD832F-633D-D14A-BCCF-AD344DCFC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4115665" y="82685"/>
            <a:ext cx="7436255" cy="669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24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692FB99-428A-4151-9665-80E56EF03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9870" y="1"/>
            <a:ext cx="6069184" cy="2839783"/>
          </a:xfrm>
          <a:custGeom>
            <a:avLst/>
            <a:gdLst>
              <a:gd name="connsiteX0" fmla="*/ 0 w 6069184"/>
              <a:gd name="connsiteY0" fmla="*/ 0 h 2839783"/>
              <a:gd name="connsiteX1" fmla="*/ 6069184 w 6069184"/>
              <a:gd name="connsiteY1" fmla="*/ 0 h 2839783"/>
              <a:gd name="connsiteX2" fmla="*/ 6063824 w 6069184"/>
              <a:gd name="connsiteY2" fmla="*/ 106160 h 2839783"/>
              <a:gd name="connsiteX3" fmla="*/ 3034592 w 6069184"/>
              <a:gd name="connsiteY3" fmla="*/ 2839783 h 2839783"/>
              <a:gd name="connsiteX4" fmla="*/ 5361 w 6069184"/>
              <a:gd name="connsiteY4" fmla="*/ 106160 h 283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6216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B306978-A26E-4AC4-9EAA-BD29BD476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20244"/>
            <a:ext cx="5001415" cy="3733214"/>
          </a:xfrm>
          <a:custGeom>
            <a:avLst/>
            <a:gdLst>
              <a:gd name="connsiteX0" fmla="*/ 1956463 w 5001415"/>
              <a:gd name="connsiteY0" fmla="*/ 0 h 3733214"/>
              <a:gd name="connsiteX1" fmla="*/ 5001415 w 5001415"/>
              <a:gd name="connsiteY1" fmla="*/ 3044952 h 3733214"/>
              <a:gd name="connsiteX2" fmla="*/ 4939553 w 5001415"/>
              <a:gd name="connsiteY2" fmla="*/ 3658617 h 3733214"/>
              <a:gd name="connsiteX3" fmla="*/ 4920372 w 5001415"/>
              <a:gd name="connsiteY3" fmla="*/ 3733214 h 3733214"/>
              <a:gd name="connsiteX4" fmla="*/ 0 w 5001415"/>
              <a:gd name="connsiteY4" fmla="*/ 3733214 h 3733214"/>
              <a:gd name="connsiteX5" fmla="*/ 0 w 5001415"/>
              <a:gd name="connsiteY5" fmla="*/ 713124 h 3733214"/>
              <a:gd name="connsiteX6" fmla="*/ 19591 w 5001415"/>
              <a:gd name="connsiteY6" fmla="*/ 695319 h 3733214"/>
              <a:gd name="connsiteX7" fmla="*/ 1956463 w 5001415"/>
              <a:gd name="connsiteY7" fmla="*/ 0 h 373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837" y="495702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4429" y="660294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D31CE0-4D9C-4B44-ADB9-870FD3B2B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297" y="-308082"/>
            <a:ext cx="4996329" cy="19367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Auftrag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775F0B-A4EF-864E-849F-0867E3C57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6791" y="2839784"/>
            <a:ext cx="4996328" cy="324601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3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Definiert</a:t>
            </a:r>
            <a:r>
              <a:rPr lang="en-US" sz="3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zu</a:t>
            </a:r>
            <a:r>
              <a:rPr lang="en-US" sz="3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zweit</a:t>
            </a:r>
            <a:r>
              <a:rPr lang="en-US" sz="3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und in </a:t>
            </a:r>
            <a:r>
              <a:rPr lang="en-US" sz="3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eigenen</a:t>
            </a:r>
            <a:r>
              <a:rPr lang="en-US" sz="3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Worten</a:t>
            </a:r>
            <a:r>
              <a:rPr lang="en-US" sz="3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die </a:t>
            </a:r>
            <a:r>
              <a:rPr lang="en-US" sz="3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folgenden</a:t>
            </a:r>
            <a:r>
              <a:rPr lang="en-US" sz="3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Begriffe</a:t>
            </a:r>
            <a:r>
              <a:rPr lang="en-US" sz="3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endParaRPr lang="en-US" sz="3200" dirty="0">
              <a:solidFill>
                <a:srgbClr val="FFFFFF"/>
              </a:solidFill>
            </a:endParaRPr>
          </a:p>
          <a:p>
            <a:r>
              <a:rPr lang="en-US" sz="3200" b="1" dirty="0">
                <a:solidFill>
                  <a:srgbClr val="FFFFFF"/>
                </a:solidFill>
              </a:rPr>
              <a:t>absolute </a:t>
            </a:r>
            <a:r>
              <a:rPr lang="en-US" sz="3200" b="1" dirty="0" err="1">
                <a:solidFill>
                  <a:srgbClr val="FFFFFF"/>
                </a:solidFill>
              </a:rPr>
              <a:t>Luftfeuchtigkeit</a:t>
            </a:r>
            <a:r>
              <a:rPr lang="en-US" sz="3200" b="1" dirty="0">
                <a:solidFill>
                  <a:srgbClr val="FFFFFF"/>
                </a:solidFill>
              </a:rPr>
              <a:t>, </a:t>
            </a:r>
            <a:r>
              <a:rPr lang="en-US" sz="3200" b="1" dirty="0" err="1">
                <a:solidFill>
                  <a:srgbClr val="FFFFFF"/>
                </a:solidFill>
              </a:rPr>
              <a:t>Sättigungsmenge</a:t>
            </a:r>
            <a:r>
              <a:rPr lang="en-US" sz="3200" b="1" dirty="0">
                <a:solidFill>
                  <a:srgbClr val="FFFFFF"/>
                </a:solidFill>
              </a:rPr>
              <a:t>, </a:t>
            </a:r>
            <a:r>
              <a:rPr lang="en-US" sz="3200" b="1" dirty="0" err="1">
                <a:solidFill>
                  <a:srgbClr val="FFFFFF"/>
                </a:solidFill>
              </a:rPr>
              <a:t>Taupunkt</a:t>
            </a:r>
            <a:r>
              <a:rPr lang="en-US" sz="3200" b="1" dirty="0">
                <a:solidFill>
                  <a:srgbClr val="FFFFFF"/>
                </a:solidFill>
              </a:rPr>
              <a:t>, relative </a:t>
            </a:r>
            <a:r>
              <a:rPr lang="en-US" sz="3200" b="1" dirty="0" err="1">
                <a:solidFill>
                  <a:srgbClr val="FFFFFF"/>
                </a:solidFill>
              </a:rPr>
              <a:t>Luftfeuchtigkeit</a:t>
            </a:r>
            <a:endParaRPr lang="en-US" sz="3200" b="1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050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382E858-3EA9-044E-B5F5-C570ECB50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Begriffe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1F8C362-3E63-2F4F-884D-14FA6A4AC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Absolute Luftfeuchtigkeit</a:t>
            </a:r>
          </a:p>
          <a:p>
            <a:pPr marL="457200" lvl="1" indent="0">
              <a:buNone/>
            </a:pPr>
            <a:r>
              <a:rPr lang="de-DE" i="1" dirty="0"/>
              <a:t>Menge an Wasserdampf in einem Kubikmeter (m</a:t>
            </a:r>
            <a:r>
              <a:rPr lang="de-DE" i="1" baseline="30000" dirty="0"/>
              <a:t>3</a:t>
            </a:r>
            <a:r>
              <a:rPr lang="de-DE" i="1" dirty="0"/>
              <a:t> = 1000 L) Luft.	[</a:t>
            </a:r>
            <a:r>
              <a:rPr lang="de-DE" i="1" dirty="0" err="1"/>
              <a:t>g</a:t>
            </a:r>
            <a:r>
              <a:rPr lang="de-DE" i="1" dirty="0"/>
              <a:t>/m</a:t>
            </a:r>
            <a:r>
              <a:rPr lang="de-DE" i="1" baseline="30000" dirty="0"/>
              <a:t>3</a:t>
            </a:r>
            <a:r>
              <a:rPr lang="de-DE" i="1" dirty="0"/>
              <a:t>]</a:t>
            </a:r>
          </a:p>
          <a:p>
            <a:r>
              <a:rPr lang="de-DE" dirty="0"/>
              <a:t>Sättigungsmenge</a:t>
            </a:r>
          </a:p>
          <a:p>
            <a:pPr marL="457200" lvl="1" indent="0">
              <a:buNone/>
            </a:pPr>
            <a:r>
              <a:rPr lang="de-DE" i="1" dirty="0"/>
              <a:t>Maximale Menge an Wasserdampf, die ein Luftpaket bei bestimmter Temperatur aufnehmen kann.						[</a:t>
            </a:r>
            <a:r>
              <a:rPr lang="de-DE" i="1" dirty="0" err="1"/>
              <a:t>g</a:t>
            </a:r>
            <a:r>
              <a:rPr lang="de-DE" i="1" dirty="0"/>
              <a:t>/m</a:t>
            </a:r>
            <a:r>
              <a:rPr lang="de-DE" i="1" baseline="30000" dirty="0"/>
              <a:t>3</a:t>
            </a:r>
            <a:r>
              <a:rPr lang="de-DE" i="1" dirty="0"/>
              <a:t>]</a:t>
            </a:r>
          </a:p>
          <a:p>
            <a:r>
              <a:rPr lang="de-DE" dirty="0"/>
              <a:t>Taupunkt</a:t>
            </a:r>
          </a:p>
          <a:p>
            <a:pPr marL="457200" lvl="1" indent="0">
              <a:buNone/>
            </a:pPr>
            <a:r>
              <a:rPr lang="de-DE" i="1" dirty="0"/>
              <a:t>Temperatur, bis zu der sich ein Luftpaket abkühlen muss, damit das in ihm enthaltene Wasser kondensiert.						[°C]</a:t>
            </a:r>
          </a:p>
          <a:p>
            <a:r>
              <a:rPr lang="de-DE" dirty="0"/>
              <a:t>Relative Luftfeuchtigkeit</a:t>
            </a:r>
          </a:p>
          <a:p>
            <a:pPr marL="457200" lvl="1" indent="0">
              <a:buNone/>
            </a:pPr>
            <a:r>
              <a:rPr lang="de-DE" i="1" dirty="0"/>
              <a:t>Verhältnis zwischen absoluter Luftfeuchtigkeit und der bei dieser Temperatur maximal möglichen Luftfeuchte (Sättigungsmenge).			[%]</a:t>
            </a:r>
          </a:p>
        </p:txBody>
      </p:sp>
    </p:spTree>
    <p:extLst>
      <p:ext uri="{BB962C8B-B14F-4D97-AF65-F5344CB8AC3E}">
        <p14:creationId xmlns:p14="http://schemas.microsoft.com/office/powerpoint/2010/main" val="3835459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762</Words>
  <Application>Microsoft Macintosh PowerPoint</Application>
  <PresentationFormat>Breitbild</PresentationFormat>
  <Paragraphs>91</Paragraphs>
  <Slides>16</Slides>
  <Notes>12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</vt:lpstr>
      <vt:lpstr>Klimaelemente</vt:lpstr>
      <vt:lpstr>PowerPoint-Präsentation</vt:lpstr>
      <vt:lpstr>Luftfeuchtigkeit</vt:lpstr>
      <vt:lpstr>Hygrometer</vt:lpstr>
      <vt:lpstr>Auftrag</vt:lpstr>
      <vt:lpstr>Verdunstung</vt:lpstr>
      <vt:lpstr>Aggregat-zustände</vt:lpstr>
      <vt:lpstr>Auftrag</vt:lpstr>
      <vt:lpstr>Begriffe</vt:lpstr>
      <vt:lpstr>Sättigungs-kurve</vt:lpstr>
      <vt:lpstr>Aufgaben </vt:lpstr>
      <vt:lpstr>Aufgaben</vt:lpstr>
      <vt:lpstr>Sättigungs-kurve</vt:lpstr>
      <vt:lpstr>Aufgaben</vt:lpstr>
      <vt:lpstr>Aufgaben</vt:lpstr>
      <vt:lpstr>Aufgaben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Klimaelemente</dc:title>
  <dc:creator>Flavio Zoppi</dc:creator>
  <cp:lastModifiedBy>Flavio Zoppi</cp:lastModifiedBy>
  <cp:revision>1</cp:revision>
  <dcterms:created xsi:type="dcterms:W3CDTF">2020-04-22T16:58:21Z</dcterms:created>
  <dcterms:modified xsi:type="dcterms:W3CDTF">2020-04-22T16:58:30Z</dcterms:modified>
</cp:coreProperties>
</file>