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178A-5519-8F47-96E5-94BA58857ABA}" type="datetimeFigureOut">
              <a:t>25.03.14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A4C-6083-0D4F-B50B-9780CFE03B8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78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178A-5519-8F47-96E5-94BA58857ABA}" type="datetimeFigureOut">
              <a:t>25.03.14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A4C-6083-0D4F-B50B-9780CFE03B8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51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178A-5519-8F47-96E5-94BA58857ABA}" type="datetimeFigureOut">
              <a:t>25.03.14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A4C-6083-0D4F-B50B-9780CFE03B8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64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178A-5519-8F47-96E5-94BA58857ABA}" type="datetimeFigureOut">
              <a:t>25.03.14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A4C-6083-0D4F-B50B-9780CFE03B8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63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178A-5519-8F47-96E5-94BA58857ABA}" type="datetimeFigureOut">
              <a:t>25.03.14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A4C-6083-0D4F-B50B-9780CFE03B8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64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178A-5519-8F47-96E5-94BA58857ABA}" type="datetimeFigureOut">
              <a:t>25.03.14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A4C-6083-0D4F-B50B-9780CFE03B8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91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178A-5519-8F47-96E5-94BA58857ABA}" type="datetimeFigureOut">
              <a:t>25.03.14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A4C-6083-0D4F-B50B-9780CFE03B8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98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178A-5519-8F47-96E5-94BA58857ABA}" type="datetimeFigureOut">
              <a:t>25.03.14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A4C-6083-0D4F-B50B-9780CFE03B8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8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178A-5519-8F47-96E5-94BA58857ABA}" type="datetimeFigureOut">
              <a:t>25.03.14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A4C-6083-0D4F-B50B-9780CFE03B8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86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178A-5519-8F47-96E5-94BA58857ABA}" type="datetimeFigureOut">
              <a:t>25.03.14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A4C-6083-0D4F-B50B-9780CFE03B8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28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178A-5519-8F47-96E5-94BA58857ABA}" type="datetimeFigureOut">
              <a:t>25.03.14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CA4C-6083-0D4F-B50B-9780CFE03B8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26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4178A-5519-8F47-96E5-94BA58857ABA}" type="datetimeFigureOut">
              <a:t>25.03.14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ECA4C-6083-0D4F-B50B-9780CFE03B8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65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wisstopo.admin.ch/internet/swisstopo/de/home/175/timetravel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7323"/>
            <a:ext cx="7772400" cy="2263777"/>
          </a:xfrm>
        </p:spPr>
        <p:txBody>
          <a:bodyPr>
            <a:normAutofit/>
          </a:bodyPr>
          <a:lstStyle/>
          <a:p>
            <a:r>
              <a:rPr lang="de-DE" dirty="0" smtClean="0"/>
              <a:t>Eigene Arealstatistik </a:t>
            </a:r>
            <a:r>
              <a:rPr lang="de-DE" dirty="0"/>
              <a:t>einer </a:t>
            </a:r>
            <a:r>
              <a:rPr lang="de-DE" dirty="0" smtClean="0"/>
              <a:t>Gemeinde erstellen: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425700"/>
            <a:ext cx="6400800" cy="27686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mögliches Vorgehen basierend </a:t>
            </a:r>
            <a:r>
              <a:rPr lang="de-DE" dirty="0" smtClean="0">
                <a:solidFill>
                  <a:schemeClr val="tx1"/>
                </a:solidFill>
              </a:rPr>
              <a:t>auf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«</a:t>
            </a:r>
            <a:r>
              <a:rPr lang="de-DE" b="1" dirty="0" err="1" smtClean="0">
                <a:solidFill>
                  <a:schemeClr val="tx1"/>
                </a:solidFill>
              </a:rPr>
              <a:t>Swisstopo</a:t>
            </a:r>
            <a:r>
              <a:rPr lang="de-DE" b="1" dirty="0" smtClean="0">
                <a:solidFill>
                  <a:schemeClr val="tx1"/>
                </a:solidFill>
              </a:rPr>
              <a:t> Zeitreise</a:t>
            </a:r>
            <a:r>
              <a:rPr lang="de-DE" dirty="0" smtClean="0">
                <a:solidFill>
                  <a:schemeClr val="tx1"/>
                </a:solidFill>
              </a:rPr>
              <a:t>»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sz="1900" dirty="0">
                <a:solidFill>
                  <a:srgbClr val="000000"/>
                </a:solidFill>
                <a:hlinkClick r:id="rId2"/>
              </a:rPr>
              <a:t>http://www.swisstopo.admin.ch/internet/swisstopo/de/home/175/</a:t>
            </a:r>
            <a:r>
              <a:rPr lang="de-DE" sz="1900" dirty="0" smtClean="0">
                <a:solidFill>
                  <a:srgbClr val="000000"/>
                </a:solidFill>
                <a:hlinkClick r:id="rId2"/>
              </a:rPr>
              <a:t>timetravel.html</a:t>
            </a:r>
            <a:endParaRPr lang="de-DE" sz="1900" dirty="0">
              <a:solidFill>
                <a:srgbClr val="000000"/>
              </a:solidFill>
            </a:endParaRPr>
          </a:p>
        </p:txBody>
      </p:sp>
      <p:pic>
        <p:nvPicPr>
          <p:cNvPr id="4" name="Bild 3" descr="Bildschirmfoto 2013-03-01 um 08.37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84" y="4787898"/>
            <a:ext cx="3008116" cy="2070101"/>
          </a:xfrm>
          <a:prstGeom prst="rect">
            <a:avLst/>
          </a:prstGeom>
        </p:spPr>
      </p:pic>
      <p:pic>
        <p:nvPicPr>
          <p:cNvPr id="5" name="Bild 4" descr="Bildschirmfoto 2013-03-01 um 08.37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18" y="4787899"/>
            <a:ext cx="3004684" cy="2070101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6" name="Bild 5" descr="Bildschirmfoto 2013-03-01 um 08.38.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87899"/>
            <a:ext cx="2706108" cy="2008513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4415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3-03-01 um 08.3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88" y="3462689"/>
            <a:ext cx="4933812" cy="3395311"/>
          </a:xfrm>
          <a:prstGeom prst="rect">
            <a:avLst/>
          </a:prstGeom>
        </p:spPr>
      </p:pic>
      <p:pic>
        <p:nvPicPr>
          <p:cNvPr id="5" name="Bild 4" descr="Bildschirmfoto 2013-03-01 um 08.37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17" y="2306216"/>
            <a:ext cx="4782981" cy="3295273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6" name="Bild 5" descr="Bildschirmfoto 2013-03-01 um 08.38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7121" cy="3679247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438900" y="249491"/>
            <a:ext cx="251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Mit </a:t>
            </a:r>
            <a:r>
              <a:rPr lang="de-DE" dirty="0"/>
              <a:t>«</a:t>
            </a:r>
            <a:r>
              <a:rPr lang="de-DE" b="1" dirty="0" err="1"/>
              <a:t>Swisstopo</a:t>
            </a:r>
            <a:r>
              <a:rPr lang="de-DE" b="1" dirty="0"/>
              <a:t> Zeitreise</a:t>
            </a:r>
            <a:r>
              <a:rPr lang="de-DE" dirty="0" smtClean="0"/>
              <a:t>» werden alte und aktuelle Ausschnitte von Landeskarten bequem zugänglich – allerdings nur relative kleine Ausschnitte (siehe dazu auch übernächste Folie)-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9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Bildschirmfoto 2013-03-01 um 07.54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78" y="4521267"/>
            <a:ext cx="4908981" cy="2358445"/>
          </a:xfrm>
          <a:prstGeom prst="rect">
            <a:avLst/>
          </a:prstGeom>
        </p:spPr>
      </p:pic>
      <p:pic>
        <p:nvPicPr>
          <p:cNvPr id="5" name="Bild 4" descr="Bildschirmfoto 2013-03-01 um 07.55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2189127"/>
            <a:ext cx="4516792" cy="2145066"/>
          </a:xfrm>
          <a:prstGeom prst="rect">
            <a:avLst/>
          </a:prstGeom>
        </p:spPr>
      </p:pic>
      <p:pic>
        <p:nvPicPr>
          <p:cNvPr id="4" name="Bild 3" descr="Bildschirmfoto 2013-03-01 um 07.55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" y="10016"/>
            <a:ext cx="4255170" cy="203629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31378" y="480561"/>
            <a:ext cx="3665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Welcher </a:t>
            </a:r>
            <a:r>
              <a:rPr lang="de-DE" b="1" dirty="0" err="1" smtClean="0">
                <a:solidFill>
                  <a:srgbClr val="FF0000"/>
                </a:solidFill>
              </a:rPr>
              <a:t>Massstab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ist geeignet?</a:t>
            </a:r>
          </a:p>
          <a:p>
            <a:r>
              <a:rPr lang="de-DE" dirty="0"/>
              <a:t>Gemeindegrenzen sind nur bei </a:t>
            </a:r>
          </a:p>
          <a:p>
            <a:r>
              <a:rPr lang="de-DE" dirty="0"/>
              <a:t>1:25‘000 und 1:100‘000 eingetragen!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2824" y="2472580"/>
            <a:ext cx="2415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Was gehört zu dieser Gemeinde?</a:t>
            </a:r>
          </a:p>
          <a:p>
            <a:r>
              <a:rPr lang="de-DE" dirty="0" smtClean="0"/>
              <a:t>Gemeindegrenzen verfolgen!</a:t>
            </a:r>
            <a:endParaRPr lang="de-DE" dirty="0"/>
          </a:p>
          <a:p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62824" y="4541002"/>
            <a:ext cx="40900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Da «</a:t>
            </a:r>
            <a:r>
              <a:rPr lang="de-DE" b="1" dirty="0" err="1"/>
              <a:t>Swisstopo</a:t>
            </a:r>
            <a:r>
              <a:rPr lang="de-DE" b="1" dirty="0"/>
              <a:t> Zeitreise</a:t>
            </a:r>
            <a:r>
              <a:rPr lang="de-DE" dirty="0"/>
              <a:t>» </a:t>
            </a:r>
            <a:r>
              <a:rPr lang="de-DE" dirty="0" smtClean="0"/>
              <a:t>keine Downloads ermöglicht, muss man sich mit </a:t>
            </a:r>
            <a:r>
              <a:rPr lang="de-DE" b="1" dirty="0" smtClean="0">
                <a:solidFill>
                  <a:srgbClr val="FF0000"/>
                </a:solidFill>
              </a:rPr>
              <a:t>Bildschirmfotos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behelfen. Bei </a:t>
            </a:r>
            <a:r>
              <a:rPr lang="de-DE" dirty="0" err="1" smtClean="0"/>
              <a:t>grösseren</a:t>
            </a:r>
            <a:r>
              <a:rPr lang="de-DE" dirty="0" smtClean="0"/>
              <a:t> Gemeinden sind mehrere nötig, die man </a:t>
            </a:r>
            <a:r>
              <a:rPr lang="de-DE" dirty="0" err="1" smtClean="0"/>
              <a:t>anschliessend</a:t>
            </a:r>
            <a:r>
              <a:rPr lang="de-DE" dirty="0" smtClean="0"/>
              <a:t> zusammensetzt. Gezielte </a:t>
            </a:r>
            <a:r>
              <a:rPr lang="de-DE" dirty="0"/>
              <a:t>Bildschirmfotos am Mac: </a:t>
            </a:r>
            <a:r>
              <a:rPr lang="de-DE" dirty="0" smtClean="0"/>
              <a:t>cmd</a:t>
            </a:r>
            <a:r>
              <a:rPr lang="de-DE" dirty="0"/>
              <a:t>-shift-4</a:t>
            </a:r>
          </a:p>
        </p:txBody>
      </p:sp>
    </p:spTree>
    <p:extLst>
      <p:ext uri="{BB962C8B-B14F-4D97-AF65-F5344CB8AC3E}">
        <p14:creationId xmlns:p14="http://schemas.microsoft.com/office/powerpoint/2010/main" val="264277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Bildschirmfoto 2013-03-01 um 07.54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6" y="3920777"/>
            <a:ext cx="6158869" cy="2958935"/>
          </a:xfrm>
          <a:prstGeom prst="rect">
            <a:avLst/>
          </a:prstGeom>
        </p:spPr>
      </p:pic>
      <p:pic>
        <p:nvPicPr>
          <p:cNvPr id="5" name="Bild 4" descr="Bildschirmfoto 2013-03-01 um 07.55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9" y="2189334"/>
            <a:ext cx="6124896" cy="2908769"/>
          </a:xfrm>
          <a:prstGeom prst="rect">
            <a:avLst/>
          </a:prstGeom>
        </p:spPr>
      </p:pic>
      <p:pic>
        <p:nvPicPr>
          <p:cNvPr id="4" name="Bild 3" descr="Bildschirmfoto 2013-03-01 um 07.55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0" y="-92795"/>
            <a:ext cx="6156360" cy="294609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818672" y="480561"/>
            <a:ext cx="184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Hier sind drei Bildschirmfotos zusammengefügt.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97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Bildschirmfoto 2013-03-01 um 07.54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68" y="3920777"/>
            <a:ext cx="6158869" cy="2958935"/>
          </a:xfrm>
          <a:prstGeom prst="rect">
            <a:avLst/>
          </a:prstGeom>
        </p:spPr>
      </p:pic>
      <p:pic>
        <p:nvPicPr>
          <p:cNvPr id="5" name="Bild 4" descr="Bildschirmfoto 2013-03-01 um 07.55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65" y="2189334"/>
            <a:ext cx="6124896" cy="2908769"/>
          </a:xfrm>
          <a:prstGeom prst="rect">
            <a:avLst/>
          </a:prstGeom>
        </p:spPr>
      </p:pic>
      <p:pic>
        <p:nvPicPr>
          <p:cNvPr id="4" name="Bild 3" descr="Bildschirmfoto 2013-03-01 um 07.55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12" y="-92795"/>
            <a:ext cx="6156360" cy="2946098"/>
          </a:xfrm>
          <a:prstGeom prst="rect">
            <a:avLst/>
          </a:prstGeom>
        </p:spPr>
      </p:pic>
      <p:grpSp>
        <p:nvGrpSpPr>
          <p:cNvPr id="12" name="Gruppierung 11"/>
          <p:cNvGrpSpPr/>
          <p:nvPr/>
        </p:nvGrpSpPr>
        <p:grpSpPr>
          <a:xfrm>
            <a:off x="3981319" y="554567"/>
            <a:ext cx="4030134" cy="6167966"/>
            <a:chOff x="2506133" y="554567"/>
            <a:chExt cx="4030134" cy="6167966"/>
          </a:xfrm>
        </p:grpSpPr>
        <p:sp>
          <p:nvSpPr>
            <p:cNvPr id="2" name="Freihandform 1"/>
            <p:cNvSpPr/>
            <p:nvPr/>
          </p:nvSpPr>
          <p:spPr>
            <a:xfrm>
              <a:off x="2506133" y="4445000"/>
              <a:ext cx="4030134" cy="2277533"/>
            </a:xfrm>
            <a:custGeom>
              <a:avLst/>
              <a:gdLst>
                <a:gd name="connsiteX0" fmla="*/ 457200 w 4030134"/>
                <a:gd name="connsiteY0" fmla="*/ 1278467 h 2277533"/>
                <a:gd name="connsiteX1" fmla="*/ 148167 w 4030134"/>
                <a:gd name="connsiteY1" fmla="*/ 1375833 h 2277533"/>
                <a:gd name="connsiteX2" fmla="*/ 0 w 4030134"/>
                <a:gd name="connsiteY2" fmla="*/ 1604433 h 2277533"/>
                <a:gd name="connsiteX3" fmla="*/ 237067 w 4030134"/>
                <a:gd name="connsiteY3" fmla="*/ 1845733 h 2277533"/>
                <a:gd name="connsiteX4" fmla="*/ 220134 w 4030134"/>
                <a:gd name="connsiteY4" fmla="*/ 2154767 h 2277533"/>
                <a:gd name="connsiteX5" fmla="*/ 469900 w 4030134"/>
                <a:gd name="connsiteY5" fmla="*/ 2277533 h 2277533"/>
                <a:gd name="connsiteX6" fmla="*/ 1756834 w 4030134"/>
                <a:gd name="connsiteY6" fmla="*/ 1473200 h 2277533"/>
                <a:gd name="connsiteX7" fmla="*/ 2010834 w 4030134"/>
                <a:gd name="connsiteY7" fmla="*/ 1261533 h 2277533"/>
                <a:gd name="connsiteX8" fmla="*/ 2235200 w 4030134"/>
                <a:gd name="connsiteY8" fmla="*/ 1214967 h 2277533"/>
                <a:gd name="connsiteX9" fmla="*/ 2264834 w 4030134"/>
                <a:gd name="connsiteY9" fmla="*/ 1143000 h 2277533"/>
                <a:gd name="connsiteX10" fmla="*/ 2324100 w 4030134"/>
                <a:gd name="connsiteY10" fmla="*/ 1130300 h 2277533"/>
                <a:gd name="connsiteX11" fmla="*/ 2413000 w 4030134"/>
                <a:gd name="connsiteY11" fmla="*/ 910167 h 2277533"/>
                <a:gd name="connsiteX12" fmla="*/ 2569634 w 4030134"/>
                <a:gd name="connsiteY12" fmla="*/ 774700 h 2277533"/>
                <a:gd name="connsiteX13" fmla="*/ 2730500 w 4030134"/>
                <a:gd name="connsiteY13" fmla="*/ 783167 h 2277533"/>
                <a:gd name="connsiteX14" fmla="*/ 2755900 w 4030134"/>
                <a:gd name="connsiteY14" fmla="*/ 715433 h 2277533"/>
                <a:gd name="connsiteX15" fmla="*/ 2882900 w 4030134"/>
                <a:gd name="connsiteY15" fmla="*/ 664633 h 2277533"/>
                <a:gd name="connsiteX16" fmla="*/ 2895600 w 4030134"/>
                <a:gd name="connsiteY16" fmla="*/ 918633 h 2277533"/>
                <a:gd name="connsiteX17" fmla="*/ 3136900 w 4030134"/>
                <a:gd name="connsiteY17" fmla="*/ 1011767 h 2277533"/>
                <a:gd name="connsiteX18" fmla="*/ 3162300 w 4030134"/>
                <a:gd name="connsiteY18" fmla="*/ 1087967 h 2277533"/>
                <a:gd name="connsiteX19" fmla="*/ 3361267 w 4030134"/>
                <a:gd name="connsiteY19" fmla="*/ 948267 h 2277533"/>
                <a:gd name="connsiteX20" fmla="*/ 3602567 w 4030134"/>
                <a:gd name="connsiteY20" fmla="*/ 1028700 h 2277533"/>
                <a:gd name="connsiteX21" fmla="*/ 3738034 w 4030134"/>
                <a:gd name="connsiteY21" fmla="*/ 1181100 h 2277533"/>
                <a:gd name="connsiteX22" fmla="*/ 3953934 w 4030134"/>
                <a:gd name="connsiteY22" fmla="*/ 1049867 h 2277533"/>
                <a:gd name="connsiteX23" fmla="*/ 4030134 w 4030134"/>
                <a:gd name="connsiteY23" fmla="*/ 795867 h 2277533"/>
                <a:gd name="connsiteX24" fmla="*/ 3903134 w 4030134"/>
                <a:gd name="connsiteY24" fmla="*/ 381000 h 2277533"/>
                <a:gd name="connsiteX25" fmla="*/ 4013200 w 4030134"/>
                <a:gd name="connsiteY25" fmla="*/ 304800 h 2277533"/>
                <a:gd name="connsiteX26" fmla="*/ 3843867 w 4030134"/>
                <a:gd name="connsiteY26" fmla="*/ 21167 h 2277533"/>
                <a:gd name="connsiteX27" fmla="*/ 3738034 w 4030134"/>
                <a:gd name="connsiteY27" fmla="*/ 0 h 227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030134" h="2277533">
                  <a:moveTo>
                    <a:pt x="457200" y="1278467"/>
                  </a:moveTo>
                  <a:lnTo>
                    <a:pt x="148167" y="1375833"/>
                  </a:lnTo>
                  <a:lnTo>
                    <a:pt x="0" y="1604433"/>
                  </a:lnTo>
                  <a:lnTo>
                    <a:pt x="237067" y="1845733"/>
                  </a:lnTo>
                  <a:lnTo>
                    <a:pt x="220134" y="2154767"/>
                  </a:lnTo>
                  <a:lnTo>
                    <a:pt x="469900" y="2277533"/>
                  </a:lnTo>
                  <a:lnTo>
                    <a:pt x="1756834" y="1473200"/>
                  </a:lnTo>
                  <a:lnTo>
                    <a:pt x="2010834" y="1261533"/>
                  </a:lnTo>
                  <a:lnTo>
                    <a:pt x="2235200" y="1214967"/>
                  </a:lnTo>
                  <a:lnTo>
                    <a:pt x="2264834" y="1143000"/>
                  </a:lnTo>
                  <a:lnTo>
                    <a:pt x="2324100" y="1130300"/>
                  </a:lnTo>
                  <a:lnTo>
                    <a:pt x="2413000" y="910167"/>
                  </a:lnTo>
                  <a:lnTo>
                    <a:pt x="2569634" y="774700"/>
                  </a:lnTo>
                  <a:lnTo>
                    <a:pt x="2730500" y="783167"/>
                  </a:lnTo>
                  <a:lnTo>
                    <a:pt x="2755900" y="715433"/>
                  </a:lnTo>
                  <a:lnTo>
                    <a:pt x="2882900" y="664633"/>
                  </a:lnTo>
                  <a:lnTo>
                    <a:pt x="2895600" y="918633"/>
                  </a:lnTo>
                  <a:lnTo>
                    <a:pt x="3136900" y="1011767"/>
                  </a:lnTo>
                  <a:lnTo>
                    <a:pt x="3162300" y="1087967"/>
                  </a:lnTo>
                  <a:lnTo>
                    <a:pt x="3361267" y="948267"/>
                  </a:lnTo>
                  <a:lnTo>
                    <a:pt x="3602567" y="1028700"/>
                  </a:lnTo>
                  <a:lnTo>
                    <a:pt x="3738034" y="1181100"/>
                  </a:lnTo>
                  <a:lnTo>
                    <a:pt x="3953934" y="1049867"/>
                  </a:lnTo>
                  <a:lnTo>
                    <a:pt x="4030134" y="795867"/>
                  </a:lnTo>
                  <a:lnTo>
                    <a:pt x="3903134" y="381000"/>
                  </a:lnTo>
                  <a:lnTo>
                    <a:pt x="4013200" y="304800"/>
                  </a:lnTo>
                  <a:lnTo>
                    <a:pt x="3843867" y="21167"/>
                  </a:lnTo>
                  <a:lnTo>
                    <a:pt x="3738034" y="0"/>
                  </a:lnTo>
                </a:path>
              </a:pathLst>
            </a:cu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Freihandform 2"/>
            <p:cNvSpPr/>
            <p:nvPr/>
          </p:nvSpPr>
          <p:spPr>
            <a:xfrm>
              <a:off x="2815167" y="4360333"/>
              <a:ext cx="406400" cy="1363134"/>
            </a:xfrm>
            <a:custGeom>
              <a:avLst/>
              <a:gdLst>
                <a:gd name="connsiteX0" fmla="*/ 160866 w 406400"/>
                <a:gd name="connsiteY0" fmla="*/ 1363134 h 1363134"/>
                <a:gd name="connsiteX1" fmla="*/ 0 w 406400"/>
                <a:gd name="connsiteY1" fmla="*/ 1032934 h 1363134"/>
                <a:gd name="connsiteX2" fmla="*/ 266700 w 406400"/>
                <a:gd name="connsiteY2" fmla="*/ 635000 h 1363134"/>
                <a:gd name="connsiteX3" fmla="*/ 406400 w 406400"/>
                <a:gd name="connsiteY3" fmla="*/ 203200 h 1363134"/>
                <a:gd name="connsiteX4" fmla="*/ 241300 w 406400"/>
                <a:gd name="connsiteY4" fmla="*/ 29634 h 1363134"/>
                <a:gd name="connsiteX5" fmla="*/ 67733 w 406400"/>
                <a:gd name="connsiteY5" fmla="*/ 0 h 136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400" h="1363134">
                  <a:moveTo>
                    <a:pt x="160866" y="1363134"/>
                  </a:moveTo>
                  <a:lnTo>
                    <a:pt x="0" y="1032934"/>
                  </a:lnTo>
                  <a:lnTo>
                    <a:pt x="266700" y="635000"/>
                  </a:lnTo>
                  <a:lnTo>
                    <a:pt x="406400" y="203200"/>
                  </a:lnTo>
                  <a:lnTo>
                    <a:pt x="241300" y="29634"/>
                  </a:lnTo>
                  <a:lnTo>
                    <a:pt x="67733" y="0"/>
                  </a:lnTo>
                </a:path>
              </a:pathLst>
            </a:cu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2569633" y="2171700"/>
              <a:ext cx="448734" cy="2188633"/>
            </a:xfrm>
            <a:custGeom>
              <a:avLst/>
              <a:gdLst>
                <a:gd name="connsiteX0" fmla="*/ 300567 w 448734"/>
                <a:gd name="connsiteY0" fmla="*/ 2188633 h 2188633"/>
                <a:gd name="connsiteX1" fmla="*/ 135467 w 448734"/>
                <a:gd name="connsiteY1" fmla="*/ 2103967 h 2188633"/>
                <a:gd name="connsiteX2" fmla="*/ 237067 w 448734"/>
                <a:gd name="connsiteY2" fmla="*/ 1494367 h 2188633"/>
                <a:gd name="connsiteX3" fmla="*/ 448734 w 448734"/>
                <a:gd name="connsiteY3" fmla="*/ 1126067 h 2188633"/>
                <a:gd name="connsiteX4" fmla="*/ 436034 w 448734"/>
                <a:gd name="connsiteY4" fmla="*/ 935567 h 2188633"/>
                <a:gd name="connsiteX5" fmla="*/ 262467 w 448734"/>
                <a:gd name="connsiteY5" fmla="*/ 677333 h 2188633"/>
                <a:gd name="connsiteX6" fmla="*/ 317500 w 448734"/>
                <a:gd name="connsiteY6" fmla="*/ 448733 h 2188633"/>
                <a:gd name="connsiteX7" fmla="*/ 55034 w 448734"/>
                <a:gd name="connsiteY7" fmla="*/ 249767 h 2188633"/>
                <a:gd name="connsiteX8" fmla="*/ 0 w 448734"/>
                <a:gd name="connsiteY8" fmla="*/ 71967 h 2188633"/>
                <a:gd name="connsiteX9" fmla="*/ 122767 w 448734"/>
                <a:gd name="connsiteY9" fmla="*/ 0 h 218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734" h="2188633">
                  <a:moveTo>
                    <a:pt x="300567" y="2188633"/>
                  </a:moveTo>
                  <a:lnTo>
                    <a:pt x="135467" y="2103967"/>
                  </a:lnTo>
                  <a:lnTo>
                    <a:pt x="237067" y="1494367"/>
                  </a:lnTo>
                  <a:lnTo>
                    <a:pt x="448734" y="1126067"/>
                  </a:lnTo>
                  <a:lnTo>
                    <a:pt x="436034" y="935567"/>
                  </a:lnTo>
                  <a:lnTo>
                    <a:pt x="262467" y="677333"/>
                  </a:lnTo>
                  <a:lnTo>
                    <a:pt x="317500" y="448733"/>
                  </a:lnTo>
                  <a:lnTo>
                    <a:pt x="55034" y="249767"/>
                  </a:lnTo>
                  <a:lnTo>
                    <a:pt x="0" y="71967"/>
                  </a:lnTo>
                  <a:lnTo>
                    <a:pt x="122767" y="0"/>
                  </a:lnTo>
                </a:path>
              </a:pathLst>
            </a:cu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2688167" y="1265767"/>
              <a:ext cx="338666" cy="910166"/>
            </a:xfrm>
            <a:custGeom>
              <a:avLst/>
              <a:gdLst>
                <a:gd name="connsiteX0" fmla="*/ 0 w 338666"/>
                <a:gd name="connsiteY0" fmla="*/ 910166 h 910166"/>
                <a:gd name="connsiteX1" fmla="*/ 194733 w 338666"/>
                <a:gd name="connsiteY1" fmla="*/ 893233 h 910166"/>
                <a:gd name="connsiteX2" fmla="*/ 338666 w 338666"/>
                <a:gd name="connsiteY2" fmla="*/ 550333 h 910166"/>
                <a:gd name="connsiteX3" fmla="*/ 287866 w 338666"/>
                <a:gd name="connsiteY3" fmla="*/ 0 h 91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666" h="910166">
                  <a:moveTo>
                    <a:pt x="0" y="910166"/>
                  </a:moveTo>
                  <a:lnTo>
                    <a:pt x="194733" y="893233"/>
                  </a:lnTo>
                  <a:lnTo>
                    <a:pt x="338666" y="550333"/>
                  </a:lnTo>
                  <a:lnTo>
                    <a:pt x="287866" y="0"/>
                  </a:lnTo>
                </a:path>
              </a:pathLst>
            </a:cu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2849033" y="554567"/>
              <a:ext cx="2417234" cy="2252133"/>
            </a:xfrm>
            <a:custGeom>
              <a:avLst/>
              <a:gdLst>
                <a:gd name="connsiteX0" fmla="*/ 118534 w 2417234"/>
                <a:gd name="connsiteY0" fmla="*/ 715433 h 2252133"/>
                <a:gd name="connsiteX1" fmla="*/ 110067 w 2417234"/>
                <a:gd name="connsiteY1" fmla="*/ 414866 h 2252133"/>
                <a:gd name="connsiteX2" fmla="*/ 0 w 2417234"/>
                <a:gd name="connsiteY2" fmla="*/ 143933 h 2252133"/>
                <a:gd name="connsiteX3" fmla="*/ 630767 w 2417234"/>
                <a:gd name="connsiteY3" fmla="*/ 0 h 2252133"/>
                <a:gd name="connsiteX4" fmla="*/ 922867 w 2417234"/>
                <a:gd name="connsiteY4" fmla="*/ 148166 h 2252133"/>
                <a:gd name="connsiteX5" fmla="*/ 1515534 w 2417234"/>
                <a:gd name="connsiteY5" fmla="*/ 728133 h 2252133"/>
                <a:gd name="connsiteX6" fmla="*/ 1993900 w 2417234"/>
                <a:gd name="connsiteY6" fmla="*/ 1058333 h 2252133"/>
                <a:gd name="connsiteX7" fmla="*/ 2044700 w 2417234"/>
                <a:gd name="connsiteY7" fmla="*/ 1401233 h 2252133"/>
                <a:gd name="connsiteX8" fmla="*/ 2057400 w 2417234"/>
                <a:gd name="connsiteY8" fmla="*/ 2044700 h 2252133"/>
                <a:gd name="connsiteX9" fmla="*/ 2400300 w 2417234"/>
                <a:gd name="connsiteY9" fmla="*/ 2197100 h 2252133"/>
                <a:gd name="connsiteX10" fmla="*/ 2417234 w 2417234"/>
                <a:gd name="connsiteY10" fmla="*/ 2252133 h 225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7234" h="2252133">
                  <a:moveTo>
                    <a:pt x="118534" y="715433"/>
                  </a:moveTo>
                  <a:lnTo>
                    <a:pt x="110067" y="414866"/>
                  </a:lnTo>
                  <a:lnTo>
                    <a:pt x="0" y="143933"/>
                  </a:lnTo>
                  <a:lnTo>
                    <a:pt x="630767" y="0"/>
                  </a:lnTo>
                  <a:lnTo>
                    <a:pt x="922867" y="148166"/>
                  </a:lnTo>
                  <a:lnTo>
                    <a:pt x="1515534" y="728133"/>
                  </a:lnTo>
                  <a:lnTo>
                    <a:pt x="1993900" y="1058333"/>
                  </a:lnTo>
                  <a:lnTo>
                    <a:pt x="2044700" y="1401233"/>
                  </a:lnTo>
                  <a:lnTo>
                    <a:pt x="2057400" y="2044700"/>
                  </a:lnTo>
                  <a:lnTo>
                    <a:pt x="2400300" y="2197100"/>
                  </a:lnTo>
                  <a:lnTo>
                    <a:pt x="2417234" y="2252133"/>
                  </a:lnTo>
                </a:path>
              </a:pathLst>
            </a:cu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5249333" y="2789767"/>
              <a:ext cx="999067" cy="1663700"/>
            </a:xfrm>
            <a:custGeom>
              <a:avLst/>
              <a:gdLst>
                <a:gd name="connsiteX0" fmla="*/ 0 w 999067"/>
                <a:gd name="connsiteY0" fmla="*/ 0 h 1663700"/>
                <a:gd name="connsiteX1" fmla="*/ 84667 w 999067"/>
                <a:gd name="connsiteY1" fmla="*/ 338666 h 1663700"/>
                <a:gd name="connsiteX2" fmla="*/ 469900 w 999067"/>
                <a:gd name="connsiteY2" fmla="*/ 762000 h 1663700"/>
                <a:gd name="connsiteX3" fmla="*/ 364067 w 999067"/>
                <a:gd name="connsiteY3" fmla="*/ 859366 h 1663700"/>
                <a:gd name="connsiteX4" fmla="*/ 503767 w 999067"/>
                <a:gd name="connsiteY4" fmla="*/ 999066 h 1663700"/>
                <a:gd name="connsiteX5" fmla="*/ 368300 w 999067"/>
                <a:gd name="connsiteY5" fmla="*/ 1312333 h 1663700"/>
                <a:gd name="connsiteX6" fmla="*/ 584200 w 999067"/>
                <a:gd name="connsiteY6" fmla="*/ 1625600 h 1663700"/>
                <a:gd name="connsiteX7" fmla="*/ 757767 w 999067"/>
                <a:gd name="connsiteY7" fmla="*/ 1532466 h 1663700"/>
                <a:gd name="connsiteX8" fmla="*/ 994834 w 999067"/>
                <a:gd name="connsiteY8" fmla="*/ 1612900 h 1663700"/>
                <a:gd name="connsiteX9" fmla="*/ 999067 w 999067"/>
                <a:gd name="connsiteY9" fmla="*/ 1663700 h 1663700"/>
                <a:gd name="connsiteX10" fmla="*/ 999067 w 999067"/>
                <a:gd name="connsiteY10" fmla="*/ 16637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9067" h="1663700">
                  <a:moveTo>
                    <a:pt x="0" y="0"/>
                  </a:moveTo>
                  <a:lnTo>
                    <a:pt x="84667" y="338666"/>
                  </a:lnTo>
                  <a:lnTo>
                    <a:pt x="469900" y="762000"/>
                  </a:lnTo>
                  <a:lnTo>
                    <a:pt x="364067" y="859366"/>
                  </a:lnTo>
                  <a:lnTo>
                    <a:pt x="503767" y="999066"/>
                  </a:lnTo>
                  <a:lnTo>
                    <a:pt x="368300" y="1312333"/>
                  </a:lnTo>
                  <a:lnTo>
                    <a:pt x="584200" y="1625600"/>
                  </a:lnTo>
                  <a:lnTo>
                    <a:pt x="757767" y="1532466"/>
                  </a:lnTo>
                  <a:lnTo>
                    <a:pt x="994834" y="1612900"/>
                  </a:lnTo>
                  <a:lnTo>
                    <a:pt x="999067" y="1663700"/>
                  </a:lnTo>
                  <a:lnTo>
                    <a:pt x="999067" y="1663700"/>
                  </a:lnTo>
                </a:path>
              </a:pathLst>
            </a:cu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194492" y="297490"/>
            <a:ext cx="22538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Hier wurde die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Gemeindegrenze</a:t>
            </a:r>
            <a:r>
              <a:rPr lang="de-DE" dirty="0" smtClean="0"/>
              <a:t> rot eintragen.</a:t>
            </a:r>
          </a:p>
          <a:p>
            <a:endParaRPr lang="de-DE" dirty="0"/>
          </a:p>
          <a:p>
            <a:r>
              <a:rPr lang="de-DE" dirty="0" smtClean="0"/>
              <a:t>Auf der Karte erscheint eine Gemeindegrenze als </a:t>
            </a:r>
            <a:r>
              <a:rPr lang="de-DE" dirty="0"/>
              <a:t>p</a:t>
            </a:r>
            <a:r>
              <a:rPr lang="de-DE" dirty="0" smtClean="0"/>
              <a:t>unktierte </a:t>
            </a:r>
            <a:r>
              <a:rPr lang="de-DE" dirty="0"/>
              <a:t>Linie, </a:t>
            </a:r>
            <a:r>
              <a:rPr lang="de-DE" dirty="0" err="1"/>
              <a:t>ausser</a:t>
            </a:r>
            <a:r>
              <a:rPr lang="de-DE" dirty="0"/>
              <a:t> es </a:t>
            </a:r>
            <a:r>
              <a:rPr lang="de-DE" dirty="0" smtClean="0"/>
              <a:t>handelt sich gleichzeitig um eine Kantonsgrenze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57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/>
        </p:nvGrpSpPr>
        <p:grpSpPr>
          <a:xfrm>
            <a:off x="-1320800" y="-6051337"/>
            <a:ext cx="11477837" cy="12931050"/>
            <a:chOff x="2723512" y="-92795"/>
            <a:chExt cx="6188925" cy="6972507"/>
          </a:xfrm>
        </p:grpSpPr>
        <p:pic>
          <p:nvPicPr>
            <p:cNvPr id="6" name="Bild 5" descr="Bildschirmfoto 2013-03-01 um 07.54.5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568" y="3920777"/>
              <a:ext cx="6158869" cy="2958935"/>
            </a:xfrm>
            <a:prstGeom prst="rect">
              <a:avLst/>
            </a:prstGeom>
          </p:spPr>
        </p:pic>
        <p:pic>
          <p:nvPicPr>
            <p:cNvPr id="5" name="Bild 4" descr="Bildschirmfoto 2013-03-01 um 07.55.3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365" y="2189334"/>
              <a:ext cx="6124896" cy="2908769"/>
            </a:xfrm>
            <a:prstGeom prst="rect">
              <a:avLst/>
            </a:prstGeom>
          </p:spPr>
        </p:pic>
        <p:pic>
          <p:nvPicPr>
            <p:cNvPr id="4" name="Bild 3" descr="Bildschirmfoto 2013-03-01 um 07.55.5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512" y="-92795"/>
              <a:ext cx="6156360" cy="2946098"/>
            </a:xfrm>
            <a:prstGeom prst="rect">
              <a:avLst/>
            </a:prstGeom>
          </p:spPr>
        </p:pic>
        <p:grpSp>
          <p:nvGrpSpPr>
            <p:cNvPr id="12" name="Gruppierung 11"/>
            <p:cNvGrpSpPr/>
            <p:nvPr/>
          </p:nvGrpSpPr>
          <p:grpSpPr>
            <a:xfrm>
              <a:off x="3981319" y="554567"/>
              <a:ext cx="4030134" cy="6167966"/>
              <a:chOff x="2506133" y="554567"/>
              <a:chExt cx="4030134" cy="6167966"/>
            </a:xfrm>
          </p:grpSpPr>
          <p:sp>
            <p:nvSpPr>
              <p:cNvPr id="2" name="Freihandform 1"/>
              <p:cNvSpPr/>
              <p:nvPr/>
            </p:nvSpPr>
            <p:spPr>
              <a:xfrm>
                <a:off x="2506133" y="4445000"/>
                <a:ext cx="4030134" cy="2277533"/>
              </a:xfrm>
              <a:custGeom>
                <a:avLst/>
                <a:gdLst>
                  <a:gd name="connsiteX0" fmla="*/ 457200 w 4030134"/>
                  <a:gd name="connsiteY0" fmla="*/ 1278467 h 2277533"/>
                  <a:gd name="connsiteX1" fmla="*/ 148167 w 4030134"/>
                  <a:gd name="connsiteY1" fmla="*/ 1375833 h 2277533"/>
                  <a:gd name="connsiteX2" fmla="*/ 0 w 4030134"/>
                  <a:gd name="connsiteY2" fmla="*/ 1604433 h 2277533"/>
                  <a:gd name="connsiteX3" fmla="*/ 237067 w 4030134"/>
                  <a:gd name="connsiteY3" fmla="*/ 1845733 h 2277533"/>
                  <a:gd name="connsiteX4" fmla="*/ 220134 w 4030134"/>
                  <a:gd name="connsiteY4" fmla="*/ 2154767 h 2277533"/>
                  <a:gd name="connsiteX5" fmla="*/ 469900 w 4030134"/>
                  <a:gd name="connsiteY5" fmla="*/ 2277533 h 2277533"/>
                  <a:gd name="connsiteX6" fmla="*/ 1756834 w 4030134"/>
                  <a:gd name="connsiteY6" fmla="*/ 1473200 h 2277533"/>
                  <a:gd name="connsiteX7" fmla="*/ 2010834 w 4030134"/>
                  <a:gd name="connsiteY7" fmla="*/ 1261533 h 2277533"/>
                  <a:gd name="connsiteX8" fmla="*/ 2235200 w 4030134"/>
                  <a:gd name="connsiteY8" fmla="*/ 1214967 h 2277533"/>
                  <a:gd name="connsiteX9" fmla="*/ 2264834 w 4030134"/>
                  <a:gd name="connsiteY9" fmla="*/ 1143000 h 2277533"/>
                  <a:gd name="connsiteX10" fmla="*/ 2324100 w 4030134"/>
                  <a:gd name="connsiteY10" fmla="*/ 1130300 h 2277533"/>
                  <a:gd name="connsiteX11" fmla="*/ 2413000 w 4030134"/>
                  <a:gd name="connsiteY11" fmla="*/ 910167 h 2277533"/>
                  <a:gd name="connsiteX12" fmla="*/ 2569634 w 4030134"/>
                  <a:gd name="connsiteY12" fmla="*/ 774700 h 2277533"/>
                  <a:gd name="connsiteX13" fmla="*/ 2730500 w 4030134"/>
                  <a:gd name="connsiteY13" fmla="*/ 783167 h 2277533"/>
                  <a:gd name="connsiteX14" fmla="*/ 2755900 w 4030134"/>
                  <a:gd name="connsiteY14" fmla="*/ 715433 h 2277533"/>
                  <a:gd name="connsiteX15" fmla="*/ 2882900 w 4030134"/>
                  <a:gd name="connsiteY15" fmla="*/ 664633 h 2277533"/>
                  <a:gd name="connsiteX16" fmla="*/ 2895600 w 4030134"/>
                  <a:gd name="connsiteY16" fmla="*/ 918633 h 2277533"/>
                  <a:gd name="connsiteX17" fmla="*/ 3136900 w 4030134"/>
                  <a:gd name="connsiteY17" fmla="*/ 1011767 h 2277533"/>
                  <a:gd name="connsiteX18" fmla="*/ 3162300 w 4030134"/>
                  <a:gd name="connsiteY18" fmla="*/ 1087967 h 2277533"/>
                  <a:gd name="connsiteX19" fmla="*/ 3361267 w 4030134"/>
                  <a:gd name="connsiteY19" fmla="*/ 948267 h 2277533"/>
                  <a:gd name="connsiteX20" fmla="*/ 3602567 w 4030134"/>
                  <a:gd name="connsiteY20" fmla="*/ 1028700 h 2277533"/>
                  <a:gd name="connsiteX21" fmla="*/ 3738034 w 4030134"/>
                  <a:gd name="connsiteY21" fmla="*/ 1181100 h 2277533"/>
                  <a:gd name="connsiteX22" fmla="*/ 3953934 w 4030134"/>
                  <a:gd name="connsiteY22" fmla="*/ 1049867 h 2277533"/>
                  <a:gd name="connsiteX23" fmla="*/ 4030134 w 4030134"/>
                  <a:gd name="connsiteY23" fmla="*/ 795867 h 2277533"/>
                  <a:gd name="connsiteX24" fmla="*/ 3903134 w 4030134"/>
                  <a:gd name="connsiteY24" fmla="*/ 381000 h 2277533"/>
                  <a:gd name="connsiteX25" fmla="*/ 4013200 w 4030134"/>
                  <a:gd name="connsiteY25" fmla="*/ 304800 h 2277533"/>
                  <a:gd name="connsiteX26" fmla="*/ 3843867 w 4030134"/>
                  <a:gd name="connsiteY26" fmla="*/ 21167 h 2277533"/>
                  <a:gd name="connsiteX27" fmla="*/ 3738034 w 4030134"/>
                  <a:gd name="connsiteY27" fmla="*/ 0 h 227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030134" h="2277533">
                    <a:moveTo>
                      <a:pt x="457200" y="1278467"/>
                    </a:moveTo>
                    <a:lnTo>
                      <a:pt x="148167" y="1375833"/>
                    </a:lnTo>
                    <a:lnTo>
                      <a:pt x="0" y="1604433"/>
                    </a:lnTo>
                    <a:lnTo>
                      <a:pt x="237067" y="1845733"/>
                    </a:lnTo>
                    <a:lnTo>
                      <a:pt x="220134" y="2154767"/>
                    </a:lnTo>
                    <a:lnTo>
                      <a:pt x="469900" y="2277533"/>
                    </a:lnTo>
                    <a:lnTo>
                      <a:pt x="1756834" y="1473200"/>
                    </a:lnTo>
                    <a:lnTo>
                      <a:pt x="2010834" y="1261533"/>
                    </a:lnTo>
                    <a:lnTo>
                      <a:pt x="2235200" y="1214967"/>
                    </a:lnTo>
                    <a:lnTo>
                      <a:pt x="2264834" y="1143000"/>
                    </a:lnTo>
                    <a:lnTo>
                      <a:pt x="2324100" y="1130300"/>
                    </a:lnTo>
                    <a:lnTo>
                      <a:pt x="2413000" y="910167"/>
                    </a:lnTo>
                    <a:lnTo>
                      <a:pt x="2569634" y="774700"/>
                    </a:lnTo>
                    <a:lnTo>
                      <a:pt x="2730500" y="783167"/>
                    </a:lnTo>
                    <a:lnTo>
                      <a:pt x="2755900" y="715433"/>
                    </a:lnTo>
                    <a:lnTo>
                      <a:pt x="2882900" y="664633"/>
                    </a:lnTo>
                    <a:lnTo>
                      <a:pt x="2895600" y="918633"/>
                    </a:lnTo>
                    <a:lnTo>
                      <a:pt x="3136900" y="1011767"/>
                    </a:lnTo>
                    <a:lnTo>
                      <a:pt x="3162300" y="1087967"/>
                    </a:lnTo>
                    <a:lnTo>
                      <a:pt x="3361267" y="948267"/>
                    </a:lnTo>
                    <a:lnTo>
                      <a:pt x="3602567" y="1028700"/>
                    </a:lnTo>
                    <a:lnTo>
                      <a:pt x="3738034" y="1181100"/>
                    </a:lnTo>
                    <a:lnTo>
                      <a:pt x="3953934" y="1049867"/>
                    </a:lnTo>
                    <a:lnTo>
                      <a:pt x="4030134" y="795867"/>
                    </a:lnTo>
                    <a:lnTo>
                      <a:pt x="3903134" y="381000"/>
                    </a:lnTo>
                    <a:lnTo>
                      <a:pt x="4013200" y="304800"/>
                    </a:lnTo>
                    <a:lnTo>
                      <a:pt x="3843867" y="21167"/>
                    </a:lnTo>
                    <a:lnTo>
                      <a:pt x="3738034" y="0"/>
                    </a:lnTo>
                  </a:path>
                </a:pathLst>
              </a:custGeom>
              <a:ln w="571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" name="Freihandform 2"/>
              <p:cNvSpPr/>
              <p:nvPr/>
            </p:nvSpPr>
            <p:spPr>
              <a:xfrm>
                <a:off x="2815167" y="4360333"/>
                <a:ext cx="406400" cy="1363134"/>
              </a:xfrm>
              <a:custGeom>
                <a:avLst/>
                <a:gdLst>
                  <a:gd name="connsiteX0" fmla="*/ 160866 w 406400"/>
                  <a:gd name="connsiteY0" fmla="*/ 1363134 h 1363134"/>
                  <a:gd name="connsiteX1" fmla="*/ 0 w 406400"/>
                  <a:gd name="connsiteY1" fmla="*/ 1032934 h 1363134"/>
                  <a:gd name="connsiteX2" fmla="*/ 266700 w 406400"/>
                  <a:gd name="connsiteY2" fmla="*/ 635000 h 1363134"/>
                  <a:gd name="connsiteX3" fmla="*/ 406400 w 406400"/>
                  <a:gd name="connsiteY3" fmla="*/ 203200 h 1363134"/>
                  <a:gd name="connsiteX4" fmla="*/ 241300 w 406400"/>
                  <a:gd name="connsiteY4" fmla="*/ 29634 h 1363134"/>
                  <a:gd name="connsiteX5" fmla="*/ 67733 w 406400"/>
                  <a:gd name="connsiteY5" fmla="*/ 0 h 136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400" h="1363134">
                    <a:moveTo>
                      <a:pt x="160866" y="1363134"/>
                    </a:moveTo>
                    <a:lnTo>
                      <a:pt x="0" y="1032934"/>
                    </a:lnTo>
                    <a:lnTo>
                      <a:pt x="266700" y="635000"/>
                    </a:lnTo>
                    <a:lnTo>
                      <a:pt x="406400" y="203200"/>
                    </a:lnTo>
                    <a:lnTo>
                      <a:pt x="241300" y="29634"/>
                    </a:lnTo>
                    <a:lnTo>
                      <a:pt x="67733" y="0"/>
                    </a:lnTo>
                  </a:path>
                </a:pathLst>
              </a:custGeom>
              <a:ln w="571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Freihandform 6"/>
              <p:cNvSpPr/>
              <p:nvPr/>
            </p:nvSpPr>
            <p:spPr>
              <a:xfrm>
                <a:off x="2569633" y="2171700"/>
                <a:ext cx="448734" cy="2188633"/>
              </a:xfrm>
              <a:custGeom>
                <a:avLst/>
                <a:gdLst>
                  <a:gd name="connsiteX0" fmla="*/ 300567 w 448734"/>
                  <a:gd name="connsiteY0" fmla="*/ 2188633 h 2188633"/>
                  <a:gd name="connsiteX1" fmla="*/ 135467 w 448734"/>
                  <a:gd name="connsiteY1" fmla="*/ 2103967 h 2188633"/>
                  <a:gd name="connsiteX2" fmla="*/ 237067 w 448734"/>
                  <a:gd name="connsiteY2" fmla="*/ 1494367 h 2188633"/>
                  <a:gd name="connsiteX3" fmla="*/ 448734 w 448734"/>
                  <a:gd name="connsiteY3" fmla="*/ 1126067 h 2188633"/>
                  <a:gd name="connsiteX4" fmla="*/ 436034 w 448734"/>
                  <a:gd name="connsiteY4" fmla="*/ 935567 h 2188633"/>
                  <a:gd name="connsiteX5" fmla="*/ 262467 w 448734"/>
                  <a:gd name="connsiteY5" fmla="*/ 677333 h 2188633"/>
                  <a:gd name="connsiteX6" fmla="*/ 317500 w 448734"/>
                  <a:gd name="connsiteY6" fmla="*/ 448733 h 2188633"/>
                  <a:gd name="connsiteX7" fmla="*/ 55034 w 448734"/>
                  <a:gd name="connsiteY7" fmla="*/ 249767 h 2188633"/>
                  <a:gd name="connsiteX8" fmla="*/ 0 w 448734"/>
                  <a:gd name="connsiteY8" fmla="*/ 71967 h 2188633"/>
                  <a:gd name="connsiteX9" fmla="*/ 122767 w 448734"/>
                  <a:gd name="connsiteY9" fmla="*/ 0 h 2188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8734" h="2188633">
                    <a:moveTo>
                      <a:pt x="300567" y="2188633"/>
                    </a:moveTo>
                    <a:lnTo>
                      <a:pt x="135467" y="2103967"/>
                    </a:lnTo>
                    <a:lnTo>
                      <a:pt x="237067" y="1494367"/>
                    </a:lnTo>
                    <a:lnTo>
                      <a:pt x="448734" y="1126067"/>
                    </a:lnTo>
                    <a:lnTo>
                      <a:pt x="436034" y="935567"/>
                    </a:lnTo>
                    <a:lnTo>
                      <a:pt x="262467" y="677333"/>
                    </a:lnTo>
                    <a:lnTo>
                      <a:pt x="317500" y="448733"/>
                    </a:lnTo>
                    <a:lnTo>
                      <a:pt x="55034" y="249767"/>
                    </a:lnTo>
                    <a:lnTo>
                      <a:pt x="0" y="71967"/>
                    </a:lnTo>
                    <a:lnTo>
                      <a:pt x="122767" y="0"/>
                    </a:lnTo>
                  </a:path>
                </a:pathLst>
              </a:custGeom>
              <a:ln w="571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Freihandform 8"/>
              <p:cNvSpPr/>
              <p:nvPr/>
            </p:nvSpPr>
            <p:spPr>
              <a:xfrm>
                <a:off x="2688167" y="1265767"/>
                <a:ext cx="338666" cy="910166"/>
              </a:xfrm>
              <a:custGeom>
                <a:avLst/>
                <a:gdLst>
                  <a:gd name="connsiteX0" fmla="*/ 0 w 338666"/>
                  <a:gd name="connsiteY0" fmla="*/ 910166 h 910166"/>
                  <a:gd name="connsiteX1" fmla="*/ 194733 w 338666"/>
                  <a:gd name="connsiteY1" fmla="*/ 893233 h 910166"/>
                  <a:gd name="connsiteX2" fmla="*/ 338666 w 338666"/>
                  <a:gd name="connsiteY2" fmla="*/ 550333 h 910166"/>
                  <a:gd name="connsiteX3" fmla="*/ 287866 w 338666"/>
                  <a:gd name="connsiteY3" fmla="*/ 0 h 91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66" h="910166">
                    <a:moveTo>
                      <a:pt x="0" y="910166"/>
                    </a:moveTo>
                    <a:lnTo>
                      <a:pt x="194733" y="893233"/>
                    </a:lnTo>
                    <a:lnTo>
                      <a:pt x="338666" y="550333"/>
                    </a:lnTo>
                    <a:lnTo>
                      <a:pt x="287866" y="0"/>
                    </a:lnTo>
                  </a:path>
                </a:pathLst>
              </a:custGeom>
              <a:ln w="571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Freihandform 9"/>
              <p:cNvSpPr/>
              <p:nvPr/>
            </p:nvSpPr>
            <p:spPr>
              <a:xfrm>
                <a:off x="2849033" y="554567"/>
                <a:ext cx="2417234" cy="2252133"/>
              </a:xfrm>
              <a:custGeom>
                <a:avLst/>
                <a:gdLst>
                  <a:gd name="connsiteX0" fmla="*/ 118534 w 2417234"/>
                  <a:gd name="connsiteY0" fmla="*/ 715433 h 2252133"/>
                  <a:gd name="connsiteX1" fmla="*/ 110067 w 2417234"/>
                  <a:gd name="connsiteY1" fmla="*/ 414866 h 2252133"/>
                  <a:gd name="connsiteX2" fmla="*/ 0 w 2417234"/>
                  <a:gd name="connsiteY2" fmla="*/ 143933 h 2252133"/>
                  <a:gd name="connsiteX3" fmla="*/ 630767 w 2417234"/>
                  <a:gd name="connsiteY3" fmla="*/ 0 h 2252133"/>
                  <a:gd name="connsiteX4" fmla="*/ 922867 w 2417234"/>
                  <a:gd name="connsiteY4" fmla="*/ 148166 h 2252133"/>
                  <a:gd name="connsiteX5" fmla="*/ 1515534 w 2417234"/>
                  <a:gd name="connsiteY5" fmla="*/ 728133 h 2252133"/>
                  <a:gd name="connsiteX6" fmla="*/ 1993900 w 2417234"/>
                  <a:gd name="connsiteY6" fmla="*/ 1058333 h 2252133"/>
                  <a:gd name="connsiteX7" fmla="*/ 2044700 w 2417234"/>
                  <a:gd name="connsiteY7" fmla="*/ 1401233 h 2252133"/>
                  <a:gd name="connsiteX8" fmla="*/ 2057400 w 2417234"/>
                  <a:gd name="connsiteY8" fmla="*/ 2044700 h 2252133"/>
                  <a:gd name="connsiteX9" fmla="*/ 2400300 w 2417234"/>
                  <a:gd name="connsiteY9" fmla="*/ 2197100 h 2252133"/>
                  <a:gd name="connsiteX10" fmla="*/ 2417234 w 2417234"/>
                  <a:gd name="connsiteY10" fmla="*/ 2252133 h 225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7234" h="2252133">
                    <a:moveTo>
                      <a:pt x="118534" y="715433"/>
                    </a:moveTo>
                    <a:lnTo>
                      <a:pt x="110067" y="414866"/>
                    </a:lnTo>
                    <a:lnTo>
                      <a:pt x="0" y="143933"/>
                    </a:lnTo>
                    <a:lnTo>
                      <a:pt x="630767" y="0"/>
                    </a:lnTo>
                    <a:lnTo>
                      <a:pt x="922867" y="148166"/>
                    </a:lnTo>
                    <a:lnTo>
                      <a:pt x="1515534" y="728133"/>
                    </a:lnTo>
                    <a:lnTo>
                      <a:pt x="1993900" y="1058333"/>
                    </a:lnTo>
                    <a:lnTo>
                      <a:pt x="2044700" y="1401233"/>
                    </a:lnTo>
                    <a:lnTo>
                      <a:pt x="2057400" y="2044700"/>
                    </a:lnTo>
                    <a:lnTo>
                      <a:pt x="2400300" y="2197100"/>
                    </a:lnTo>
                    <a:lnTo>
                      <a:pt x="2417234" y="2252133"/>
                    </a:lnTo>
                  </a:path>
                </a:pathLst>
              </a:custGeom>
              <a:ln w="571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Freihandform 10"/>
              <p:cNvSpPr/>
              <p:nvPr/>
            </p:nvSpPr>
            <p:spPr>
              <a:xfrm>
                <a:off x="5249333" y="2789767"/>
                <a:ext cx="999067" cy="1663700"/>
              </a:xfrm>
              <a:custGeom>
                <a:avLst/>
                <a:gdLst>
                  <a:gd name="connsiteX0" fmla="*/ 0 w 999067"/>
                  <a:gd name="connsiteY0" fmla="*/ 0 h 1663700"/>
                  <a:gd name="connsiteX1" fmla="*/ 84667 w 999067"/>
                  <a:gd name="connsiteY1" fmla="*/ 338666 h 1663700"/>
                  <a:gd name="connsiteX2" fmla="*/ 469900 w 999067"/>
                  <a:gd name="connsiteY2" fmla="*/ 762000 h 1663700"/>
                  <a:gd name="connsiteX3" fmla="*/ 364067 w 999067"/>
                  <a:gd name="connsiteY3" fmla="*/ 859366 h 1663700"/>
                  <a:gd name="connsiteX4" fmla="*/ 503767 w 999067"/>
                  <a:gd name="connsiteY4" fmla="*/ 999066 h 1663700"/>
                  <a:gd name="connsiteX5" fmla="*/ 368300 w 999067"/>
                  <a:gd name="connsiteY5" fmla="*/ 1312333 h 1663700"/>
                  <a:gd name="connsiteX6" fmla="*/ 584200 w 999067"/>
                  <a:gd name="connsiteY6" fmla="*/ 1625600 h 1663700"/>
                  <a:gd name="connsiteX7" fmla="*/ 757767 w 999067"/>
                  <a:gd name="connsiteY7" fmla="*/ 1532466 h 1663700"/>
                  <a:gd name="connsiteX8" fmla="*/ 994834 w 999067"/>
                  <a:gd name="connsiteY8" fmla="*/ 1612900 h 1663700"/>
                  <a:gd name="connsiteX9" fmla="*/ 999067 w 999067"/>
                  <a:gd name="connsiteY9" fmla="*/ 1663700 h 1663700"/>
                  <a:gd name="connsiteX10" fmla="*/ 999067 w 999067"/>
                  <a:gd name="connsiteY10" fmla="*/ 1663700 h 166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9067" h="1663700">
                    <a:moveTo>
                      <a:pt x="0" y="0"/>
                    </a:moveTo>
                    <a:lnTo>
                      <a:pt x="84667" y="338666"/>
                    </a:lnTo>
                    <a:lnTo>
                      <a:pt x="469900" y="762000"/>
                    </a:lnTo>
                    <a:lnTo>
                      <a:pt x="364067" y="859366"/>
                    </a:lnTo>
                    <a:lnTo>
                      <a:pt x="503767" y="999066"/>
                    </a:lnTo>
                    <a:lnTo>
                      <a:pt x="368300" y="1312333"/>
                    </a:lnTo>
                    <a:lnTo>
                      <a:pt x="584200" y="1625600"/>
                    </a:lnTo>
                    <a:lnTo>
                      <a:pt x="757767" y="1532466"/>
                    </a:lnTo>
                    <a:lnTo>
                      <a:pt x="994834" y="1612900"/>
                    </a:lnTo>
                    <a:lnTo>
                      <a:pt x="999067" y="1663700"/>
                    </a:lnTo>
                    <a:lnTo>
                      <a:pt x="999067" y="1663700"/>
                    </a:lnTo>
                  </a:path>
                </a:pathLst>
              </a:custGeom>
              <a:ln w="571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5" name="Gruppierung 24"/>
          <p:cNvGrpSpPr/>
          <p:nvPr/>
        </p:nvGrpSpPr>
        <p:grpSpPr>
          <a:xfrm>
            <a:off x="-1600200" y="825500"/>
            <a:ext cx="11963400" cy="1638300"/>
            <a:chOff x="-901700" y="825500"/>
            <a:chExt cx="11963400" cy="1638300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-901700" y="825500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-901700" y="1007533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-901700" y="1189566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-901700" y="1371599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-901700" y="1553632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-901700" y="1735665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-901700" y="1917698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-901700" y="2099731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-901700" y="2281764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-901700" y="2463800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ung 25"/>
          <p:cNvGrpSpPr/>
          <p:nvPr/>
        </p:nvGrpSpPr>
        <p:grpSpPr>
          <a:xfrm rot="5400000">
            <a:off x="-1028700" y="977900"/>
            <a:ext cx="11963400" cy="1638300"/>
            <a:chOff x="-901700" y="825500"/>
            <a:chExt cx="11963400" cy="1638300"/>
          </a:xfrm>
        </p:grpSpPr>
        <p:cxnSp>
          <p:nvCxnSpPr>
            <p:cNvPr id="27" name="Gerade Verbindung 26"/>
            <p:cNvCxnSpPr/>
            <p:nvPr/>
          </p:nvCxnSpPr>
          <p:spPr>
            <a:xfrm>
              <a:off x="-901700" y="825500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-901700" y="1007533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-901700" y="1189566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-901700" y="1371599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-901700" y="1553632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>
              <a:off x="-901700" y="1735665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>
              <a:off x="-901700" y="1917698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>
              <a:off x="-901700" y="2099731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>
              <a:off x="-901700" y="2281764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>
              <a:off x="-901700" y="2463800"/>
              <a:ext cx="1196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feld 36"/>
          <p:cNvSpPr txBox="1"/>
          <p:nvPr/>
        </p:nvSpPr>
        <p:spPr>
          <a:xfrm>
            <a:off x="6543499" y="2593205"/>
            <a:ext cx="2670899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</a:rPr>
              <a:t>Quadratraster</a:t>
            </a:r>
            <a:r>
              <a:rPr lang="de-DE" dirty="0" smtClean="0"/>
              <a:t> </a:t>
            </a:r>
            <a:r>
              <a:rPr lang="de-DE" dirty="0"/>
              <a:t>darüberlegen. Gut überlegen: Wie fein muss man einteilen?</a:t>
            </a:r>
          </a:p>
          <a:p>
            <a:r>
              <a:rPr lang="de-DE" dirty="0"/>
              <a:t>In diesem Beispiel gibt es </a:t>
            </a:r>
            <a:r>
              <a:rPr lang="de-DE" dirty="0" smtClean="0"/>
              <a:t>recht viele </a:t>
            </a:r>
            <a:r>
              <a:rPr lang="de-DE" dirty="0"/>
              <a:t>Schnittpunkte. Der Detaillierungsgrad ist eventuell zu hoch (Arbeitsaufwand vs. Genauigkeit!)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47977" y="3234574"/>
            <a:ext cx="43815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Erstellen der Arealstatistik</a:t>
            </a:r>
          </a:p>
          <a:p>
            <a:endParaRPr lang="de-DE" dirty="0"/>
          </a:p>
          <a:p>
            <a:r>
              <a:rPr lang="de-DE" dirty="0" smtClean="0"/>
              <a:t>Zuerst wird ein quadratischer Raster über die gesamte Gemeindefläche gelegt (hier ist erst ein Teil eingetragen).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37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Bildschirmfoto 2013-03-01 um 08.18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6" y="0"/>
            <a:ext cx="6894871" cy="6858000"/>
          </a:xfrm>
          <a:prstGeom prst="rect">
            <a:avLst/>
          </a:prstGeom>
        </p:spPr>
      </p:pic>
      <p:grpSp>
        <p:nvGrpSpPr>
          <p:cNvPr id="75" name="Gruppierung 74"/>
          <p:cNvGrpSpPr/>
          <p:nvPr/>
        </p:nvGrpSpPr>
        <p:grpSpPr>
          <a:xfrm>
            <a:off x="189584" y="705496"/>
            <a:ext cx="2574609" cy="448921"/>
            <a:chOff x="1162046" y="705496"/>
            <a:chExt cx="2574609" cy="448921"/>
          </a:xfrm>
        </p:grpSpPr>
        <p:sp>
          <p:nvSpPr>
            <p:cNvPr id="14" name="Oval 13"/>
            <p:cNvSpPr/>
            <p:nvPr/>
          </p:nvSpPr>
          <p:spPr>
            <a:xfrm>
              <a:off x="116204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187823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Oval 38"/>
            <p:cNvSpPr/>
            <p:nvPr/>
          </p:nvSpPr>
          <p:spPr>
            <a:xfrm>
              <a:off x="2582985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Oval 39"/>
            <p:cNvSpPr/>
            <p:nvPr/>
          </p:nvSpPr>
          <p:spPr>
            <a:xfrm>
              <a:off x="3287734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1" name="Oval 40"/>
          <p:cNvSpPr/>
          <p:nvPr/>
        </p:nvSpPr>
        <p:spPr>
          <a:xfrm>
            <a:off x="212635" y="11320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/>
          <p:nvPr/>
        </p:nvSpPr>
        <p:spPr>
          <a:xfrm>
            <a:off x="905943" y="11320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6" name="Gruppierung 75"/>
          <p:cNvGrpSpPr/>
          <p:nvPr/>
        </p:nvGrpSpPr>
        <p:grpSpPr>
          <a:xfrm>
            <a:off x="189584" y="1404287"/>
            <a:ext cx="2574609" cy="448921"/>
            <a:chOff x="1162046" y="705496"/>
            <a:chExt cx="2574609" cy="448921"/>
          </a:xfrm>
        </p:grpSpPr>
        <p:sp>
          <p:nvSpPr>
            <p:cNvPr id="77" name="Oval 76"/>
            <p:cNvSpPr/>
            <p:nvPr/>
          </p:nvSpPr>
          <p:spPr>
            <a:xfrm>
              <a:off x="116204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Oval 77"/>
            <p:cNvSpPr/>
            <p:nvPr/>
          </p:nvSpPr>
          <p:spPr>
            <a:xfrm>
              <a:off x="187823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Oval 78"/>
            <p:cNvSpPr/>
            <p:nvPr/>
          </p:nvSpPr>
          <p:spPr>
            <a:xfrm>
              <a:off x="2582985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Oval 79"/>
            <p:cNvSpPr/>
            <p:nvPr/>
          </p:nvSpPr>
          <p:spPr>
            <a:xfrm>
              <a:off x="3287734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1" name="Gruppierung 80"/>
          <p:cNvGrpSpPr/>
          <p:nvPr/>
        </p:nvGrpSpPr>
        <p:grpSpPr>
          <a:xfrm>
            <a:off x="189584" y="2103078"/>
            <a:ext cx="2574609" cy="448921"/>
            <a:chOff x="1162046" y="705496"/>
            <a:chExt cx="2574609" cy="448921"/>
          </a:xfrm>
        </p:grpSpPr>
        <p:sp>
          <p:nvSpPr>
            <p:cNvPr id="82" name="Oval 81"/>
            <p:cNvSpPr/>
            <p:nvPr/>
          </p:nvSpPr>
          <p:spPr>
            <a:xfrm>
              <a:off x="116204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Oval 82"/>
            <p:cNvSpPr/>
            <p:nvPr/>
          </p:nvSpPr>
          <p:spPr>
            <a:xfrm>
              <a:off x="187823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Oval 83"/>
            <p:cNvSpPr/>
            <p:nvPr/>
          </p:nvSpPr>
          <p:spPr>
            <a:xfrm>
              <a:off x="2582985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Oval 84"/>
            <p:cNvSpPr/>
            <p:nvPr/>
          </p:nvSpPr>
          <p:spPr>
            <a:xfrm>
              <a:off x="3287734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6" name="Gruppierung 85"/>
          <p:cNvGrpSpPr/>
          <p:nvPr/>
        </p:nvGrpSpPr>
        <p:grpSpPr>
          <a:xfrm>
            <a:off x="189584" y="2801869"/>
            <a:ext cx="2574609" cy="448921"/>
            <a:chOff x="1162046" y="705496"/>
            <a:chExt cx="2574609" cy="448921"/>
          </a:xfrm>
        </p:grpSpPr>
        <p:sp>
          <p:nvSpPr>
            <p:cNvPr id="87" name="Oval 86"/>
            <p:cNvSpPr/>
            <p:nvPr/>
          </p:nvSpPr>
          <p:spPr>
            <a:xfrm>
              <a:off x="116204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Oval 87"/>
            <p:cNvSpPr/>
            <p:nvPr/>
          </p:nvSpPr>
          <p:spPr>
            <a:xfrm>
              <a:off x="187823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Oval 88"/>
            <p:cNvSpPr/>
            <p:nvPr/>
          </p:nvSpPr>
          <p:spPr>
            <a:xfrm>
              <a:off x="2582985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Oval 89"/>
            <p:cNvSpPr/>
            <p:nvPr/>
          </p:nvSpPr>
          <p:spPr>
            <a:xfrm>
              <a:off x="3287734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1" name="Gruppierung 90"/>
          <p:cNvGrpSpPr/>
          <p:nvPr/>
        </p:nvGrpSpPr>
        <p:grpSpPr>
          <a:xfrm>
            <a:off x="189584" y="3500660"/>
            <a:ext cx="2574609" cy="448921"/>
            <a:chOff x="1162046" y="705496"/>
            <a:chExt cx="2574609" cy="448921"/>
          </a:xfrm>
        </p:grpSpPr>
        <p:sp>
          <p:nvSpPr>
            <p:cNvPr id="92" name="Oval 91"/>
            <p:cNvSpPr/>
            <p:nvPr/>
          </p:nvSpPr>
          <p:spPr>
            <a:xfrm>
              <a:off x="116204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Oval 92"/>
            <p:cNvSpPr/>
            <p:nvPr/>
          </p:nvSpPr>
          <p:spPr>
            <a:xfrm>
              <a:off x="187823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Oval 93"/>
            <p:cNvSpPr/>
            <p:nvPr/>
          </p:nvSpPr>
          <p:spPr>
            <a:xfrm>
              <a:off x="2582985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Oval 94"/>
            <p:cNvSpPr/>
            <p:nvPr/>
          </p:nvSpPr>
          <p:spPr>
            <a:xfrm>
              <a:off x="3287734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6" name="Gruppierung 95"/>
          <p:cNvGrpSpPr/>
          <p:nvPr/>
        </p:nvGrpSpPr>
        <p:grpSpPr>
          <a:xfrm>
            <a:off x="189584" y="4199451"/>
            <a:ext cx="2574609" cy="448921"/>
            <a:chOff x="1162046" y="705496"/>
            <a:chExt cx="2574609" cy="448921"/>
          </a:xfrm>
        </p:grpSpPr>
        <p:sp>
          <p:nvSpPr>
            <p:cNvPr id="97" name="Oval 96"/>
            <p:cNvSpPr/>
            <p:nvPr/>
          </p:nvSpPr>
          <p:spPr>
            <a:xfrm>
              <a:off x="116204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Oval 97"/>
            <p:cNvSpPr/>
            <p:nvPr/>
          </p:nvSpPr>
          <p:spPr>
            <a:xfrm>
              <a:off x="187823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Oval 98"/>
            <p:cNvSpPr/>
            <p:nvPr/>
          </p:nvSpPr>
          <p:spPr>
            <a:xfrm>
              <a:off x="2582985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Oval 99"/>
            <p:cNvSpPr/>
            <p:nvPr/>
          </p:nvSpPr>
          <p:spPr>
            <a:xfrm>
              <a:off x="3287734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1" name="Gruppierung 100"/>
          <p:cNvGrpSpPr/>
          <p:nvPr/>
        </p:nvGrpSpPr>
        <p:grpSpPr>
          <a:xfrm>
            <a:off x="189584" y="4898242"/>
            <a:ext cx="2574609" cy="448921"/>
            <a:chOff x="1162046" y="705496"/>
            <a:chExt cx="2574609" cy="448921"/>
          </a:xfrm>
        </p:grpSpPr>
        <p:sp>
          <p:nvSpPr>
            <p:cNvPr id="102" name="Oval 101"/>
            <p:cNvSpPr/>
            <p:nvPr/>
          </p:nvSpPr>
          <p:spPr>
            <a:xfrm>
              <a:off x="116204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Oval 102"/>
            <p:cNvSpPr/>
            <p:nvPr/>
          </p:nvSpPr>
          <p:spPr>
            <a:xfrm>
              <a:off x="187823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Oval 103"/>
            <p:cNvSpPr/>
            <p:nvPr/>
          </p:nvSpPr>
          <p:spPr>
            <a:xfrm>
              <a:off x="2582985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Oval 104"/>
            <p:cNvSpPr/>
            <p:nvPr/>
          </p:nvSpPr>
          <p:spPr>
            <a:xfrm>
              <a:off x="3287734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6" name="Gruppierung 105"/>
          <p:cNvGrpSpPr/>
          <p:nvPr/>
        </p:nvGrpSpPr>
        <p:grpSpPr>
          <a:xfrm>
            <a:off x="189584" y="5597033"/>
            <a:ext cx="2574609" cy="448921"/>
            <a:chOff x="1162046" y="705496"/>
            <a:chExt cx="2574609" cy="448921"/>
          </a:xfrm>
        </p:grpSpPr>
        <p:sp>
          <p:nvSpPr>
            <p:cNvPr id="107" name="Oval 106"/>
            <p:cNvSpPr/>
            <p:nvPr/>
          </p:nvSpPr>
          <p:spPr>
            <a:xfrm>
              <a:off x="116204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Oval 107"/>
            <p:cNvSpPr/>
            <p:nvPr/>
          </p:nvSpPr>
          <p:spPr>
            <a:xfrm>
              <a:off x="187823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Oval 108"/>
            <p:cNvSpPr/>
            <p:nvPr/>
          </p:nvSpPr>
          <p:spPr>
            <a:xfrm>
              <a:off x="2582985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Oval 109"/>
            <p:cNvSpPr/>
            <p:nvPr/>
          </p:nvSpPr>
          <p:spPr>
            <a:xfrm>
              <a:off x="3287734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1" name="Gruppierung 110"/>
          <p:cNvGrpSpPr/>
          <p:nvPr/>
        </p:nvGrpSpPr>
        <p:grpSpPr>
          <a:xfrm>
            <a:off x="189584" y="6295826"/>
            <a:ext cx="2574609" cy="448921"/>
            <a:chOff x="1162046" y="705496"/>
            <a:chExt cx="2574609" cy="448921"/>
          </a:xfrm>
        </p:grpSpPr>
        <p:sp>
          <p:nvSpPr>
            <p:cNvPr id="112" name="Oval 111"/>
            <p:cNvSpPr/>
            <p:nvPr/>
          </p:nvSpPr>
          <p:spPr>
            <a:xfrm>
              <a:off x="116204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Oval 112"/>
            <p:cNvSpPr/>
            <p:nvPr/>
          </p:nvSpPr>
          <p:spPr>
            <a:xfrm>
              <a:off x="187823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Oval 113"/>
            <p:cNvSpPr/>
            <p:nvPr/>
          </p:nvSpPr>
          <p:spPr>
            <a:xfrm>
              <a:off x="2582985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Oval 114"/>
            <p:cNvSpPr/>
            <p:nvPr/>
          </p:nvSpPr>
          <p:spPr>
            <a:xfrm>
              <a:off x="3287734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6" name="Gruppierung 115"/>
          <p:cNvGrpSpPr/>
          <p:nvPr/>
        </p:nvGrpSpPr>
        <p:grpSpPr>
          <a:xfrm>
            <a:off x="3003657" y="3501612"/>
            <a:ext cx="2574609" cy="448921"/>
            <a:chOff x="1162046" y="705496"/>
            <a:chExt cx="2574609" cy="448921"/>
          </a:xfrm>
        </p:grpSpPr>
        <p:sp>
          <p:nvSpPr>
            <p:cNvPr id="117" name="Oval 116"/>
            <p:cNvSpPr/>
            <p:nvPr/>
          </p:nvSpPr>
          <p:spPr>
            <a:xfrm>
              <a:off x="116204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Oval 117"/>
            <p:cNvSpPr/>
            <p:nvPr/>
          </p:nvSpPr>
          <p:spPr>
            <a:xfrm>
              <a:off x="187823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Oval 118"/>
            <p:cNvSpPr/>
            <p:nvPr/>
          </p:nvSpPr>
          <p:spPr>
            <a:xfrm>
              <a:off x="2582985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Oval 119"/>
            <p:cNvSpPr/>
            <p:nvPr/>
          </p:nvSpPr>
          <p:spPr>
            <a:xfrm>
              <a:off x="3287734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1" name="Gruppierung 120"/>
          <p:cNvGrpSpPr/>
          <p:nvPr/>
        </p:nvGrpSpPr>
        <p:grpSpPr>
          <a:xfrm>
            <a:off x="3003657" y="4200403"/>
            <a:ext cx="2574609" cy="448921"/>
            <a:chOff x="1162046" y="705496"/>
            <a:chExt cx="2574609" cy="448921"/>
          </a:xfrm>
        </p:grpSpPr>
        <p:sp>
          <p:nvSpPr>
            <p:cNvPr id="122" name="Oval 121"/>
            <p:cNvSpPr/>
            <p:nvPr/>
          </p:nvSpPr>
          <p:spPr>
            <a:xfrm>
              <a:off x="116204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Oval 122"/>
            <p:cNvSpPr/>
            <p:nvPr/>
          </p:nvSpPr>
          <p:spPr>
            <a:xfrm>
              <a:off x="187823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Oval 123"/>
            <p:cNvSpPr/>
            <p:nvPr/>
          </p:nvSpPr>
          <p:spPr>
            <a:xfrm>
              <a:off x="2582985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Oval 124"/>
            <p:cNvSpPr/>
            <p:nvPr/>
          </p:nvSpPr>
          <p:spPr>
            <a:xfrm>
              <a:off x="3287734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6" name="Gruppierung 125"/>
          <p:cNvGrpSpPr/>
          <p:nvPr/>
        </p:nvGrpSpPr>
        <p:grpSpPr>
          <a:xfrm>
            <a:off x="3003657" y="4899194"/>
            <a:ext cx="2574609" cy="448921"/>
            <a:chOff x="1162046" y="705496"/>
            <a:chExt cx="2574609" cy="448921"/>
          </a:xfrm>
        </p:grpSpPr>
        <p:sp>
          <p:nvSpPr>
            <p:cNvPr id="127" name="Oval 126"/>
            <p:cNvSpPr/>
            <p:nvPr/>
          </p:nvSpPr>
          <p:spPr>
            <a:xfrm>
              <a:off x="116204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Oval 127"/>
            <p:cNvSpPr/>
            <p:nvPr/>
          </p:nvSpPr>
          <p:spPr>
            <a:xfrm>
              <a:off x="187823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Oval 128"/>
            <p:cNvSpPr/>
            <p:nvPr/>
          </p:nvSpPr>
          <p:spPr>
            <a:xfrm>
              <a:off x="2582985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Oval 129"/>
            <p:cNvSpPr/>
            <p:nvPr/>
          </p:nvSpPr>
          <p:spPr>
            <a:xfrm>
              <a:off x="3287734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1" name="Gruppierung 130"/>
          <p:cNvGrpSpPr/>
          <p:nvPr/>
        </p:nvGrpSpPr>
        <p:grpSpPr>
          <a:xfrm>
            <a:off x="3003657" y="5597985"/>
            <a:ext cx="2574609" cy="448921"/>
            <a:chOff x="1162046" y="705496"/>
            <a:chExt cx="2574609" cy="448921"/>
          </a:xfrm>
        </p:grpSpPr>
        <p:sp>
          <p:nvSpPr>
            <p:cNvPr id="132" name="Oval 131"/>
            <p:cNvSpPr/>
            <p:nvPr/>
          </p:nvSpPr>
          <p:spPr>
            <a:xfrm>
              <a:off x="116204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Oval 132"/>
            <p:cNvSpPr/>
            <p:nvPr/>
          </p:nvSpPr>
          <p:spPr>
            <a:xfrm>
              <a:off x="187823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Oval 133"/>
            <p:cNvSpPr/>
            <p:nvPr/>
          </p:nvSpPr>
          <p:spPr>
            <a:xfrm>
              <a:off x="2582985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Oval 134"/>
            <p:cNvSpPr/>
            <p:nvPr/>
          </p:nvSpPr>
          <p:spPr>
            <a:xfrm>
              <a:off x="3287734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6" name="Gruppierung 135"/>
          <p:cNvGrpSpPr/>
          <p:nvPr/>
        </p:nvGrpSpPr>
        <p:grpSpPr>
          <a:xfrm>
            <a:off x="3003657" y="6296778"/>
            <a:ext cx="2574609" cy="448921"/>
            <a:chOff x="1162046" y="705496"/>
            <a:chExt cx="2574609" cy="448921"/>
          </a:xfrm>
        </p:grpSpPr>
        <p:sp>
          <p:nvSpPr>
            <p:cNvPr id="137" name="Oval 136"/>
            <p:cNvSpPr/>
            <p:nvPr/>
          </p:nvSpPr>
          <p:spPr>
            <a:xfrm>
              <a:off x="116204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Oval 137"/>
            <p:cNvSpPr/>
            <p:nvPr/>
          </p:nvSpPr>
          <p:spPr>
            <a:xfrm>
              <a:off x="1878236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Oval 138"/>
            <p:cNvSpPr/>
            <p:nvPr/>
          </p:nvSpPr>
          <p:spPr>
            <a:xfrm>
              <a:off x="2582985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Oval 139"/>
            <p:cNvSpPr/>
            <p:nvPr/>
          </p:nvSpPr>
          <p:spPr>
            <a:xfrm>
              <a:off x="3287734" y="705496"/>
              <a:ext cx="448921" cy="44892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1" name="Oval 140"/>
          <p:cNvSpPr/>
          <p:nvPr/>
        </p:nvSpPr>
        <p:spPr>
          <a:xfrm>
            <a:off x="3003657" y="1404287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Oval 141"/>
          <p:cNvSpPr/>
          <p:nvPr/>
        </p:nvSpPr>
        <p:spPr>
          <a:xfrm>
            <a:off x="3003657" y="2103078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Oval 142"/>
          <p:cNvSpPr/>
          <p:nvPr/>
        </p:nvSpPr>
        <p:spPr>
          <a:xfrm>
            <a:off x="3003657" y="2801869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Oval 143"/>
          <p:cNvSpPr/>
          <p:nvPr/>
        </p:nvSpPr>
        <p:spPr>
          <a:xfrm>
            <a:off x="3719847" y="2801869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Oval 144"/>
          <p:cNvSpPr/>
          <p:nvPr/>
        </p:nvSpPr>
        <p:spPr>
          <a:xfrm>
            <a:off x="4436037" y="2801869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Oval 145"/>
          <p:cNvSpPr/>
          <p:nvPr/>
        </p:nvSpPr>
        <p:spPr>
          <a:xfrm>
            <a:off x="3719847" y="2103078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Oval 146"/>
          <p:cNvSpPr/>
          <p:nvPr/>
        </p:nvSpPr>
        <p:spPr>
          <a:xfrm>
            <a:off x="3003657" y="705496"/>
            <a:ext cx="448921" cy="4489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Oval 147"/>
          <p:cNvSpPr/>
          <p:nvPr/>
        </p:nvSpPr>
        <p:spPr>
          <a:xfrm>
            <a:off x="1610523" y="11320"/>
            <a:ext cx="448921" cy="4489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9" name="Oval 148"/>
          <p:cNvSpPr/>
          <p:nvPr/>
        </p:nvSpPr>
        <p:spPr>
          <a:xfrm>
            <a:off x="3719847" y="0"/>
            <a:ext cx="448921" cy="4489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Oval 149"/>
          <p:cNvSpPr/>
          <p:nvPr/>
        </p:nvSpPr>
        <p:spPr>
          <a:xfrm>
            <a:off x="5829171" y="-11320"/>
            <a:ext cx="448921" cy="4489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1" name="Oval 150"/>
          <p:cNvSpPr/>
          <p:nvPr/>
        </p:nvSpPr>
        <p:spPr>
          <a:xfrm>
            <a:off x="4438897" y="-22640"/>
            <a:ext cx="448921" cy="4489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2" name="Oval 151"/>
          <p:cNvSpPr/>
          <p:nvPr/>
        </p:nvSpPr>
        <p:spPr>
          <a:xfrm>
            <a:off x="5829171" y="705496"/>
            <a:ext cx="448921" cy="4489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Oval 152"/>
          <p:cNvSpPr/>
          <p:nvPr/>
        </p:nvSpPr>
        <p:spPr>
          <a:xfrm>
            <a:off x="5129345" y="705496"/>
            <a:ext cx="448921" cy="4489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Oval 153"/>
          <p:cNvSpPr/>
          <p:nvPr/>
        </p:nvSpPr>
        <p:spPr>
          <a:xfrm>
            <a:off x="5829171" y="1404287"/>
            <a:ext cx="448921" cy="4489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5" name="Oval 154"/>
          <p:cNvSpPr/>
          <p:nvPr/>
        </p:nvSpPr>
        <p:spPr>
          <a:xfrm>
            <a:off x="6528997" y="1404287"/>
            <a:ext cx="448921" cy="4489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Oval 155"/>
          <p:cNvSpPr/>
          <p:nvPr/>
        </p:nvSpPr>
        <p:spPr>
          <a:xfrm>
            <a:off x="5129345" y="-11320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7" name="Oval 156"/>
          <p:cNvSpPr/>
          <p:nvPr/>
        </p:nvSpPr>
        <p:spPr>
          <a:xfrm>
            <a:off x="6528997" y="11320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8" name="Oval 157"/>
          <p:cNvSpPr/>
          <p:nvPr/>
        </p:nvSpPr>
        <p:spPr>
          <a:xfrm>
            <a:off x="6543370" y="705496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9" name="Oval 158"/>
          <p:cNvSpPr/>
          <p:nvPr/>
        </p:nvSpPr>
        <p:spPr>
          <a:xfrm>
            <a:off x="5829171" y="3501612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0" name="Oval 159"/>
          <p:cNvSpPr/>
          <p:nvPr/>
        </p:nvSpPr>
        <p:spPr>
          <a:xfrm>
            <a:off x="5829171" y="4199451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1" name="Oval 160"/>
          <p:cNvSpPr/>
          <p:nvPr/>
        </p:nvSpPr>
        <p:spPr>
          <a:xfrm>
            <a:off x="5829171" y="4897290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Oval 161"/>
          <p:cNvSpPr/>
          <p:nvPr/>
        </p:nvSpPr>
        <p:spPr>
          <a:xfrm>
            <a:off x="5829171" y="5595129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Oval 162"/>
          <p:cNvSpPr/>
          <p:nvPr/>
        </p:nvSpPr>
        <p:spPr>
          <a:xfrm>
            <a:off x="5829171" y="6292968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" name="Oval 163"/>
          <p:cNvSpPr/>
          <p:nvPr/>
        </p:nvSpPr>
        <p:spPr>
          <a:xfrm>
            <a:off x="6543370" y="4200403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5" name="Oval 164"/>
          <p:cNvSpPr/>
          <p:nvPr/>
        </p:nvSpPr>
        <p:spPr>
          <a:xfrm>
            <a:off x="6543370" y="4899194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6" name="Oval 165"/>
          <p:cNvSpPr/>
          <p:nvPr/>
        </p:nvSpPr>
        <p:spPr>
          <a:xfrm>
            <a:off x="6528997" y="6295826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7" name="Oval 166"/>
          <p:cNvSpPr/>
          <p:nvPr/>
        </p:nvSpPr>
        <p:spPr>
          <a:xfrm>
            <a:off x="6528997" y="5597985"/>
            <a:ext cx="448921" cy="4489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8" name="Oval 167"/>
          <p:cNvSpPr/>
          <p:nvPr/>
        </p:nvSpPr>
        <p:spPr>
          <a:xfrm>
            <a:off x="3719847" y="705496"/>
            <a:ext cx="448921" cy="44892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Oval 168"/>
          <p:cNvSpPr/>
          <p:nvPr/>
        </p:nvSpPr>
        <p:spPr>
          <a:xfrm>
            <a:off x="4424596" y="705496"/>
            <a:ext cx="448921" cy="44892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0" name="Oval 169"/>
          <p:cNvSpPr/>
          <p:nvPr/>
        </p:nvSpPr>
        <p:spPr>
          <a:xfrm>
            <a:off x="4438897" y="1404287"/>
            <a:ext cx="448921" cy="44892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1" name="Oval 170"/>
          <p:cNvSpPr/>
          <p:nvPr/>
        </p:nvSpPr>
        <p:spPr>
          <a:xfrm>
            <a:off x="3719847" y="1404287"/>
            <a:ext cx="448921" cy="44892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2" name="Oval 171"/>
          <p:cNvSpPr/>
          <p:nvPr/>
        </p:nvSpPr>
        <p:spPr>
          <a:xfrm>
            <a:off x="5129345" y="2103078"/>
            <a:ext cx="448921" cy="44892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3" name="Oval 172"/>
          <p:cNvSpPr/>
          <p:nvPr/>
        </p:nvSpPr>
        <p:spPr>
          <a:xfrm>
            <a:off x="5829171" y="2801869"/>
            <a:ext cx="448921" cy="44892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Oval 173"/>
          <p:cNvSpPr/>
          <p:nvPr/>
        </p:nvSpPr>
        <p:spPr>
          <a:xfrm>
            <a:off x="6528997" y="3500660"/>
            <a:ext cx="448921" cy="44892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5" name="Oval 174"/>
          <p:cNvSpPr/>
          <p:nvPr/>
        </p:nvSpPr>
        <p:spPr>
          <a:xfrm>
            <a:off x="5829171" y="2103078"/>
            <a:ext cx="448921" cy="44892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6" name="Oval 175"/>
          <p:cNvSpPr/>
          <p:nvPr/>
        </p:nvSpPr>
        <p:spPr>
          <a:xfrm>
            <a:off x="5129345" y="2801869"/>
            <a:ext cx="448921" cy="44892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7" name="Oval 176"/>
          <p:cNvSpPr/>
          <p:nvPr/>
        </p:nvSpPr>
        <p:spPr>
          <a:xfrm>
            <a:off x="4424596" y="2103078"/>
            <a:ext cx="448921" cy="448921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8" name="Oval 177"/>
          <p:cNvSpPr/>
          <p:nvPr/>
        </p:nvSpPr>
        <p:spPr>
          <a:xfrm>
            <a:off x="5129345" y="1404287"/>
            <a:ext cx="448921" cy="4489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9" name="Oval 178"/>
          <p:cNvSpPr/>
          <p:nvPr/>
        </p:nvSpPr>
        <p:spPr>
          <a:xfrm>
            <a:off x="6543370" y="2801869"/>
            <a:ext cx="448921" cy="4489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0" name="Oval 179"/>
          <p:cNvSpPr/>
          <p:nvPr/>
        </p:nvSpPr>
        <p:spPr>
          <a:xfrm>
            <a:off x="6543370" y="2116639"/>
            <a:ext cx="448921" cy="44892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1" name="Oval 180"/>
          <p:cNvSpPr/>
          <p:nvPr/>
        </p:nvSpPr>
        <p:spPr>
          <a:xfrm>
            <a:off x="3003657" y="11320"/>
            <a:ext cx="448921" cy="4489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2" name="Oval 181"/>
          <p:cNvSpPr/>
          <p:nvPr/>
        </p:nvSpPr>
        <p:spPr>
          <a:xfrm>
            <a:off x="2315272" y="-22640"/>
            <a:ext cx="448921" cy="4489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3" name="Textfeld 182"/>
          <p:cNvSpPr txBox="1"/>
          <p:nvPr/>
        </p:nvSpPr>
        <p:spPr>
          <a:xfrm>
            <a:off x="638504" y="3881627"/>
            <a:ext cx="4047795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</a:rPr>
              <a:t>Anschliessend</a:t>
            </a:r>
            <a:r>
              <a:rPr lang="de-DE" dirty="0" smtClean="0">
                <a:solidFill>
                  <a:srgbClr val="000000"/>
                </a:solidFill>
              </a:rPr>
              <a:t> erfolgt an jedem Schnittpunkt die </a:t>
            </a:r>
            <a:r>
              <a:rPr lang="de-DE" b="1" dirty="0" smtClean="0">
                <a:solidFill>
                  <a:srgbClr val="FF0000"/>
                </a:solidFill>
              </a:rPr>
              <a:t>Flächenklassifikation</a:t>
            </a:r>
            <a:r>
              <a:rPr lang="de-DE" dirty="0"/>
              <a:t>:</a:t>
            </a:r>
          </a:p>
          <a:p>
            <a:pPr marL="182563" indent="-182563">
              <a:buFont typeface="Arial"/>
              <a:buChar char="•"/>
            </a:pPr>
            <a:r>
              <a:rPr lang="de-DE" dirty="0">
                <a:solidFill>
                  <a:schemeClr val="accent6"/>
                </a:solidFill>
              </a:rPr>
              <a:t>Siedlungsgebiet</a:t>
            </a:r>
          </a:p>
          <a:p>
            <a:pPr marL="182563" indent="-182563">
              <a:buFont typeface="Arial"/>
              <a:buChar char="•"/>
            </a:pPr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Landwirtschaftsgebiet</a:t>
            </a:r>
          </a:p>
          <a:p>
            <a:pPr marL="182563" indent="-182563">
              <a:buFont typeface="Arial"/>
              <a:buChar char="•"/>
            </a:pPr>
            <a:r>
              <a:rPr lang="de-DE" dirty="0">
                <a:solidFill>
                  <a:srgbClr val="008000"/>
                </a:solidFill>
              </a:rPr>
              <a:t>Wald</a:t>
            </a:r>
          </a:p>
          <a:p>
            <a:pPr marL="182563" indent="-182563">
              <a:buFont typeface="Arial"/>
              <a:buChar char="•"/>
            </a:pPr>
            <a:r>
              <a:rPr lang="de-DE" dirty="0"/>
              <a:t>Unproduktiv (hier nicht vorhanden)</a:t>
            </a:r>
          </a:p>
          <a:p>
            <a:pPr marL="182563" indent="-182563">
              <a:buFont typeface="Arial"/>
              <a:buChar char="•"/>
            </a:pPr>
            <a:endParaRPr lang="de-DE" dirty="0"/>
          </a:p>
          <a:p>
            <a:r>
              <a:rPr lang="de-DE" dirty="0"/>
              <a:t>Dann </a:t>
            </a:r>
            <a:r>
              <a:rPr lang="de-DE" dirty="0" smtClean="0"/>
              <a:t>werden pro </a:t>
            </a:r>
            <a:r>
              <a:rPr lang="de-DE" dirty="0"/>
              <a:t>Klasse </a:t>
            </a:r>
            <a:r>
              <a:rPr lang="de-DE" dirty="0" smtClean="0"/>
              <a:t>die Punkte ausgezählt </a:t>
            </a:r>
            <a:r>
              <a:rPr lang="de-DE" dirty="0"/>
              <a:t>=&gt; Statistik.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162800" y="1663700"/>
            <a:ext cx="17907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Natürlich ergeben sich in Grenzbereichen Fragen zur korrekten Zuordnung in die einzelnen Klassen. Die entsprechende Diskussion ist aber durchaus erwünscht. Sie zeigt Grenzen der erreichbaren Genauigkeit dieser Statistik auf.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91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ildschirmfoto 2013-03-01 um 08.3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88" y="3462689"/>
            <a:ext cx="4933812" cy="3395311"/>
          </a:xfrm>
          <a:prstGeom prst="rect">
            <a:avLst/>
          </a:prstGeom>
        </p:spPr>
      </p:pic>
      <p:pic>
        <p:nvPicPr>
          <p:cNvPr id="2" name="Bild 1" descr="Bildschirmfoto 2013-03-01 um 08.37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17" y="3004716"/>
            <a:ext cx="4782981" cy="3295273"/>
          </a:xfrm>
          <a:prstGeom prst="rect">
            <a:avLst/>
          </a:prstGeom>
          <a:ln w="76200" cmpd="sng">
            <a:solidFill>
              <a:srgbClr val="FFFFFF"/>
            </a:solidFill>
          </a:ln>
        </p:spPr>
      </p:pic>
      <p:pic>
        <p:nvPicPr>
          <p:cNvPr id="3" name="Bild 2" descr="Bildschirmfoto 2013-03-01 um 08.38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7121" cy="3679247"/>
          </a:xfrm>
          <a:prstGeom prst="rect">
            <a:avLst/>
          </a:prstGeom>
          <a:ln w="76200" cmpd="sng">
            <a:solidFill>
              <a:srgbClr val="FFFFFF"/>
            </a:solidFill>
          </a:ln>
        </p:spPr>
      </p:pic>
      <p:sp>
        <p:nvSpPr>
          <p:cNvPr id="6" name="Rechteck 5"/>
          <p:cNvSpPr/>
          <p:nvPr/>
        </p:nvSpPr>
        <p:spPr>
          <a:xfrm>
            <a:off x="5245999" y="0"/>
            <a:ext cx="3898001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Die Auswertung soll für </a:t>
            </a:r>
            <a:r>
              <a:rPr lang="de-DE" dirty="0"/>
              <a:t>mindestens </a:t>
            </a:r>
            <a:r>
              <a:rPr lang="de-DE" b="1" dirty="0">
                <a:solidFill>
                  <a:srgbClr val="FF0000"/>
                </a:solidFill>
              </a:rPr>
              <a:t>drei, möglichst unterschiedliche </a:t>
            </a:r>
            <a:r>
              <a:rPr lang="de-DE" b="1" dirty="0" smtClean="0">
                <a:solidFill>
                  <a:srgbClr val="FF0000"/>
                </a:solidFill>
              </a:rPr>
              <a:t>Situationen </a:t>
            </a:r>
            <a:r>
              <a:rPr lang="de-DE" dirty="0" smtClean="0"/>
              <a:t>erstellt werden.</a:t>
            </a:r>
            <a:endParaRPr lang="de-DE" dirty="0"/>
          </a:p>
          <a:p>
            <a:endParaRPr lang="de-DE" dirty="0"/>
          </a:p>
          <a:p>
            <a:r>
              <a:rPr lang="de-DE" dirty="0"/>
              <a:t>Arbeitsteilung mit anderen Gruppen ist </a:t>
            </a:r>
            <a:r>
              <a:rPr lang="de-DE" dirty="0" smtClean="0"/>
              <a:t>wegen des erheblichen Arbeitsaufwandes zulässig</a:t>
            </a:r>
            <a:r>
              <a:rPr lang="de-DE" dirty="0"/>
              <a:t>. </a:t>
            </a:r>
            <a:r>
              <a:rPr lang="de-DE" dirty="0" smtClean="0"/>
              <a:t>Die Auswertung der Daten und das Erstellen des Berichts erfolgt </a:t>
            </a:r>
            <a:r>
              <a:rPr lang="de-DE" dirty="0"/>
              <a:t>aber </a:t>
            </a:r>
            <a:r>
              <a:rPr lang="de-DE" dirty="0" smtClean="0"/>
              <a:t>durch jede Gruppe einzeln.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497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Macintosh PowerPoint</Application>
  <PresentationFormat>Bildschirmpräsentation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Eigene Arealstatistik einer Gemeinde erstellen: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Eglisau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 Alean</dc:creator>
  <cp:lastModifiedBy>Juerg Alean</cp:lastModifiedBy>
  <cp:revision>10</cp:revision>
  <dcterms:created xsi:type="dcterms:W3CDTF">2013-03-01T06:56:55Z</dcterms:created>
  <dcterms:modified xsi:type="dcterms:W3CDTF">2014-03-25T16:54:29Z</dcterms:modified>
</cp:coreProperties>
</file>