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72" r:id="rId3"/>
    <p:sldId id="260" r:id="rId4"/>
    <p:sldId id="261" r:id="rId5"/>
    <p:sldId id="262" r:id="rId6"/>
    <p:sldId id="271" r:id="rId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7"/>
    <p:restoredTop sz="94453"/>
  </p:normalViewPr>
  <p:slideViewPr>
    <p:cSldViewPr snapToGrid="0" snapToObjects="1">
      <p:cViewPr varScale="1">
        <p:scale>
          <a:sx n="110" d="100"/>
          <a:sy n="110" d="100"/>
        </p:scale>
        <p:origin x="12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3B693-B6DF-2149-A5FB-301971DA4552}" type="datetimeFigureOut">
              <a:rPr lang="de-DE" smtClean="0"/>
              <a:pPr/>
              <a:t>22.04.20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10094-CB30-BA45-B43A-4C9D992CAA9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9916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Der Flüchtlingsbegriff im Schweizer Asylrecht: Artikel 3 Asylgesetz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1) </a:t>
            </a:r>
            <a:r>
              <a:rPr lang="de-DE" dirty="0"/>
              <a:t>Flüchtlinge sind Personen, die in ihrem Heimatstaat oder im Land, in dem sie zuletzt wohnten, wegen ihrer </a:t>
            </a:r>
            <a:r>
              <a:rPr lang="de-DE" b="1" dirty="0"/>
              <a:t>Rasse, Religion, Nationalität, Zugehörigkeit zu einer bestimmten sozialen Gruppe oder wegen ihrer politischen Anschauungen ernsthaften Nachteilen ausgesetzt sind</a:t>
            </a:r>
            <a:r>
              <a:rPr lang="de-DE" dirty="0"/>
              <a:t> oder </a:t>
            </a:r>
            <a:r>
              <a:rPr lang="de-DE" b="1" dirty="0"/>
              <a:t>begründete Furcht </a:t>
            </a:r>
            <a:r>
              <a:rPr lang="de-DE" dirty="0"/>
              <a:t>haben, solchen Nachteilen ausgesetzt zu werden</a:t>
            </a:r>
            <a:r>
              <a:rPr lang="de-DE" dirty="0" smtClean="0"/>
              <a:t>. </a:t>
            </a:r>
            <a:endParaRPr lang="de-DE" dirty="0"/>
          </a:p>
          <a:p>
            <a:pPr>
              <a:buNone/>
            </a:pPr>
            <a:r>
              <a:rPr lang="de-DE" dirty="0" smtClean="0"/>
              <a:t>2) </a:t>
            </a:r>
            <a:r>
              <a:rPr lang="de-DE" dirty="0"/>
              <a:t>Als ernsthafte Nachteile gelten namentlich die </a:t>
            </a:r>
            <a:r>
              <a:rPr lang="de-DE" b="1" dirty="0"/>
              <a:t>Gefährdung des Leibes, des Lebens oder der Freiheit </a:t>
            </a:r>
            <a:r>
              <a:rPr lang="de-DE" dirty="0"/>
              <a:t>sowie </a:t>
            </a:r>
            <a:r>
              <a:rPr lang="de-DE" dirty="0" err="1"/>
              <a:t>Massnahmen</a:t>
            </a:r>
            <a:r>
              <a:rPr lang="de-DE" dirty="0"/>
              <a:t>, die einen unerträglichen </a:t>
            </a:r>
            <a:r>
              <a:rPr lang="de-DE" b="1" dirty="0"/>
              <a:t>psychischen Druck </a:t>
            </a:r>
            <a:r>
              <a:rPr lang="de-DE" dirty="0"/>
              <a:t>bewirken. Den </a:t>
            </a:r>
            <a:r>
              <a:rPr lang="de-DE" b="1" dirty="0"/>
              <a:t>frauenspezifischen Fluchtgründen</a:t>
            </a:r>
            <a:r>
              <a:rPr lang="de-DE" dirty="0"/>
              <a:t> ist Rechnung zu tragen.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19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Der Flüchtlingsbegriff im Schweizer Asylrecht: Artikel 3 Asylgesetz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69169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de-DE" b="1" dirty="0" smtClean="0"/>
              <a:t>Keine </a:t>
            </a:r>
            <a:r>
              <a:rPr lang="de-DE" b="1" dirty="0"/>
              <a:t>Flüchtlinge </a:t>
            </a:r>
            <a:r>
              <a:rPr lang="de-DE" dirty="0"/>
              <a:t>sind Personen, die wegen </a:t>
            </a:r>
            <a:r>
              <a:rPr lang="de-DE" b="1" dirty="0"/>
              <a:t>Wehrdienstverweigerung oder Desertion </a:t>
            </a:r>
            <a:r>
              <a:rPr lang="de-DE" dirty="0"/>
              <a:t>ernsthaften Nachteilen ausgesetzt sind oder begründete Furcht haben, solchen Nachteilen ausgesetzt zu werden. Vorbehalten bleibt die Einhaltung des Abkommens vom 28. Juli 1951 über die Rechtsstellung der Flüchtlinge</a:t>
            </a:r>
            <a:r>
              <a:rPr lang="de-DE" dirty="0" smtClean="0"/>
              <a:t>.</a:t>
            </a:r>
            <a:r>
              <a:rPr lang="de-DE" dirty="0"/>
              <a:t> </a:t>
            </a:r>
          </a:p>
          <a:p>
            <a:pPr marL="514350" indent="-514350">
              <a:buFont typeface="+mj-lt"/>
              <a:buAutoNum type="arabicParenR" startAt="3"/>
            </a:pPr>
            <a:r>
              <a:rPr lang="de-DE" b="1" dirty="0" smtClean="0"/>
              <a:t>Keine </a:t>
            </a:r>
            <a:r>
              <a:rPr lang="de-DE" b="1" dirty="0"/>
              <a:t>Flüchtlinge sind Personen</a:t>
            </a:r>
            <a:r>
              <a:rPr lang="de-DE" dirty="0"/>
              <a:t>, die Gründe geltend machen, die </a:t>
            </a:r>
            <a:r>
              <a:rPr lang="de-DE" b="1" dirty="0"/>
              <a:t>wegen ihres Verhaltens nach der Ausreise </a:t>
            </a:r>
            <a:r>
              <a:rPr lang="de-DE" dirty="0"/>
              <a:t>entstanden sind und die weder Ausdruck noch Fortsetzung einer bereits im Heimat- oder Herkunftsstaat bestehenden Überzeugung oder Ausrichtung sind. Vorbehalten bleibt das Abkommen vom 28. Juli 1951 über die Rechtsstellung der Flüchtlinge (Flüchtlingskonvention)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541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Ergänzungen zur Schweizer </a:t>
            </a:r>
            <a:r>
              <a:rPr lang="de-DE" b="1" dirty="0" smtClean="0"/>
              <a:t>Asylpraxis (1)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11692"/>
            <a:ext cx="8375106" cy="5277849"/>
          </a:xfrm>
        </p:spPr>
        <p:txBody>
          <a:bodyPr>
            <a:normAutofit/>
          </a:bodyPr>
          <a:lstStyle/>
          <a:p>
            <a:r>
              <a:rPr lang="de-DE" b="1" dirty="0"/>
              <a:t>Dubliner Abkommen: </a:t>
            </a:r>
            <a:r>
              <a:rPr lang="de-DE" dirty="0"/>
              <a:t>Asylsuchende dürfen lediglich ein Asylgesuch im Dubliner Raum stellen, ansonsten Rückweisung</a:t>
            </a:r>
          </a:p>
          <a:p>
            <a:r>
              <a:rPr lang="de-DE" dirty="0"/>
              <a:t>Asylsuchende müssen ihre </a:t>
            </a:r>
            <a:r>
              <a:rPr lang="de-DE" b="1" dirty="0"/>
              <a:t>Identität belegen</a:t>
            </a:r>
            <a:r>
              <a:rPr lang="de-DE" dirty="0"/>
              <a:t>, ansonsten Nichteintreten </a:t>
            </a:r>
          </a:p>
          <a:p>
            <a:pPr lvl="0"/>
            <a:r>
              <a:rPr lang="de-DE" dirty="0" smtClean="0"/>
              <a:t>Auf Asylgesuche aus </a:t>
            </a:r>
            <a:r>
              <a:rPr lang="de-DE" i="1" dirty="0" smtClean="0"/>
              <a:t>„</a:t>
            </a:r>
            <a:r>
              <a:rPr lang="de-DE" i="1" dirty="0" err="1"/>
              <a:t>safe</a:t>
            </a:r>
            <a:r>
              <a:rPr lang="de-DE" i="1" dirty="0"/>
              <a:t> countries</a:t>
            </a:r>
            <a:r>
              <a:rPr lang="de-DE" i="1" dirty="0" smtClean="0"/>
              <a:t>“</a:t>
            </a:r>
            <a:r>
              <a:rPr lang="de-DE" dirty="0" smtClean="0"/>
              <a:t> wird </a:t>
            </a:r>
            <a:r>
              <a:rPr lang="de-DE" dirty="0"/>
              <a:t>nicht eingetreten, </a:t>
            </a:r>
            <a:r>
              <a:rPr lang="de-DE" dirty="0" err="1"/>
              <a:t>ausser</a:t>
            </a:r>
            <a:r>
              <a:rPr lang="de-DE" dirty="0"/>
              <a:t> es</a:t>
            </a:r>
            <a:r>
              <a:rPr lang="de-DE" dirty="0" smtClean="0"/>
              <a:t> gibt </a:t>
            </a:r>
            <a:r>
              <a:rPr lang="de-DE" dirty="0"/>
              <a:t>im Einzelfall Hinweise auf eine Verfolgung. 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373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Ergänzungen zur Schweizer Asylpraxis (2)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76739"/>
            <a:ext cx="8468323" cy="544096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de-DE" dirty="0"/>
              <a:t>Ernsthafte Nachteile (erlitten oder befürchtet) müssen </a:t>
            </a:r>
            <a:r>
              <a:rPr lang="de-DE" i="1" dirty="0"/>
              <a:t>aktuell</a:t>
            </a:r>
            <a:r>
              <a:rPr lang="de-DE" dirty="0"/>
              <a:t> sein. Weit zurückliegende Vorkommnisse sind nicht mehr asylrelevant.</a:t>
            </a:r>
          </a:p>
          <a:p>
            <a:pPr lvl="0"/>
            <a:r>
              <a:rPr lang="de-DE" dirty="0"/>
              <a:t>Ernsthafte Nachteile müssen eine </a:t>
            </a:r>
            <a:r>
              <a:rPr lang="de-DE" i="1" dirty="0"/>
              <a:t>hohe Intensität</a:t>
            </a:r>
            <a:r>
              <a:rPr lang="de-DE" dirty="0"/>
              <a:t> aufweisen (z.B. Folter)</a:t>
            </a:r>
          </a:p>
          <a:p>
            <a:pPr lvl="0"/>
            <a:r>
              <a:rPr lang="de-DE" dirty="0" smtClean="0"/>
              <a:t>Die </a:t>
            </a:r>
            <a:r>
              <a:rPr lang="de-DE" dirty="0"/>
              <a:t>Klausel „Zugehörigkeit zu einer bestimmten sozialen Gruppe“ ist nicht näher definiert.</a:t>
            </a:r>
            <a:endParaRPr lang="de-DE" dirty="0" smtClean="0"/>
          </a:p>
          <a:p>
            <a:pPr lvl="0"/>
            <a:r>
              <a:rPr lang="de-DE" b="1" dirty="0" smtClean="0"/>
              <a:t>Zielgerichtetheit </a:t>
            </a:r>
            <a:r>
              <a:rPr lang="de-DE" dirty="0" smtClean="0"/>
              <a:t>der Verfolgung als Bedingung für Asyl;  Bei Bürgerkriegsflüchtlingen ohne zielgerichtete Verfolgung, aber mit unzulässiger Wegweisung </a:t>
            </a:r>
            <a:r>
              <a:rPr lang="de-DE" dirty="0" smtClean="0">
                <a:sym typeface="Wingdings"/>
              </a:rPr>
              <a:t> </a:t>
            </a:r>
            <a:r>
              <a:rPr lang="de-DE" b="1" dirty="0" smtClean="0"/>
              <a:t>vorläufige Aufnahme</a:t>
            </a:r>
            <a:r>
              <a:rPr lang="de-DE" dirty="0" smtClean="0"/>
              <a:t>. Arbeit theoretisch möglich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Ergänzungen zur Schweizer Asylpraxis (3)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978674"/>
            <a:ext cx="9144000" cy="5879326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Kein Asyl wenn eine inländische Fluchtalternative besteht (z.B. eine sichere Region innerhalb eines Bürgerkriegslandes)</a:t>
            </a:r>
          </a:p>
          <a:p>
            <a:pPr lvl="0"/>
            <a:r>
              <a:rPr lang="de-DE" dirty="0" smtClean="0"/>
              <a:t>Eine </a:t>
            </a:r>
            <a:r>
              <a:rPr lang="de-DE" dirty="0"/>
              <a:t>asylsuchende Person muss ihre Verfolgung/ernsthaften Nachteile den Schweizer Behörden </a:t>
            </a:r>
            <a:r>
              <a:rPr lang="de-DE" b="1" dirty="0"/>
              <a:t>glaubhaft </a:t>
            </a:r>
            <a:r>
              <a:rPr lang="de-DE" b="1" dirty="0" smtClean="0"/>
              <a:t>machen:</a:t>
            </a:r>
          </a:p>
          <a:p>
            <a:pPr lvl="1"/>
            <a:r>
              <a:rPr lang="de-DE" b="1" dirty="0" smtClean="0"/>
              <a:t>Substantiiert</a:t>
            </a:r>
          </a:p>
          <a:p>
            <a:pPr lvl="1"/>
            <a:r>
              <a:rPr lang="de-DE" b="1" dirty="0" smtClean="0"/>
              <a:t>Plausibel</a:t>
            </a:r>
          </a:p>
          <a:p>
            <a:pPr lvl="1"/>
            <a:r>
              <a:rPr lang="de-DE" b="1" dirty="0" smtClean="0"/>
              <a:t>Konkret</a:t>
            </a:r>
          </a:p>
          <a:p>
            <a:pPr lvl="1"/>
            <a:r>
              <a:rPr lang="de-DE" b="1" dirty="0" smtClean="0"/>
              <a:t>Widerspruchsfrei</a:t>
            </a:r>
          </a:p>
          <a:p>
            <a:pPr lvl="1"/>
            <a:r>
              <a:rPr lang="de-DE" b="1" dirty="0" smtClean="0"/>
              <a:t>Abgabe von Beweismaterial</a:t>
            </a:r>
            <a:endParaRPr lang="de-DE" dirty="0" smtClean="0"/>
          </a:p>
          <a:p>
            <a:pPr lvl="0"/>
            <a:r>
              <a:rPr lang="de-DE" dirty="0" smtClean="0"/>
              <a:t>Asylunwürdigkeit bei begangenen Verbrechen; wenn Flüchtlingseigenschaft trotzdem erfüllt, kein Asyl aber auch keine Wegweisung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Ergänzungen zur Schweizer Asylpraxis </a:t>
            </a:r>
            <a:r>
              <a:rPr lang="de-DE" b="1" dirty="0" smtClean="0"/>
              <a:t>(4)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78568"/>
            <a:ext cx="8229600" cy="587943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de-DE" dirty="0"/>
              <a:t>Die Asylpraxis zu einzelnen Herkunftsländer wird (auch aus politischen Gründen) periodisch angepasst, z.B. durch Entscheide des Bundesverwaltungsgerichts. </a:t>
            </a:r>
            <a:endParaRPr lang="de-DE" dirty="0" smtClean="0"/>
          </a:p>
          <a:p>
            <a:pPr lvl="0"/>
            <a:r>
              <a:rPr lang="de-DE" b="1" dirty="0" smtClean="0"/>
              <a:t>UMA </a:t>
            </a:r>
            <a:r>
              <a:rPr lang="de-DE" b="1" dirty="0"/>
              <a:t>(unbegleitete minderjährige Asylsuchende):</a:t>
            </a:r>
            <a:r>
              <a:rPr lang="de-DE" dirty="0"/>
              <a:t> Als minderjährig gilt im Asylbereich, wer das 18. Lebensjahr noch nicht vollendet hat. Nach der internationalen Menschenrechtskonvention ist die Schweiz verpflichtet, diese Kinder und Jugendlichen besonders zu schützen.</a:t>
            </a:r>
          </a:p>
          <a:p>
            <a:pPr lvl="0"/>
            <a:r>
              <a:rPr lang="de-DE" dirty="0" err="1"/>
              <a:t>Schliesslich</a:t>
            </a:r>
            <a:r>
              <a:rPr lang="de-DE" dirty="0"/>
              <a:t>: die Bezeichnung „Asylant“ gilt als abschätzig und sollte nicht verwendet werden. Besser: Asylsuchender, Asylbewerber.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72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Macintosh PowerPoint</Application>
  <PresentationFormat>Bildschirmpräsentation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Office-Design</vt:lpstr>
      <vt:lpstr>Der Flüchtlingsbegriff im Schweizer Asylrecht: Artikel 3 Asylgesetz </vt:lpstr>
      <vt:lpstr>Der Flüchtlingsbegriff im Schweizer Asylrecht: Artikel 3 Asylgesetz </vt:lpstr>
      <vt:lpstr>Ergänzungen zur Schweizer Asylpraxis (1) </vt:lpstr>
      <vt:lpstr>Ergänzungen zur Schweizer Asylpraxis (2)</vt:lpstr>
      <vt:lpstr>Ergänzungen zur Schweizer Asylpraxis (3)</vt:lpstr>
      <vt:lpstr>Ergänzungen zur Schweizer Asylpraxis (4)</vt:lpstr>
    </vt:vector>
  </TitlesOfParts>
  <Company>Kantonsschule Schaffhausen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Reto Soliva</dc:creator>
  <cp:lastModifiedBy>Soliva Reto</cp:lastModifiedBy>
  <cp:revision>20</cp:revision>
  <dcterms:created xsi:type="dcterms:W3CDTF">2012-01-12T21:46:07Z</dcterms:created>
  <dcterms:modified xsi:type="dcterms:W3CDTF">2020-04-22T13:26:37Z</dcterms:modified>
</cp:coreProperties>
</file>