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2" r:id="rId5"/>
    <p:sldId id="260" r:id="rId6"/>
    <p:sldId id="261"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8" autoAdjust="0"/>
    <p:restoredTop sz="94545"/>
  </p:normalViewPr>
  <p:slideViewPr>
    <p:cSldViewPr snapToGrid="0" snapToObjects="1">
      <p:cViewPr varScale="1">
        <p:scale>
          <a:sx n="81" d="100"/>
          <a:sy n="81" d="100"/>
        </p:scale>
        <p:origin x="518" y="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5EEA4-C685-5E42-A487-F23D3CEADFEE}" type="datetimeFigureOut">
              <a:rPr lang="de-DE" smtClean="0"/>
              <a:t>28.04.2020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87D74-3EC4-1448-93DE-B6F267CFB5BA}" type="slidenum">
              <a:rPr lang="de-DE" smtClean="0"/>
              <a:t>‹Nr.›</a:t>
            </a:fld>
            <a:endParaRPr lang="de-DE"/>
          </a:p>
        </p:txBody>
      </p:sp>
    </p:spTree>
    <p:extLst>
      <p:ext uri="{BB962C8B-B14F-4D97-AF65-F5344CB8AC3E}">
        <p14:creationId xmlns:p14="http://schemas.microsoft.com/office/powerpoint/2010/main" val="169477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C887D74-3EC4-1448-93DE-B6F267CFB5BA}" type="slidenum">
              <a:rPr lang="de-DE" smtClean="0"/>
              <a:t>5</a:t>
            </a:fld>
            <a:endParaRPr lang="de-DE"/>
          </a:p>
        </p:txBody>
      </p:sp>
    </p:spTree>
    <p:extLst>
      <p:ext uri="{BB962C8B-B14F-4D97-AF65-F5344CB8AC3E}">
        <p14:creationId xmlns:p14="http://schemas.microsoft.com/office/powerpoint/2010/main" val="192734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C086D86C-B9CF-B94A-8778-913EE75CBCD6}" type="datetimeFigureOut">
              <a:rPr lang="de-DE" smtClean="0"/>
              <a:t>28.04.2020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10592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086D86C-B9CF-B94A-8778-913EE75CBCD6}" type="datetimeFigureOut">
              <a:rPr lang="de-DE" smtClean="0"/>
              <a:t>28.04.2020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33822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086D86C-B9CF-B94A-8778-913EE75CBCD6}" type="datetimeFigureOut">
              <a:rPr lang="de-DE" smtClean="0"/>
              <a:t>28.04.2020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16022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C086D86C-B9CF-B94A-8778-913EE75CBCD6}" type="datetimeFigureOut">
              <a:rPr lang="de-DE" smtClean="0"/>
              <a:t>28.04.2020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21189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3" grpI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C086D86C-B9CF-B94A-8778-913EE75CBCD6}" type="datetimeFigureOut">
              <a:rPr lang="de-DE" smtClean="0"/>
              <a:t>28.04.2020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114342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086D86C-B9CF-B94A-8778-913EE75CBCD6}" type="datetimeFigureOut">
              <a:rPr lang="de-DE" smtClean="0"/>
              <a:t>28.04.2020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189776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086D86C-B9CF-B94A-8778-913EE75CBCD6}" type="datetimeFigureOut">
              <a:rPr lang="de-DE" smtClean="0"/>
              <a:t>28.04.2020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129993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C086D86C-B9CF-B94A-8778-913EE75CBCD6}" type="datetimeFigureOut">
              <a:rPr lang="de-DE" smtClean="0"/>
              <a:t>28.04.2020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166455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086D86C-B9CF-B94A-8778-913EE75CBCD6}" type="datetimeFigureOut">
              <a:rPr lang="de-DE" smtClean="0"/>
              <a:t>28.04.2020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91421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C086D86C-B9CF-B94A-8778-913EE75CBCD6}" type="datetimeFigureOut">
              <a:rPr lang="de-DE" smtClean="0"/>
              <a:t>28.04.2020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209633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C086D86C-B9CF-B94A-8778-913EE75CBCD6}" type="datetimeFigureOut">
              <a:rPr lang="de-DE" smtClean="0"/>
              <a:t>28.04.2020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91ED57-6FC2-5548-BF23-ED5243057B0B}" type="slidenum">
              <a:rPr lang="de-DE" smtClean="0"/>
              <a:t>‹Nr.›</a:t>
            </a:fld>
            <a:endParaRPr lang="de-DE"/>
          </a:p>
        </p:txBody>
      </p:sp>
    </p:spTree>
    <p:extLst>
      <p:ext uri="{BB962C8B-B14F-4D97-AF65-F5344CB8AC3E}">
        <p14:creationId xmlns:p14="http://schemas.microsoft.com/office/powerpoint/2010/main" val="147580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6D86C-B9CF-B94A-8778-913EE75CBCD6}" type="datetimeFigureOut">
              <a:rPr lang="de-DE" smtClean="0"/>
              <a:t>28.04.2020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1ED57-6FC2-5548-BF23-ED5243057B0B}" type="slidenum">
              <a:rPr lang="de-DE" smtClean="0"/>
              <a:t>‹Nr.›</a:t>
            </a:fld>
            <a:endParaRPr lang="de-DE"/>
          </a:p>
        </p:txBody>
      </p:sp>
    </p:spTree>
    <p:extLst>
      <p:ext uri="{BB962C8B-B14F-4D97-AF65-F5344CB8AC3E}">
        <p14:creationId xmlns:p14="http://schemas.microsoft.com/office/powerpoint/2010/main" val="127799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hyperlink" Target="http://www.athelierethique.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0" y="1199329"/>
            <a:ext cx="7629728" cy="4337870"/>
          </a:xfrm>
          <a:prstGeom prst="rect">
            <a:avLst/>
          </a:prstGeom>
        </p:spPr>
      </p:pic>
      <p:pic>
        <p:nvPicPr>
          <p:cNvPr id="4" name="Bild 3"/>
          <p:cNvPicPr>
            <a:picLocks noChangeAspect="1"/>
          </p:cNvPicPr>
          <p:nvPr/>
        </p:nvPicPr>
        <p:blipFill>
          <a:blip r:embed="rId3"/>
          <a:stretch>
            <a:fillRect/>
          </a:stretch>
        </p:blipFill>
        <p:spPr>
          <a:xfrm>
            <a:off x="7881073" y="1199329"/>
            <a:ext cx="4310927" cy="4337870"/>
          </a:xfrm>
          <a:prstGeom prst="rect">
            <a:avLst/>
          </a:prstGeom>
        </p:spPr>
      </p:pic>
      <p:sp>
        <p:nvSpPr>
          <p:cNvPr id="2" name="Textfeld 1"/>
          <p:cNvSpPr txBox="1"/>
          <p:nvPr/>
        </p:nvSpPr>
        <p:spPr>
          <a:xfrm>
            <a:off x="5743074" y="5855368"/>
            <a:ext cx="5053263" cy="646331"/>
          </a:xfrm>
          <a:prstGeom prst="rect">
            <a:avLst/>
          </a:prstGeom>
          <a:noFill/>
        </p:spPr>
        <p:txBody>
          <a:bodyPr wrap="square" rtlCol="0">
            <a:spAutoFit/>
          </a:bodyPr>
          <a:lstStyle/>
          <a:p>
            <a:r>
              <a:rPr lang="de-DE" dirty="0" smtClean="0"/>
              <a:t>Quelle des Gedankenexperiments: </a:t>
            </a:r>
            <a:r>
              <a:rPr lang="de-DE" dirty="0" smtClean="0">
                <a:hlinkClick r:id="rId4"/>
              </a:rPr>
              <a:t>www.atelierethique.ch</a:t>
            </a:r>
            <a:r>
              <a:rPr lang="de-DE" dirty="0" smtClean="0"/>
              <a:t> </a:t>
            </a:r>
            <a:endParaRPr lang="de-DE" dirty="0"/>
          </a:p>
        </p:txBody>
      </p:sp>
    </p:spTree>
    <p:extLst>
      <p:ext uri="{BB962C8B-B14F-4D97-AF65-F5344CB8AC3E}">
        <p14:creationId xmlns:p14="http://schemas.microsoft.com/office/powerpoint/2010/main" val="2086507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4993"/>
            <a:ext cx="10515600" cy="667808"/>
          </a:xfrm>
        </p:spPr>
        <p:txBody>
          <a:bodyPr>
            <a:normAutofit fontScale="90000"/>
          </a:bodyPr>
          <a:lstStyle/>
          <a:p>
            <a:r>
              <a:rPr lang="de-DE" dirty="0" smtClean="0">
                <a:solidFill>
                  <a:schemeClr val="accent6">
                    <a:lumMod val="75000"/>
                  </a:schemeClr>
                </a:solidFill>
              </a:rPr>
              <a:t>Ein Gedankenexperiment</a:t>
            </a:r>
            <a:endParaRPr lang="de-DE" dirty="0">
              <a:solidFill>
                <a:schemeClr val="accent6">
                  <a:lumMod val="75000"/>
                </a:schemeClr>
              </a:solidFill>
            </a:endParaRPr>
          </a:p>
        </p:txBody>
      </p:sp>
      <p:sp>
        <p:nvSpPr>
          <p:cNvPr id="3" name="Inhaltsplatzhalter 2"/>
          <p:cNvSpPr>
            <a:spLocks noGrp="1"/>
          </p:cNvSpPr>
          <p:nvPr>
            <p:ph idx="1"/>
          </p:nvPr>
        </p:nvSpPr>
        <p:spPr>
          <a:xfrm>
            <a:off x="838200" y="965198"/>
            <a:ext cx="10845800" cy="5364162"/>
          </a:xfrm>
        </p:spPr>
        <p:txBody>
          <a:bodyPr>
            <a:normAutofit fontScale="92500" lnSpcReduction="20000"/>
          </a:bodyPr>
          <a:lstStyle/>
          <a:p>
            <a:pPr marL="0" indent="0">
              <a:buNone/>
            </a:pPr>
            <a:r>
              <a:rPr lang="de-DE" dirty="0"/>
              <a:t>Wir befinden uns in einer nahen Zukunft. Die Welt ist vom Atomkrieg </a:t>
            </a:r>
            <a:r>
              <a:rPr lang="de-DE" dirty="0" err="1"/>
              <a:t>zerrüttet</a:t>
            </a:r>
            <a:r>
              <a:rPr lang="de-DE" dirty="0"/>
              <a:t> und das Leben auf der </a:t>
            </a:r>
            <a:r>
              <a:rPr lang="de-DE" dirty="0" err="1"/>
              <a:t>Erdoberfläche</a:t>
            </a:r>
            <a:r>
              <a:rPr lang="de-DE" dirty="0"/>
              <a:t> ist </a:t>
            </a:r>
            <a:r>
              <a:rPr lang="de-DE" dirty="0" err="1"/>
              <a:t>für</a:t>
            </a:r>
            <a:r>
              <a:rPr lang="de-DE" dirty="0"/>
              <a:t> immer </a:t>
            </a:r>
            <a:r>
              <a:rPr lang="de-DE" dirty="0" err="1"/>
              <a:t>unmöglich</a:t>
            </a:r>
            <a:r>
              <a:rPr lang="de-DE" dirty="0"/>
              <a:t> geworden. Jeder Mensch, der gezwungen ist, sein Leben </a:t>
            </a:r>
            <a:r>
              <a:rPr lang="de-DE" dirty="0" err="1"/>
              <a:t>draussen</a:t>
            </a:r>
            <a:r>
              <a:rPr lang="de-DE" dirty="0"/>
              <a:t> zu verbringen, wird unweigerlich sterben. Die Schweiz hat sich als einziges Land auf diese Katastrophe vorbereitet und einen </a:t>
            </a:r>
            <a:r>
              <a:rPr lang="de-DE" dirty="0" smtClean="0"/>
              <a:t>riesigen</a:t>
            </a:r>
            <a:r>
              <a:rPr lang="de-DE" dirty="0"/>
              <a:t>, unterirdischen Bunker gebaut, in dem die Schweizer </a:t>
            </a:r>
            <a:r>
              <a:rPr lang="de-DE" dirty="0" err="1"/>
              <a:t>Bürgerinnen</a:t>
            </a:r>
            <a:r>
              <a:rPr lang="de-DE" dirty="0"/>
              <a:t> und </a:t>
            </a:r>
            <a:r>
              <a:rPr lang="de-DE" dirty="0" err="1"/>
              <a:t>Bürger</a:t>
            </a:r>
            <a:r>
              <a:rPr lang="de-DE" dirty="0"/>
              <a:t> ihr gewohntes Leben unterirdisch </a:t>
            </a:r>
            <a:r>
              <a:rPr lang="de-DE" dirty="0" err="1"/>
              <a:t>weiterführen</a:t>
            </a:r>
            <a:r>
              <a:rPr lang="de-DE" dirty="0"/>
              <a:t> </a:t>
            </a:r>
            <a:r>
              <a:rPr lang="de-DE" dirty="0" err="1"/>
              <a:t>können</a:t>
            </a:r>
            <a:r>
              <a:rPr lang="de-DE" dirty="0"/>
              <a:t>. Die </a:t>
            </a:r>
            <a:r>
              <a:rPr lang="de-DE" dirty="0" err="1"/>
              <a:t>Lebensqualität</a:t>
            </a:r>
            <a:r>
              <a:rPr lang="de-DE" dirty="0"/>
              <a:t> in diesem Bunker ist ebenso gut, wie diejenige vor der Katastrophe. Im Bunker gibt es </a:t>
            </a:r>
            <a:r>
              <a:rPr lang="de-DE" dirty="0" smtClean="0"/>
              <a:t>Sportanlagen</a:t>
            </a:r>
            <a:r>
              <a:rPr lang="de-DE" dirty="0"/>
              <a:t>, Konzerthallen und Luxuswohnungen. An der </a:t>
            </a:r>
            <a:r>
              <a:rPr lang="de-DE" dirty="0" err="1"/>
              <a:t>Türe</a:t>
            </a:r>
            <a:r>
              <a:rPr lang="de-DE" dirty="0"/>
              <a:t> zum Bunker ist eine Kamera installiert, die es erlaubt, mit den Menschen </a:t>
            </a:r>
            <a:r>
              <a:rPr lang="de-DE" dirty="0" err="1"/>
              <a:t>draussen</a:t>
            </a:r>
            <a:r>
              <a:rPr lang="de-DE" dirty="0"/>
              <a:t> zu kommunizieren. Seit der </a:t>
            </a:r>
            <a:r>
              <a:rPr lang="de-DE" dirty="0" smtClean="0"/>
              <a:t>Katastrophe </a:t>
            </a:r>
            <a:r>
              <a:rPr lang="de-DE" dirty="0"/>
              <a:t>steht eine Gruppe Personen vor der </a:t>
            </a:r>
            <a:r>
              <a:rPr lang="de-DE" dirty="0" err="1"/>
              <a:t>Türe</a:t>
            </a:r>
            <a:r>
              <a:rPr lang="de-DE" dirty="0"/>
              <a:t> des Bunkers und bittet um Einlass. Wird Ihnen dieser nicht </a:t>
            </a:r>
            <a:r>
              <a:rPr lang="de-DE" dirty="0" err="1"/>
              <a:t>gewährt</a:t>
            </a:r>
            <a:r>
              <a:rPr lang="de-DE" dirty="0"/>
              <a:t>, bleibt ihnen nicht mehr lange zu leben. </a:t>
            </a:r>
            <a:endParaRPr lang="de-DE" dirty="0" smtClean="0"/>
          </a:p>
          <a:p>
            <a:pPr marL="0" indent="0">
              <a:buNone/>
            </a:pPr>
            <a:r>
              <a:rPr lang="de-DE" dirty="0"/>
              <a:t>Annahme: Die Menschen, die um Einlass bitten, sind nicht gefährlich und haben keine ansteckenden Krankheiten</a:t>
            </a:r>
            <a:r>
              <a:rPr lang="de-DE" dirty="0" smtClean="0"/>
              <a:t>.</a:t>
            </a:r>
          </a:p>
          <a:p>
            <a:pPr marL="0" indent="0">
              <a:buNone/>
            </a:pPr>
            <a:r>
              <a:rPr lang="de-DE" dirty="0" smtClean="0"/>
              <a:t>Wir </a:t>
            </a:r>
            <a:r>
              <a:rPr lang="de-DE" dirty="0"/>
              <a:t>befinden uns hier in der </a:t>
            </a:r>
            <a:r>
              <a:rPr lang="de-DE" dirty="0" smtClean="0"/>
              <a:t>Gemeindeversammlung </a:t>
            </a:r>
            <a:r>
              <a:rPr lang="de-DE" dirty="0"/>
              <a:t>des Bunkers und wollen entscheiden, wie wir mit diesen wartenden Personen umgehen </a:t>
            </a:r>
            <a:r>
              <a:rPr lang="de-DE" dirty="0" smtClean="0"/>
              <a:t>sollen</a:t>
            </a:r>
            <a:r>
              <a:rPr lang="de-DE" dirty="0"/>
              <a:t>. Sollen wir diese Menschen hereinlassen? Wenn ja, wer darf als erstes reinkommen? </a:t>
            </a:r>
            <a:endParaRPr lang="de-DE" dirty="0" smtClean="0">
              <a:effectLst/>
            </a:endParaRPr>
          </a:p>
          <a:p>
            <a:endParaRPr lang="de-DE" dirty="0"/>
          </a:p>
        </p:txBody>
      </p:sp>
    </p:spTree>
    <p:extLst>
      <p:ext uri="{BB962C8B-B14F-4D97-AF65-F5344CB8AC3E}">
        <p14:creationId xmlns:p14="http://schemas.microsoft.com/office/powerpoint/2010/main" val="1674979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
            <a:ext cx="10515600" cy="850232"/>
          </a:xfrm>
        </p:spPr>
        <p:txBody>
          <a:bodyPr/>
          <a:lstStyle/>
          <a:p>
            <a:r>
              <a:rPr lang="de-DE" dirty="0" smtClean="0">
                <a:solidFill>
                  <a:schemeClr val="accent6">
                    <a:lumMod val="75000"/>
                  </a:schemeClr>
                </a:solidFill>
              </a:rPr>
              <a:t>Gruppendiskussionen</a:t>
            </a:r>
            <a:endParaRPr lang="de-DE" dirty="0">
              <a:solidFill>
                <a:schemeClr val="accent6">
                  <a:lumMod val="75000"/>
                </a:schemeClr>
              </a:solidFill>
            </a:endParaRPr>
          </a:p>
        </p:txBody>
      </p:sp>
      <p:sp>
        <p:nvSpPr>
          <p:cNvPr id="3" name="Inhaltsplatzhalter 2"/>
          <p:cNvSpPr>
            <a:spLocks noGrp="1"/>
          </p:cNvSpPr>
          <p:nvPr>
            <p:ph idx="1"/>
          </p:nvPr>
        </p:nvSpPr>
        <p:spPr>
          <a:xfrm>
            <a:off x="685800" y="1074823"/>
            <a:ext cx="10515600" cy="5588000"/>
          </a:xfrm>
        </p:spPr>
        <p:txBody>
          <a:bodyPr>
            <a:normAutofit/>
          </a:bodyPr>
          <a:lstStyle/>
          <a:p>
            <a:pPr marL="457200" indent="-457200">
              <a:buFont typeface="+mj-lt"/>
              <a:buAutoNum type="arabicPeriod"/>
            </a:pPr>
            <a:r>
              <a:rPr lang="de-CH" dirty="0" smtClean="0"/>
              <a:t>„Den Flüchtlingen macht man es in der Schweiz viel zu einfach. Sie müssen nicht arbeiten und können auf Kosten des Staates leben. Die Gastarbeiter hingegen mussten früher selber Arbeit suchen und bekamen keine Unterstützung vom Staat. Dadurch waren sie gezwungen, sich zu integrieren.“</a:t>
            </a:r>
          </a:p>
          <a:p>
            <a:pPr marL="457200" indent="-457200">
              <a:buFont typeface="+mj-lt"/>
              <a:buAutoNum type="arabicPeriod"/>
            </a:pPr>
            <a:r>
              <a:rPr lang="de-CH" dirty="0" smtClean="0"/>
              <a:t>Wie </a:t>
            </a:r>
            <a:r>
              <a:rPr lang="de-CH" dirty="0"/>
              <a:t>soll Europa mit Bootsflüchtlingen umgehen? Wie soll die Schweiz mit ihnen umgehen, wenn sie bei uns Asyl beantragen? Wie kann den Schleppern das Handwerk gelegt werden?  </a:t>
            </a:r>
            <a:endParaRPr lang="de-DE" dirty="0"/>
          </a:p>
          <a:p>
            <a:pPr marL="457200" indent="-457200">
              <a:buFont typeface="+mj-lt"/>
              <a:buAutoNum type="arabicPeriod"/>
            </a:pPr>
            <a:r>
              <a:rPr lang="de-CH" dirty="0"/>
              <a:t>Integration:</a:t>
            </a:r>
            <a:endParaRPr lang="de-DE" dirty="0"/>
          </a:p>
          <a:p>
            <a:pPr marL="914400" lvl="1" indent="-457200">
              <a:buFont typeface="+mj-lt"/>
              <a:buAutoNum type="arabicPeriod"/>
            </a:pPr>
            <a:r>
              <a:rPr lang="de-CH" dirty="0"/>
              <a:t>Wie weit soll Assimilation gehen? Wie weit müssen z.B. Muslime unsere Kultur übernehmen?</a:t>
            </a:r>
            <a:endParaRPr lang="de-DE" dirty="0"/>
          </a:p>
          <a:p>
            <a:pPr marL="914400" lvl="1" indent="-457200">
              <a:buFont typeface="+mj-lt"/>
              <a:buAutoNum type="arabicPeriod"/>
            </a:pPr>
            <a:r>
              <a:rPr lang="de-CH" dirty="0"/>
              <a:t>Einbürgerungspolitik der Schweiz </a:t>
            </a:r>
            <a:endParaRPr lang="de-DE" dirty="0"/>
          </a:p>
        </p:txBody>
      </p:sp>
    </p:spTree>
    <p:extLst>
      <p:ext uri="{BB962C8B-B14F-4D97-AF65-F5344CB8AC3E}">
        <p14:creationId xmlns:p14="http://schemas.microsoft.com/office/powerpoint/2010/main" val="108129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155033"/>
            <a:ext cx="10515600" cy="5021930"/>
          </a:xfrm>
        </p:spPr>
        <p:txBody>
          <a:bodyPr>
            <a:normAutofit/>
          </a:bodyPr>
          <a:lstStyle/>
          <a:p>
            <a:pPr marL="514350" indent="-514350">
              <a:buFont typeface="+mj-lt"/>
              <a:buAutoNum type="arabicPeriod" startAt="4"/>
            </a:pPr>
            <a:r>
              <a:rPr lang="de-CH" dirty="0"/>
              <a:t>Flüchtlingseigenschaft: bestehende Definition beibehalten oder Anforderungen erhöhen oder verringern? (z.B. bezüglich Militärdienstverweigerer, </a:t>
            </a:r>
            <a:r>
              <a:rPr lang="de-CH" dirty="0" err="1"/>
              <a:t>safe</a:t>
            </a:r>
            <a:r>
              <a:rPr lang="de-CH" dirty="0"/>
              <a:t> countries, Nichteintreten, Klimaflüchtlinge)</a:t>
            </a:r>
            <a:endParaRPr lang="de-DE" dirty="0"/>
          </a:p>
          <a:p>
            <a:pPr marL="514350" indent="-514350">
              <a:buFont typeface="+mj-lt"/>
              <a:buAutoNum type="arabicPeriod" startAt="4"/>
            </a:pPr>
            <a:r>
              <a:rPr lang="de-CH" dirty="0"/>
              <a:t>Steuerung der Zuwanderung (Arbeitsmigration): Personenfreizügigkeit, „Masseneinwanderung“, Bevorzugung von </a:t>
            </a:r>
            <a:r>
              <a:rPr lang="de-CH"/>
              <a:t>einheimischen </a:t>
            </a:r>
            <a:r>
              <a:rPr lang="de-CH" smtClean="0"/>
              <a:t>Arbeitskräften</a:t>
            </a:r>
            <a:endParaRPr lang="de-CH" dirty="0" smtClean="0"/>
          </a:p>
        </p:txBody>
      </p:sp>
      <p:sp>
        <p:nvSpPr>
          <p:cNvPr id="4" name="Titel 1"/>
          <p:cNvSpPr txBox="1">
            <a:spLocks/>
          </p:cNvSpPr>
          <p:nvPr/>
        </p:nvSpPr>
        <p:spPr>
          <a:xfrm>
            <a:off x="838200" y="160422"/>
            <a:ext cx="10515600" cy="850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smtClean="0">
                <a:solidFill>
                  <a:schemeClr val="accent6">
                    <a:lumMod val="75000"/>
                  </a:schemeClr>
                </a:solidFill>
              </a:rPr>
              <a:t>Gruppendiskussionen 2</a:t>
            </a:r>
            <a:endParaRPr lang="de-DE" dirty="0">
              <a:solidFill>
                <a:schemeClr val="accent6">
                  <a:lumMod val="75000"/>
                </a:schemeClr>
              </a:solidFill>
            </a:endParaRPr>
          </a:p>
        </p:txBody>
      </p:sp>
    </p:spTree>
    <p:extLst>
      <p:ext uri="{BB962C8B-B14F-4D97-AF65-F5344CB8AC3E}">
        <p14:creationId xmlns:p14="http://schemas.microsoft.com/office/powerpoint/2010/main" val="186562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531" y="64168"/>
            <a:ext cx="10515600" cy="1325563"/>
          </a:xfrm>
        </p:spPr>
        <p:txBody>
          <a:bodyPr/>
          <a:lstStyle/>
          <a:p>
            <a:r>
              <a:rPr lang="de-DE" dirty="0" smtClean="0">
                <a:solidFill>
                  <a:schemeClr val="accent6">
                    <a:lumMod val="75000"/>
                  </a:schemeClr>
                </a:solidFill>
              </a:rPr>
              <a:t>Migrationswege für Flüchtlinge legalisieren</a:t>
            </a:r>
            <a:br>
              <a:rPr lang="de-DE" dirty="0" smtClean="0">
                <a:solidFill>
                  <a:schemeClr val="accent6">
                    <a:lumMod val="75000"/>
                  </a:schemeClr>
                </a:solidFill>
              </a:rPr>
            </a:br>
            <a:r>
              <a:rPr lang="de-DE" sz="2400" dirty="0" smtClean="0">
                <a:solidFill>
                  <a:schemeClr val="accent6">
                    <a:lumMod val="75000"/>
                  </a:schemeClr>
                </a:solidFill>
              </a:rPr>
              <a:t>(Margit Osterloh, Bruno S. Frey)</a:t>
            </a:r>
            <a:endParaRPr lang="de-DE" sz="2400" dirty="0">
              <a:solidFill>
                <a:schemeClr val="accent6">
                  <a:lumMod val="75000"/>
                </a:schemeClr>
              </a:solidFill>
            </a:endParaRPr>
          </a:p>
        </p:txBody>
      </p:sp>
      <p:sp>
        <p:nvSpPr>
          <p:cNvPr id="3" name="Inhaltsplatzhalter 2"/>
          <p:cNvSpPr>
            <a:spLocks noGrp="1"/>
          </p:cNvSpPr>
          <p:nvPr>
            <p:ph idx="1"/>
          </p:nvPr>
        </p:nvSpPr>
        <p:spPr>
          <a:xfrm>
            <a:off x="964531" y="1668379"/>
            <a:ext cx="10515600" cy="4924926"/>
          </a:xfrm>
        </p:spPr>
        <p:txBody>
          <a:bodyPr>
            <a:normAutofit/>
          </a:bodyPr>
          <a:lstStyle/>
          <a:p>
            <a:pPr lvl="0"/>
            <a:r>
              <a:rPr lang="de-DE" dirty="0"/>
              <a:t>Problem: „</a:t>
            </a:r>
            <a:r>
              <a:rPr lang="de-DE" dirty="0" smtClean="0"/>
              <a:t>Samariterdilemma“</a:t>
            </a:r>
          </a:p>
          <a:p>
            <a:pPr lvl="0"/>
            <a:r>
              <a:rPr lang="de-DE" dirty="0" smtClean="0"/>
              <a:t>Vorschlag</a:t>
            </a:r>
            <a:r>
              <a:rPr lang="de-DE" dirty="0"/>
              <a:t>: </a:t>
            </a:r>
            <a:r>
              <a:rPr lang="de-DE" dirty="0" smtClean="0"/>
              <a:t>Integrations- </a:t>
            </a:r>
            <a:r>
              <a:rPr lang="de-DE" dirty="0"/>
              <a:t>und Steuerungsabgabe </a:t>
            </a:r>
            <a:r>
              <a:rPr lang="de-DE" dirty="0" smtClean="0"/>
              <a:t>an Empfängerland. </a:t>
            </a:r>
            <a:r>
              <a:rPr lang="de-DE" dirty="0"/>
              <a:t>Dafür </a:t>
            </a:r>
            <a:r>
              <a:rPr lang="de-DE" dirty="0" smtClean="0"/>
              <a:t>legale und gefahrlose Einreise.</a:t>
            </a:r>
            <a:endParaRPr lang="de-DE" dirty="0"/>
          </a:p>
          <a:p>
            <a:pPr lvl="0"/>
            <a:r>
              <a:rPr lang="de-DE" dirty="0"/>
              <a:t>Idee der Genossenschaften: kostenpflichtiger Anteilsschein</a:t>
            </a:r>
          </a:p>
          <a:p>
            <a:pPr lvl="0"/>
            <a:r>
              <a:rPr lang="de-DE" dirty="0"/>
              <a:t>Überprüfung der Flüchtlingseigenschaft. Anerkannten Flüchtlingen und Kriegsflüchtlingen soll das Geld rückerstattet werden.</a:t>
            </a:r>
          </a:p>
          <a:p>
            <a:pPr lvl="0"/>
            <a:r>
              <a:rPr lang="de-CH" dirty="0" smtClean="0"/>
              <a:t>Anteilsscheine von Bedürftigen können von NGOs etc. bezahlt werden.</a:t>
            </a:r>
            <a:endParaRPr lang="de-DE" dirty="0"/>
          </a:p>
          <a:p>
            <a:pPr lvl="0"/>
            <a:r>
              <a:rPr lang="de-DE" dirty="0"/>
              <a:t>Kosten für den Anteilsschein müssten höher liegen als die Preise, die derzeit für Schlepper bezahlt werden.</a:t>
            </a:r>
          </a:p>
        </p:txBody>
      </p:sp>
    </p:spTree>
    <p:extLst>
      <p:ext uri="{BB962C8B-B14F-4D97-AF65-F5344CB8AC3E}">
        <p14:creationId xmlns:p14="http://schemas.microsoft.com/office/powerpoint/2010/main" val="141044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6">
                    <a:lumMod val="75000"/>
                  </a:schemeClr>
                </a:solidFill>
              </a:rPr>
              <a:t>Wie ist dieser Vorschlag zu beurteilen?</a:t>
            </a:r>
            <a:endParaRPr lang="de-DE" dirty="0">
              <a:solidFill>
                <a:schemeClr val="accent6">
                  <a:lumMod val="75000"/>
                </a:schemeClr>
              </a:solidFill>
            </a:endParaRPr>
          </a:p>
        </p:txBody>
      </p:sp>
      <p:sp>
        <p:nvSpPr>
          <p:cNvPr id="3" name="Inhaltsplatzhalter 2"/>
          <p:cNvSpPr>
            <a:spLocks noGrp="1"/>
          </p:cNvSpPr>
          <p:nvPr>
            <p:ph idx="1"/>
          </p:nvPr>
        </p:nvSpPr>
        <p:spPr/>
        <p:txBody>
          <a:bodyPr/>
          <a:lstStyle/>
          <a:p>
            <a:r>
              <a:rPr lang="de-DE" dirty="0" smtClean="0"/>
              <a:t>Vorteile? (für Aufnahmeländer, für Herkunftsländer, für Migranten?</a:t>
            </a:r>
          </a:p>
          <a:p>
            <a:r>
              <a:rPr lang="de-DE" dirty="0" smtClean="0"/>
              <a:t>Nachteile?</a:t>
            </a:r>
          </a:p>
          <a:p>
            <a:r>
              <a:rPr lang="de-CH"/>
              <a:t>Unklarheiten, offene Fragen, Zweifel von dir</a:t>
            </a:r>
            <a:r>
              <a:rPr lang="de-CH" smtClean="0"/>
              <a:t>?</a:t>
            </a:r>
            <a:r>
              <a:rPr lang="de-DE" smtClean="0"/>
              <a:t> </a:t>
            </a:r>
            <a:endParaRPr lang="de-DE" dirty="0"/>
          </a:p>
        </p:txBody>
      </p:sp>
    </p:spTree>
    <p:extLst>
      <p:ext uri="{BB962C8B-B14F-4D97-AF65-F5344CB8AC3E}">
        <p14:creationId xmlns:p14="http://schemas.microsoft.com/office/powerpoint/2010/main" val="209175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Breitbild</PresentationFormat>
  <Paragraphs>26</Paragraphs>
  <Slides>6</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Office-Design</vt:lpstr>
      <vt:lpstr>PowerPoint-Präsentation</vt:lpstr>
      <vt:lpstr>Ein Gedankenexperiment</vt:lpstr>
      <vt:lpstr>Gruppendiskussionen</vt:lpstr>
      <vt:lpstr>PowerPoint-Präsentation</vt:lpstr>
      <vt:lpstr>Migrationswege für Flüchtlinge legalisieren (Margit Osterloh, Bruno S. Frey)</vt:lpstr>
      <vt:lpstr>Wie ist dieser Vorschlag zu beurteilen?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Reto Soliva</dc:creator>
  <cp:lastModifiedBy>Möckli Nicola</cp:lastModifiedBy>
  <cp:revision>20</cp:revision>
  <dcterms:created xsi:type="dcterms:W3CDTF">2018-03-05T21:03:36Z</dcterms:created>
  <dcterms:modified xsi:type="dcterms:W3CDTF">2020-04-28T08:29:26Z</dcterms:modified>
</cp:coreProperties>
</file>