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10" r:id="rId3"/>
    <p:sldId id="279" r:id="rId4"/>
    <p:sldId id="282" r:id="rId5"/>
    <p:sldId id="283" r:id="rId6"/>
    <p:sldId id="315" r:id="rId7"/>
    <p:sldId id="285" r:id="rId8"/>
    <p:sldId id="286" r:id="rId9"/>
    <p:sldId id="261" r:id="rId10"/>
    <p:sldId id="278" r:id="rId11"/>
    <p:sldId id="295" r:id="rId12"/>
    <p:sldId id="308" r:id="rId13"/>
    <p:sldId id="298" r:id="rId14"/>
    <p:sldId id="296" r:id="rId15"/>
    <p:sldId id="301" r:id="rId16"/>
    <p:sldId id="302" r:id="rId17"/>
    <p:sldId id="324" r:id="rId18"/>
    <p:sldId id="320" r:id="rId19"/>
    <p:sldId id="307" r:id="rId20"/>
    <p:sldId id="304" r:id="rId21"/>
    <p:sldId id="305" r:id="rId22"/>
    <p:sldId id="321" r:id="rId23"/>
    <p:sldId id="325" r:id="rId24"/>
    <p:sldId id="271" r:id="rId25"/>
    <p:sldId id="306"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3868" autoAdjust="0"/>
  </p:normalViewPr>
  <p:slideViewPr>
    <p:cSldViewPr snapToGrid="0">
      <p:cViewPr varScale="1">
        <p:scale>
          <a:sx n="81" d="100"/>
          <a:sy n="81" d="100"/>
        </p:scale>
        <p:origin x="1614"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26F9D-D471-45B2-8444-7750316DD9B8}" type="datetimeFigureOut">
              <a:rPr lang="de-CH" smtClean="0"/>
              <a:t>17.10.2020</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D5129-D9F2-4143-AAC9-A0C30BFD4231}" type="slidenum">
              <a:rPr lang="de-CH" smtClean="0"/>
              <a:t>‹Nr.›</a:t>
            </a:fld>
            <a:endParaRPr lang="de-CH"/>
          </a:p>
        </p:txBody>
      </p:sp>
    </p:spTree>
    <p:extLst>
      <p:ext uri="{BB962C8B-B14F-4D97-AF65-F5344CB8AC3E}">
        <p14:creationId xmlns:p14="http://schemas.microsoft.com/office/powerpoint/2010/main" val="117215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File:Blackbox3D-withGraphs.p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File:SARS-CoV-2_without_background.p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1</a:t>
            </a:fld>
            <a:endParaRPr lang="de-CH"/>
          </a:p>
        </p:txBody>
      </p:sp>
    </p:spTree>
    <p:extLst>
      <p:ext uri="{BB962C8B-B14F-4D97-AF65-F5344CB8AC3E}">
        <p14:creationId xmlns:p14="http://schemas.microsoft.com/office/powerpoint/2010/main" val="335406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14</a:t>
            </a:fld>
            <a:endParaRPr lang="de-CH"/>
          </a:p>
        </p:txBody>
      </p:sp>
    </p:spTree>
    <p:extLst>
      <p:ext uri="{BB962C8B-B14F-4D97-AF65-F5344CB8AC3E}">
        <p14:creationId xmlns:p14="http://schemas.microsoft.com/office/powerpoint/2010/main" val="134892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hlinkClick r:id="rId3"/>
              </a:rPr>
              <a:t>https://en.wikipedia.org/wiki/File:Blackbox3D-withGraphs.png</a:t>
            </a:r>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15</a:t>
            </a:fld>
            <a:endParaRPr lang="de-CH"/>
          </a:p>
        </p:txBody>
      </p:sp>
    </p:spTree>
    <p:extLst>
      <p:ext uri="{BB962C8B-B14F-4D97-AF65-F5344CB8AC3E}">
        <p14:creationId xmlns:p14="http://schemas.microsoft.com/office/powerpoint/2010/main" val="394506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16</a:t>
            </a:fld>
            <a:endParaRPr lang="de-CH"/>
          </a:p>
        </p:txBody>
      </p:sp>
    </p:spTree>
    <p:extLst>
      <p:ext uri="{BB962C8B-B14F-4D97-AF65-F5344CB8AC3E}">
        <p14:creationId xmlns:p14="http://schemas.microsoft.com/office/powerpoint/2010/main" val="223540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hlinkClick r:id="rId3"/>
              </a:rPr>
              <a:t>https://en.wikipedia.org/wiki/File:SARS-CoV-2_without_background.png</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D5129-D9F2-4143-AAC9-A0C30BFD4231}"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11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20</a:t>
            </a:fld>
            <a:endParaRPr lang="de-CH"/>
          </a:p>
        </p:txBody>
      </p:sp>
    </p:spTree>
    <p:extLst>
      <p:ext uri="{BB962C8B-B14F-4D97-AF65-F5344CB8AC3E}">
        <p14:creationId xmlns:p14="http://schemas.microsoft.com/office/powerpoint/2010/main" val="305819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21</a:t>
            </a:fld>
            <a:endParaRPr lang="de-CH"/>
          </a:p>
        </p:txBody>
      </p:sp>
    </p:spTree>
    <p:extLst>
      <p:ext uri="{BB962C8B-B14F-4D97-AF65-F5344CB8AC3E}">
        <p14:creationId xmlns:p14="http://schemas.microsoft.com/office/powerpoint/2010/main" val="171499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Bildquelle: https://www.rosalux.de/publikation/id/42057/erfassen-und-modellieren</a:t>
            </a:r>
          </a:p>
        </p:txBody>
      </p:sp>
      <p:sp>
        <p:nvSpPr>
          <p:cNvPr id="4" name="Foliennummernplatzhalter 3"/>
          <p:cNvSpPr>
            <a:spLocks noGrp="1"/>
          </p:cNvSpPr>
          <p:nvPr>
            <p:ph type="sldNum" sz="quarter" idx="5"/>
          </p:nvPr>
        </p:nvSpPr>
        <p:spPr/>
        <p:txBody>
          <a:bodyPr/>
          <a:lstStyle/>
          <a:p>
            <a:fld id="{9ABD5129-D9F2-4143-AAC9-A0C30BFD4231}" type="slidenum">
              <a:rPr lang="de-CH" smtClean="0"/>
              <a:t>2</a:t>
            </a:fld>
            <a:endParaRPr lang="de-CH"/>
          </a:p>
        </p:txBody>
      </p:sp>
    </p:spTree>
    <p:extLst>
      <p:ext uri="{BB962C8B-B14F-4D97-AF65-F5344CB8AC3E}">
        <p14:creationId xmlns:p14="http://schemas.microsoft.com/office/powerpoint/2010/main" val="69062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3</a:t>
            </a:fld>
            <a:endParaRPr lang="de-CH"/>
          </a:p>
        </p:txBody>
      </p:sp>
    </p:spTree>
    <p:extLst>
      <p:ext uri="{BB962C8B-B14F-4D97-AF65-F5344CB8AC3E}">
        <p14:creationId xmlns:p14="http://schemas.microsoft.com/office/powerpoint/2010/main" val="77539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4</a:t>
            </a:fld>
            <a:endParaRPr lang="de-CH"/>
          </a:p>
        </p:txBody>
      </p:sp>
    </p:spTree>
    <p:extLst>
      <p:ext uri="{BB962C8B-B14F-4D97-AF65-F5344CB8AC3E}">
        <p14:creationId xmlns:p14="http://schemas.microsoft.com/office/powerpoint/2010/main" val="168530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7</a:t>
            </a:fld>
            <a:endParaRPr lang="de-CH"/>
          </a:p>
        </p:txBody>
      </p:sp>
    </p:spTree>
    <p:extLst>
      <p:ext uri="{BB962C8B-B14F-4D97-AF65-F5344CB8AC3E}">
        <p14:creationId xmlns:p14="http://schemas.microsoft.com/office/powerpoint/2010/main" val="198826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Schlechte Informationen führen zu einer schlechten Politik – zu hohe Ausgaben und zu hohe Steuerlast führt zu Problemen (Amerikanische Unabhängigkeit –</a:t>
            </a:r>
          </a:p>
          <a:p>
            <a:r>
              <a:rPr lang="de-CH" dirty="0" err="1"/>
              <a:t>No</a:t>
            </a:r>
            <a:r>
              <a:rPr lang="de-CH" dirty="0"/>
              <a:t> </a:t>
            </a:r>
            <a:r>
              <a:rPr lang="de-CH" dirty="0" err="1"/>
              <a:t>taxation</a:t>
            </a:r>
            <a:r>
              <a:rPr lang="de-CH" dirty="0"/>
              <a:t> </a:t>
            </a:r>
            <a:r>
              <a:rPr lang="de-CH" dirty="0" err="1"/>
              <a:t>without</a:t>
            </a:r>
            <a:r>
              <a:rPr lang="de-CH" dirty="0"/>
              <a:t> </a:t>
            </a:r>
            <a:r>
              <a:rPr lang="de-CH" dirty="0" err="1"/>
              <a:t>representation</a:t>
            </a:r>
            <a:r>
              <a:rPr lang="de-CH" dirty="0"/>
              <a:t>; </a:t>
            </a:r>
            <a:r>
              <a:rPr lang="de-CH" dirty="0" err="1"/>
              <a:t>Franzöische</a:t>
            </a:r>
            <a:r>
              <a:rPr lang="de-CH" dirty="0"/>
              <a:t> Revolution)</a:t>
            </a:r>
          </a:p>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8</a:t>
            </a:fld>
            <a:endParaRPr lang="de-CH"/>
          </a:p>
        </p:txBody>
      </p:sp>
    </p:spTree>
    <p:extLst>
      <p:ext uri="{BB962C8B-B14F-4D97-AF65-F5344CB8AC3E}">
        <p14:creationId xmlns:p14="http://schemas.microsoft.com/office/powerpoint/2010/main" val="80590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10</a:t>
            </a:fld>
            <a:endParaRPr lang="de-CH"/>
          </a:p>
        </p:txBody>
      </p:sp>
    </p:spTree>
    <p:extLst>
      <p:ext uri="{BB962C8B-B14F-4D97-AF65-F5344CB8AC3E}">
        <p14:creationId xmlns:p14="http://schemas.microsoft.com/office/powerpoint/2010/main" val="258647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11</a:t>
            </a:fld>
            <a:endParaRPr lang="de-CH"/>
          </a:p>
        </p:txBody>
      </p:sp>
    </p:spTree>
    <p:extLst>
      <p:ext uri="{BB962C8B-B14F-4D97-AF65-F5344CB8AC3E}">
        <p14:creationId xmlns:p14="http://schemas.microsoft.com/office/powerpoint/2010/main" val="89606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ABD5129-D9F2-4143-AAC9-A0C30BFD4231}" type="slidenum">
              <a:rPr lang="de-CH" smtClean="0"/>
              <a:t>13</a:t>
            </a:fld>
            <a:endParaRPr lang="de-CH"/>
          </a:p>
        </p:txBody>
      </p:sp>
    </p:spTree>
    <p:extLst>
      <p:ext uri="{BB962C8B-B14F-4D97-AF65-F5344CB8AC3E}">
        <p14:creationId xmlns:p14="http://schemas.microsoft.com/office/powerpoint/2010/main" val="240654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C44C4-7ED0-41D7-B198-94FF4F28A0F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D592C7BD-FFDF-4A00-875B-1E4A0E57C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500993C6-A721-4AB8-9C6A-3F71B7D16A73}"/>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5" name="Fußzeilenplatzhalter 4">
            <a:extLst>
              <a:ext uri="{FF2B5EF4-FFF2-40B4-BE49-F238E27FC236}">
                <a16:creationId xmlns:a16="http://schemas.microsoft.com/office/drawing/2014/main" id="{732E3632-DA8A-4739-8B8B-C59A5D68CD0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23B0EE5-EE5A-48F8-AF7E-13B19C6BF148}"/>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127520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90AD4-1B4A-43F9-B7B2-1A3B48FC06FF}"/>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07E0665-645E-49F0-A123-A8EB162DAAC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AAEFFE6-7950-4128-BB66-672AD2ADD28B}"/>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5" name="Fußzeilenplatzhalter 4">
            <a:extLst>
              <a:ext uri="{FF2B5EF4-FFF2-40B4-BE49-F238E27FC236}">
                <a16:creationId xmlns:a16="http://schemas.microsoft.com/office/drawing/2014/main" id="{81F3F8FC-7640-45DC-BF83-3DA28F0337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7DCDA9E-D37A-49CD-897A-7F7088706182}"/>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331768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91E08FC-B5F6-4ECE-BFC1-B301BC47E65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754EF64B-A997-4FD2-8C66-F35A90D6DBA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1FCB4CA-86CC-4010-A174-D2EE194F93F1}"/>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5" name="Fußzeilenplatzhalter 4">
            <a:extLst>
              <a:ext uri="{FF2B5EF4-FFF2-40B4-BE49-F238E27FC236}">
                <a16:creationId xmlns:a16="http://schemas.microsoft.com/office/drawing/2014/main" id="{9610C6A5-9FD3-48DA-B1E4-25E1E48F585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3412E66-3F7F-41CD-BB28-6ECFA9C44E97}"/>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77928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B0655-7132-4F9F-BB7A-66D64E8D9FD5}"/>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FA0A342-3E36-4E1F-B311-85A11F82CD3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983B709-1347-4BF6-8641-893077BC225A}"/>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5" name="Fußzeilenplatzhalter 4">
            <a:extLst>
              <a:ext uri="{FF2B5EF4-FFF2-40B4-BE49-F238E27FC236}">
                <a16:creationId xmlns:a16="http://schemas.microsoft.com/office/drawing/2014/main" id="{65E8944E-F171-4D41-A07C-7C648169C72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5E9D6AA-A0C9-413B-8133-E5CF73C3A558}"/>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323899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9AD06-3416-4CE8-8C42-CFF87E233B8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187748AD-A05A-49FE-B166-279678D775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250000C-7904-47FF-93D0-077434453591}"/>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5" name="Fußzeilenplatzhalter 4">
            <a:extLst>
              <a:ext uri="{FF2B5EF4-FFF2-40B4-BE49-F238E27FC236}">
                <a16:creationId xmlns:a16="http://schemas.microsoft.com/office/drawing/2014/main" id="{63393E9B-540E-49E6-85F1-9E468A3A453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5887249-C03F-4A5B-8009-3E9E44846D56}"/>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184422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4118F-C1FE-4145-B7C1-094BC51E373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17331FB9-92A6-4BAC-9D2B-F5E54E68BC7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8F027F4-E26C-4829-B3A7-FA8D22A42D8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5864E0F2-2194-401F-8413-A6CAD6AC3C3F}"/>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6" name="Fußzeilenplatzhalter 5">
            <a:extLst>
              <a:ext uri="{FF2B5EF4-FFF2-40B4-BE49-F238E27FC236}">
                <a16:creationId xmlns:a16="http://schemas.microsoft.com/office/drawing/2014/main" id="{1BAB0CA1-E072-47E8-AF3B-66A48A6DAE9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C493D2B6-7AB2-4FD4-9F7B-79EEC1E54BB8}"/>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170474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57CA0-DF74-490F-850E-0FDD2A58B59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9ADF6E08-7F63-45FD-AE26-3FF78E8B4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5021119-57F5-40AE-A934-56DAA62F1A3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B6BA56A-712A-419B-A40B-B18974F9C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8FFA766-C327-4CE6-8530-7628EF92910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BB081EFE-6F59-4AB7-A840-F170EE861F75}"/>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8" name="Fußzeilenplatzhalter 7">
            <a:extLst>
              <a:ext uri="{FF2B5EF4-FFF2-40B4-BE49-F238E27FC236}">
                <a16:creationId xmlns:a16="http://schemas.microsoft.com/office/drawing/2014/main" id="{0AFD1F8B-D693-4253-A94C-FF829898B631}"/>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D43C9FCC-BEBC-4DAE-82B4-B58F56D6B54D}"/>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259493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6CE2D-8410-4E6F-B56A-C5E3BBFDD36E}"/>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B3FB4422-C7F9-48B6-B23E-43A6B044A46D}"/>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4" name="Fußzeilenplatzhalter 3">
            <a:extLst>
              <a:ext uri="{FF2B5EF4-FFF2-40B4-BE49-F238E27FC236}">
                <a16:creationId xmlns:a16="http://schemas.microsoft.com/office/drawing/2014/main" id="{F5270A84-1D65-413A-B571-969787B84B2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17EBA23-5232-4954-8F0B-1377330CBAC5}"/>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374248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5101EDC-C7D8-405D-93CC-5C63E5B45134}"/>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3" name="Fußzeilenplatzhalter 2">
            <a:extLst>
              <a:ext uri="{FF2B5EF4-FFF2-40B4-BE49-F238E27FC236}">
                <a16:creationId xmlns:a16="http://schemas.microsoft.com/office/drawing/2014/main" id="{6E332138-4A45-44E1-AB41-36B404F4C5F7}"/>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C022EBAB-8C20-4E74-908C-BD634D6A19CA}"/>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21484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345D1-630D-42CB-8DC0-30DC2AB32C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34026BF0-335E-496E-84D8-9FFDA5ECF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AB6D5416-2962-48C9-B133-921BD0947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15CF14-FAC7-4B20-B18A-18BC44AB77C3}"/>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6" name="Fußzeilenplatzhalter 5">
            <a:extLst>
              <a:ext uri="{FF2B5EF4-FFF2-40B4-BE49-F238E27FC236}">
                <a16:creationId xmlns:a16="http://schemas.microsoft.com/office/drawing/2014/main" id="{5BE5B54F-1408-4CEA-A21E-FC864917682B}"/>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A2FA12A-FAAA-44AF-8BCD-1AC644C1E62C}"/>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288189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44B1E-5BD6-4A38-BC59-DE50067C762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D66D19ED-1149-49E1-8EC8-CD3B5A3AA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C9F32A49-21A2-40A3-9F76-45F644906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16C1640-7D5C-4105-82D1-08CA4CDD8744}"/>
              </a:ext>
            </a:extLst>
          </p:cNvPr>
          <p:cNvSpPr>
            <a:spLocks noGrp="1"/>
          </p:cNvSpPr>
          <p:nvPr>
            <p:ph type="dt" sz="half" idx="10"/>
          </p:nvPr>
        </p:nvSpPr>
        <p:spPr/>
        <p:txBody>
          <a:bodyPr/>
          <a:lstStyle/>
          <a:p>
            <a:fld id="{8E6A1199-7DD6-471F-9036-A371B287F9CE}" type="datetimeFigureOut">
              <a:rPr lang="de-CH" smtClean="0"/>
              <a:t>17.10.2020</a:t>
            </a:fld>
            <a:endParaRPr lang="de-CH"/>
          </a:p>
        </p:txBody>
      </p:sp>
      <p:sp>
        <p:nvSpPr>
          <p:cNvPr id="6" name="Fußzeilenplatzhalter 5">
            <a:extLst>
              <a:ext uri="{FF2B5EF4-FFF2-40B4-BE49-F238E27FC236}">
                <a16:creationId xmlns:a16="http://schemas.microsoft.com/office/drawing/2014/main" id="{92B9CAD4-3E3C-44C9-9284-62281569276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DAEC853-182F-4882-BABD-808F61C9C5B7}"/>
              </a:ext>
            </a:extLst>
          </p:cNvPr>
          <p:cNvSpPr>
            <a:spLocks noGrp="1"/>
          </p:cNvSpPr>
          <p:nvPr>
            <p:ph type="sldNum" sz="quarter" idx="12"/>
          </p:nvPr>
        </p:nvSpPr>
        <p:spPr/>
        <p:txBody>
          <a:bodyPr/>
          <a:lstStyle/>
          <a:p>
            <a:fld id="{E94FE886-5290-4625-8465-1941BC2E5388}" type="slidenum">
              <a:rPr lang="de-CH" smtClean="0"/>
              <a:t>‹Nr.›</a:t>
            </a:fld>
            <a:endParaRPr lang="de-CH"/>
          </a:p>
        </p:txBody>
      </p:sp>
    </p:spTree>
    <p:extLst>
      <p:ext uri="{BB962C8B-B14F-4D97-AF65-F5344CB8AC3E}">
        <p14:creationId xmlns:p14="http://schemas.microsoft.com/office/powerpoint/2010/main" val="265142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6042CE5-CCD2-4EFF-A4E2-EF5AAD3DF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8F47895A-7E77-475B-9D32-438D32F31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CBC8275-6BE1-4FF6-AC0F-28BE91266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A1199-7DD6-471F-9036-A371B287F9CE}" type="datetimeFigureOut">
              <a:rPr lang="de-CH" smtClean="0"/>
              <a:t>17.10.2020</a:t>
            </a:fld>
            <a:endParaRPr lang="de-CH"/>
          </a:p>
        </p:txBody>
      </p:sp>
      <p:sp>
        <p:nvSpPr>
          <p:cNvPr id="5" name="Fußzeilenplatzhalter 4">
            <a:extLst>
              <a:ext uri="{FF2B5EF4-FFF2-40B4-BE49-F238E27FC236}">
                <a16:creationId xmlns:a16="http://schemas.microsoft.com/office/drawing/2014/main" id="{82EE457B-7721-45C1-9797-F841CCCE1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F58E782B-6CF5-44DE-9396-5DF3118F0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FE886-5290-4625-8465-1941BC2E5388}" type="slidenum">
              <a:rPr lang="de-CH" smtClean="0"/>
              <a:t>‹Nr.›</a:t>
            </a:fld>
            <a:endParaRPr lang="de-CH"/>
          </a:p>
        </p:txBody>
      </p:sp>
    </p:spTree>
    <p:extLst>
      <p:ext uri="{BB962C8B-B14F-4D97-AF65-F5344CB8AC3E}">
        <p14:creationId xmlns:p14="http://schemas.microsoft.com/office/powerpoint/2010/main" val="185317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osalux.de/publikation/id/42057/erfassen-und-modellier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en.wikipedia.org/wiki/File:SARS-CoV-2_without_background.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rosalux.de/publikation/id/42057/erfassen-und-modellier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markusspiske?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en.wikipedia.org/wiki/File:Blackbox3D-withGraphs.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rosalux.de/publikation/id/42057/erfassen-und-modellier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gabgoh.github.io/COVID/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laenderdaten.de/index.aspx" TargetMode="External"/><Relationship Id="rId3" Type="http://schemas.openxmlformats.org/officeDocument/2006/relationships/hyperlink" Target="http://hdr.undp.org/en/2020-MPI" TargetMode="External"/><Relationship Id="rId7" Type="http://schemas.openxmlformats.org/officeDocument/2006/relationships/hyperlink" Target="https://de.wikipedia.org/wiki/Liste_der_L%C3%A4nder_nach_Einkommensverteilung" TargetMode="External"/><Relationship Id="rId12" Type="http://schemas.openxmlformats.org/officeDocument/2006/relationships/hyperlink" Target="https://data.worldbank.org/" TargetMode="External"/><Relationship Id="rId2" Type="http://schemas.openxmlformats.org/officeDocument/2006/relationships/hyperlink" Target="https://gabgoh.github.io/COVID/index.html" TargetMode="External"/><Relationship Id="rId1" Type="http://schemas.openxmlformats.org/officeDocument/2006/relationships/slideLayout" Target="../slideLayouts/slideLayout2.xml"/><Relationship Id="rId6" Type="http://schemas.openxmlformats.org/officeDocument/2006/relationships/hyperlink" Target="https://www.nzz.ch/international/totaler-ueberwachungsstaat-chinas-datenkrake-erfasst-alle-lebensbereiche-ld.1307997" TargetMode="External"/><Relationship Id="rId11" Type="http://schemas.openxmlformats.org/officeDocument/2006/relationships/hyperlink" Target="https://www.gapminder.org/tools/#$chart-type=bubbles" TargetMode="External"/><Relationship Id="rId5" Type="http://schemas.openxmlformats.org/officeDocument/2006/relationships/hyperlink" Target="https://www.nzz.ch/nzz-asien/chinas-social-credit-system-ld.1525941" TargetMode="External"/><Relationship Id="rId10" Type="http://schemas.openxmlformats.org/officeDocument/2006/relationships/hyperlink" Target="https://worldmapper.org/" TargetMode="External"/><Relationship Id="rId4" Type="http://schemas.openxmlformats.org/officeDocument/2006/relationships/hyperlink" Target="https://worldhappiness.report/ed/2020/" TargetMode="External"/><Relationship Id="rId9" Type="http://schemas.openxmlformats.org/officeDocument/2006/relationships/hyperlink" Target="https://ourworldindata.org/democracy"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rosalux.de/publikation/id/42057/erfassen-und-modelliere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rosalux.de/publikation/id/42057/erfassen-und-modellier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rosalux.de/publikation/id/42057/erfassen-und-modellier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6"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7" name="Oval 16">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8"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0" name="Rectangle 19">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16EB919-4C3C-4A5A-AC50-C5EFF3B38B43}"/>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dirty="0">
                <a:solidFill>
                  <a:schemeClr val="bg2"/>
                </a:solidFill>
              </a:rPr>
              <a:t>Auf dem </a:t>
            </a:r>
            <a:r>
              <a:rPr lang="de-CH" sz="4000" dirty="0">
                <a:solidFill>
                  <a:schemeClr val="bg2"/>
                </a:solidFill>
              </a:rPr>
              <a:t>Weg</a:t>
            </a:r>
            <a:r>
              <a:rPr lang="en-US" sz="4000" dirty="0">
                <a:solidFill>
                  <a:schemeClr val="bg2"/>
                </a:solidFill>
              </a:rPr>
              <a:t> zur </a:t>
            </a:r>
            <a:r>
              <a:rPr lang="de-CH" sz="4000" dirty="0">
                <a:solidFill>
                  <a:schemeClr val="bg2"/>
                </a:solidFill>
              </a:rPr>
              <a:t>digitalen</a:t>
            </a:r>
            <a:r>
              <a:rPr lang="en-US" sz="4000" dirty="0">
                <a:solidFill>
                  <a:schemeClr val="bg2"/>
                </a:solidFill>
              </a:rPr>
              <a:t> </a:t>
            </a:r>
            <a:r>
              <a:rPr lang="de-CH" sz="4000" dirty="0">
                <a:solidFill>
                  <a:schemeClr val="bg2"/>
                </a:solidFill>
              </a:rPr>
              <a:t>Diktatur</a:t>
            </a:r>
            <a:r>
              <a:rPr lang="en-US" sz="4000" dirty="0">
                <a:solidFill>
                  <a:schemeClr val="bg2"/>
                </a:solidFill>
              </a:rPr>
              <a:t>?</a:t>
            </a:r>
            <a:br>
              <a:rPr lang="en-US" sz="4000" dirty="0">
                <a:solidFill>
                  <a:schemeClr val="bg2"/>
                </a:solidFill>
              </a:rPr>
            </a:br>
            <a:r>
              <a:rPr lang="en-US" sz="4000" dirty="0" err="1">
                <a:solidFill>
                  <a:schemeClr val="bg2"/>
                </a:solidFill>
              </a:rPr>
              <a:t>Beispiel</a:t>
            </a:r>
            <a:r>
              <a:rPr lang="en-US" sz="4000" dirty="0">
                <a:solidFill>
                  <a:schemeClr val="bg2"/>
                </a:solidFill>
              </a:rPr>
              <a:t> Covid-19:</a:t>
            </a:r>
            <a:endParaRPr lang="en-US" sz="4000" kern="1200" dirty="0">
              <a:solidFill>
                <a:schemeClr val="bg2"/>
              </a:solidFill>
              <a:latin typeface="+mj-lt"/>
              <a:ea typeface="+mj-ea"/>
              <a:cs typeface="+mj-cs"/>
            </a:endParaRPr>
          </a:p>
        </p:txBody>
      </p:sp>
      <p:sp>
        <p:nvSpPr>
          <p:cNvPr id="8" name="Textfeld 7">
            <a:extLst>
              <a:ext uri="{FF2B5EF4-FFF2-40B4-BE49-F238E27FC236}">
                <a16:creationId xmlns:a16="http://schemas.microsoft.com/office/drawing/2014/main" id="{DB7E4FE0-26A9-4FF5-9C93-F35FE76938C1}"/>
              </a:ext>
            </a:extLst>
          </p:cNvPr>
          <p:cNvSpPr txBox="1"/>
          <p:nvPr/>
        </p:nvSpPr>
        <p:spPr>
          <a:xfrm>
            <a:off x="2720052" y="4882324"/>
            <a:ext cx="7106856" cy="1754326"/>
          </a:xfrm>
          <a:prstGeom prst="rect">
            <a:avLst/>
          </a:prstGeom>
          <a:noFill/>
        </p:spPr>
        <p:txBody>
          <a:bodyPr wrap="square" rtlCol="0">
            <a:spAutoFit/>
          </a:bodyPr>
          <a:lstStyle/>
          <a:p>
            <a:pPr algn="ctr"/>
            <a:r>
              <a:rPr lang="de-CH" dirty="0"/>
              <a:t>Diese Präsentation basiert auf einem Text von </a:t>
            </a:r>
            <a:br>
              <a:rPr lang="de-CH" dirty="0"/>
            </a:br>
            <a:r>
              <a:rPr lang="de-CH" dirty="0"/>
              <a:t>Felix Stalder: Erfassen und Modellieren. </a:t>
            </a:r>
            <a:br>
              <a:rPr lang="de-CH" dirty="0"/>
            </a:br>
            <a:r>
              <a:rPr lang="de-CH" dirty="0"/>
              <a:t>Covid-19 und die Politik von «Big Data»</a:t>
            </a:r>
          </a:p>
          <a:p>
            <a:pPr algn="ctr"/>
            <a:endParaRPr lang="de-CH" dirty="0"/>
          </a:p>
          <a:p>
            <a:pPr algn="ctr"/>
            <a:r>
              <a:rPr lang="de-CH" dirty="0">
                <a:hlinkClick r:id="rId3">
                  <a:extLst>
                    <a:ext uri="{A12FA001-AC4F-418D-AE19-62706E023703}">
                      <ahyp:hlinkClr xmlns:ahyp="http://schemas.microsoft.com/office/drawing/2018/hyperlinkcolor" val="tx"/>
                    </a:ext>
                  </a:extLst>
                </a:hlinkClick>
              </a:rPr>
              <a:t>https://www.rosalux.de/publikation/id/42057/erfassen-und-modellieren</a:t>
            </a:r>
            <a:endParaRPr lang="de-CH" dirty="0"/>
          </a:p>
          <a:p>
            <a:pPr algn="ctr"/>
            <a:endParaRPr lang="de-CH" dirty="0"/>
          </a:p>
        </p:txBody>
      </p:sp>
    </p:spTree>
    <p:extLst>
      <p:ext uri="{BB962C8B-B14F-4D97-AF65-F5344CB8AC3E}">
        <p14:creationId xmlns:p14="http://schemas.microsoft.com/office/powerpoint/2010/main" val="20198234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9215FA98-B519-4C71-9ABC-282E17DCCFB8}"/>
              </a:ext>
            </a:extLst>
          </p:cNvPr>
          <p:cNvPicPr>
            <a:picLocks noChangeAspect="1"/>
          </p:cNvPicPr>
          <p:nvPr/>
        </p:nvPicPr>
        <p:blipFill rotWithShape="1">
          <a:blip r:embed="rId3"/>
          <a:srcRect t="17719" r="9090" b="1053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C84767E5-C013-4D81-8D91-3F3EE21E15C8}"/>
              </a:ext>
            </a:extLst>
          </p:cNvPr>
          <p:cNvSpPr>
            <a:spLocks noGrp="1"/>
          </p:cNvSpPr>
          <p:nvPr>
            <p:ph type="ctrTitle"/>
          </p:nvPr>
        </p:nvSpPr>
        <p:spPr>
          <a:xfrm>
            <a:off x="477981" y="1122363"/>
            <a:ext cx="4023360" cy="3204134"/>
          </a:xfrm>
        </p:spPr>
        <p:txBody>
          <a:bodyPr anchor="b">
            <a:normAutofit/>
          </a:bodyPr>
          <a:lstStyle/>
          <a:p>
            <a:pPr algn="l"/>
            <a:r>
              <a:rPr lang="de-CH" sz="4800"/>
              <a:t>Fallbespiel Covid-19</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A39E0DB-C75E-4C02-8818-701E54D89F20}"/>
              </a:ext>
            </a:extLst>
          </p:cNvPr>
          <p:cNvSpPr txBox="1"/>
          <p:nvPr/>
        </p:nvSpPr>
        <p:spPr>
          <a:xfrm>
            <a:off x="0" y="6318672"/>
            <a:ext cx="7089569" cy="369332"/>
          </a:xfrm>
          <a:prstGeom prst="rect">
            <a:avLst/>
          </a:prstGeom>
          <a:noFill/>
        </p:spPr>
        <p:txBody>
          <a:bodyPr wrap="square" rtlCol="0">
            <a:spAutoFit/>
          </a:bodyPr>
          <a:lstStyle/>
          <a:p>
            <a:r>
              <a:rPr lang="de-CH" dirty="0">
                <a:hlinkClick r:id="rId4"/>
              </a:rPr>
              <a:t>https://en.wikipedia.org/wiki/File:SARS-CoV-2_without_background.png</a:t>
            </a:r>
            <a:endParaRPr lang="de-CH" dirty="0"/>
          </a:p>
        </p:txBody>
      </p:sp>
    </p:spTree>
    <p:extLst>
      <p:ext uri="{BB962C8B-B14F-4D97-AF65-F5344CB8AC3E}">
        <p14:creationId xmlns:p14="http://schemas.microsoft.com/office/powerpoint/2010/main" val="235918946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C862E4AA-A626-4890-A5D6-55A29135D317}"/>
              </a:ext>
            </a:extLst>
          </p:cNvPr>
          <p:cNvSpPr txBox="1"/>
          <p:nvPr/>
        </p:nvSpPr>
        <p:spPr>
          <a:xfrm>
            <a:off x="546351" y="433545"/>
            <a:ext cx="11139854" cy="1088741"/>
          </a:xfrm>
          <a:prstGeom prst="rect">
            <a:avLst/>
          </a:prstGeom>
        </p:spPr>
        <p:txBody>
          <a:bodyPr vert="horz" lIns="91440" tIns="45720" rIns="91440" bIns="45720" rtlCol="0" anchor="b">
            <a:normAutofit fontScale="62500" lnSpcReduction="20000"/>
          </a:bodyPr>
          <a:lstStyle/>
          <a:p>
            <a:pPr algn="ctr">
              <a:lnSpc>
                <a:spcPct val="90000"/>
              </a:lnSpc>
              <a:spcBef>
                <a:spcPct val="0"/>
              </a:spcBef>
              <a:spcAft>
                <a:spcPts val="600"/>
              </a:spcAft>
            </a:pPr>
            <a:r>
              <a:rPr lang="de-CH" sz="5400">
                <a:solidFill>
                  <a:srgbClr val="FFFFFF"/>
                </a:solidFill>
                <a:latin typeface="+mj-lt"/>
                <a:ea typeface="+mj-ea"/>
                <a:cs typeface="+mj-cs"/>
              </a:rPr>
              <a:t>Nicht die unsichtbare Hand (Adam Smith), sondern die sichtbare Hand des Staates steuert die ganze Gesellschaft</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Grafik 4" descr="Erhobene Hand">
            <a:extLst>
              <a:ext uri="{FF2B5EF4-FFF2-40B4-BE49-F238E27FC236}">
                <a16:creationId xmlns:a16="http://schemas.microsoft.com/office/drawing/2014/main" id="{9A131566-F9B3-42C5-9DB6-C42DBCEF7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707" y="2426818"/>
            <a:ext cx="3997637" cy="3997637"/>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BF3FA1E-1801-46CC-AAF3-30115F9020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45073" y="2891160"/>
            <a:ext cx="5455917" cy="3068952"/>
          </a:xfrm>
          <a:prstGeom prst="rect">
            <a:avLst/>
          </a:prstGeom>
          <a:noFill/>
          <a:extLst>
            <a:ext uri="{909E8E84-426E-40DD-AFC4-6F175D3DCCD1}">
              <a14:hiddenFill xmlns:a14="http://schemas.microsoft.com/office/drawing/2010/main">
                <a:solidFill>
                  <a:srgbClr val="FFFFFF"/>
                </a:solidFill>
              </a14:hiddenFill>
            </a:ext>
          </a:extLst>
        </p:spPr>
      </p:pic>
      <p:sp>
        <p:nvSpPr>
          <p:cNvPr id="2" name="Verbotsymbol 1">
            <a:extLst>
              <a:ext uri="{FF2B5EF4-FFF2-40B4-BE49-F238E27FC236}">
                <a16:creationId xmlns:a16="http://schemas.microsoft.com/office/drawing/2014/main" id="{1CF4D790-702F-4736-8E25-B03F2A692481}"/>
              </a:ext>
            </a:extLst>
          </p:cNvPr>
          <p:cNvSpPr/>
          <p:nvPr/>
        </p:nvSpPr>
        <p:spPr>
          <a:xfrm>
            <a:off x="1746011" y="3262745"/>
            <a:ext cx="2412696" cy="2412696"/>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Tree>
    <p:extLst>
      <p:ext uri="{BB962C8B-B14F-4D97-AF65-F5344CB8AC3E}">
        <p14:creationId xmlns:p14="http://schemas.microsoft.com/office/powerpoint/2010/main" val="213442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C27A44B-C163-424D-906D-E101D1BF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38" y="1690688"/>
            <a:ext cx="3965092" cy="3978375"/>
          </a:xfrm>
          <a:prstGeom prst="rect">
            <a:avLst/>
          </a:prstGeom>
        </p:spPr>
        <p:style>
          <a:lnRef idx="2">
            <a:schemeClr val="accent3"/>
          </a:lnRef>
          <a:fillRef idx="1">
            <a:schemeClr val="lt1"/>
          </a:fillRef>
          <a:effectRef idx="0">
            <a:schemeClr val="accent3"/>
          </a:effectRef>
          <a:fontRef idx="minor">
            <a:schemeClr val="dk1"/>
          </a:fontRef>
        </p:style>
      </p:pic>
      <p:sp>
        <p:nvSpPr>
          <p:cNvPr id="4" name="Textfeld 3">
            <a:extLst>
              <a:ext uri="{FF2B5EF4-FFF2-40B4-BE49-F238E27FC236}">
                <a16:creationId xmlns:a16="http://schemas.microsoft.com/office/drawing/2014/main" id="{2E379AE1-9C6F-4A18-B020-6DD9BA5E301E}"/>
              </a:ext>
            </a:extLst>
          </p:cNvPr>
          <p:cNvSpPr txBox="1"/>
          <p:nvPr/>
        </p:nvSpPr>
        <p:spPr>
          <a:xfrm>
            <a:off x="6096000" y="1521685"/>
            <a:ext cx="573753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CH" sz="3200" dirty="0"/>
              <a:t>1. Daten erfassen</a:t>
            </a:r>
          </a:p>
        </p:txBody>
      </p:sp>
      <p:sp>
        <p:nvSpPr>
          <p:cNvPr id="6" name="Textfeld 5">
            <a:extLst>
              <a:ext uri="{FF2B5EF4-FFF2-40B4-BE49-F238E27FC236}">
                <a16:creationId xmlns:a16="http://schemas.microsoft.com/office/drawing/2014/main" id="{2705B3C1-D05C-4E60-93A1-3166B0EB9106}"/>
              </a:ext>
            </a:extLst>
          </p:cNvPr>
          <p:cNvSpPr txBox="1"/>
          <p:nvPr/>
        </p:nvSpPr>
        <p:spPr>
          <a:xfrm>
            <a:off x="6096000" y="2848878"/>
            <a:ext cx="5737533"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e-CH" sz="3200" dirty="0"/>
              <a:t>2. Modellieren der Auswirkungen</a:t>
            </a:r>
          </a:p>
        </p:txBody>
      </p:sp>
      <p:sp>
        <p:nvSpPr>
          <p:cNvPr id="5" name="Titel 4">
            <a:extLst>
              <a:ext uri="{FF2B5EF4-FFF2-40B4-BE49-F238E27FC236}">
                <a16:creationId xmlns:a16="http://schemas.microsoft.com/office/drawing/2014/main" id="{F8D0BC63-18C1-431B-B4FC-69122F579CF5}"/>
              </a:ext>
            </a:extLst>
          </p:cNvPr>
          <p:cNvSpPr>
            <a:spLocks noGrp="1"/>
          </p:cNvSpPr>
          <p:nvPr>
            <p:ph type="title"/>
          </p:nvPr>
        </p:nvSpPr>
        <p:spPr>
          <a:xfrm>
            <a:off x="714638" y="239092"/>
            <a:ext cx="10515600" cy="1193420"/>
          </a:xfrm>
        </p:spPr>
        <p:txBody>
          <a:bodyPr>
            <a:normAutofit/>
          </a:bodyPr>
          <a:lstStyle/>
          <a:p>
            <a:r>
              <a:rPr lang="de-CH" dirty="0"/>
              <a:t>Bekämpfung der Covid-19 Pandemie durch</a:t>
            </a:r>
          </a:p>
        </p:txBody>
      </p:sp>
      <p:sp>
        <p:nvSpPr>
          <p:cNvPr id="8" name="Textfeld 7">
            <a:extLst>
              <a:ext uri="{FF2B5EF4-FFF2-40B4-BE49-F238E27FC236}">
                <a16:creationId xmlns:a16="http://schemas.microsoft.com/office/drawing/2014/main" id="{B1648EAC-4E81-45BB-AEB6-5DA827F75068}"/>
              </a:ext>
            </a:extLst>
          </p:cNvPr>
          <p:cNvSpPr txBox="1"/>
          <p:nvPr/>
        </p:nvSpPr>
        <p:spPr>
          <a:xfrm>
            <a:off x="6096000" y="4176071"/>
            <a:ext cx="573753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CH" sz="3200" dirty="0"/>
              <a:t>3. Steuern der Gesellschaft</a:t>
            </a:r>
          </a:p>
        </p:txBody>
      </p:sp>
      <p:cxnSp>
        <p:nvCxnSpPr>
          <p:cNvPr id="9" name="Gerade Verbindung mit Pfeil 8">
            <a:extLst>
              <a:ext uri="{FF2B5EF4-FFF2-40B4-BE49-F238E27FC236}">
                <a16:creationId xmlns:a16="http://schemas.microsoft.com/office/drawing/2014/main" id="{FED57999-3B78-4AF6-8CF6-467E7CC182DA}"/>
              </a:ext>
            </a:extLst>
          </p:cNvPr>
          <p:cNvCxnSpPr>
            <a:cxnSpLocks/>
            <a:stCxn id="5122" idx="3"/>
            <a:endCxn id="4" idx="1"/>
          </p:cNvCxnSpPr>
          <p:nvPr/>
        </p:nvCxnSpPr>
        <p:spPr>
          <a:xfrm flipV="1">
            <a:off x="4679730" y="1814073"/>
            <a:ext cx="1416270" cy="1865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E222E472-8216-405A-9F37-8008C0DC644E}"/>
              </a:ext>
            </a:extLst>
          </p:cNvPr>
          <p:cNvCxnSpPr>
            <a:stCxn id="5122" idx="3"/>
            <a:endCxn id="6" idx="1"/>
          </p:cNvCxnSpPr>
          <p:nvPr/>
        </p:nvCxnSpPr>
        <p:spPr>
          <a:xfrm flipV="1">
            <a:off x="4679730" y="3141266"/>
            <a:ext cx="1416270" cy="538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5D78031-F071-4330-97FF-7FC0B20E4EF3}"/>
              </a:ext>
            </a:extLst>
          </p:cNvPr>
          <p:cNvCxnSpPr>
            <a:cxnSpLocks/>
            <a:stCxn id="5122" idx="3"/>
            <a:endCxn id="8" idx="1"/>
          </p:cNvCxnSpPr>
          <p:nvPr/>
        </p:nvCxnSpPr>
        <p:spPr>
          <a:xfrm>
            <a:off x="4679730" y="3679876"/>
            <a:ext cx="1416270" cy="78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2E4BB5B6-1480-4CE3-A411-DD4792EDF994}"/>
              </a:ext>
            </a:extLst>
          </p:cNvPr>
          <p:cNvSpPr txBox="1"/>
          <p:nvPr/>
        </p:nvSpPr>
        <p:spPr>
          <a:xfrm>
            <a:off x="6096000" y="5144315"/>
            <a:ext cx="5737532" cy="107721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de-CH" sz="3200" dirty="0"/>
              <a:t>Auf dem Weg zu einer digitalen Diktatur?</a:t>
            </a:r>
          </a:p>
        </p:txBody>
      </p:sp>
      <p:cxnSp>
        <p:nvCxnSpPr>
          <p:cNvPr id="17" name="Gerade Verbindung mit Pfeil 16">
            <a:extLst>
              <a:ext uri="{FF2B5EF4-FFF2-40B4-BE49-F238E27FC236}">
                <a16:creationId xmlns:a16="http://schemas.microsoft.com/office/drawing/2014/main" id="{8C3D8D08-2C6F-4A94-B8AB-0914CB52D6AA}"/>
              </a:ext>
            </a:extLst>
          </p:cNvPr>
          <p:cNvCxnSpPr>
            <a:cxnSpLocks/>
            <a:stCxn id="5122" idx="3"/>
            <a:endCxn id="16" idx="1"/>
          </p:cNvCxnSpPr>
          <p:nvPr/>
        </p:nvCxnSpPr>
        <p:spPr>
          <a:xfrm>
            <a:off x="4679730" y="3679876"/>
            <a:ext cx="1416270" cy="20030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78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CD72A2DB-D472-4ED7-9F75-C4406FD73738}"/>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solidFill>
                  <a:srgbClr val="FFFFFF"/>
                </a:solidFill>
                <a:latin typeface="+mj-lt"/>
                <a:ea typeface="+mj-ea"/>
                <a:cs typeface="+mj-cs"/>
              </a:rPr>
              <a:t>Es funktioniert (hoffentlich)</a:t>
            </a:r>
          </a:p>
        </p:txBody>
      </p:sp>
      <p:pic>
        <p:nvPicPr>
          <p:cNvPr id="1026" name="Picture 2">
            <a:extLst>
              <a:ext uri="{FF2B5EF4-FFF2-40B4-BE49-F238E27FC236}">
                <a16:creationId xmlns:a16="http://schemas.microsoft.com/office/drawing/2014/main" id="{9BF3FA1E-1801-46CC-AAF3-30115F9020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772073"/>
            <a:ext cx="5455917" cy="306895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1E9CD709-E4B1-41C9-9DF5-5EDA0008FE2B}"/>
              </a:ext>
            </a:extLst>
          </p:cNvPr>
          <p:cNvSpPr txBox="1"/>
          <p:nvPr/>
        </p:nvSpPr>
        <p:spPr>
          <a:xfrm>
            <a:off x="320040" y="724793"/>
            <a:ext cx="5455904"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«Was dieses Modell zeigt, ist, dass die Gesellschaft nicht zu komplex ist, um verstanden zu werden […], sie kann in nahezu Echtzeit als Ganzes verstanden werden, und es gibt Möglichkeiten, die Gesellschaftsentwicklung so zu gestalten, dass gewünschte Ergebnisse erzielt und unerwünschte vermieden werden. Im Umgang mit der Klimakrise werden wir solches Denken noch an anderen Stellen benötigen.»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a:defRPr/>
            </a:pPr>
            <a:r>
              <a:rPr lang="de-CH" sz="1400" dirty="0">
                <a:hlinkClick r:id="rId4"/>
              </a:rPr>
              <a:t>Felix Stalder - https://www.rosalux.de/publikation/id/42057/erfassen-und-modellieren</a:t>
            </a:r>
            <a:endParaRPr lang="de-CH"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Tree>
    <p:extLst>
      <p:ext uri="{BB962C8B-B14F-4D97-AF65-F5344CB8AC3E}">
        <p14:creationId xmlns:p14="http://schemas.microsoft.com/office/powerpoint/2010/main" val="145047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hite and black poster">
            <a:extLst>
              <a:ext uri="{FF2B5EF4-FFF2-40B4-BE49-F238E27FC236}">
                <a16:creationId xmlns:a16="http://schemas.microsoft.com/office/drawing/2014/main" id="{CE20C635-E661-434D-AC88-5B4EF899B6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D303B532-16FA-4BBE-B527-25111329063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de-CH" sz="3600">
                <a:solidFill>
                  <a:schemeClr val="tx1">
                    <a:lumMod val="85000"/>
                    <a:lumOff val="15000"/>
                  </a:schemeClr>
                </a:solidFill>
                <a:latin typeface="+mj-lt"/>
                <a:ea typeface="+mj-ea"/>
                <a:cs typeface="+mj-cs"/>
              </a:rPr>
              <a:t>Ein Modell für die Lösung anderer Probleme?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C9A4F66A-6240-41F8-8A38-B4843DA86221}"/>
              </a:ext>
            </a:extLst>
          </p:cNvPr>
          <p:cNvSpPr txBox="1"/>
          <p:nvPr/>
        </p:nvSpPr>
        <p:spPr>
          <a:xfrm>
            <a:off x="8187870" y="6294922"/>
            <a:ext cx="4004110" cy="369332"/>
          </a:xfrm>
          <a:prstGeom prst="rect">
            <a:avLst/>
          </a:prstGeom>
          <a:noFill/>
        </p:spPr>
        <p:txBody>
          <a:bodyPr wrap="square" rtlCol="0">
            <a:spAutoFit/>
          </a:bodyPr>
          <a:lstStyle/>
          <a:p>
            <a:pPr>
              <a:spcAft>
                <a:spcPts val="600"/>
              </a:spcAft>
            </a:pPr>
            <a:r>
              <a:rPr lang="en-US" dirty="0"/>
              <a:t>Photo by </a:t>
            </a:r>
            <a:r>
              <a:rPr lang="en-US" dirty="0">
                <a:hlinkClick r:id="rId4"/>
              </a:rPr>
              <a:t>Markus </a:t>
            </a:r>
            <a:r>
              <a:rPr lang="en-US" dirty="0" err="1">
                <a:hlinkClick r:id="rId4"/>
              </a:rPr>
              <a:t>Spiske</a:t>
            </a:r>
            <a:r>
              <a:rPr lang="en-US" dirty="0"/>
              <a:t> on </a:t>
            </a:r>
            <a:r>
              <a:rPr lang="en-US" dirty="0" err="1">
                <a:hlinkClick r:id="rId5"/>
              </a:rPr>
              <a:t>Unsplash</a:t>
            </a:r>
            <a:endParaRPr lang="de-CH" dirty="0"/>
          </a:p>
        </p:txBody>
      </p:sp>
    </p:spTree>
    <p:extLst>
      <p:ext uri="{BB962C8B-B14F-4D97-AF65-F5344CB8AC3E}">
        <p14:creationId xmlns:p14="http://schemas.microsoft.com/office/powerpoint/2010/main" val="90861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40D8C-4DF5-428E-825F-B0F633A86A52}"/>
              </a:ext>
            </a:extLst>
          </p:cNvPr>
          <p:cNvSpPr>
            <a:spLocks noGrp="1"/>
          </p:cNvSpPr>
          <p:nvPr>
            <p:ph type="title" idx="4294967295"/>
          </p:nvPr>
        </p:nvSpPr>
        <p:spPr>
          <a:xfrm>
            <a:off x="525462" y="204324"/>
            <a:ext cx="11141075" cy="1438275"/>
          </a:xfrm>
        </p:spPr>
        <p:txBody>
          <a:bodyPr vert="horz" lIns="91440" tIns="45720" rIns="91440" bIns="45720" rtlCol="0" anchor="b">
            <a:noAutofit/>
          </a:bodyPr>
          <a:lstStyle/>
          <a:p>
            <a:pPr algn="ctr"/>
            <a:r>
              <a:rPr lang="de-CH" b="1" dirty="0"/>
              <a:t>Steuerung</a:t>
            </a:r>
            <a:r>
              <a:rPr lang="en-US" b="1" dirty="0"/>
              <a:t> der Gesellschaft </a:t>
            </a:r>
            <a:br>
              <a:rPr lang="en-US" b="1" dirty="0"/>
            </a:br>
            <a:r>
              <a:rPr lang="en-US" dirty="0"/>
              <a:t>(</a:t>
            </a:r>
            <a:r>
              <a:rPr lang="de-CH" dirty="0"/>
              <a:t>traditionelles</a:t>
            </a:r>
            <a:r>
              <a:rPr lang="en-US" dirty="0"/>
              <a:t> Modell)</a:t>
            </a:r>
            <a:endParaRPr lang="en-US" kern="1200" dirty="0"/>
          </a:p>
        </p:txBody>
      </p:sp>
      <p:pic>
        <p:nvPicPr>
          <p:cNvPr id="4098" name="Picture 2">
            <a:extLst>
              <a:ext uri="{FF2B5EF4-FFF2-40B4-BE49-F238E27FC236}">
                <a16:creationId xmlns:a16="http://schemas.microsoft.com/office/drawing/2014/main" id="{AAA0C55C-5F45-41AC-8FB1-BA9DFE1F8D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0483" y="2493372"/>
            <a:ext cx="11496821" cy="3305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42E3A93A-5B56-4DD2-8EC3-934D3D8F917B}"/>
              </a:ext>
            </a:extLst>
          </p:cNvPr>
          <p:cNvSpPr txBox="1"/>
          <p:nvPr/>
        </p:nvSpPr>
        <p:spPr>
          <a:xfrm>
            <a:off x="990680" y="2235314"/>
            <a:ext cx="1258037" cy="830997"/>
          </a:xfrm>
          <a:prstGeom prst="rect">
            <a:avLst/>
          </a:prstGeom>
          <a:noFill/>
        </p:spPr>
        <p:txBody>
          <a:bodyPr wrap="none" rtlCol="0">
            <a:spAutoFit/>
          </a:bodyPr>
          <a:lstStyle/>
          <a:p>
            <a:r>
              <a:rPr lang="de-CH" sz="2400" b="1" i="1" dirty="0">
                <a:solidFill>
                  <a:srgbClr val="FF0000"/>
                </a:solidFill>
              </a:rPr>
              <a:t>Daten</a:t>
            </a:r>
          </a:p>
          <a:p>
            <a:pPr algn="ctr"/>
            <a:r>
              <a:rPr lang="de-CH" sz="2400" b="1" i="1" dirty="0">
                <a:solidFill>
                  <a:srgbClr val="FF0000"/>
                </a:solidFill>
              </a:rPr>
              <a:t>erfassen</a:t>
            </a:r>
          </a:p>
        </p:txBody>
      </p:sp>
      <p:sp>
        <p:nvSpPr>
          <p:cNvPr id="8" name="Textfeld 7">
            <a:extLst>
              <a:ext uri="{FF2B5EF4-FFF2-40B4-BE49-F238E27FC236}">
                <a16:creationId xmlns:a16="http://schemas.microsoft.com/office/drawing/2014/main" id="{3D7D16C7-58DA-4577-BED3-47848FBD5246}"/>
              </a:ext>
            </a:extLst>
          </p:cNvPr>
          <p:cNvSpPr txBox="1"/>
          <p:nvPr/>
        </p:nvSpPr>
        <p:spPr>
          <a:xfrm>
            <a:off x="5005857" y="2235314"/>
            <a:ext cx="2006960" cy="830997"/>
          </a:xfrm>
          <a:prstGeom prst="rect">
            <a:avLst/>
          </a:prstGeom>
          <a:noFill/>
        </p:spPr>
        <p:txBody>
          <a:bodyPr wrap="none" rtlCol="0">
            <a:spAutoFit/>
          </a:bodyPr>
          <a:lstStyle/>
          <a:p>
            <a:r>
              <a:rPr lang="de-CH" sz="2400" b="1" i="1" dirty="0">
                <a:solidFill>
                  <a:srgbClr val="FF0000"/>
                </a:solidFill>
              </a:rPr>
              <a:t>Auswirkungen</a:t>
            </a:r>
          </a:p>
          <a:p>
            <a:pPr algn="ctr"/>
            <a:r>
              <a:rPr lang="de-CH" sz="2400" b="1" i="1" dirty="0">
                <a:solidFill>
                  <a:srgbClr val="FF0000"/>
                </a:solidFill>
              </a:rPr>
              <a:t>modellieren</a:t>
            </a:r>
          </a:p>
        </p:txBody>
      </p:sp>
      <p:sp>
        <p:nvSpPr>
          <p:cNvPr id="9" name="Textfeld 8">
            <a:extLst>
              <a:ext uri="{FF2B5EF4-FFF2-40B4-BE49-F238E27FC236}">
                <a16:creationId xmlns:a16="http://schemas.microsoft.com/office/drawing/2014/main" id="{12F46B91-D0EE-4F53-8196-0ADF71FA751F}"/>
              </a:ext>
            </a:extLst>
          </p:cNvPr>
          <p:cNvSpPr txBox="1"/>
          <p:nvPr/>
        </p:nvSpPr>
        <p:spPr>
          <a:xfrm>
            <a:off x="9619023" y="2235313"/>
            <a:ext cx="1957908" cy="830997"/>
          </a:xfrm>
          <a:prstGeom prst="rect">
            <a:avLst/>
          </a:prstGeom>
          <a:noFill/>
        </p:spPr>
        <p:txBody>
          <a:bodyPr wrap="none" rtlCol="0">
            <a:spAutoFit/>
          </a:bodyPr>
          <a:lstStyle/>
          <a:p>
            <a:pPr algn="ctr"/>
            <a:r>
              <a:rPr lang="de-CH" sz="2400" b="1" i="1" dirty="0">
                <a:solidFill>
                  <a:srgbClr val="FF0000"/>
                </a:solidFill>
              </a:rPr>
              <a:t>Resultate</a:t>
            </a:r>
          </a:p>
          <a:p>
            <a:pPr algn="ctr"/>
            <a:r>
              <a:rPr lang="de-CH" sz="2400" b="1" i="1" dirty="0">
                <a:solidFill>
                  <a:srgbClr val="FF0000"/>
                </a:solidFill>
              </a:rPr>
              <a:t>interpretieren</a:t>
            </a:r>
          </a:p>
        </p:txBody>
      </p:sp>
      <p:sp>
        <p:nvSpPr>
          <p:cNvPr id="10" name="Textfeld 9">
            <a:extLst>
              <a:ext uri="{FF2B5EF4-FFF2-40B4-BE49-F238E27FC236}">
                <a16:creationId xmlns:a16="http://schemas.microsoft.com/office/drawing/2014/main" id="{F35070F1-43F5-4DF8-A541-B7745CB993AA}"/>
              </a:ext>
            </a:extLst>
          </p:cNvPr>
          <p:cNvSpPr txBox="1"/>
          <p:nvPr/>
        </p:nvSpPr>
        <p:spPr>
          <a:xfrm>
            <a:off x="3885169" y="5382402"/>
            <a:ext cx="4002506" cy="646331"/>
          </a:xfrm>
          <a:prstGeom prst="rect">
            <a:avLst/>
          </a:prstGeom>
          <a:noFill/>
        </p:spPr>
        <p:txBody>
          <a:bodyPr wrap="none" rtlCol="0">
            <a:spAutoFit/>
          </a:bodyPr>
          <a:lstStyle/>
          <a:p>
            <a:r>
              <a:rPr lang="de-CH" sz="3600" b="1" dirty="0">
                <a:solidFill>
                  <a:srgbClr val="FF0000"/>
                </a:solidFill>
                <a:sym typeface="Wingdings" panose="05000000000000000000" pitchFamily="2" charset="2"/>
              </a:rPr>
              <a:t> </a:t>
            </a:r>
            <a:r>
              <a:rPr lang="de-CH" sz="3600" b="1" dirty="0">
                <a:solidFill>
                  <a:srgbClr val="FF0000"/>
                </a:solidFill>
              </a:rPr>
              <a:t>Entscheide fällen</a:t>
            </a:r>
          </a:p>
        </p:txBody>
      </p:sp>
      <p:sp>
        <p:nvSpPr>
          <p:cNvPr id="11" name="Textfeld 10">
            <a:extLst>
              <a:ext uri="{FF2B5EF4-FFF2-40B4-BE49-F238E27FC236}">
                <a16:creationId xmlns:a16="http://schemas.microsoft.com/office/drawing/2014/main" id="{16A83FC0-4675-4EF6-B7F4-1171CEAD3D3C}"/>
              </a:ext>
            </a:extLst>
          </p:cNvPr>
          <p:cNvSpPr txBox="1"/>
          <p:nvPr/>
        </p:nvSpPr>
        <p:spPr>
          <a:xfrm>
            <a:off x="6038894" y="6391422"/>
            <a:ext cx="6097978" cy="369332"/>
          </a:xfrm>
          <a:prstGeom prst="rect">
            <a:avLst/>
          </a:prstGeom>
          <a:noFill/>
        </p:spPr>
        <p:txBody>
          <a:bodyPr wrap="square">
            <a:spAutoFit/>
          </a:bodyPr>
          <a:lstStyle/>
          <a:p>
            <a:r>
              <a:rPr lang="de-CH" dirty="0">
                <a:hlinkClick r:id="rId4"/>
              </a:rPr>
              <a:t>https://en.wikipedia.org/wiki/File:Blackbox3D-withGraphs.png</a:t>
            </a:r>
            <a:endParaRPr lang="de-CH" dirty="0"/>
          </a:p>
        </p:txBody>
      </p:sp>
    </p:spTree>
    <p:extLst>
      <p:ext uri="{BB962C8B-B14F-4D97-AF65-F5344CB8AC3E}">
        <p14:creationId xmlns:p14="http://schemas.microsoft.com/office/powerpoint/2010/main" val="391223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1E50A-EBDE-4B30-850E-42C3E30BD5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9" y="2265441"/>
            <a:ext cx="11496821" cy="3305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3F982AC1-59D9-4E65-AE84-8226F5D5D77E}"/>
              </a:ext>
            </a:extLst>
          </p:cNvPr>
          <p:cNvSpPr txBox="1"/>
          <p:nvPr/>
        </p:nvSpPr>
        <p:spPr>
          <a:xfrm>
            <a:off x="1034546" y="1620145"/>
            <a:ext cx="1186030" cy="830997"/>
          </a:xfrm>
          <a:prstGeom prst="rect">
            <a:avLst/>
          </a:prstGeom>
          <a:noFill/>
        </p:spPr>
        <p:txBody>
          <a:bodyPr wrap="none" rtlCol="0">
            <a:spAutoFit/>
          </a:bodyPr>
          <a:lstStyle/>
          <a:p>
            <a:r>
              <a:rPr lang="de-CH" sz="2400" b="1" i="1" dirty="0">
                <a:solidFill>
                  <a:srgbClr val="FF0000"/>
                </a:solidFill>
              </a:rPr>
              <a:t>Welche </a:t>
            </a:r>
          </a:p>
          <a:p>
            <a:r>
              <a:rPr lang="de-CH" sz="2400" b="1" i="1" dirty="0">
                <a:solidFill>
                  <a:srgbClr val="FF0000"/>
                </a:solidFill>
              </a:rPr>
              <a:t>Daten?</a:t>
            </a:r>
          </a:p>
        </p:txBody>
      </p:sp>
      <p:sp>
        <p:nvSpPr>
          <p:cNvPr id="5" name="Textfeld 4">
            <a:extLst>
              <a:ext uri="{FF2B5EF4-FFF2-40B4-BE49-F238E27FC236}">
                <a16:creationId xmlns:a16="http://schemas.microsoft.com/office/drawing/2014/main" id="{DFFB4CEB-54F7-4F58-993F-90B5086AEB53}"/>
              </a:ext>
            </a:extLst>
          </p:cNvPr>
          <p:cNvSpPr txBox="1"/>
          <p:nvPr/>
        </p:nvSpPr>
        <p:spPr>
          <a:xfrm>
            <a:off x="5442070" y="1620145"/>
            <a:ext cx="1307859" cy="830997"/>
          </a:xfrm>
          <a:prstGeom prst="rect">
            <a:avLst/>
          </a:prstGeom>
          <a:noFill/>
        </p:spPr>
        <p:txBody>
          <a:bodyPr wrap="none" rtlCol="0">
            <a:spAutoFit/>
          </a:bodyPr>
          <a:lstStyle/>
          <a:p>
            <a:r>
              <a:rPr lang="de-CH" sz="2400" b="1" i="1" dirty="0">
                <a:solidFill>
                  <a:srgbClr val="FF0000"/>
                </a:solidFill>
              </a:rPr>
              <a:t>Welches </a:t>
            </a:r>
          </a:p>
          <a:p>
            <a:r>
              <a:rPr lang="de-CH" sz="2400" b="1" i="1" dirty="0">
                <a:solidFill>
                  <a:srgbClr val="FF0000"/>
                </a:solidFill>
              </a:rPr>
              <a:t>Modell?</a:t>
            </a:r>
          </a:p>
        </p:txBody>
      </p:sp>
      <p:sp>
        <p:nvSpPr>
          <p:cNvPr id="6" name="Textfeld 5">
            <a:extLst>
              <a:ext uri="{FF2B5EF4-FFF2-40B4-BE49-F238E27FC236}">
                <a16:creationId xmlns:a16="http://schemas.microsoft.com/office/drawing/2014/main" id="{3FDC6835-C994-4685-A9C8-8E513ED471B8}"/>
              </a:ext>
            </a:extLst>
          </p:cNvPr>
          <p:cNvSpPr txBox="1"/>
          <p:nvPr/>
        </p:nvSpPr>
        <p:spPr>
          <a:xfrm>
            <a:off x="9813823" y="1620145"/>
            <a:ext cx="2017347" cy="830997"/>
          </a:xfrm>
          <a:prstGeom prst="rect">
            <a:avLst/>
          </a:prstGeom>
          <a:noFill/>
        </p:spPr>
        <p:txBody>
          <a:bodyPr wrap="none" rtlCol="0">
            <a:spAutoFit/>
          </a:bodyPr>
          <a:lstStyle/>
          <a:p>
            <a:r>
              <a:rPr lang="de-CH" sz="2400" b="1" i="1" dirty="0">
                <a:solidFill>
                  <a:srgbClr val="FF0000"/>
                </a:solidFill>
              </a:rPr>
              <a:t>Aussagekraft </a:t>
            </a:r>
          </a:p>
          <a:p>
            <a:r>
              <a:rPr lang="de-CH" sz="2400" b="1" i="1" dirty="0">
                <a:solidFill>
                  <a:srgbClr val="FF0000"/>
                </a:solidFill>
              </a:rPr>
              <a:t>der Resultate?</a:t>
            </a:r>
          </a:p>
        </p:txBody>
      </p:sp>
      <p:sp>
        <p:nvSpPr>
          <p:cNvPr id="8" name="Textfeld 7">
            <a:extLst>
              <a:ext uri="{FF2B5EF4-FFF2-40B4-BE49-F238E27FC236}">
                <a16:creationId xmlns:a16="http://schemas.microsoft.com/office/drawing/2014/main" id="{4AA5585F-591B-45FA-8CD9-B74151B0FCBF}"/>
              </a:ext>
            </a:extLst>
          </p:cNvPr>
          <p:cNvSpPr txBox="1"/>
          <p:nvPr/>
        </p:nvSpPr>
        <p:spPr>
          <a:xfrm>
            <a:off x="2838281" y="6211669"/>
            <a:ext cx="6515438" cy="646331"/>
          </a:xfrm>
          <a:prstGeom prst="rect">
            <a:avLst/>
          </a:prstGeom>
          <a:noFill/>
        </p:spPr>
        <p:txBody>
          <a:bodyPr wrap="none" rtlCol="0">
            <a:spAutoFit/>
          </a:bodyPr>
          <a:lstStyle/>
          <a:p>
            <a:r>
              <a:rPr lang="de-CH" sz="3600" b="1" dirty="0">
                <a:solidFill>
                  <a:srgbClr val="FF0000"/>
                </a:solidFill>
                <a:sym typeface="Wingdings" panose="05000000000000000000" pitchFamily="2" charset="2"/>
              </a:rPr>
              <a:t> </a:t>
            </a:r>
            <a:r>
              <a:rPr lang="de-CH" sz="3600" b="1" dirty="0">
                <a:solidFill>
                  <a:srgbClr val="FF0000"/>
                </a:solidFill>
              </a:rPr>
              <a:t>Folgerungen aus dem Modell?</a:t>
            </a:r>
          </a:p>
        </p:txBody>
      </p:sp>
      <p:cxnSp>
        <p:nvCxnSpPr>
          <p:cNvPr id="10" name="Gerade Verbindung mit Pfeil 9">
            <a:extLst>
              <a:ext uri="{FF2B5EF4-FFF2-40B4-BE49-F238E27FC236}">
                <a16:creationId xmlns:a16="http://schemas.microsoft.com/office/drawing/2014/main" id="{481D3235-1262-43DC-B16E-3FF0FADD1BDD}"/>
              </a:ext>
            </a:extLst>
          </p:cNvPr>
          <p:cNvCxnSpPr>
            <a:endCxn id="8" idx="0"/>
          </p:cNvCxnSpPr>
          <p:nvPr/>
        </p:nvCxnSpPr>
        <p:spPr>
          <a:xfrm>
            <a:off x="1162734" y="4849594"/>
            <a:ext cx="4933266" cy="1362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F2DA3513-2B82-49A9-845E-1AD9EE30791A}"/>
              </a:ext>
            </a:extLst>
          </p:cNvPr>
          <p:cNvCxnSpPr>
            <a:cxnSpLocks/>
            <a:endCxn id="8" idx="0"/>
          </p:cNvCxnSpPr>
          <p:nvPr/>
        </p:nvCxnSpPr>
        <p:spPr>
          <a:xfrm>
            <a:off x="6096000" y="4543355"/>
            <a:ext cx="0" cy="1668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D8679D6-4E2B-4025-A6DA-E2F0D7E4CBB6}"/>
              </a:ext>
            </a:extLst>
          </p:cNvPr>
          <p:cNvCxnSpPr>
            <a:endCxn id="8" idx="0"/>
          </p:cNvCxnSpPr>
          <p:nvPr/>
        </p:nvCxnSpPr>
        <p:spPr>
          <a:xfrm flipH="1">
            <a:off x="6096000" y="4973419"/>
            <a:ext cx="4094730" cy="123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itel 1">
            <a:extLst>
              <a:ext uri="{FF2B5EF4-FFF2-40B4-BE49-F238E27FC236}">
                <a16:creationId xmlns:a16="http://schemas.microsoft.com/office/drawing/2014/main" id="{319BB8DC-3AF1-4158-A428-945BDB72C051}"/>
              </a:ext>
            </a:extLst>
          </p:cNvPr>
          <p:cNvSpPr>
            <a:spLocks noGrp="1"/>
          </p:cNvSpPr>
          <p:nvPr>
            <p:ph type="title"/>
          </p:nvPr>
        </p:nvSpPr>
        <p:spPr>
          <a:xfrm>
            <a:off x="838200" y="150447"/>
            <a:ext cx="10515600" cy="1325563"/>
          </a:xfrm>
        </p:spPr>
        <p:txBody>
          <a:bodyPr>
            <a:noAutofit/>
          </a:bodyPr>
          <a:lstStyle/>
          <a:p>
            <a:r>
              <a:rPr lang="de-CH" b="1" dirty="0"/>
              <a:t>Problem der Intransparenz  </a:t>
            </a:r>
            <a:br>
              <a:rPr lang="de-CH" dirty="0"/>
            </a:br>
            <a:r>
              <a:rPr lang="de-CH" sz="2800" dirty="0"/>
              <a:t>(Daten, Verarbeitung, Algorithmen, Interpretation, Folgerungen, …)</a:t>
            </a:r>
            <a:endParaRPr lang="de-CH" dirty="0"/>
          </a:p>
        </p:txBody>
      </p:sp>
    </p:spTree>
    <p:extLst>
      <p:ext uri="{BB962C8B-B14F-4D97-AF65-F5344CB8AC3E}">
        <p14:creationId xmlns:p14="http://schemas.microsoft.com/office/powerpoint/2010/main" val="82508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CF46A90-E736-4817-B485-E1D566F03F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7589" y="3821108"/>
            <a:ext cx="11496821" cy="3305336"/>
          </a:xfrm>
          <a:prstGeom prst="rect">
            <a:avLst/>
          </a:prstGeom>
          <a:noFill/>
          <a:extLst>
            <a:ext uri="{909E8E84-426E-40DD-AFC4-6F175D3DCCD1}">
              <a14:hiddenFill xmlns:a14="http://schemas.microsoft.com/office/drawing/2010/main">
                <a:solidFill>
                  <a:srgbClr val="FFFFFF"/>
                </a:solidFill>
              </a14:hiddenFill>
            </a:ext>
          </a:extLst>
        </p:spPr>
      </p:pic>
      <p:sp>
        <p:nvSpPr>
          <p:cNvPr id="5" name="Sprechblase: oval 4">
            <a:extLst>
              <a:ext uri="{FF2B5EF4-FFF2-40B4-BE49-F238E27FC236}">
                <a16:creationId xmlns:a16="http://schemas.microsoft.com/office/drawing/2014/main" id="{6FC4A61F-2C5C-4FC9-B412-76B03FAED9B5}"/>
              </a:ext>
            </a:extLst>
          </p:cNvPr>
          <p:cNvSpPr/>
          <p:nvPr/>
        </p:nvSpPr>
        <p:spPr>
          <a:xfrm>
            <a:off x="0" y="92256"/>
            <a:ext cx="5343896" cy="4159110"/>
          </a:xfrm>
          <a:prstGeom prst="wedgeEllipseCallout">
            <a:avLst>
              <a:gd name="adj1" fmla="val 62141"/>
              <a:gd name="adj2" fmla="val 6602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000" dirty="0">
                <a:solidFill>
                  <a:srgbClr val="000000"/>
                </a:solidFill>
              </a:rPr>
              <a:t>«Heute funktionieren die meisten dieser Modelle jedoch als echte black boxes. Ihre Funktionsweise ist </a:t>
            </a:r>
            <a:r>
              <a:rPr lang="de-CH" sz="2000" b="1" dirty="0">
                <a:solidFill>
                  <a:srgbClr val="FF0000"/>
                </a:solidFill>
              </a:rPr>
              <a:t>intransparent</a:t>
            </a:r>
            <a:r>
              <a:rPr lang="de-CH" sz="2000" dirty="0">
                <a:solidFill>
                  <a:srgbClr val="000000"/>
                </a:solidFill>
              </a:rPr>
              <a:t> und ihre Anwendung nicht nachvollziehbar, sie werden einfach eingesetzt, ohne dass diejenigen, deren Leben durch sie geprägt wird, einen </a:t>
            </a:r>
            <a:r>
              <a:rPr lang="de-CH" sz="2000" b="1" dirty="0">
                <a:solidFill>
                  <a:srgbClr val="FF0000"/>
                </a:solidFill>
              </a:rPr>
              <a:t>bewussten Einfluss </a:t>
            </a:r>
            <a:r>
              <a:rPr lang="de-CH" sz="2000" dirty="0">
                <a:solidFill>
                  <a:srgbClr val="000000"/>
                </a:solidFill>
              </a:rPr>
              <a:t>darauf nehmen können.»</a:t>
            </a:r>
          </a:p>
        </p:txBody>
      </p:sp>
      <p:sp>
        <p:nvSpPr>
          <p:cNvPr id="8" name="Sprechblase: oval 7">
            <a:extLst>
              <a:ext uri="{FF2B5EF4-FFF2-40B4-BE49-F238E27FC236}">
                <a16:creationId xmlns:a16="http://schemas.microsoft.com/office/drawing/2014/main" id="{CF43B2DF-CD71-4D59-A886-938D7D86F969}"/>
              </a:ext>
            </a:extLst>
          </p:cNvPr>
          <p:cNvSpPr/>
          <p:nvPr/>
        </p:nvSpPr>
        <p:spPr>
          <a:xfrm>
            <a:off x="6095999" y="0"/>
            <a:ext cx="6096000" cy="4251366"/>
          </a:xfrm>
          <a:prstGeom prst="wedgeEllipseCallout">
            <a:avLst>
              <a:gd name="adj1" fmla="val -42291"/>
              <a:gd name="adj2" fmla="val 6613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000" dirty="0">
                <a:solidFill>
                  <a:schemeClr val="tx1"/>
                </a:solidFill>
              </a:rPr>
              <a:t>«Diejenigen, die in der Lage sind, solche Modelle zu schaffen und umzusetzen, sind in der Lage</a:t>
            </a:r>
            <a:r>
              <a:rPr lang="de-CH" sz="2000" b="1" dirty="0">
                <a:solidFill>
                  <a:srgbClr val="FF0000"/>
                </a:solidFill>
              </a:rPr>
              <a:t>, ihre eigenen Visionen von der Gesellschaft</a:t>
            </a:r>
            <a:r>
              <a:rPr lang="de-CH" sz="2000" dirty="0">
                <a:solidFill>
                  <a:schemeClr val="tx1"/>
                </a:solidFill>
              </a:rPr>
              <a:t>, ihre eigenen Annahmen darüber, was zählt und was nicht, und ihre eigene Einschätzung dessen, was ein wünschenswertes Ergebnis darstellt, umzusetzen.»</a:t>
            </a:r>
          </a:p>
        </p:txBody>
      </p:sp>
    </p:spTree>
    <p:extLst>
      <p:ext uri="{BB962C8B-B14F-4D97-AF65-F5344CB8AC3E}">
        <p14:creationId xmlns:p14="http://schemas.microsoft.com/office/powerpoint/2010/main" val="359475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50F840-34C2-44A6-8BC6-DBB8821807E7}"/>
              </a:ext>
            </a:extLst>
          </p:cNvPr>
          <p:cNvSpPr>
            <a:spLocks noGrp="1"/>
          </p:cNvSpPr>
          <p:nvPr>
            <p:ph idx="1"/>
          </p:nvPr>
        </p:nvSpPr>
        <p:spPr>
          <a:xfrm>
            <a:off x="6135192" y="1720597"/>
            <a:ext cx="4977578" cy="4559808"/>
          </a:xfrm>
        </p:spPr>
        <p:txBody>
          <a:bodyPr anchor="ctr">
            <a:normAutofit/>
          </a:bodyPr>
          <a:lstStyle/>
          <a:p>
            <a:pPr marL="0" indent="0">
              <a:buNone/>
            </a:pPr>
            <a:r>
              <a:rPr lang="de-CH" sz="2000" dirty="0"/>
              <a:t>.» </a:t>
            </a:r>
            <a:endParaRPr lang="de-CH" sz="2000" dirty="0">
              <a:solidFill>
                <a:srgbClr val="000000"/>
              </a:solidFill>
            </a:endParaRPr>
          </a:p>
        </p:txBody>
      </p:sp>
      <p:sp>
        <p:nvSpPr>
          <p:cNvPr id="6" name="Textfeld 5">
            <a:extLst>
              <a:ext uri="{FF2B5EF4-FFF2-40B4-BE49-F238E27FC236}">
                <a16:creationId xmlns:a16="http://schemas.microsoft.com/office/drawing/2014/main" id="{6F38FE37-7388-4E04-AAD7-636B08EF633C}"/>
              </a:ext>
            </a:extLst>
          </p:cNvPr>
          <p:cNvSpPr txBox="1"/>
          <p:nvPr/>
        </p:nvSpPr>
        <p:spPr>
          <a:xfrm>
            <a:off x="5537314" y="6331052"/>
            <a:ext cx="6519798" cy="523220"/>
          </a:xfrm>
          <a:prstGeom prst="rect">
            <a:avLst/>
          </a:prstGeom>
          <a:noFill/>
        </p:spPr>
        <p:txBody>
          <a:bodyPr wrap="none" rtlCol="0">
            <a:spAutoFit/>
          </a:bodyPr>
          <a:lstStyle/>
          <a:p>
            <a:r>
              <a:rPr lang="de-CH" sz="1400" dirty="0">
                <a:hlinkClick r:id="rId2"/>
              </a:rPr>
              <a:t>Felix Stalder - https://www.rosalux.de/publikation/id/42057/erfassen-und-modellieren</a:t>
            </a:r>
            <a:endParaRPr lang="de-CH" sz="1400" dirty="0"/>
          </a:p>
          <a:p>
            <a:endParaRPr lang="de-CH" sz="1400" dirty="0"/>
          </a:p>
        </p:txBody>
      </p:sp>
      <p:pic>
        <p:nvPicPr>
          <p:cNvPr id="1026" name="Picture 2" descr="Prof. Dr. Felix Stalder">
            <a:extLst>
              <a:ext uri="{FF2B5EF4-FFF2-40B4-BE49-F238E27FC236}">
                <a16:creationId xmlns:a16="http://schemas.microsoft.com/office/drawing/2014/main" id="{48439979-E4FC-4415-B954-97CAA979B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93" y="3398902"/>
            <a:ext cx="3810000" cy="3086100"/>
          </a:xfrm>
          <a:prstGeom prst="rect">
            <a:avLst/>
          </a:prstGeom>
          <a:noFill/>
          <a:extLst>
            <a:ext uri="{909E8E84-426E-40DD-AFC4-6F175D3DCCD1}">
              <a14:hiddenFill xmlns:a14="http://schemas.microsoft.com/office/drawing/2010/main">
                <a:solidFill>
                  <a:srgbClr val="FFFFFF"/>
                </a:solidFill>
              </a14:hiddenFill>
            </a:ext>
          </a:extLst>
        </p:spPr>
      </p:pic>
      <p:sp>
        <p:nvSpPr>
          <p:cNvPr id="9" name="Sprechblase: oval 8">
            <a:extLst>
              <a:ext uri="{FF2B5EF4-FFF2-40B4-BE49-F238E27FC236}">
                <a16:creationId xmlns:a16="http://schemas.microsoft.com/office/drawing/2014/main" id="{CFF8E638-C261-498B-82E3-C87F69268DBA}"/>
              </a:ext>
            </a:extLst>
          </p:cNvPr>
          <p:cNvSpPr/>
          <p:nvPr/>
        </p:nvSpPr>
        <p:spPr>
          <a:xfrm>
            <a:off x="4076700" y="0"/>
            <a:ext cx="8115299" cy="4559808"/>
          </a:xfrm>
          <a:prstGeom prst="wedgeEllipseCallout">
            <a:avLst>
              <a:gd name="adj1" fmla="val -69007"/>
              <a:gd name="adj2" fmla="val 6302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0000"/>
                </a:solidFill>
              </a:rPr>
              <a:t>«</a:t>
            </a:r>
            <a:r>
              <a:rPr lang="de-CH" sz="2000" b="0" i="0" dirty="0">
                <a:solidFill>
                  <a:srgbClr val="000000"/>
                </a:solidFill>
                <a:effectLst/>
                <a:latin typeface="roboto" panose="02000000000000000000" pitchFamily="2" charset="0"/>
              </a:rPr>
              <a:t>Aber Daten sprechen nicht für sich selbst, insbesondere nicht, wenn sie für die Zukunft sprechen sollen. Daher müssen Daten nicht nur gesammelt, sondern auch in Modelle eingespeist werden, aus denen Kurven und Vorhersagen abgeleitet werden können</a:t>
            </a:r>
            <a:r>
              <a:rPr lang="de-CH" sz="2000" b="1" i="0" dirty="0">
                <a:solidFill>
                  <a:srgbClr val="000000"/>
                </a:solidFill>
                <a:effectLst/>
                <a:latin typeface="roboto" panose="02000000000000000000" pitchFamily="2" charset="0"/>
              </a:rPr>
              <a:t>. </a:t>
            </a:r>
            <a:r>
              <a:rPr lang="de-CH" sz="2000" b="1" i="0" dirty="0">
                <a:solidFill>
                  <a:srgbClr val="FF0000"/>
                </a:solidFill>
                <a:effectLst/>
                <a:latin typeface="roboto" panose="02000000000000000000" pitchFamily="2" charset="0"/>
              </a:rPr>
              <a:t>Weder Daten noch Modelle werden einfach vorgegeben</a:t>
            </a:r>
            <a:r>
              <a:rPr lang="de-CH" sz="2000" b="1" i="0" dirty="0">
                <a:solidFill>
                  <a:srgbClr val="000000"/>
                </a:solidFill>
                <a:effectLst/>
                <a:latin typeface="roboto" panose="02000000000000000000" pitchFamily="2" charset="0"/>
              </a:rPr>
              <a:t>. </a:t>
            </a:r>
            <a:r>
              <a:rPr lang="de-CH" sz="2000" b="0" i="0" dirty="0">
                <a:solidFill>
                  <a:srgbClr val="000000"/>
                </a:solidFill>
                <a:effectLst/>
                <a:latin typeface="roboto" panose="02000000000000000000" pitchFamily="2" charset="0"/>
              </a:rPr>
              <a:t>Vielmehr werden sie </a:t>
            </a:r>
            <a:r>
              <a:rPr lang="de-CH" sz="2000" b="1" i="0" dirty="0">
                <a:solidFill>
                  <a:srgbClr val="FF0000"/>
                </a:solidFill>
                <a:effectLst/>
                <a:latin typeface="roboto" panose="02000000000000000000" pitchFamily="2" charset="0"/>
              </a:rPr>
              <a:t>gemacht und spiegeln somit unvermeidlich bewusste und unbewusste Tendenzen sowie die zufälligen Modalitäten ihrer Erstellung wider</a:t>
            </a:r>
            <a:r>
              <a:rPr lang="de-CH" sz="1400" b="1" dirty="0">
                <a:solidFill>
                  <a:srgbClr val="FF0000"/>
                </a:solidFill>
              </a:rPr>
              <a:t>.»</a:t>
            </a:r>
          </a:p>
        </p:txBody>
      </p:sp>
    </p:spTree>
    <p:extLst>
      <p:ext uri="{BB962C8B-B14F-4D97-AF65-F5344CB8AC3E}">
        <p14:creationId xmlns:p14="http://schemas.microsoft.com/office/powerpoint/2010/main" val="309356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fik 1">
            <a:extLst>
              <a:ext uri="{FF2B5EF4-FFF2-40B4-BE49-F238E27FC236}">
                <a16:creationId xmlns:a16="http://schemas.microsoft.com/office/drawing/2014/main" id="{9215FA98-B519-4C71-9ABC-282E17DCCFB8}"/>
              </a:ext>
            </a:extLst>
          </p:cNvPr>
          <p:cNvPicPr>
            <a:picLocks noChangeAspect="1"/>
          </p:cNvPicPr>
          <p:nvPr/>
        </p:nvPicPr>
        <p:blipFill rotWithShape="1">
          <a:blip r:embed="rId3"/>
          <a:srcRect t="17719" r="9090" b="1053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C84767E5-C013-4D81-8D91-3F3EE21E15C8}"/>
              </a:ext>
            </a:extLst>
          </p:cNvPr>
          <p:cNvSpPr>
            <a:spLocks noGrp="1"/>
          </p:cNvSpPr>
          <p:nvPr>
            <p:ph type="ctrTitle"/>
          </p:nvPr>
        </p:nvSpPr>
        <p:spPr>
          <a:xfrm>
            <a:off x="477981" y="1122363"/>
            <a:ext cx="4023360" cy="3204134"/>
          </a:xfrm>
        </p:spPr>
        <p:txBody>
          <a:bodyPr anchor="b">
            <a:normAutofit/>
          </a:bodyPr>
          <a:lstStyle/>
          <a:p>
            <a:pPr algn="l"/>
            <a:r>
              <a:rPr lang="de-CH" sz="4800" dirty="0"/>
              <a:t>«Covid-19» als Lösung für den Umgang mit Big Data?</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1958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3E3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FBFE0DC-3572-4D9A-93A6-792046AD96DB}"/>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de-CH" dirty="0">
                <a:solidFill>
                  <a:srgbClr val="FFFFFF"/>
                </a:solidFill>
              </a:rPr>
              <a:t>Der Staat steuert die Gesellschaft mit Hilfe von Daten und Modellen</a:t>
            </a:r>
          </a:p>
        </p:txBody>
      </p:sp>
      <p:pic>
        <p:nvPicPr>
          <p:cNvPr id="9218" name="Picture 2">
            <a:extLst>
              <a:ext uri="{FF2B5EF4-FFF2-40B4-BE49-F238E27FC236}">
                <a16:creationId xmlns:a16="http://schemas.microsoft.com/office/drawing/2014/main" id="{122B30AB-2AB5-4A31-B50F-7BCEB0AE8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3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ECB4067E-0F53-4988-8447-6914A0D85469}"/>
              </a:ext>
            </a:extLst>
          </p:cNvPr>
          <p:cNvSpPr txBox="1"/>
          <p:nvPr/>
        </p:nvSpPr>
        <p:spPr>
          <a:xfrm>
            <a:off x="8029319" y="917725"/>
            <a:ext cx="3638425" cy="4852362"/>
          </a:xfrm>
          <a:prstGeom prst="rect">
            <a:avLst/>
          </a:prstGeom>
        </p:spPr>
        <p:txBody>
          <a:bodyPr vert="horz" lIns="91440" tIns="45720" rIns="91440" bIns="45720" rtlCol="0" anchor="ctr">
            <a:normAutofit/>
          </a:bodyPr>
          <a:lstStyle/>
          <a:p>
            <a:pPr marL="571500" indent="-457200">
              <a:lnSpc>
                <a:spcPct val="90000"/>
              </a:lnSpc>
              <a:spcAft>
                <a:spcPts val="600"/>
              </a:spcAft>
              <a:buFont typeface="+mj-lt"/>
              <a:buAutoNum type="arabicPeriod"/>
            </a:pPr>
            <a:r>
              <a:rPr lang="de-CH" sz="3200" dirty="0">
                <a:solidFill>
                  <a:srgbClr val="FFFFFF"/>
                </a:solidFill>
              </a:rPr>
              <a:t>Daten erfassen</a:t>
            </a:r>
          </a:p>
          <a:p>
            <a:pPr marL="571500" indent="-457200">
              <a:lnSpc>
                <a:spcPct val="90000"/>
              </a:lnSpc>
              <a:spcAft>
                <a:spcPts val="600"/>
              </a:spcAft>
              <a:buFont typeface="+mj-lt"/>
              <a:buAutoNum type="arabicPeriod"/>
            </a:pPr>
            <a:r>
              <a:rPr lang="de-CH" sz="3200" dirty="0">
                <a:solidFill>
                  <a:srgbClr val="FFFFFF"/>
                </a:solidFill>
              </a:rPr>
              <a:t>Modelle erzeugen</a:t>
            </a:r>
          </a:p>
          <a:p>
            <a:pPr marL="571500" indent="-457200">
              <a:lnSpc>
                <a:spcPct val="90000"/>
              </a:lnSpc>
              <a:spcAft>
                <a:spcPts val="600"/>
              </a:spcAft>
              <a:buFont typeface="+mj-lt"/>
              <a:buAutoNum type="arabicPeriod"/>
            </a:pPr>
            <a:r>
              <a:rPr lang="de-CH" sz="3200" dirty="0">
                <a:solidFill>
                  <a:srgbClr val="FFFFFF"/>
                </a:solidFill>
              </a:rPr>
              <a:t>Gesellschaft steuern</a:t>
            </a:r>
          </a:p>
          <a:p>
            <a:pPr marL="114300">
              <a:lnSpc>
                <a:spcPct val="90000"/>
              </a:lnSpc>
              <a:spcAft>
                <a:spcPts val="600"/>
              </a:spcAft>
            </a:pPr>
            <a:r>
              <a:rPr lang="de-CH" sz="3200" b="1" i="1" dirty="0">
                <a:solidFill>
                  <a:srgbClr val="FF0000"/>
                </a:solidFill>
                <a:sym typeface="Wingdings" panose="05000000000000000000" pitchFamily="2" charset="2"/>
              </a:rPr>
              <a:t> </a:t>
            </a:r>
            <a:r>
              <a:rPr lang="de-CH" sz="3200" b="1" i="1" dirty="0">
                <a:solidFill>
                  <a:srgbClr val="FF0000"/>
                </a:solidFill>
              </a:rPr>
              <a:t>Auf dem Weg zu einer digitalen Diktatur?</a:t>
            </a:r>
          </a:p>
        </p:txBody>
      </p:sp>
    </p:spTree>
    <p:extLst>
      <p:ext uri="{BB962C8B-B14F-4D97-AF65-F5344CB8AC3E}">
        <p14:creationId xmlns:p14="http://schemas.microsoft.com/office/powerpoint/2010/main" val="383049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497DBC7-4BF1-4466-A1AA-F007375D0C57}"/>
              </a:ext>
            </a:extLst>
          </p:cNvPr>
          <p:cNvPicPr>
            <a:picLocks noChangeAspect="1"/>
          </p:cNvPicPr>
          <p:nvPr/>
        </p:nvPicPr>
        <p:blipFill>
          <a:blip r:embed="rId3"/>
          <a:stretch>
            <a:fillRect/>
          </a:stretch>
        </p:blipFill>
        <p:spPr>
          <a:xfrm>
            <a:off x="2028825" y="1307136"/>
            <a:ext cx="7692350" cy="5455613"/>
          </a:xfrm>
          <a:prstGeom prst="rect">
            <a:avLst/>
          </a:prstGeom>
          <a:ln>
            <a:solidFill>
              <a:schemeClr val="accent1"/>
            </a:solidFill>
          </a:ln>
        </p:spPr>
      </p:pic>
      <p:sp>
        <p:nvSpPr>
          <p:cNvPr id="4" name="Titel 3">
            <a:extLst>
              <a:ext uri="{FF2B5EF4-FFF2-40B4-BE49-F238E27FC236}">
                <a16:creationId xmlns:a16="http://schemas.microsoft.com/office/drawing/2014/main" id="{E207D840-D8FC-484D-96E7-4437170B6FEB}"/>
              </a:ext>
            </a:extLst>
          </p:cNvPr>
          <p:cNvSpPr>
            <a:spLocks noGrp="1"/>
          </p:cNvSpPr>
          <p:nvPr>
            <p:ph type="title"/>
          </p:nvPr>
        </p:nvSpPr>
        <p:spPr>
          <a:xfrm>
            <a:off x="962025" y="184151"/>
            <a:ext cx="10515600" cy="1016000"/>
          </a:xfrm>
        </p:spPr>
        <p:txBody>
          <a:bodyPr/>
          <a:lstStyle/>
          <a:p>
            <a:r>
              <a:rPr lang="de-CH" dirty="0"/>
              <a:t>Transparentes epidemiologische Modell </a:t>
            </a:r>
          </a:p>
        </p:txBody>
      </p:sp>
      <p:sp>
        <p:nvSpPr>
          <p:cNvPr id="5" name="Pfeil: nach rechts 4">
            <a:extLst>
              <a:ext uri="{FF2B5EF4-FFF2-40B4-BE49-F238E27FC236}">
                <a16:creationId xmlns:a16="http://schemas.microsoft.com/office/drawing/2014/main" id="{AFA23222-A10A-4057-A04F-66F7D6AD82FB}"/>
              </a:ext>
            </a:extLst>
          </p:cNvPr>
          <p:cNvSpPr/>
          <p:nvPr/>
        </p:nvSpPr>
        <p:spPr>
          <a:xfrm>
            <a:off x="361842" y="5188881"/>
            <a:ext cx="2000358" cy="140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Veränderbare Parameter </a:t>
            </a:r>
          </a:p>
        </p:txBody>
      </p:sp>
      <p:sp>
        <p:nvSpPr>
          <p:cNvPr id="7" name="Pfeil: nach links 6">
            <a:extLst>
              <a:ext uri="{FF2B5EF4-FFF2-40B4-BE49-F238E27FC236}">
                <a16:creationId xmlns:a16="http://schemas.microsoft.com/office/drawing/2014/main" id="{97C8911F-ABB5-464E-B52D-F1009A406C8F}"/>
              </a:ext>
            </a:extLst>
          </p:cNvPr>
          <p:cNvSpPr/>
          <p:nvPr/>
        </p:nvSpPr>
        <p:spPr>
          <a:xfrm>
            <a:off x="9721175" y="5188881"/>
            <a:ext cx="2179865" cy="14053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Veränderbare Parameter</a:t>
            </a:r>
          </a:p>
        </p:txBody>
      </p:sp>
      <p:sp>
        <p:nvSpPr>
          <p:cNvPr id="8" name="Rechteck 7">
            <a:extLst>
              <a:ext uri="{FF2B5EF4-FFF2-40B4-BE49-F238E27FC236}">
                <a16:creationId xmlns:a16="http://schemas.microsoft.com/office/drawing/2014/main" id="{77CE8529-B397-4A75-84A4-9EF3B80E7CEC}"/>
              </a:ext>
            </a:extLst>
          </p:cNvPr>
          <p:cNvSpPr/>
          <p:nvPr/>
        </p:nvSpPr>
        <p:spPr>
          <a:xfrm>
            <a:off x="8480535" y="6454972"/>
            <a:ext cx="3365280" cy="307777"/>
          </a:xfrm>
          <a:prstGeom prst="rect">
            <a:avLst/>
          </a:prstGeom>
        </p:spPr>
        <p:txBody>
          <a:bodyPr wrap="none">
            <a:spAutoFit/>
          </a:bodyPr>
          <a:lstStyle/>
          <a:p>
            <a:r>
              <a:rPr lang="de-CH" sz="1400" dirty="0">
                <a:hlinkClick r:id="rId4"/>
              </a:rPr>
              <a:t>https://gabgoh.github.io/COVID/index.html</a:t>
            </a:r>
            <a:endParaRPr lang="de-CH" sz="1400" dirty="0"/>
          </a:p>
        </p:txBody>
      </p:sp>
    </p:spTree>
    <p:extLst>
      <p:ext uri="{BB962C8B-B14F-4D97-AF65-F5344CB8AC3E}">
        <p14:creationId xmlns:p14="http://schemas.microsoft.com/office/powerpoint/2010/main" val="2130598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1E50A-EBDE-4B30-850E-42C3E30BD5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8" y="1891865"/>
            <a:ext cx="11496821" cy="3305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3F982AC1-59D9-4E65-AE84-8226F5D5D77E}"/>
              </a:ext>
            </a:extLst>
          </p:cNvPr>
          <p:cNvSpPr txBox="1"/>
          <p:nvPr/>
        </p:nvSpPr>
        <p:spPr>
          <a:xfrm>
            <a:off x="657459" y="1666311"/>
            <a:ext cx="1696618" cy="830997"/>
          </a:xfrm>
          <a:prstGeom prst="rect">
            <a:avLst/>
          </a:prstGeom>
          <a:noFill/>
        </p:spPr>
        <p:txBody>
          <a:bodyPr wrap="none" rtlCol="0">
            <a:spAutoFit/>
          </a:bodyPr>
          <a:lstStyle/>
          <a:p>
            <a:pPr algn="ctr"/>
            <a:r>
              <a:rPr lang="de-CH" sz="2400" b="1" i="1" dirty="0">
                <a:solidFill>
                  <a:srgbClr val="FF0000"/>
                </a:solidFill>
              </a:rPr>
              <a:t>Datenlage</a:t>
            </a:r>
          </a:p>
          <a:p>
            <a:r>
              <a:rPr lang="de-CH" sz="2400" b="1" i="1" dirty="0">
                <a:solidFill>
                  <a:schemeClr val="accent6">
                    <a:lumMod val="75000"/>
                  </a:schemeClr>
                </a:solidFill>
              </a:rPr>
              <a:t>transparent</a:t>
            </a:r>
          </a:p>
        </p:txBody>
      </p:sp>
      <p:sp>
        <p:nvSpPr>
          <p:cNvPr id="5" name="Textfeld 4">
            <a:extLst>
              <a:ext uri="{FF2B5EF4-FFF2-40B4-BE49-F238E27FC236}">
                <a16:creationId xmlns:a16="http://schemas.microsoft.com/office/drawing/2014/main" id="{DFFB4CEB-54F7-4F58-993F-90B5086AEB53}"/>
              </a:ext>
            </a:extLst>
          </p:cNvPr>
          <p:cNvSpPr txBox="1"/>
          <p:nvPr/>
        </p:nvSpPr>
        <p:spPr>
          <a:xfrm>
            <a:off x="5064983" y="1666311"/>
            <a:ext cx="1696618" cy="830997"/>
          </a:xfrm>
          <a:prstGeom prst="rect">
            <a:avLst/>
          </a:prstGeom>
          <a:noFill/>
        </p:spPr>
        <p:txBody>
          <a:bodyPr wrap="none" rtlCol="0">
            <a:spAutoFit/>
          </a:bodyPr>
          <a:lstStyle/>
          <a:p>
            <a:pPr algn="ctr"/>
            <a:r>
              <a:rPr lang="de-CH" sz="2400" b="1" i="1" dirty="0">
                <a:solidFill>
                  <a:srgbClr val="FF0000"/>
                </a:solidFill>
              </a:rPr>
              <a:t>Modell</a:t>
            </a:r>
          </a:p>
          <a:p>
            <a:pPr algn="ctr"/>
            <a:r>
              <a:rPr lang="de-CH" sz="2400" b="1" i="1" dirty="0">
                <a:solidFill>
                  <a:schemeClr val="accent6">
                    <a:lumMod val="75000"/>
                  </a:schemeClr>
                </a:solidFill>
              </a:rPr>
              <a:t>transparent</a:t>
            </a:r>
          </a:p>
        </p:txBody>
      </p:sp>
      <p:sp>
        <p:nvSpPr>
          <p:cNvPr id="6" name="Textfeld 5">
            <a:extLst>
              <a:ext uri="{FF2B5EF4-FFF2-40B4-BE49-F238E27FC236}">
                <a16:creationId xmlns:a16="http://schemas.microsoft.com/office/drawing/2014/main" id="{3FDC6835-C994-4685-A9C8-8E513ED471B8}"/>
              </a:ext>
            </a:extLst>
          </p:cNvPr>
          <p:cNvSpPr txBox="1"/>
          <p:nvPr/>
        </p:nvSpPr>
        <p:spPr>
          <a:xfrm>
            <a:off x="9049673" y="1655098"/>
            <a:ext cx="2417650" cy="1200329"/>
          </a:xfrm>
          <a:prstGeom prst="rect">
            <a:avLst/>
          </a:prstGeom>
          <a:noFill/>
        </p:spPr>
        <p:txBody>
          <a:bodyPr wrap="none" rtlCol="0">
            <a:spAutoFit/>
          </a:bodyPr>
          <a:lstStyle/>
          <a:p>
            <a:pPr algn="ctr"/>
            <a:r>
              <a:rPr lang="de-CH" sz="2400" b="1" i="1" dirty="0">
                <a:solidFill>
                  <a:srgbClr val="FF0000"/>
                </a:solidFill>
              </a:rPr>
              <a:t>Je nach Input und</a:t>
            </a:r>
          </a:p>
          <a:p>
            <a:pPr algn="ctr"/>
            <a:r>
              <a:rPr lang="de-CH" sz="2400" b="1" i="1" dirty="0">
                <a:solidFill>
                  <a:srgbClr val="FF0000"/>
                </a:solidFill>
              </a:rPr>
              <a:t>Modell andere</a:t>
            </a:r>
          </a:p>
          <a:p>
            <a:pPr algn="ctr"/>
            <a:r>
              <a:rPr lang="de-CH" sz="2400" b="1" i="1" dirty="0">
                <a:solidFill>
                  <a:srgbClr val="FF0000"/>
                </a:solidFill>
              </a:rPr>
              <a:t>Resultate</a:t>
            </a:r>
          </a:p>
        </p:txBody>
      </p:sp>
      <p:sp>
        <p:nvSpPr>
          <p:cNvPr id="8" name="Textfeld 7">
            <a:extLst>
              <a:ext uri="{FF2B5EF4-FFF2-40B4-BE49-F238E27FC236}">
                <a16:creationId xmlns:a16="http://schemas.microsoft.com/office/drawing/2014/main" id="{4AA5585F-591B-45FA-8CD9-B74151B0FCBF}"/>
              </a:ext>
            </a:extLst>
          </p:cNvPr>
          <p:cNvSpPr txBox="1"/>
          <p:nvPr/>
        </p:nvSpPr>
        <p:spPr>
          <a:xfrm>
            <a:off x="884896" y="5484709"/>
            <a:ext cx="10056792" cy="1200329"/>
          </a:xfrm>
          <a:prstGeom prst="rect">
            <a:avLst/>
          </a:prstGeom>
          <a:noFill/>
        </p:spPr>
        <p:txBody>
          <a:bodyPr wrap="none" rtlCol="0">
            <a:spAutoFit/>
          </a:bodyPr>
          <a:lstStyle/>
          <a:p>
            <a:pPr marL="571500" indent="-571500">
              <a:buFont typeface="Wingdings" panose="05000000000000000000" pitchFamily="2" charset="2"/>
              <a:buChar char="à"/>
            </a:pPr>
            <a:r>
              <a:rPr lang="de-CH" sz="3600" b="1" dirty="0">
                <a:solidFill>
                  <a:schemeClr val="accent6">
                    <a:lumMod val="75000"/>
                  </a:schemeClr>
                </a:solidFill>
                <a:sym typeface="Wingdings" panose="05000000000000000000" pitchFamily="2" charset="2"/>
              </a:rPr>
              <a:t>Öffentliche Diskussion über Daten, Modelle und </a:t>
            </a:r>
          </a:p>
          <a:p>
            <a:pPr algn="ctr"/>
            <a:r>
              <a:rPr lang="de-CH" sz="3600" b="1" dirty="0">
                <a:solidFill>
                  <a:schemeClr val="accent6">
                    <a:lumMod val="75000"/>
                  </a:schemeClr>
                </a:solidFill>
                <a:sym typeface="Wingdings" panose="05000000000000000000" pitchFamily="2" charset="2"/>
              </a:rPr>
              <a:t>weitere politische Massnahmen</a:t>
            </a:r>
            <a:endParaRPr lang="de-CH" sz="3600" b="1" dirty="0">
              <a:solidFill>
                <a:schemeClr val="accent6">
                  <a:lumMod val="75000"/>
                </a:schemeClr>
              </a:solidFill>
            </a:endParaRPr>
          </a:p>
        </p:txBody>
      </p:sp>
      <p:cxnSp>
        <p:nvCxnSpPr>
          <p:cNvPr id="10" name="Gerade Verbindung mit Pfeil 9">
            <a:extLst>
              <a:ext uri="{FF2B5EF4-FFF2-40B4-BE49-F238E27FC236}">
                <a16:creationId xmlns:a16="http://schemas.microsoft.com/office/drawing/2014/main" id="{481D3235-1262-43DC-B16E-3FF0FADD1BDD}"/>
              </a:ext>
            </a:extLst>
          </p:cNvPr>
          <p:cNvCxnSpPr>
            <a:cxnSpLocks/>
            <a:endCxn id="8" idx="0"/>
          </p:cNvCxnSpPr>
          <p:nvPr/>
        </p:nvCxnSpPr>
        <p:spPr>
          <a:xfrm>
            <a:off x="1289667" y="4675367"/>
            <a:ext cx="4623625" cy="809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F2DA3513-2B82-49A9-845E-1AD9EE30791A}"/>
              </a:ext>
            </a:extLst>
          </p:cNvPr>
          <p:cNvCxnSpPr>
            <a:cxnSpLocks/>
            <a:endCxn id="8" idx="0"/>
          </p:cNvCxnSpPr>
          <p:nvPr/>
        </p:nvCxnSpPr>
        <p:spPr>
          <a:xfrm>
            <a:off x="5913292" y="4149907"/>
            <a:ext cx="0" cy="1334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D8679D6-4E2B-4025-A6DA-E2F0D7E4CBB6}"/>
              </a:ext>
            </a:extLst>
          </p:cNvPr>
          <p:cNvCxnSpPr>
            <a:cxnSpLocks/>
            <a:endCxn id="8" idx="0"/>
          </p:cNvCxnSpPr>
          <p:nvPr/>
        </p:nvCxnSpPr>
        <p:spPr>
          <a:xfrm flipH="1">
            <a:off x="5913292" y="4509287"/>
            <a:ext cx="4816346" cy="97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CAD5610C-6356-4592-B61E-D84591706389}"/>
              </a:ext>
            </a:extLst>
          </p:cNvPr>
          <p:cNvSpPr txBox="1"/>
          <p:nvPr/>
        </p:nvSpPr>
        <p:spPr>
          <a:xfrm>
            <a:off x="4974251" y="3359822"/>
            <a:ext cx="1998111" cy="646331"/>
          </a:xfrm>
          <a:prstGeom prst="rect">
            <a:avLst/>
          </a:prstGeom>
          <a:solidFill>
            <a:schemeClr val="bg1"/>
          </a:solidFill>
        </p:spPr>
        <p:txBody>
          <a:bodyPr wrap="none" rtlCol="0">
            <a:spAutoFit/>
          </a:bodyPr>
          <a:lstStyle/>
          <a:p>
            <a:r>
              <a:rPr lang="de-CH" sz="3600" dirty="0"/>
              <a:t>Whitebox</a:t>
            </a:r>
          </a:p>
        </p:txBody>
      </p:sp>
      <p:sp>
        <p:nvSpPr>
          <p:cNvPr id="15" name="Titel 1">
            <a:extLst>
              <a:ext uri="{FF2B5EF4-FFF2-40B4-BE49-F238E27FC236}">
                <a16:creationId xmlns:a16="http://schemas.microsoft.com/office/drawing/2014/main" id="{973A30DB-2E8D-47E9-A0DE-7552C84E216F}"/>
              </a:ext>
            </a:extLst>
          </p:cNvPr>
          <p:cNvSpPr txBox="1">
            <a:spLocks/>
          </p:cNvSpPr>
          <p:nvPr/>
        </p:nvSpPr>
        <p:spPr>
          <a:xfrm>
            <a:off x="525462" y="76895"/>
            <a:ext cx="11141075" cy="14382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Steuerung</a:t>
            </a:r>
            <a:r>
              <a:rPr lang="en-US" b="1" dirty="0"/>
              <a:t> der Gesellschaft </a:t>
            </a:r>
            <a:br>
              <a:rPr lang="en-US" b="1" dirty="0"/>
            </a:br>
            <a:r>
              <a:rPr lang="en-US" dirty="0"/>
              <a:t>(</a:t>
            </a:r>
            <a:r>
              <a:rPr lang="de-CH" dirty="0"/>
              <a:t>«Covid-19</a:t>
            </a:r>
            <a:r>
              <a:rPr lang="en-US" dirty="0"/>
              <a:t> Modell”)</a:t>
            </a:r>
          </a:p>
        </p:txBody>
      </p:sp>
    </p:spTree>
    <p:extLst>
      <p:ext uri="{BB962C8B-B14F-4D97-AF65-F5344CB8AC3E}">
        <p14:creationId xmlns:p14="http://schemas.microsoft.com/office/powerpoint/2010/main" val="152806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D73DE42B-78E0-4C81-931A-F0DB4DE277F9}"/>
              </a:ext>
            </a:extLst>
          </p:cNvPr>
          <p:cNvSpPr>
            <a:spLocks noGrp="1"/>
          </p:cNvSpPr>
          <p:nvPr>
            <p:ph type="ctrTitle"/>
          </p:nvPr>
        </p:nvSpPr>
        <p:spPr>
          <a:xfrm>
            <a:off x="987689" y="3071183"/>
            <a:ext cx="9910296" cy="2590027"/>
          </a:xfrm>
        </p:spPr>
        <p:txBody>
          <a:bodyPr anchor="t">
            <a:normAutofit/>
          </a:bodyPr>
          <a:lstStyle/>
          <a:p>
            <a:pPr algn="l"/>
            <a:r>
              <a:rPr lang="de-CH" sz="8000"/>
              <a:t>Mögliche Arbeitsaufträge</a:t>
            </a:r>
          </a:p>
        </p:txBody>
      </p:sp>
      <p:sp>
        <p:nvSpPr>
          <p:cNvPr id="25" name="Rectangle 2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291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35F4249-A780-48D3-BA97-FC7ACE942B53}"/>
              </a:ext>
            </a:extLst>
          </p:cNvPr>
          <p:cNvPicPr>
            <a:picLocks noChangeAspect="1"/>
          </p:cNvPicPr>
          <p:nvPr/>
        </p:nvPicPr>
        <p:blipFill>
          <a:blip r:embed="rId2"/>
          <a:stretch>
            <a:fillRect/>
          </a:stretch>
        </p:blipFill>
        <p:spPr>
          <a:xfrm>
            <a:off x="1246910" y="1513989"/>
            <a:ext cx="9250878" cy="5249008"/>
          </a:xfrm>
          <a:prstGeom prst="rect">
            <a:avLst/>
          </a:prstGeom>
        </p:spPr>
      </p:pic>
      <p:sp>
        <p:nvSpPr>
          <p:cNvPr id="2" name="Titel 1">
            <a:extLst>
              <a:ext uri="{FF2B5EF4-FFF2-40B4-BE49-F238E27FC236}">
                <a16:creationId xmlns:a16="http://schemas.microsoft.com/office/drawing/2014/main" id="{3D42D412-290B-4C39-AA4E-C603E04A3224}"/>
              </a:ext>
            </a:extLst>
          </p:cNvPr>
          <p:cNvSpPr>
            <a:spLocks noGrp="1"/>
          </p:cNvSpPr>
          <p:nvPr>
            <p:ph type="title"/>
          </p:nvPr>
        </p:nvSpPr>
        <p:spPr>
          <a:xfrm>
            <a:off x="838199" y="283427"/>
            <a:ext cx="10515600" cy="1325563"/>
          </a:xfrm>
        </p:spPr>
        <p:txBody>
          <a:bodyPr/>
          <a:lstStyle/>
          <a:p>
            <a:r>
              <a:rPr lang="de-CH" dirty="0"/>
              <a:t>Aufgabe 1: Erfassen und Modellieren am Beispiel einer Schule (vgl. Excel-File)</a:t>
            </a:r>
          </a:p>
        </p:txBody>
      </p:sp>
      <p:sp>
        <p:nvSpPr>
          <p:cNvPr id="6" name="Textfeld 1">
            <a:extLst>
              <a:ext uri="{FF2B5EF4-FFF2-40B4-BE49-F238E27FC236}">
                <a16:creationId xmlns:a16="http://schemas.microsoft.com/office/drawing/2014/main" id="{C49FA9F6-9F3A-41FA-9962-0F2664B2B49D}"/>
              </a:ext>
            </a:extLst>
          </p:cNvPr>
          <p:cNvSpPr txBox="1"/>
          <p:nvPr/>
        </p:nvSpPr>
        <p:spPr>
          <a:xfrm rot="21215414">
            <a:off x="3719762" y="2765289"/>
            <a:ext cx="4543425" cy="3755836"/>
          </a:xfrm>
          <a:prstGeom prst="rect">
            <a:avLst/>
          </a:prstGeom>
          <a:solidFill>
            <a:schemeClr val="accent5">
              <a:lumMod val="40000"/>
              <a:lumOff val="60000"/>
            </a:schemeClr>
          </a:solidFill>
          <a:ln w="31750">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CH" sz="1800" b="1" dirty="0">
                <a:solidFill>
                  <a:srgbClr val="FF0000"/>
                </a:solidFill>
              </a:rPr>
              <a:t>Aufgabe:</a:t>
            </a:r>
            <a:r>
              <a:rPr lang="de-CH" sz="1800" b="1" baseline="0" dirty="0">
                <a:solidFill>
                  <a:srgbClr val="FF0000"/>
                </a:solidFill>
              </a:rPr>
              <a:t> </a:t>
            </a:r>
          </a:p>
          <a:p>
            <a:endParaRPr lang="de-CH" sz="1800" dirty="0"/>
          </a:p>
          <a:p>
            <a:r>
              <a:rPr lang="de-CH" sz="1800" dirty="0"/>
              <a:t>Wählen Sie aus einer</a:t>
            </a:r>
            <a:r>
              <a:rPr lang="de-CH" sz="1800" baseline="0" dirty="0"/>
              <a:t> der folgenden Tabellen</a:t>
            </a:r>
          </a:p>
          <a:p>
            <a:r>
              <a:rPr lang="de-CH" sz="1800" baseline="0" dirty="0"/>
              <a:t> </a:t>
            </a:r>
          </a:p>
          <a:p>
            <a:r>
              <a:rPr lang="de-CH" sz="1800" baseline="0" dirty="0"/>
              <a:t>a) Daten aus oder definieren Sie neue Daten</a:t>
            </a:r>
          </a:p>
          <a:p>
            <a:endParaRPr lang="de-CH" sz="1800" baseline="0" dirty="0"/>
          </a:p>
          <a:p>
            <a:r>
              <a:rPr lang="de-CH" sz="1800" baseline="0" dirty="0"/>
              <a:t>b) verknüpfen Sie diese Daten zu einem Modell (nur Beschreibung ist auch möglich)</a:t>
            </a:r>
          </a:p>
          <a:p>
            <a:endParaRPr lang="de-CH" sz="1800" baseline="0" dirty="0"/>
          </a:p>
          <a:p>
            <a:r>
              <a:rPr lang="de-CH" sz="1800" baseline="0" dirty="0"/>
              <a:t>c) ziehen Sie Schlussfolgerungen aus den Resultaten und präsentieren Sie "Ihr Modell" danach in der Klasse.</a:t>
            </a:r>
          </a:p>
          <a:p>
            <a:r>
              <a:rPr lang="de-CH" sz="1800" baseline="0" dirty="0"/>
              <a:t> </a:t>
            </a:r>
            <a:endParaRPr lang="de-CH" sz="1800" dirty="0"/>
          </a:p>
        </p:txBody>
      </p:sp>
    </p:spTree>
    <p:extLst>
      <p:ext uri="{BB962C8B-B14F-4D97-AF65-F5344CB8AC3E}">
        <p14:creationId xmlns:p14="http://schemas.microsoft.com/office/powerpoint/2010/main" val="34307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C4A93-1EC6-481C-ADC4-34444057F4CF}"/>
              </a:ext>
            </a:extLst>
          </p:cNvPr>
          <p:cNvSpPr>
            <a:spLocks noGrp="1"/>
          </p:cNvSpPr>
          <p:nvPr>
            <p:ph type="title"/>
          </p:nvPr>
        </p:nvSpPr>
        <p:spPr/>
        <p:txBody>
          <a:bodyPr/>
          <a:lstStyle/>
          <a:p>
            <a:r>
              <a:rPr lang="de-CH" dirty="0"/>
              <a:t>Aufgabe 2: Reale Probleme im Kontext von Big Data untersuchen</a:t>
            </a:r>
          </a:p>
        </p:txBody>
      </p:sp>
      <p:sp>
        <p:nvSpPr>
          <p:cNvPr id="3" name="Inhaltsplatzhalter 2">
            <a:extLst>
              <a:ext uri="{FF2B5EF4-FFF2-40B4-BE49-F238E27FC236}">
                <a16:creationId xmlns:a16="http://schemas.microsoft.com/office/drawing/2014/main" id="{AA0DB062-18CC-444B-BB18-03EF78A2F9D3}"/>
              </a:ext>
            </a:extLst>
          </p:cNvPr>
          <p:cNvSpPr>
            <a:spLocks noGrp="1"/>
          </p:cNvSpPr>
          <p:nvPr>
            <p:ph idx="1"/>
          </p:nvPr>
        </p:nvSpPr>
        <p:spPr/>
        <p:txBody>
          <a:bodyPr>
            <a:normAutofit fontScale="62500" lnSpcReduction="20000"/>
          </a:bodyPr>
          <a:lstStyle/>
          <a:p>
            <a:pPr marL="514350" indent="-514350">
              <a:buFont typeface="+mj-lt"/>
              <a:buAutoNum type="arabicPeriod"/>
            </a:pPr>
            <a:r>
              <a:rPr lang="de-CH" dirty="0"/>
              <a:t>Mit dem </a:t>
            </a:r>
            <a:r>
              <a:rPr lang="de-CH" dirty="0" err="1"/>
              <a:t>Covid</a:t>
            </a:r>
            <a:r>
              <a:rPr lang="de-CH" dirty="0"/>
              <a:t> Rechner verschiedene Szenarien entwerfen und politische Folgerungen daraus ableiten </a:t>
            </a:r>
            <a:br>
              <a:rPr lang="de-CH" dirty="0">
                <a:hlinkClick r:id="rId2"/>
              </a:rPr>
            </a:br>
            <a:r>
              <a:rPr lang="de-CH" dirty="0">
                <a:hlinkClick r:id="rId2"/>
              </a:rPr>
              <a:t>https://gabgoh.github.io/COVID/index.html</a:t>
            </a:r>
            <a:endParaRPr lang="de-CH" dirty="0"/>
          </a:p>
          <a:p>
            <a:pPr marL="514350" indent="-514350">
              <a:buFont typeface="+mj-lt"/>
              <a:buAutoNum type="arabicPeriod"/>
            </a:pPr>
            <a:r>
              <a:rPr lang="de-CH" dirty="0"/>
              <a:t>Wie misst man den Wohlstand / das Glück eines Landes und welche Folgerungen leitet man daraus ab (BIP oder HDMI)? </a:t>
            </a:r>
            <a:br>
              <a:rPr lang="de-CH" dirty="0"/>
            </a:br>
            <a:r>
              <a:rPr lang="de-CH" dirty="0">
                <a:hlinkClick r:id="rId3"/>
              </a:rPr>
              <a:t>http://hdr.undp.org/en/2020-MPI</a:t>
            </a:r>
            <a:r>
              <a:rPr lang="de-CH" dirty="0"/>
              <a:t>; </a:t>
            </a:r>
            <a:r>
              <a:rPr lang="de-CH" dirty="0">
                <a:hlinkClick r:id="rId4"/>
              </a:rPr>
              <a:t>https://worldhappiness.report/ed/2020/</a:t>
            </a:r>
            <a:endParaRPr lang="de-CH" dirty="0"/>
          </a:p>
          <a:p>
            <a:pPr marL="514350" indent="-514350">
              <a:buFont typeface="+mj-lt"/>
              <a:buAutoNum type="arabicPeriod"/>
            </a:pPr>
            <a:r>
              <a:rPr lang="de-CH" dirty="0"/>
              <a:t>Das transparente(?) </a:t>
            </a:r>
            <a:r>
              <a:rPr lang="de-CH" dirty="0" err="1"/>
              <a:t>Social</a:t>
            </a:r>
            <a:r>
              <a:rPr lang="de-CH" dirty="0"/>
              <a:t> </a:t>
            </a:r>
            <a:r>
              <a:rPr lang="de-CH" dirty="0" err="1"/>
              <a:t>Credit</a:t>
            </a:r>
            <a:r>
              <a:rPr lang="de-CH" dirty="0"/>
              <a:t> System in China – die Zukunft der Gesellschaft? </a:t>
            </a:r>
            <a:br>
              <a:rPr lang="de-CH" dirty="0"/>
            </a:br>
            <a:r>
              <a:rPr lang="de-CH" dirty="0"/>
              <a:t>(vgl. dazu bspw. </a:t>
            </a:r>
            <a:r>
              <a:rPr lang="de-CH" dirty="0">
                <a:hlinkClick r:id="rId5"/>
              </a:rPr>
              <a:t>https://www.nzz.ch/nzz-asien/chinas-social-credit-system-ld.1525941</a:t>
            </a:r>
            <a:r>
              <a:rPr lang="de-CH" dirty="0"/>
              <a:t> oder </a:t>
            </a:r>
            <a:r>
              <a:rPr lang="de-CH" dirty="0">
                <a:hlinkClick r:id="rId6"/>
              </a:rPr>
              <a:t>https://www.nzz.ch/international/totaler-ueberwachungsstaat-chinas-datenkrake-erfasst-alle-lebensbereiche-ld.1307997</a:t>
            </a:r>
            <a:r>
              <a:rPr lang="de-CH" dirty="0"/>
              <a:t>)</a:t>
            </a:r>
          </a:p>
          <a:p>
            <a:pPr marL="514350" indent="-514350">
              <a:buFont typeface="+mj-lt"/>
              <a:buAutoNum type="arabicPeriod"/>
            </a:pPr>
            <a:r>
              <a:rPr lang="de-CH" dirty="0"/>
              <a:t>Wie misst man die materielle Ungleichheit einer Gesellschaft und welche Folgerungen ziehen Sie aus den Daten / dem Modell? </a:t>
            </a:r>
            <a:br>
              <a:rPr lang="de-CH" dirty="0"/>
            </a:br>
            <a:r>
              <a:rPr lang="de-CH" dirty="0">
                <a:hlinkClick r:id="rId7"/>
              </a:rPr>
              <a:t>https://de.wikipedia.org/wiki/Liste_der_L%C3%A4nder_nach_Einkommensverteilung</a:t>
            </a:r>
            <a:endParaRPr lang="de-CH" dirty="0"/>
          </a:p>
          <a:p>
            <a:pPr marL="514350" indent="-514350">
              <a:buFont typeface="+mj-lt"/>
              <a:buAutoNum type="arabicPeriod"/>
            </a:pPr>
            <a:r>
              <a:rPr lang="de-CH" dirty="0"/>
              <a:t>Lehrende untersuchen ein eigenes Thema mit Hilfe einer dieser Seiten</a:t>
            </a:r>
            <a:br>
              <a:rPr lang="de-CH" dirty="0"/>
            </a:br>
            <a:r>
              <a:rPr lang="de-CH" dirty="0">
                <a:hlinkClick r:id="rId8"/>
              </a:rPr>
              <a:t>https://www.laenderdaten.de/index.aspx</a:t>
            </a:r>
            <a:br>
              <a:rPr lang="de-CH" dirty="0"/>
            </a:br>
            <a:r>
              <a:rPr lang="en-US" u="sng" dirty="0">
                <a:hlinkClick r:id="rId9"/>
              </a:rPr>
              <a:t>https://ourworldindata.org/ </a:t>
            </a:r>
            <a:br>
              <a:rPr lang="en-US" u="sng" dirty="0"/>
            </a:br>
            <a:r>
              <a:rPr lang="en-US" dirty="0">
                <a:hlinkClick r:id="rId10"/>
              </a:rPr>
              <a:t>https://worldmapper.org/</a:t>
            </a:r>
            <a:br>
              <a:rPr lang="en-US" dirty="0"/>
            </a:br>
            <a:r>
              <a:rPr lang="en-US" dirty="0">
                <a:hlinkClick r:id="rId11"/>
              </a:rPr>
              <a:t>https://www.gapminder.org/tools/#$chart-type=bubbles</a:t>
            </a:r>
            <a:br>
              <a:rPr lang="en-US" dirty="0"/>
            </a:br>
            <a:r>
              <a:rPr lang="de-CH" dirty="0">
                <a:hlinkClick r:id="rId12"/>
              </a:rPr>
              <a:t>https://data.worldbank.org/</a:t>
            </a:r>
            <a:endParaRPr lang="de-CH" dirty="0"/>
          </a:p>
          <a:p>
            <a:endParaRPr lang="en-US" dirty="0"/>
          </a:p>
          <a:p>
            <a:pPr marL="514350" indent="-514350">
              <a:buFont typeface="+mj-lt"/>
              <a:buAutoNum type="arabicPeriod"/>
            </a:pPr>
            <a:endParaRPr lang="de-CH" dirty="0"/>
          </a:p>
          <a:p>
            <a:pPr marL="514350" indent="-514350">
              <a:buFont typeface="+mj-lt"/>
              <a:buAutoNum type="arabicPeriod"/>
            </a:pPr>
            <a:endParaRPr lang="de-CH" dirty="0"/>
          </a:p>
          <a:p>
            <a:pPr marL="514350" indent="-514350">
              <a:buFont typeface="+mj-lt"/>
              <a:buAutoNum type="arabicPeriod"/>
            </a:pPr>
            <a:endParaRPr lang="de-CH" dirty="0"/>
          </a:p>
        </p:txBody>
      </p:sp>
    </p:spTree>
    <p:extLst>
      <p:ext uri="{BB962C8B-B14F-4D97-AF65-F5344CB8AC3E}">
        <p14:creationId xmlns:p14="http://schemas.microsoft.com/office/powerpoint/2010/main" val="1247504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41BFA-5072-4CC6-9331-91BFBB131D1E}"/>
              </a:ext>
            </a:extLst>
          </p:cNvPr>
          <p:cNvSpPr>
            <a:spLocks noGrp="1"/>
          </p:cNvSpPr>
          <p:nvPr>
            <p:ph type="ctrTitle"/>
          </p:nvPr>
        </p:nvSpPr>
        <p:spPr>
          <a:xfrm>
            <a:off x="722169" y="185194"/>
            <a:ext cx="10076329" cy="1689559"/>
          </a:xfrm>
        </p:spPr>
        <p:txBody>
          <a:bodyPr>
            <a:normAutofit/>
          </a:bodyPr>
          <a:lstStyle/>
          <a:p>
            <a:r>
              <a:rPr lang="de-CH" sz="4800" dirty="0"/>
              <a:t>Aufgabe 3: </a:t>
            </a:r>
            <a:br>
              <a:rPr lang="de-CH" sz="4800" dirty="0"/>
            </a:br>
            <a:r>
              <a:rPr lang="de-CH" sz="4800" dirty="0"/>
              <a:t>Das «Covid-19-Modell» als Lösung?</a:t>
            </a:r>
          </a:p>
        </p:txBody>
      </p:sp>
      <p:sp>
        <p:nvSpPr>
          <p:cNvPr id="3" name="Textfeld 2">
            <a:extLst>
              <a:ext uri="{FF2B5EF4-FFF2-40B4-BE49-F238E27FC236}">
                <a16:creationId xmlns:a16="http://schemas.microsoft.com/office/drawing/2014/main" id="{C6C0A4D0-58B4-42DF-BB95-192EC11C66D4}"/>
              </a:ext>
            </a:extLst>
          </p:cNvPr>
          <p:cNvSpPr txBox="1"/>
          <p:nvPr/>
        </p:nvSpPr>
        <p:spPr>
          <a:xfrm>
            <a:off x="400612" y="1964353"/>
            <a:ext cx="11622268" cy="3693319"/>
          </a:xfrm>
          <a:prstGeom prst="rect">
            <a:avLst/>
          </a:prstGeom>
          <a:noFill/>
        </p:spPr>
        <p:txBody>
          <a:bodyPr wrap="square" rtlCol="0">
            <a:spAutoFit/>
          </a:bodyPr>
          <a:lstStyle/>
          <a:p>
            <a:r>
              <a:rPr lang="de-CH" sz="2400" dirty="0"/>
              <a:t>«Im Gegenteil, sie [die epidemiologischen Modelle] können auf die Anwendung «großer Daten» hinweisen, die die Demokratie stärken, anstatt sie zu untergraben. Die </a:t>
            </a:r>
            <a:r>
              <a:rPr lang="de-CH" sz="2400" b="1" dirty="0">
                <a:solidFill>
                  <a:srgbClr val="FF0000"/>
                </a:solidFill>
              </a:rPr>
              <a:t>Explizitheit dieser Modelle </a:t>
            </a:r>
            <a:r>
              <a:rPr lang="de-CH" sz="2400" dirty="0"/>
              <a:t>schafft ein Bewusstsein für Dynamiken auf Systemebene, das darauf abzielt, die Debatte über Mittel und Ergebnisse anzuregen, sie sozusagen auf die politische Bühne zu bringen, anstatt dieses </a:t>
            </a:r>
            <a:r>
              <a:rPr lang="de-CH" sz="2400" b="1" dirty="0">
                <a:solidFill>
                  <a:srgbClr val="FF0000"/>
                </a:solidFill>
              </a:rPr>
              <a:t>Wissen geheim </a:t>
            </a:r>
            <a:r>
              <a:rPr lang="de-CH" sz="2400" dirty="0"/>
              <a:t>zu halten und Maßnahmen von hinter dem Vorhang aus aufzuzwingen. </a:t>
            </a:r>
          </a:p>
          <a:p>
            <a:endParaRPr lang="de-CH" sz="2400" dirty="0"/>
          </a:p>
          <a:p>
            <a:r>
              <a:rPr lang="de-CH" sz="2400" dirty="0"/>
              <a:t>Wir werden viel mehr solcher demokratischen Momente in der Anwendung «großer Daten» brauchen.»</a:t>
            </a:r>
          </a:p>
          <a:p>
            <a:pPr algn="r"/>
            <a:r>
              <a:rPr lang="de-CH" dirty="0">
                <a:hlinkClick r:id="rId2"/>
              </a:rPr>
              <a:t>https://www.rosalux.de/publikation/id/42057/erfassen-und-modellieren</a:t>
            </a:r>
            <a:endParaRPr lang="de-CH" dirty="0"/>
          </a:p>
        </p:txBody>
      </p:sp>
    </p:spTree>
    <p:extLst>
      <p:ext uri="{BB962C8B-B14F-4D97-AF65-F5344CB8AC3E}">
        <p14:creationId xmlns:p14="http://schemas.microsoft.com/office/powerpoint/2010/main" val="280942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Benutzer">
            <a:extLst>
              <a:ext uri="{FF2B5EF4-FFF2-40B4-BE49-F238E27FC236}">
                <a16:creationId xmlns:a16="http://schemas.microsoft.com/office/drawing/2014/main" id="{A55ED704-61D3-42DF-A885-3F41D04817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373" y="4709702"/>
            <a:ext cx="1850687" cy="1850687"/>
          </a:xfrm>
          <a:prstGeom prst="rect">
            <a:avLst/>
          </a:prstGeom>
        </p:spPr>
      </p:pic>
      <p:pic>
        <p:nvPicPr>
          <p:cNvPr id="8" name="Grafik 7" descr="Person Krone männlich">
            <a:extLst>
              <a:ext uri="{FF2B5EF4-FFF2-40B4-BE49-F238E27FC236}">
                <a16:creationId xmlns:a16="http://schemas.microsoft.com/office/drawing/2014/main" id="{12A572C7-5FC4-4C79-B349-7B9F8F01D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0892" y="1623602"/>
            <a:ext cx="1850687" cy="1850687"/>
          </a:xfrm>
          <a:prstGeom prst="rect">
            <a:avLst/>
          </a:prstGeom>
        </p:spPr>
      </p:pic>
      <p:pic>
        <p:nvPicPr>
          <p:cNvPr id="9" name="Grafik 8" descr="Benutzer">
            <a:extLst>
              <a:ext uri="{FF2B5EF4-FFF2-40B4-BE49-F238E27FC236}">
                <a16:creationId xmlns:a16="http://schemas.microsoft.com/office/drawing/2014/main" id="{C08309D8-08C0-4904-84FB-AA0D73EE64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3373" y="4681127"/>
            <a:ext cx="1850687" cy="1850687"/>
          </a:xfrm>
          <a:prstGeom prst="rect">
            <a:avLst/>
          </a:prstGeom>
        </p:spPr>
      </p:pic>
      <p:pic>
        <p:nvPicPr>
          <p:cNvPr id="10" name="Grafik 9" descr="Benutzer">
            <a:extLst>
              <a:ext uri="{FF2B5EF4-FFF2-40B4-BE49-F238E27FC236}">
                <a16:creationId xmlns:a16="http://schemas.microsoft.com/office/drawing/2014/main" id="{F13359A8-54BB-41DE-BB76-3454A65624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047" y="4738277"/>
            <a:ext cx="1850687" cy="1850687"/>
          </a:xfrm>
          <a:prstGeom prst="rect">
            <a:avLst/>
          </a:prstGeom>
        </p:spPr>
      </p:pic>
      <p:pic>
        <p:nvPicPr>
          <p:cNvPr id="11" name="Grafik 10" descr="Benutzer">
            <a:extLst>
              <a:ext uri="{FF2B5EF4-FFF2-40B4-BE49-F238E27FC236}">
                <a16:creationId xmlns:a16="http://schemas.microsoft.com/office/drawing/2014/main" id="{659E35A6-D09F-4D5A-BCE6-0B9CC77F57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6172" y="4681127"/>
            <a:ext cx="1850687" cy="1850687"/>
          </a:xfrm>
          <a:prstGeom prst="rect">
            <a:avLst/>
          </a:prstGeom>
        </p:spPr>
      </p:pic>
      <p:pic>
        <p:nvPicPr>
          <p:cNvPr id="12" name="Grafik 11" descr="Benutzer">
            <a:extLst>
              <a:ext uri="{FF2B5EF4-FFF2-40B4-BE49-F238E27FC236}">
                <a16:creationId xmlns:a16="http://schemas.microsoft.com/office/drawing/2014/main" id="{0282EC13-C6FC-4D08-8AD8-BA6743B94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1772" y="4681127"/>
            <a:ext cx="1850687" cy="1850687"/>
          </a:xfrm>
          <a:prstGeom prst="rect">
            <a:avLst/>
          </a:prstGeom>
        </p:spPr>
      </p:pic>
      <p:pic>
        <p:nvPicPr>
          <p:cNvPr id="13" name="Grafik 12" descr="Benutzer">
            <a:extLst>
              <a:ext uri="{FF2B5EF4-FFF2-40B4-BE49-F238E27FC236}">
                <a16:creationId xmlns:a16="http://schemas.microsoft.com/office/drawing/2014/main" id="{61F8059B-035B-49A2-9466-0FEB67865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6897" y="4681127"/>
            <a:ext cx="1850687" cy="1850687"/>
          </a:xfrm>
          <a:prstGeom prst="rect">
            <a:avLst/>
          </a:prstGeom>
        </p:spPr>
      </p:pic>
      <p:pic>
        <p:nvPicPr>
          <p:cNvPr id="14" name="Grafik 13" descr="Benutzer">
            <a:extLst>
              <a:ext uri="{FF2B5EF4-FFF2-40B4-BE49-F238E27FC236}">
                <a16:creationId xmlns:a16="http://schemas.microsoft.com/office/drawing/2014/main" id="{ECACEBA9-012E-4066-8413-305F50D957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4422" y="4738277"/>
            <a:ext cx="1850687" cy="1850687"/>
          </a:xfrm>
          <a:prstGeom prst="rect">
            <a:avLst/>
          </a:prstGeom>
        </p:spPr>
      </p:pic>
      <p:cxnSp>
        <p:nvCxnSpPr>
          <p:cNvPr id="16" name="Gerade Verbindung mit Pfeil 15">
            <a:extLst>
              <a:ext uri="{FF2B5EF4-FFF2-40B4-BE49-F238E27FC236}">
                <a16:creationId xmlns:a16="http://schemas.microsoft.com/office/drawing/2014/main" id="{2E7A7505-4B99-4746-AC79-EA49E011AE3B}"/>
              </a:ext>
            </a:extLst>
          </p:cNvPr>
          <p:cNvCxnSpPr>
            <a:stCxn id="8" idx="2"/>
            <a:endCxn id="6" idx="0"/>
          </p:cNvCxnSpPr>
          <p:nvPr/>
        </p:nvCxnSpPr>
        <p:spPr>
          <a:xfrm flipH="1">
            <a:off x="1696717" y="3474289"/>
            <a:ext cx="2529519" cy="1235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97C8C3D7-5EA5-4B2F-AE87-7FDF26CD2C65}"/>
              </a:ext>
            </a:extLst>
          </p:cNvPr>
          <p:cNvCxnSpPr>
            <a:stCxn id="8" idx="2"/>
            <a:endCxn id="9" idx="0"/>
          </p:cNvCxnSpPr>
          <p:nvPr/>
        </p:nvCxnSpPr>
        <p:spPr>
          <a:xfrm flipH="1">
            <a:off x="2458717" y="3474289"/>
            <a:ext cx="1767519" cy="1206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792F8260-CD96-4CDA-AB37-5E00312A2BE6}"/>
              </a:ext>
            </a:extLst>
          </p:cNvPr>
          <p:cNvCxnSpPr>
            <a:stCxn id="8" idx="2"/>
            <a:endCxn id="14" idx="0"/>
          </p:cNvCxnSpPr>
          <p:nvPr/>
        </p:nvCxnSpPr>
        <p:spPr>
          <a:xfrm flipH="1">
            <a:off x="3239766" y="3474289"/>
            <a:ext cx="986470" cy="126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4D9FE43B-CF37-4AB4-8A45-758F8E182942}"/>
              </a:ext>
            </a:extLst>
          </p:cNvPr>
          <p:cNvCxnSpPr>
            <a:stCxn id="8" idx="2"/>
            <a:endCxn id="13" idx="0"/>
          </p:cNvCxnSpPr>
          <p:nvPr/>
        </p:nvCxnSpPr>
        <p:spPr>
          <a:xfrm flipH="1">
            <a:off x="3992241" y="3474289"/>
            <a:ext cx="233995" cy="1206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129B23F3-D1CB-44C8-B1B4-4862526EDAE1}"/>
              </a:ext>
            </a:extLst>
          </p:cNvPr>
          <p:cNvCxnSpPr>
            <a:stCxn id="8" idx="2"/>
            <a:endCxn id="12" idx="0"/>
          </p:cNvCxnSpPr>
          <p:nvPr/>
        </p:nvCxnSpPr>
        <p:spPr>
          <a:xfrm>
            <a:off x="4226236" y="3474289"/>
            <a:ext cx="670880" cy="1206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AFFDBB9B-AFBB-474C-BCE5-A872840C62FF}"/>
              </a:ext>
            </a:extLst>
          </p:cNvPr>
          <p:cNvCxnSpPr>
            <a:stCxn id="8" idx="2"/>
            <a:endCxn id="11" idx="0"/>
          </p:cNvCxnSpPr>
          <p:nvPr/>
        </p:nvCxnSpPr>
        <p:spPr>
          <a:xfrm>
            <a:off x="4226236" y="3474289"/>
            <a:ext cx="1585280" cy="1206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B3280B9-CC7B-403C-8697-B71215AB44D9}"/>
              </a:ext>
            </a:extLst>
          </p:cNvPr>
          <p:cNvCxnSpPr>
            <a:stCxn id="8" idx="2"/>
            <a:endCxn id="10" idx="0"/>
          </p:cNvCxnSpPr>
          <p:nvPr/>
        </p:nvCxnSpPr>
        <p:spPr>
          <a:xfrm>
            <a:off x="4226236" y="3474289"/>
            <a:ext cx="2490155" cy="126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prechblase: oval 1">
            <a:extLst>
              <a:ext uri="{FF2B5EF4-FFF2-40B4-BE49-F238E27FC236}">
                <a16:creationId xmlns:a16="http://schemas.microsoft.com/office/drawing/2014/main" id="{5454AE2C-CEF4-47C2-886C-292CC1218640}"/>
              </a:ext>
            </a:extLst>
          </p:cNvPr>
          <p:cNvSpPr/>
          <p:nvPr/>
        </p:nvSpPr>
        <p:spPr>
          <a:xfrm>
            <a:off x="7245752" y="1623602"/>
            <a:ext cx="4620942" cy="2652720"/>
          </a:xfrm>
          <a:prstGeom prst="wedgeEllipseCallout">
            <a:avLst>
              <a:gd name="adj1" fmla="val -103504"/>
              <a:gd name="adj2" fmla="val -22203"/>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CH" dirty="0"/>
              <a:t>«Ich will wissen, wie viele Leute in meinem Land leben, wie viele Soldaten ich rekrutieren kann, wie viel Geld ich einnehmen kann … um erfolgreich Krieg gegen das Land </a:t>
            </a:r>
            <a:r>
              <a:rPr lang="de-CH" dirty="0" err="1"/>
              <a:t>xy</a:t>
            </a:r>
            <a:r>
              <a:rPr lang="de-CH" dirty="0"/>
              <a:t> zu führen»</a:t>
            </a:r>
          </a:p>
        </p:txBody>
      </p:sp>
      <p:sp>
        <p:nvSpPr>
          <p:cNvPr id="3" name="Titel 2">
            <a:extLst>
              <a:ext uri="{FF2B5EF4-FFF2-40B4-BE49-F238E27FC236}">
                <a16:creationId xmlns:a16="http://schemas.microsoft.com/office/drawing/2014/main" id="{1F6860E6-616D-4D12-B06B-394EDD2DEBF8}"/>
              </a:ext>
            </a:extLst>
          </p:cNvPr>
          <p:cNvSpPr>
            <a:spLocks noGrp="1"/>
          </p:cNvSpPr>
          <p:nvPr>
            <p:ph type="title"/>
          </p:nvPr>
        </p:nvSpPr>
        <p:spPr>
          <a:xfrm>
            <a:off x="838200" y="269037"/>
            <a:ext cx="10515600" cy="1062054"/>
          </a:xfrm>
        </p:spPr>
        <p:txBody>
          <a:bodyPr>
            <a:normAutofit fontScale="90000"/>
          </a:bodyPr>
          <a:lstStyle/>
          <a:p>
            <a:r>
              <a:rPr lang="de-CH" dirty="0"/>
              <a:t>Nichts Neues - </a:t>
            </a:r>
            <a:br>
              <a:rPr lang="de-CH" dirty="0"/>
            </a:br>
            <a:r>
              <a:rPr lang="de-CH" dirty="0"/>
              <a:t>Informationsbedarf des Königs im 18. Jh. </a:t>
            </a:r>
          </a:p>
        </p:txBody>
      </p:sp>
      <p:sp>
        <p:nvSpPr>
          <p:cNvPr id="4" name="Textfeld 3">
            <a:extLst>
              <a:ext uri="{FF2B5EF4-FFF2-40B4-BE49-F238E27FC236}">
                <a16:creationId xmlns:a16="http://schemas.microsoft.com/office/drawing/2014/main" id="{1068AEEB-200B-4049-9348-1A125FD42E4A}"/>
              </a:ext>
            </a:extLst>
          </p:cNvPr>
          <p:cNvSpPr txBox="1"/>
          <p:nvPr/>
        </p:nvSpPr>
        <p:spPr>
          <a:xfrm>
            <a:off x="8151628" y="4590807"/>
            <a:ext cx="3451899" cy="2031325"/>
          </a:xfrm>
          <a:prstGeom prst="rect">
            <a:avLst/>
          </a:prstGeom>
          <a:noFill/>
        </p:spPr>
        <p:txBody>
          <a:bodyPr wrap="square" rtlCol="0">
            <a:spAutoFit/>
          </a:bodyPr>
          <a:lstStyle/>
          <a:p>
            <a:pPr marL="342900" indent="-342900">
              <a:buAutoNum type="arabicPeriod"/>
            </a:pPr>
            <a:r>
              <a:rPr lang="de-CH" dirty="0"/>
              <a:t>Daten erheben (Bevölkerung, Steuern, Anzahl Soldaten…)</a:t>
            </a:r>
          </a:p>
          <a:p>
            <a:pPr marL="342900" indent="-342900">
              <a:buAutoNum type="arabicPeriod"/>
            </a:pPr>
            <a:r>
              <a:rPr lang="de-CH" dirty="0"/>
              <a:t>Modellieren eines Krieges (Chance auf Sieg berechnen, Gewinne, Verluste)</a:t>
            </a:r>
          </a:p>
          <a:p>
            <a:pPr marL="342900" indent="-342900">
              <a:buAutoNum type="arabicPeriod"/>
            </a:pPr>
            <a:r>
              <a:rPr lang="de-CH" dirty="0"/>
              <a:t>Entscheiden und steuern: Krieg erklären oder nicht</a:t>
            </a:r>
          </a:p>
        </p:txBody>
      </p:sp>
    </p:spTree>
    <p:extLst>
      <p:ext uri="{BB962C8B-B14F-4D97-AF65-F5344CB8AC3E}">
        <p14:creationId xmlns:p14="http://schemas.microsoft.com/office/powerpoint/2010/main" val="363810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9A30512-5EBC-4FA0-93F5-56A26E42DD53}"/>
              </a:ext>
            </a:extLst>
          </p:cNvPr>
          <p:cNvSpPr txBox="1"/>
          <p:nvPr/>
        </p:nvSpPr>
        <p:spPr>
          <a:xfrm>
            <a:off x="176305" y="491817"/>
            <a:ext cx="6042553" cy="1200329"/>
          </a:xfrm>
          <a:prstGeom prst="rect">
            <a:avLst/>
          </a:prstGeom>
          <a:noFill/>
        </p:spPr>
        <p:txBody>
          <a:bodyPr wrap="none" rtlCol="0">
            <a:spAutoFit/>
          </a:bodyPr>
          <a:lstStyle/>
          <a:p>
            <a:pPr algn="ctr"/>
            <a:r>
              <a:rPr lang="de-CH" sz="3600" dirty="0">
                <a:solidFill>
                  <a:srgbClr val="FF0000"/>
                </a:solidFill>
              </a:rPr>
              <a:t>Zunehmender</a:t>
            </a:r>
            <a:r>
              <a:rPr lang="de-CH" sz="3600" dirty="0"/>
              <a:t> </a:t>
            </a:r>
            <a:br>
              <a:rPr lang="de-CH" sz="3600" dirty="0"/>
            </a:br>
            <a:r>
              <a:rPr lang="de-CH" sz="3600" dirty="0"/>
              <a:t>Informationsbedarf des Staates</a:t>
            </a:r>
          </a:p>
        </p:txBody>
      </p:sp>
      <p:pic>
        <p:nvPicPr>
          <p:cNvPr id="6" name="Grafik 5" descr="Benutzer">
            <a:extLst>
              <a:ext uri="{FF2B5EF4-FFF2-40B4-BE49-F238E27FC236}">
                <a16:creationId xmlns:a16="http://schemas.microsoft.com/office/drawing/2014/main" id="{A55ED704-61D3-42DF-A885-3F41D04817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584" y="5029378"/>
            <a:ext cx="914400" cy="914400"/>
          </a:xfrm>
          <a:prstGeom prst="rect">
            <a:avLst/>
          </a:prstGeom>
        </p:spPr>
      </p:pic>
      <p:pic>
        <p:nvPicPr>
          <p:cNvPr id="8" name="Grafik 7" descr="Person Krone männlich">
            <a:extLst>
              <a:ext uri="{FF2B5EF4-FFF2-40B4-BE49-F238E27FC236}">
                <a16:creationId xmlns:a16="http://schemas.microsoft.com/office/drawing/2014/main" id="{12A572C7-5FC4-4C79-B349-7B9F8F01D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3103" y="1971853"/>
            <a:ext cx="914400" cy="914400"/>
          </a:xfrm>
          <a:prstGeom prst="rect">
            <a:avLst/>
          </a:prstGeom>
        </p:spPr>
      </p:pic>
      <p:pic>
        <p:nvPicPr>
          <p:cNvPr id="9" name="Grafik 8" descr="Benutzer">
            <a:extLst>
              <a:ext uri="{FF2B5EF4-FFF2-40B4-BE49-F238E27FC236}">
                <a16:creationId xmlns:a16="http://schemas.microsoft.com/office/drawing/2014/main" id="{C08309D8-08C0-4904-84FB-AA0D73EE64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584" y="5029378"/>
            <a:ext cx="914400" cy="914400"/>
          </a:xfrm>
          <a:prstGeom prst="rect">
            <a:avLst/>
          </a:prstGeom>
        </p:spPr>
      </p:pic>
      <p:pic>
        <p:nvPicPr>
          <p:cNvPr id="10" name="Grafik 9" descr="Benutzer">
            <a:extLst>
              <a:ext uri="{FF2B5EF4-FFF2-40B4-BE49-F238E27FC236}">
                <a16:creationId xmlns:a16="http://schemas.microsoft.com/office/drawing/2014/main" id="{F13359A8-54BB-41DE-BB76-3454A65624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3258" y="5029378"/>
            <a:ext cx="914400" cy="914400"/>
          </a:xfrm>
          <a:prstGeom prst="rect">
            <a:avLst/>
          </a:prstGeom>
        </p:spPr>
      </p:pic>
      <p:pic>
        <p:nvPicPr>
          <p:cNvPr id="11" name="Grafik 10" descr="Benutzer">
            <a:extLst>
              <a:ext uri="{FF2B5EF4-FFF2-40B4-BE49-F238E27FC236}">
                <a16:creationId xmlns:a16="http://schemas.microsoft.com/office/drawing/2014/main" id="{659E35A6-D09F-4D5A-BCE6-0B9CC77F57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8383" y="5029378"/>
            <a:ext cx="914400" cy="914400"/>
          </a:xfrm>
          <a:prstGeom prst="rect">
            <a:avLst/>
          </a:prstGeom>
        </p:spPr>
      </p:pic>
      <p:pic>
        <p:nvPicPr>
          <p:cNvPr id="12" name="Grafik 11" descr="Benutzer">
            <a:extLst>
              <a:ext uri="{FF2B5EF4-FFF2-40B4-BE49-F238E27FC236}">
                <a16:creationId xmlns:a16="http://schemas.microsoft.com/office/drawing/2014/main" id="{0282EC13-C6FC-4D08-8AD8-BA6743B94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3983" y="5029378"/>
            <a:ext cx="914400" cy="914400"/>
          </a:xfrm>
          <a:prstGeom prst="rect">
            <a:avLst/>
          </a:prstGeom>
        </p:spPr>
      </p:pic>
      <p:pic>
        <p:nvPicPr>
          <p:cNvPr id="13" name="Grafik 12" descr="Benutzer">
            <a:extLst>
              <a:ext uri="{FF2B5EF4-FFF2-40B4-BE49-F238E27FC236}">
                <a16:creationId xmlns:a16="http://schemas.microsoft.com/office/drawing/2014/main" id="{61F8059B-035B-49A2-9466-0FEB67865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9108" y="5029378"/>
            <a:ext cx="914400" cy="914400"/>
          </a:xfrm>
          <a:prstGeom prst="rect">
            <a:avLst/>
          </a:prstGeom>
        </p:spPr>
      </p:pic>
      <p:pic>
        <p:nvPicPr>
          <p:cNvPr id="14" name="Grafik 13" descr="Benutzer">
            <a:extLst>
              <a:ext uri="{FF2B5EF4-FFF2-40B4-BE49-F238E27FC236}">
                <a16:creationId xmlns:a16="http://schemas.microsoft.com/office/drawing/2014/main" id="{ECACEBA9-012E-4066-8413-305F50D957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6633" y="5029378"/>
            <a:ext cx="914400" cy="914400"/>
          </a:xfrm>
          <a:prstGeom prst="rect">
            <a:avLst/>
          </a:prstGeom>
        </p:spPr>
      </p:pic>
      <p:cxnSp>
        <p:nvCxnSpPr>
          <p:cNvPr id="16" name="Gerade Verbindung mit Pfeil 15">
            <a:extLst>
              <a:ext uri="{FF2B5EF4-FFF2-40B4-BE49-F238E27FC236}">
                <a16:creationId xmlns:a16="http://schemas.microsoft.com/office/drawing/2014/main" id="{2E7A7505-4B99-4746-AC79-EA49E011AE3B}"/>
              </a:ext>
            </a:extLst>
          </p:cNvPr>
          <p:cNvCxnSpPr>
            <a:stCxn id="8" idx="2"/>
            <a:endCxn id="6" idx="0"/>
          </p:cNvCxnSpPr>
          <p:nvPr/>
        </p:nvCxnSpPr>
        <p:spPr>
          <a:xfrm flipH="1">
            <a:off x="720784" y="2886253"/>
            <a:ext cx="2529519" cy="214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97C8C3D7-5EA5-4B2F-AE87-7FDF26CD2C65}"/>
              </a:ext>
            </a:extLst>
          </p:cNvPr>
          <p:cNvCxnSpPr>
            <a:stCxn id="8" idx="2"/>
            <a:endCxn id="9" idx="0"/>
          </p:cNvCxnSpPr>
          <p:nvPr/>
        </p:nvCxnSpPr>
        <p:spPr>
          <a:xfrm flipH="1">
            <a:off x="1482784" y="2886253"/>
            <a:ext cx="1767519" cy="214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792F8260-CD96-4CDA-AB37-5E00312A2BE6}"/>
              </a:ext>
            </a:extLst>
          </p:cNvPr>
          <p:cNvCxnSpPr>
            <a:stCxn id="8" idx="2"/>
            <a:endCxn id="14" idx="0"/>
          </p:cNvCxnSpPr>
          <p:nvPr/>
        </p:nvCxnSpPr>
        <p:spPr>
          <a:xfrm flipH="1">
            <a:off x="2263833" y="2886253"/>
            <a:ext cx="986470" cy="214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4D9FE43B-CF37-4AB4-8A45-758F8E182942}"/>
              </a:ext>
            </a:extLst>
          </p:cNvPr>
          <p:cNvCxnSpPr>
            <a:stCxn id="8" idx="2"/>
            <a:endCxn id="13" idx="0"/>
          </p:cNvCxnSpPr>
          <p:nvPr/>
        </p:nvCxnSpPr>
        <p:spPr>
          <a:xfrm flipH="1">
            <a:off x="3016308" y="2886253"/>
            <a:ext cx="233995" cy="214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129B23F3-D1CB-44C8-B1B4-4862526EDAE1}"/>
              </a:ext>
            </a:extLst>
          </p:cNvPr>
          <p:cNvCxnSpPr>
            <a:stCxn id="8" idx="2"/>
            <a:endCxn id="12" idx="0"/>
          </p:cNvCxnSpPr>
          <p:nvPr/>
        </p:nvCxnSpPr>
        <p:spPr>
          <a:xfrm>
            <a:off x="3250303" y="2886253"/>
            <a:ext cx="670880" cy="214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AFFDBB9B-AFBB-474C-BCE5-A872840C62FF}"/>
              </a:ext>
            </a:extLst>
          </p:cNvPr>
          <p:cNvCxnSpPr>
            <a:stCxn id="8" idx="2"/>
            <a:endCxn id="11" idx="0"/>
          </p:cNvCxnSpPr>
          <p:nvPr/>
        </p:nvCxnSpPr>
        <p:spPr>
          <a:xfrm>
            <a:off x="3250303" y="2886253"/>
            <a:ext cx="1585280" cy="214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B3280B9-CC7B-403C-8697-B71215AB44D9}"/>
              </a:ext>
            </a:extLst>
          </p:cNvPr>
          <p:cNvCxnSpPr>
            <a:stCxn id="8" idx="2"/>
            <a:endCxn id="10" idx="0"/>
          </p:cNvCxnSpPr>
          <p:nvPr/>
        </p:nvCxnSpPr>
        <p:spPr>
          <a:xfrm>
            <a:off x="3250303" y="2886253"/>
            <a:ext cx="2490155" cy="214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95790890-1504-4C56-A333-DCDE9292FFC4}"/>
              </a:ext>
            </a:extLst>
          </p:cNvPr>
          <p:cNvSpPr txBox="1"/>
          <p:nvPr/>
        </p:nvSpPr>
        <p:spPr>
          <a:xfrm>
            <a:off x="8642594" y="661495"/>
            <a:ext cx="3021853" cy="1200329"/>
          </a:xfrm>
          <a:prstGeom prst="rect">
            <a:avLst/>
          </a:prstGeom>
          <a:noFill/>
        </p:spPr>
        <p:txBody>
          <a:bodyPr wrap="none" rtlCol="0">
            <a:spAutoFit/>
          </a:bodyPr>
          <a:lstStyle/>
          <a:p>
            <a:r>
              <a:rPr lang="de-CH" dirty="0"/>
              <a:t>Zunehmender Informations-</a:t>
            </a:r>
          </a:p>
          <a:p>
            <a:r>
              <a:rPr lang="de-CH" dirty="0"/>
              <a:t>bedarf infolge Ausweitung der</a:t>
            </a:r>
          </a:p>
          <a:p>
            <a:r>
              <a:rPr lang="de-CH" dirty="0"/>
              <a:t>staatlichen Leistungen in den </a:t>
            </a:r>
            <a:br>
              <a:rPr lang="de-CH" dirty="0"/>
            </a:br>
            <a:r>
              <a:rPr lang="de-CH" dirty="0"/>
              <a:t>letzten 300 Jahren</a:t>
            </a:r>
          </a:p>
        </p:txBody>
      </p:sp>
      <p:sp>
        <p:nvSpPr>
          <p:cNvPr id="21" name="Pfeil: nach rechts 20">
            <a:extLst>
              <a:ext uri="{FF2B5EF4-FFF2-40B4-BE49-F238E27FC236}">
                <a16:creationId xmlns:a16="http://schemas.microsoft.com/office/drawing/2014/main" id="{D9FA0F50-AE51-4B12-8E7E-E180A30D3A43}"/>
              </a:ext>
            </a:extLst>
          </p:cNvPr>
          <p:cNvSpPr/>
          <p:nvPr/>
        </p:nvSpPr>
        <p:spPr>
          <a:xfrm>
            <a:off x="6436006" y="772234"/>
            <a:ext cx="1701408"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Textfeld 19">
            <a:extLst>
              <a:ext uri="{FF2B5EF4-FFF2-40B4-BE49-F238E27FC236}">
                <a16:creationId xmlns:a16="http://schemas.microsoft.com/office/drawing/2014/main" id="{93FF14E8-998C-4721-B1C1-49592E61EC9B}"/>
              </a:ext>
            </a:extLst>
          </p:cNvPr>
          <p:cNvSpPr txBox="1"/>
          <p:nvPr/>
        </p:nvSpPr>
        <p:spPr>
          <a:xfrm>
            <a:off x="8796738" y="1986719"/>
            <a:ext cx="2713563" cy="4893647"/>
          </a:xfrm>
          <a:prstGeom prst="rect">
            <a:avLst/>
          </a:prstGeom>
          <a:noFill/>
        </p:spPr>
        <p:txBody>
          <a:bodyPr wrap="none" rtlCol="0">
            <a:spAutoFit/>
          </a:bodyPr>
          <a:lstStyle/>
          <a:p>
            <a:pPr marL="285750" indent="-285750">
              <a:buFont typeface="Arial" panose="020B0604020202020204" pitchFamily="34" charset="0"/>
              <a:buChar char="•"/>
            </a:pPr>
            <a:r>
              <a:rPr lang="de-CH" sz="1200" dirty="0"/>
              <a:t>Anzahl Einwohner</a:t>
            </a:r>
          </a:p>
          <a:p>
            <a:pPr marL="285750" indent="-285750">
              <a:buFont typeface="Arial" panose="020B0604020202020204" pitchFamily="34" charset="0"/>
              <a:buChar char="•"/>
            </a:pPr>
            <a:r>
              <a:rPr lang="de-CH" sz="1200" dirty="0"/>
              <a:t>Finanzielle Situation der Einwohner </a:t>
            </a:r>
          </a:p>
          <a:p>
            <a:pPr marL="285750" indent="-285750">
              <a:buFont typeface="Arial" panose="020B0604020202020204" pitchFamily="34" charset="0"/>
              <a:buChar char="•"/>
            </a:pPr>
            <a:r>
              <a:rPr lang="de-CH" sz="1200" dirty="0"/>
              <a:t>Anzahl Armeediensttauglicher</a:t>
            </a:r>
          </a:p>
          <a:p>
            <a:pPr marL="285750" indent="-285750">
              <a:buFont typeface="Arial" panose="020B0604020202020204" pitchFamily="34" charset="0"/>
              <a:buChar char="•"/>
            </a:pPr>
            <a:r>
              <a:rPr lang="de-CH" sz="1200" dirty="0"/>
              <a:t>Verhältnis Männer / Frauen</a:t>
            </a:r>
          </a:p>
          <a:p>
            <a:pPr marL="285750" indent="-285750">
              <a:buFont typeface="Arial" panose="020B0604020202020204" pitchFamily="34" charset="0"/>
              <a:buChar char="•"/>
            </a:pPr>
            <a:r>
              <a:rPr lang="de-CH" sz="1200" dirty="0"/>
              <a:t>Schulpflichtige Kinder</a:t>
            </a:r>
          </a:p>
          <a:p>
            <a:pPr marL="285750" indent="-285750">
              <a:buFont typeface="Arial" panose="020B0604020202020204" pitchFamily="34" charset="0"/>
              <a:buChar char="•"/>
            </a:pPr>
            <a:r>
              <a:rPr lang="de-CH" sz="1200" dirty="0"/>
              <a:t>Menschen über 65 Jahre</a:t>
            </a:r>
          </a:p>
          <a:p>
            <a:pPr marL="285750" indent="-285750">
              <a:buFont typeface="Arial" panose="020B0604020202020204" pitchFamily="34" charset="0"/>
              <a:buChar char="•"/>
            </a:pPr>
            <a:r>
              <a:rPr lang="de-CH" sz="1200" dirty="0"/>
              <a:t>Anzahl Arbeitsloser</a:t>
            </a:r>
          </a:p>
          <a:p>
            <a:pPr marL="285750" indent="-285750">
              <a:buFont typeface="Arial" panose="020B0604020202020204" pitchFamily="34" charset="0"/>
              <a:buChar char="•"/>
            </a:pPr>
            <a:r>
              <a:rPr lang="de-CH" sz="1200" dirty="0"/>
              <a:t>Anzahl IV-Bezüger</a:t>
            </a:r>
          </a:p>
          <a:p>
            <a:pPr marL="285750" indent="-285750">
              <a:buFont typeface="Arial" panose="020B0604020202020204" pitchFamily="34" charset="0"/>
              <a:buChar char="•"/>
            </a:pPr>
            <a:r>
              <a:rPr lang="de-CH" sz="1200" dirty="0"/>
              <a:t>Anzahl Gewaltdelikte</a:t>
            </a:r>
          </a:p>
          <a:p>
            <a:pPr marL="285750" indent="-285750">
              <a:buFont typeface="Arial" panose="020B0604020202020204" pitchFamily="34" charset="0"/>
              <a:buChar char="•"/>
            </a:pPr>
            <a:r>
              <a:rPr lang="de-CH" sz="1200" dirty="0"/>
              <a:t>Einträge in das Strafregister</a:t>
            </a:r>
          </a:p>
          <a:p>
            <a:pPr marL="285750" indent="-285750">
              <a:buFont typeface="Arial" panose="020B0604020202020204" pitchFamily="34" charset="0"/>
              <a:buChar char="•"/>
            </a:pPr>
            <a:r>
              <a:rPr lang="de-CH" sz="1200" dirty="0"/>
              <a:t>Anzahl Maturand*innen</a:t>
            </a:r>
          </a:p>
          <a:p>
            <a:pPr marL="285750" indent="-285750">
              <a:buFont typeface="Arial" panose="020B0604020202020204" pitchFamily="34" charset="0"/>
              <a:buChar char="•"/>
            </a:pPr>
            <a:r>
              <a:rPr lang="de-CH" sz="1200" dirty="0"/>
              <a:t>Ausstoss an CO2 </a:t>
            </a:r>
          </a:p>
          <a:p>
            <a:pPr marL="285750" indent="-285750">
              <a:buFont typeface="Arial" panose="020B0604020202020204" pitchFamily="34" charset="0"/>
              <a:buChar char="•"/>
            </a:pPr>
            <a:r>
              <a:rPr lang="de-CH" sz="1200" dirty="0"/>
              <a:t>Anzahl Autos</a:t>
            </a:r>
          </a:p>
          <a:p>
            <a:pPr marL="285750" indent="-285750">
              <a:buFont typeface="Arial" panose="020B0604020202020204" pitchFamily="34" charset="0"/>
              <a:buChar char="•"/>
            </a:pPr>
            <a:r>
              <a:rPr lang="de-CH" sz="1200" dirty="0"/>
              <a:t>Anzahl Ärzte</a:t>
            </a:r>
          </a:p>
          <a:p>
            <a:pPr marL="285750" indent="-285750">
              <a:buFont typeface="Arial" panose="020B0604020202020204" pitchFamily="34" charset="0"/>
              <a:buChar char="•"/>
            </a:pPr>
            <a:r>
              <a:rPr lang="de-CH" sz="1200" dirty="0"/>
              <a:t>Anzahl Impfungen</a:t>
            </a:r>
          </a:p>
          <a:p>
            <a:pPr marL="285750" indent="-285750">
              <a:buFont typeface="Arial" panose="020B0604020202020204" pitchFamily="34" charset="0"/>
              <a:buChar char="•"/>
            </a:pPr>
            <a:r>
              <a:rPr lang="de-CH" sz="1200" dirty="0"/>
              <a:t>Absenzen Schule</a:t>
            </a:r>
          </a:p>
          <a:p>
            <a:pPr marL="285750" indent="-285750">
              <a:buFont typeface="Arial" panose="020B0604020202020204" pitchFamily="34" charset="0"/>
              <a:buChar char="•"/>
            </a:pPr>
            <a:r>
              <a:rPr lang="de-CH" sz="1200" dirty="0"/>
              <a:t>Abbruch Uni-Studium</a:t>
            </a:r>
          </a:p>
          <a:p>
            <a:pPr marL="285750" indent="-285750">
              <a:buFont typeface="Arial" panose="020B0604020202020204" pitchFamily="34" charset="0"/>
              <a:buChar char="•"/>
            </a:pPr>
            <a:r>
              <a:rPr lang="de-CH" sz="1200" dirty="0"/>
              <a:t>Ausleihe Bücher</a:t>
            </a:r>
          </a:p>
          <a:p>
            <a:pPr marL="285750" indent="-285750">
              <a:buFont typeface="Arial" panose="020B0604020202020204" pitchFamily="34" charset="0"/>
              <a:buChar char="•"/>
            </a:pPr>
            <a:r>
              <a:rPr lang="de-CH" sz="1200" dirty="0"/>
              <a:t>Alkoholkonsum</a:t>
            </a:r>
          </a:p>
          <a:p>
            <a:pPr marL="285750" indent="-285750">
              <a:buFont typeface="Arial" panose="020B0604020202020204" pitchFamily="34" charset="0"/>
              <a:buChar char="•"/>
            </a:pPr>
            <a:r>
              <a:rPr lang="de-CH" sz="1200" dirty="0"/>
              <a:t>Bruttoinlandprodukt</a:t>
            </a:r>
          </a:p>
          <a:p>
            <a:pPr marL="285750" indent="-285750">
              <a:buFont typeface="Arial" panose="020B0604020202020204" pitchFamily="34" charset="0"/>
              <a:buChar char="•"/>
            </a:pPr>
            <a:r>
              <a:rPr lang="de-CH" sz="1200" dirty="0"/>
              <a:t>Todesursachen</a:t>
            </a:r>
          </a:p>
          <a:p>
            <a:pPr marL="285750" indent="-285750">
              <a:buFont typeface="Arial" panose="020B0604020202020204" pitchFamily="34" charset="0"/>
              <a:buChar char="•"/>
            </a:pPr>
            <a:r>
              <a:rPr lang="de-CH" sz="1200" dirty="0"/>
              <a:t>Anzahl Kühe</a:t>
            </a:r>
          </a:p>
          <a:p>
            <a:pPr marL="285750" indent="-285750">
              <a:buFont typeface="Arial" panose="020B0604020202020204" pitchFamily="34" charset="0"/>
              <a:buChar char="•"/>
            </a:pPr>
            <a:r>
              <a:rPr lang="de-CH" sz="1200" dirty="0"/>
              <a:t>Anzahl Touristen</a:t>
            </a:r>
          </a:p>
          <a:p>
            <a:pPr marL="285750" indent="-285750">
              <a:buFont typeface="Arial" panose="020B0604020202020204" pitchFamily="34" charset="0"/>
              <a:buChar char="•"/>
            </a:pPr>
            <a:r>
              <a:rPr lang="de-CH" sz="1200" dirty="0"/>
              <a:t>Inflationsrate</a:t>
            </a:r>
          </a:p>
          <a:p>
            <a:pPr marL="285750" indent="-285750">
              <a:buFont typeface="Arial" panose="020B0604020202020204" pitchFamily="34" charset="0"/>
              <a:buChar char="•"/>
            </a:pPr>
            <a:r>
              <a:rPr lang="de-CH" sz="1200" dirty="0"/>
              <a:t>….</a:t>
            </a:r>
          </a:p>
        </p:txBody>
      </p:sp>
      <p:sp>
        <p:nvSpPr>
          <p:cNvPr id="17" name="Rechteck 16">
            <a:extLst>
              <a:ext uri="{FF2B5EF4-FFF2-40B4-BE49-F238E27FC236}">
                <a16:creationId xmlns:a16="http://schemas.microsoft.com/office/drawing/2014/main" id="{11DAD49F-3E91-4FFA-B7C0-46FDE74097C3}"/>
              </a:ext>
            </a:extLst>
          </p:cNvPr>
          <p:cNvSpPr/>
          <p:nvPr/>
        </p:nvSpPr>
        <p:spPr>
          <a:xfrm>
            <a:off x="263584" y="5029378"/>
            <a:ext cx="5907993" cy="1077218"/>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8" name="Gerader Verbinder 27">
            <a:extLst>
              <a:ext uri="{FF2B5EF4-FFF2-40B4-BE49-F238E27FC236}">
                <a16:creationId xmlns:a16="http://schemas.microsoft.com/office/drawing/2014/main" id="{0EB348F4-3729-4A00-ACB5-B78A50FCCEE1}"/>
              </a:ext>
            </a:extLst>
          </p:cNvPr>
          <p:cNvCxnSpPr>
            <a:cxnSpLocks/>
          </p:cNvCxnSpPr>
          <p:nvPr/>
        </p:nvCxnSpPr>
        <p:spPr>
          <a:xfrm flipH="1">
            <a:off x="710955" y="2114550"/>
            <a:ext cx="8204446" cy="2914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E893469-5920-4952-9093-B93EDC6CF139}"/>
              </a:ext>
            </a:extLst>
          </p:cNvPr>
          <p:cNvCxnSpPr>
            <a:cxnSpLocks/>
          </p:cNvCxnSpPr>
          <p:nvPr/>
        </p:nvCxnSpPr>
        <p:spPr>
          <a:xfrm flipH="1">
            <a:off x="1473259" y="2298700"/>
            <a:ext cx="7435792" cy="2730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BD2954A-343B-46EA-BAE3-1510D4B991AC}"/>
              </a:ext>
            </a:extLst>
          </p:cNvPr>
          <p:cNvCxnSpPr>
            <a:cxnSpLocks/>
          </p:cNvCxnSpPr>
          <p:nvPr/>
        </p:nvCxnSpPr>
        <p:spPr>
          <a:xfrm flipH="1">
            <a:off x="2263833" y="2489200"/>
            <a:ext cx="6651568" cy="254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1FD4BC0E-CA8B-4C5A-8557-663F91C5476B}"/>
              </a:ext>
            </a:extLst>
          </p:cNvPr>
          <p:cNvCxnSpPr>
            <a:endCxn id="17" idx="0"/>
          </p:cNvCxnSpPr>
          <p:nvPr/>
        </p:nvCxnSpPr>
        <p:spPr>
          <a:xfrm flipH="1">
            <a:off x="3217581" y="2673350"/>
            <a:ext cx="5697820" cy="2356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B588A94C-4AC1-451C-8E96-95FA21E45FE7}"/>
              </a:ext>
            </a:extLst>
          </p:cNvPr>
          <p:cNvCxnSpPr>
            <a:cxnSpLocks/>
          </p:cNvCxnSpPr>
          <p:nvPr/>
        </p:nvCxnSpPr>
        <p:spPr>
          <a:xfrm flipH="1">
            <a:off x="3908776" y="2848153"/>
            <a:ext cx="5025676" cy="2181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B8A40581-35A7-4872-A2C5-3EF2B310C52C}"/>
              </a:ext>
            </a:extLst>
          </p:cNvPr>
          <p:cNvCxnSpPr>
            <a:cxnSpLocks/>
          </p:cNvCxnSpPr>
          <p:nvPr/>
        </p:nvCxnSpPr>
        <p:spPr>
          <a:xfrm flipH="1">
            <a:off x="4753988" y="3028950"/>
            <a:ext cx="4161413" cy="203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1FFDE6B2-00F5-4E30-AE14-1B3F00373FF4}"/>
              </a:ext>
            </a:extLst>
          </p:cNvPr>
          <p:cNvCxnSpPr/>
          <p:nvPr/>
        </p:nvCxnSpPr>
        <p:spPr>
          <a:xfrm flipH="1">
            <a:off x="5740458" y="3190875"/>
            <a:ext cx="3174943" cy="1838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7D6D650-CEEE-4103-86E7-D892CEC83601}"/>
              </a:ext>
            </a:extLst>
          </p:cNvPr>
          <p:cNvCxnSpPr>
            <a:cxnSpLocks/>
          </p:cNvCxnSpPr>
          <p:nvPr/>
        </p:nvCxnSpPr>
        <p:spPr>
          <a:xfrm flipH="1">
            <a:off x="6171577" y="3429000"/>
            <a:ext cx="2743824" cy="16003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44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9A30512-5EBC-4FA0-93F5-56A26E42DD53}"/>
              </a:ext>
            </a:extLst>
          </p:cNvPr>
          <p:cNvSpPr txBox="1"/>
          <p:nvPr/>
        </p:nvSpPr>
        <p:spPr>
          <a:xfrm>
            <a:off x="5643419" y="1708869"/>
            <a:ext cx="5885074" cy="286232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de-CH" sz="3600" dirty="0">
                <a:solidFill>
                  <a:srgbClr val="FF0000"/>
                </a:solidFill>
              </a:rPr>
              <a:t>Der Staat</a:t>
            </a:r>
            <a:r>
              <a:rPr lang="de-CH" sz="3600" dirty="0"/>
              <a:t> verfügt über viele </a:t>
            </a:r>
          </a:p>
          <a:p>
            <a:pPr algn="ctr"/>
            <a:r>
              <a:rPr lang="de-CH" sz="3600" dirty="0"/>
              <a:t>Daten und Informationen </a:t>
            </a:r>
          </a:p>
          <a:p>
            <a:pPr algn="ctr"/>
            <a:r>
              <a:rPr lang="de-CH" sz="3600" dirty="0"/>
              <a:t>über die Bevölkerung und </a:t>
            </a:r>
          </a:p>
          <a:p>
            <a:pPr algn="ctr"/>
            <a:r>
              <a:rPr lang="de-CH" sz="3600" dirty="0"/>
              <a:t>kann so die Politik bestimmen </a:t>
            </a:r>
          </a:p>
          <a:p>
            <a:pPr algn="ctr"/>
            <a:r>
              <a:rPr lang="de-CH" sz="3600" dirty="0"/>
              <a:t>= </a:t>
            </a:r>
            <a:r>
              <a:rPr lang="de-CH" sz="3600" dirty="0">
                <a:solidFill>
                  <a:srgbClr val="FF0000"/>
                </a:solidFill>
              </a:rPr>
              <a:t>Mächtige Institution</a:t>
            </a:r>
          </a:p>
        </p:txBody>
      </p:sp>
      <p:pic>
        <p:nvPicPr>
          <p:cNvPr id="8" name="Grafik 7" descr="Person Krone männlich">
            <a:extLst>
              <a:ext uri="{FF2B5EF4-FFF2-40B4-BE49-F238E27FC236}">
                <a16:creationId xmlns:a16="http://schemas.microsoft.com/office/drawing/2014/main" id="{12A572C7-5FC4-4C79-B349-7B9F8F01DB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894" y="130810"/>
            <a:ext cx="3711818" cy="3711818"/>
          </a:xfrm>
          <a:prstGeom prst="rect">
            <a:avLst/>
          </a:prstGeom>
        </p:spPr>
      </p:pic>
      <p:cxnSp>
        <p:nvCxnSpPr>
          <p:cNvPr id="16" name="Gerade Verbindung mit Pfeil 15">
            <a:extLst>
              <a:ext uri="{FF2B5EF4-FFF2-40B4-BE49-F238E27FC236}">
                <a16:creationId xmlns:a16="http://schemas.microsoft.com/office/drawing/2014/main" id="{2E7A7505-4B99-4746-AC79-EA49E011AE3B}"/>
              </a:ext>
            </a:extLst>
          </p:cNvPr>
          <p:cNvCxnSpPr>
            <a:cxnSpLocks/>
          </p:cNvCxnSpPr>
          <p:nvPr/>
        </p:nvCxnSpPr>
        <p:spPr>
          <a:xfrm flipH="1">
            <a:off x="1299325" y="3344917"/>
            <a:ext cx="1643478" cy="162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97C8C3D7-5EA5-4B2F-AE87-7FDF26CD2C65}"/>
              </a:ext>
            </a:extLst>
          </p:cNvPr>
          <p:cNvCxnSpPr>
            <a:cxnSpLocks/>
          </p:cNvCxnSpPr>
          <p:nvPr/>
        </p:nvCxnSpPr>
        <p:spPr>
          <a:xfrm flipH="1">
            <a:off x="1838288" y="3344917"/>
            <a:ext cx="1104515" cy="162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792F8260-CD96-4CDA-AB37-5E00312A2BE6}"/>
              </a:ext>
            </a:extLst>
          </p:cNvPr>
          <p:cNvCxnSpPr>
            <a:cxnSpLocks/>
          </p:cNvCxnSpPr>
          <p:nvPr/>
        </p:nvCxnSpPr>
        <p:spPr>
          <a:xfrm flipH="1">
            <a:off x="2390725" y="3344917"/>
            <a:ext cx="552078" cy="162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4D9FE43B-CF37-4AB4-8A45-758F8E182942}"/>
              </a:ext>
            </a:extLst>
          </p:cNvPr>
          <p:cNvCxnSpPr>
            <a:cxnSpLocks/>
          </p:cNvCxnSpPr>
          <p:nvPr/>
        </p:nvCxnSpPr>
        <p:spPr>
          <a:xfrm flipH="1">
            <a:off x="2922951" y="3344917"/>
            <a:ext cx="19852" cy="162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129B23F3-D1CB-44C8-B1B4-4862526EDAE1}"/>
              </a:ext>
            </a:extLst>
          </p:cNvPr>
          <p:cNvCxnSpPr>
            <a:cxnSpLocks/>
          </p:cNvCxnSpPr>
          <p:nvPr/>
        </p:nvCxnSpPr>
        <p:spPr>
          <a:xfrm>
            <a:off x="2942803" y="3344917"/>
            <a:ext cx="620167" cy="162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AFFDBB9B-AFBB-474C-BCE5-A872840C62FF}"/>
              </a:ext>
            </a:extLst>
          </p:cNvPr>
          <p:cNvCxnSpPr>
            <a:cxnSpLocks/>
          </p:cNvCxnSpPr>
          <p:nvPr/>
        </p:nvCxnSpPr>
        <p:spPr>
          <a:xfrm>
            <a:off x="2942803" y="3344917"/>
            <a:ext cx="1266923" cy="162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B3280B9-CC7B-403C-8697-B71215AB44D9}"/>
              </a:ext>
            </a:extLst>
          </p:cNvPr>
          <p:cNvCxnSpPr>
            <a:cxnSpLocks/>
          </p:cNvCxnSpPr>
          <p:nvPr/>
        </p:nvCxnSpPr>
        <p:spPr>
          <a:xfrm>
            <a:off x="2942803" y="3344917"/>
            <a:ext cx="2004085" cy="162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10681F0D-691E-46D4-9C07-80149DDB4776}"/>
              </a:ext>
            </a:extLst>
          </p:cNvPr>
          <p:cNvSpPr txBox="1"/>
          <p:nvPr/>
        </p:nvSpPr>
        <p:spPr>
          <a:xfrm>
            <a:off x="313748" y="5911919"/>
            <a:ext cx="5428755" cy="461665"/>
          </a:xfrm>
          <a:prstGeom prst="rect">
            <a:avLst/>
          </a:prstGeom>
          <a:noFill/>
        </p:spPr>
        <p:txBody>
          <a:bodyPr wrap="square" rtlCol="0">
            <a:spAutoFit/>
          </a:bodyPr>
          <a:lstStyle/>
          <a:p>
            <a:r>
              <a:rPr lang="de-CH" sz="2400" dirty="0"/>
              <a:t>Vermessene und kontrollierte Gesellschaft</a:t>
            </a:r>
          </a:p>
        </p:txBody>
      </p:sp>
      <p:pic>
        <p:nvPicPr>
          <p:cNvPr id="57" name="Grafik 56" descr="Zielgruppe">
            <a:extLst>
              <a:ext uri="{FF2B5EF4-FFF2-40B4-BE49-F238E27FC236}">
                <a16:creationId xmlns:a16="http://schemas.microsoft.com/office/drawing/2014/main" id="{2CFAAD9B-6E22-4950-8648-3987DAE31D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9360" y="4944702"/>
            <a:ext cx="799979" cy="799979"/>
          </a:xfrm>
          <a:prstGeom prst="rect">
            <a:avLst/>
          </a:prstGeom>
        </p:spPr>
      </p:pic>
      <p:pic>
        <p:nvPicPr>
          <p:cNvPr id="39" name="Grafik 38" descr="Zielgruppe">
            <a:extLst>
              <a:ext uri="{FF2B5EF4-FFF2-40B4-BE49-F238E27FC236}">
                <a16:creationId xmlns:a16="http://schemas.microsoft.com/office/drawing/2014/main" id="{91CEA15B-9431-4783-B8AB-216CA509E6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8126" y="4981224"/>
            <a:ext cx="799979" cy="799979"/>
          </a:xfrm>
          <a:prstGeom prst="rect">
            <a:avLst/>
          </a:prstGeom>
        </p:spPr>
      </p:pic>
      <p:pic>
        <p:nvPicPr>
          <p:cNvPr id="41" name="Grafik 40" descr="Zielgruppe">
            <a:extLst>
              <a:ext uri="{FF2B5EF4-FFF2-40B4-BE49-F238E27FC236}">
                <a16:creationId xmlns:a16="http://schemas.microsoft.com/office/drawing/2014/main" id="{07F477AF-07A6-4C00-8ED8-4CA36E3C36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9473" y="4992297"/>
            <a:ext cx="799979" cy="799979"/>
          </a:xfrm>
          <a:prstGeom prst="rect">
            <a:avLst/>
          </a:prstGeom>
        </p:spPr>
      </p:pic>
      <p:pic>
        <p:nvPicPr>
          <p:cNvPr id="42" name="Grafik 41" descr="Zielgruppe">
            <a:extLst>
              <a:ext uri="{FF2B5EF4-FFF2-40B4-BE49-F238E27FC236}">
                <a16:creationId xmlns:a16="http://schemas.microsoft.com/office/drawing/2014/main" id="{484233B6-C95A-4A9C-A427-549C217EDB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4246" y="5039891"/>
            <a:ext cx="799979" cy="799979"/>
          </a:xfrm>
          <a:prstGeom prst="rect">
            <a:avLst/>
          </a:prstGeom>
        </p:spPr>
      </p:pic>
      <p:pic>
        <p:nvPicPr>
          <p:cNvPr id="43" name="Grafik 42" descr="Zielgruppe">
            <a:extLst>
              <a:ext uri="{FF2B5EF4-FFF2-40B4-BE49-F238E27FC236}">
                <a16:creationId xmlns:a16="http://schemas.microsoft.com/office/drawing/2014/main" id="{CCEACC99-B993-49B6-ADC1-792271F2BE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9426" y="4944702"/>
            <a:ext cx="799979" cy="799979"/>
          </a:xfrm>
          <a:prstGeom prst="rect">
            <a:avLst/>
          </a:prstGeom>
        </p:spPr>
      </p:pic>
      <p:pic>
        <p:nvPicPr>
          <p:cNvPr id="45" name="Grafik 44" descr="Zielgruppe">
            <a:extLst>
              <a:ext uri="{FF2B5EF4-FFF2-40B4-BE49-F238E27FC236}">
                <a16:creationId xmlns:a16="http://schemas.microsoft.com/office/drawing/2014/main" id="{89A6EA22-057F-47FC-9617-BB97B06EC5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019" y="4992297"/>
            <a:ext cx="799979" cy="799979"/>
          </a:xfrm>
          <a:prstGeom prst="rect">
            <a:avLst/>
          </a:prstGeom>
        </p:spPr>
      </p:pic>
    </p:spTree>
    <p:extLst>
      <p:ext uri="{BB962C8B-B14F-4D97-AF65-F5344CB8AC3E}">
        <p14:creationId xmlns:p14="http://schemas.microsoft.com/office/powerpoint/2010/main" val="208060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6F38FE37-7388-4E04-AAD7-636B08EF633C}"/>
              </a:ext>
            </a:extLst>
          </p:cNvPr>
          <p:cNvSpPr txBox="1"/>
          <p:nvPr/>
        </p:nvSpPr>
        <p:spPr>
          <a:xfrm>
            <a:off x="5537314" y="6331052"/>
            <a:ext cx="6519798" cy="523220"/>
          </a:xfrm>
          <a:prstGeom prst="rect">
            <a:avLst/>
          </a:prstGeom>
          <a:noFill/>
        </p:spPr>
        <p:txBody>
          <a:bodyPr wrap="none" rtlCol="0">
            <a:spAutoFit/>
          </a:bodyPr>
          <a:lstStyle/>
          <a:p>
            <a:r>
              <a:rPr lang="de-CH" sz="1400" dirty="0">
                <a:hlinkClick r:id="rId2"/>
              </a:rPr>
              <a:t>Felix Stalder - https://www.rosalux.de/publikation/id/42057/erfassen-und-modellieren</a:t>
            </a:r>
            <a:endParaRPr lang="de-CH" sz="1400" dirty="0"/>
          </a:p>
          <a:p>
            <a:endParaRPr lang="de-CH" sz="1400" dirty="0"/>
          </a:p>
        </p:txBody>
      </p:sp>
      <p:pic>
        <p:nvPicPr>
          <p:cNvPr id="1026" name="Picture 2" descr="Prof. Dr. Felix Stalder">
            <a:extLst>
              <a:ext uri="{FF2B5EF4-FFF2-40B4-BE49-F238E27FC236}">
                <a16:creationId xmlns:a16="http://schemas.microsoft.com/office/drawing/2014/main" id="{48439979-E4FC-4415-B954-97CAA979B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43" y="2241804"/>
            <a:ext cx="3810000" cy="3086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prechblase: oval 8">
            <a:extLst>
              <a:ext uri="{FF2B5EF4-FFF2-40B4-BE49-F238E27FC236}">
                <a16:creationId xmlns:a16="http://schemas.microsoft.com/office/drawing/2014/main" id="{CFF8E638-C261-498B-82E3-C87F69268DBA}"/>
              </a:ext>
            </a:extLst>
          </p:cNvPr>
          <p:cNvSpPr/>
          <p:nvPr/>
        </p:nvSpPr>
        <p:spPr>
          <a:xfrm>
            <a:off x="3733801" y="0"/>
            <a:ext cx="8323312" cy="4559808"/>
          </a:xfrm>
          <a:prstGeom prst="wedgeEllipseCallout">
            <a:avLst>
              <a:gd name="adj1" fmla="val -68753"/>
              <a:gd name="adj2" fmla="val 4130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e-CH" sz="2800" dirty="0">
                <a:solidFill>
                  <a:srgbClr val="000000"/>
                </a:solidFill>
              </a:rPr>
              <a:t>«Die Zeiten, in denen die Gesellschaft ohne datenbasierte, rückgekoppelte kybernetische Modelle auskommen konnte, sind längst vorbei. </a:t>
            </a:r>
          </a:p>
          <a:p>
            <a:pPr marL="0" indent="0">
              <a:buNone/>
            </a:pPr>
            <a:r>
              <a:rPr lang="de-CH" sz="2800" dirty="0">
                <a:solidFill>
                  <a:srgbClr val="000000"/>
                </a:solidFill>
              </a:rPr>
              <a:t>Sie sind wesentliche Instrumente für das Selbstverständnis einer komplexen, dynamischen Gesellschaft.»</a:t>
            </a:r>
          </a:p>
        </p:txBody>
      </p:sp>
    </p:spTree>
    <p:extLst>
      <p:ext uri="{BB962C8B-B14F-4D97-AF65-F5344CB8AC3E}">
        <p14:creationId xmlns:p14="http://schemas.microsoft.com/office/powerpoint/2010/main" val="139904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135F81C-DF1E-4BE2-B1D8-D94D9FA1FB09}"/>
              </a:ext>
            </a:extLst>
          </p:cNvPr>
          <p:cNvPicPr>
            <a:picLocks noChangeAspect="1"/>
          </p:cNvPicPr>
          <p:nvPr/>
        </p:nvPicPr>
        <p:blipFill rotWithShape="1">
          <a:blip r:embed="rId3"/>
          <a:srcRect l="2935" t="3412" r="3204" b="2927"/>
          <a:stretch/>
        </p:blipFill>
        <p:spPr>
          <a:xfrm>
            <a:off x="467919" y="1010413"/>
            <a:ext cx="7559801" cy="5461639"/>
          </a:xfrm>
          <a:prstGeom prst="rect">
            <a:avLst/>
          </a:prstGeom>
          <a:ln>
            <a:noFill/>
          </a:ln>
          <a:effectLst>
            <a:outerShdw blurRad="292100" dist="139700" dir="2700000" algn="tl" rotWithShape="0">
              <a:srgbClr val="333333">
                <a:alpha val="65000"/>
              </a:srgbClr>
            </a:outerShdw>
          </a:effectLst>
        </p:spPr>
      </p:pic>
      <p:sp>
        <p:nvSpPr>
          <p:cNvPr id="3" name="Textfeld 2">
            <a:extLst>
              <a:ext uri="{FF2B5EF4-FFF2-40B4-BE49-F238E27FC236}">
                <a16:creationId xmlns:a16="http://schemas.microsoft.com/office/drawing/2014/main" id="{A01964A5-DBD8-44F9-B821-138ECA8D3E5F}"/>
              </a:ext>
            </a:extLst>
          </p:cNvPr>
          <p:cNvSpPr txBox="1"/>
          <p:nvPr/>
        </p:nvSpPr>
        <p:spPr>
          <a:xfrm>
            <a:off x="8555214" y="513356"/>
            <a:ext cx="3168867" cy="5632311"/>
          </a:xfrm>
          <a:prstGeom prst="rect">
            <a:avLst/>
          </a:prstGeom>
          <a:noFill/>
        </p:spPr>
        <p:txBody>
          <a:bodyPr wrap="square" rtlCol="0">
            <a:spAutoFit/>
          </a:bodyPr>
          <a:lstStyle/>
          <a:p>
            <a:r>
              <a:rPr lang="de-CH" b="1" dirty="0"/>
              <a:t>Ökolopoly, Ein kybernetisches Umweltspiel</a:t>
            </a:r>
            <a:r>
              <a:rPr lang="de-CH" dirty="0"/>
              <a:t> ist ein Planspiel, entwickelt vom Kybernetiker und Umweltforscher Frederic Vester, ein innovatives Brettspiel, das spielerischen Zugang zum Umgang mit Rückwirkungen ermöglicht. Es simuliert die Zusammenhänge zwischen Gesellschaft, Wirtschaft und Umwelt in einem Ballungsraum; </a:t>
            </a:r>
            <a:r>
              <a:rPr lang="de-CH" b="1" dirty="0">
                <a:solidFill>
                  <a:srgbClr val="FF0000"/>
                </a:solidFill>
              </a:rPr>
              <a:t>die Spieler agieren als Entscheidungsträger in Politik und Wirtschaft und versuchen das System in seinen Wechselwirkungen zu steuern.</a:t>
            </a:r>
          </a:p>
          <a:p>
            <a:endParaRPr lang="de-CH" dirty="0"/>
          </a:p>
          <a:p>
            <a:endParaRPr lang="de-CH" dirty="0"/>
          </a:p>
          <a:p>
            <a:r>
              <a:rPr lang="de-CH" b="1" i="1" dirty="0">
                <a:solidFill>
                  <a:srgbClr val="FF0000"/>
                </a:solidFill>
              </a:rPr>
              <a:t>Erscheinungsjahr 1980</a:t>
            </a:r>
            <a:endParaRPr lang="de-CH" dirty="0"/>
          </a:p>
        </p:txBody>
      </p:sp>
      <p:sp>
        <p:nvSpPr>
          <p:cNvPr id="4" name="Textfeld 3">
            <a:extLst>
              <a:ext uri="{FF2B5EF4-FFF2-40B4-BE49-F238E27FC236}">
                <a16:creationId xmlns:a16="http://schemas.microsoft.com/office/drawing/2014/main" id="{91253830-0DF7-4FB3-9FA4-A596BBBBCEE4}"/>
              </a:ext>
            </a:extLst>
          </p:cNvPr>
          <p:cNvSpPr txBox="1"/>
          <p:nvPr/>
        </p:nvSpPr>
        <p:spPr>
          <a:xfrm>
            <a:off x="231494" y="144024"/>
            <a:ext cx="8054264" cy="584775"/>
          </a:xfrm>
          <a:prstGeom prst="rect">
            <a:avLst/>
          </a:prstGeom>
          <a:noFill/>
        </p:spPr>
        <p:txBody>
          <a:bodyPr wrap="square" rtlCol="0">
            <a:spAutoFit/>
          </a:bodyPr>
          <a:lstStyle/>
          <a:p>
            <a:pPr algn="ctr"/>
            <a:r>
              <a:rPr lang="de-CH" sz="3200" b="1" dirty="0"/>
              <a:t>Beispiel Ökolopoly</a:t>
            </a:r>
          </a:p>
        </p:txBody>
      </p:sp>
    </p:spTree>
    <p:extLst>
      <p:ext uri="{BB962C8B-B14F-4D97-AF65-F5344CB8AC3E}">
        <p14:creationId xmlns:p14="http://schemas.microsoft.com/office/powerpoint/2010/main" val="297599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5351E9C-E9E7-4EBD-ACC5-59E37BEA5270}"/>
              </a:ext>
            </a:extLst>
          </p:cNvPr>
          <p:cNvPicPr>
            <a:picLocks noChangeAspect="1"/>
          </p:cNvPicPr>
          <p:nvPr/>
        </p:nvPicPr>
        <p:blipFill>
          <a:blip r:embed="rId3"/>
          <a:stretch>
            <a:fillRect/>
          </a:stretch>
        </p:blipFill>
        <p:spPr>
          <a:xfrm>
            <a:off x="3674497" y="584775"/>
            <a:ext cx="8225740" cy="6169305"/>
          </a:xfrm>
          <a:prstGeom prst="rect">
            <a:avLst/>
          </a:prstGeom>
        </p:spPr>
      </p:pic>
      <p:sp>
        <p:nvSpPr>
          <p:cNvPr id="5" name="Textfeld 4">
            <a:extLst>
              <a:ext uri="{FF2B5EF4-FFF2-40B4-BE49-F238E27FC236}">
                <a16:creationId xmlns:a16="http://schemas.microsoft.com/office/drawing/2014/main" id="{52018D4C-0E6E-41C4-9E49-5078DEB21B7B}"/>
              </a:ext>
            </a:extLst>
          </p:cNvPr>
          <p:cNvSpPr txBox="1"/>
          <p:nvPr/>
        </p:nvSpPr>
        <p:spPr>
          <a:xfrm>
            <a:off x="291763" y="714772"/>
            <a:ext cx="2956956" cy="5909310"/>
          </a:xfrm>
          <a:prstGeom prst="rect">
            <a:avLst/>
          </a:prstGeom>
          <a:noFill/>
        </p:spPr>
        <p:txBody>
          <a:bodyPr wrap="square" rtlCol="0">
            <a:spAutoFit/>
          </a:bodyPr>
          <a:lstStyle/>
          <a:p>
            <a:r>
              <a:rPr lang="de-CH" sz="2400" dirty="0">
                <a:solidFill>
                  <a:srgbClr val="000000"/>
                </a:solidFill>
              </a:rPr>
              <a:t>«Die Ströme werden kontinuierlich gemessen und durch alle Arten von informationellen und materiellen Eingriffen in die eine oder andere Richtung hin optimiert, und die Ergebnisse dieser Optimierungen werden in das Modell zurückgeführt.»</a:t>
            </a:r>
          </a:p>
          <a:p>
            <a:endParaRPr lang="de-CH" sz="2400" dirty="0">
              <a:solidFill>
                <a:srgbClr val="000000"/>
              </a:solidFill>
            </a:endParaRPr>
          </a:p>
          <a:p>
            <a:r>
              <a:rPr lang="de-CH" sz="1400" dirty="0">
                <a:hlinkClick r:id="rId4"/>
              </a:rPr>
              <a:t>Felix Stalder - https://www.rosalux.de/publikation/id/42057/erfassen-und-modellieren</a:t>
            </a:r>
            <a:endParaRPr lang="de-CH" sz="2400" dirty="0"/>
          </a:p>
        </p:txBody>
      </p:sp>
      <p:sp>
        <p:nvSpPr>
          <p:cNvPr id="9" name="Textfeld 8">
            <a:extLst>
              <a:ext uri="{FF2B5EF4-FFF2-40B4-BE49-F238E27FC236}">
                <a16:creationId xmlns:a16="http://schemas.microsoft.com/office/drawing/2014/main" id="{AD2B0E53-D9D6-4E9F-8050-B701A0516506}"/>
              </a:ext>
            </a:extLst>
          </p:cNvPr>
          <p:cNvSpPr txBox="1"/>
          <p:nvPr/>
        </p:nvSpPr>
        <p:spPr>
          <a:xfrm>
            <a:off x="3845973" y="8917"/>
            <a:ext cx="8054264" cy="584775"/>
          </a:xfrm>
          <a:prstGeom prst="rect">
            <a:avLst/>
          </a:prstGeom>
          <a:noFill/>
        </p:spPr>
        <p:txBody>
          <a:bodyPr wrap="square" rtlCol="0">
            <a:spAutoFit/>
          </a:bodyPr>
          <a:lstStyle/>
          <a:p>
            <a:pPr algn="ctr"/>
            <a:r>
              <a:rPr lang="de-CH" sz="3200" b="1" dirty="0"/>
              <a:t>Rückkopplungseffekte in Ökolopoly</a:t>
            </a:r>
          </a:p>
        </p:txBody>
      </p:sp>
    </p:spTree>
    <p:extLst>
      <p:ext uri="{BB962C8B-B14F-4D97-AF65-F5344CB8AC3E}">
        <p14:creationId xmlns:p14="http://schemas.microsoft.com/office/powerpoint/2010/main" val="146264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2DDF18-E661-4638-B733-E64E0CA692BB}"/>
              </a:ext>
            </a:extLst>
          </p:cNvPr>
          <p:cNvSpPr>
            <a:spLocks noGrp="1"/>
          </p:cNvSpPr>
          <p:nvPr>
            <p:ph type="title"/>
          </p:nvPr>
        </p:nvSpPr>
        <p:spPr>
          <a:xfrm>
            <a:off x="686834" y="1153572"/>
            <a:ext cx="3200400" cy="4461163"/>
          </a:xfrm>
        </p:spPr>
        <p:txBody>
          <a:bodyPr>
            <a:normAutofit/>
          </a:bodyPr>
          <a:lstStyle/>
          <a:p>
            <a:r>
              <a:rPr lang="de-CH" b="1" i="1" dirty="0">
                <a:solidFill>
                  <a:srgbClr val="FFFFFF"/>
                </a:solidFill>
              </a:rPr>
              <a:t>Trend zur </a:t>
            </a:r>
            <a:br>
              <a:rPr lang="de-CH" b="1" i="1" dirty="0">
                <a:solidFill>
                  <a:srgbClr val="FFFFFF"/>
                </a:solidFill>
              </a:rPr>
            </a:br>
            <a:r>
              <a:rPr lang="de-CH" b="1" i="1" dirty="0">
                <a:solidFill>
                  <a:srgbClr val="FFFFFF"/>
                </a:solidFill>
              </a:rPr>
              <a:t>Erfassung von Daten und Modellen wird zunehmen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2A4A6D3C-E331-4F38-8D26-B9951D3B1102}"/>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de-CH" dirty="0"/>
              <a:t>Sicherheitspolitik (Terrorismus, Kriege)</a:t>
            </a:r>
          </a:p>
          <a:p>
            <a:pPr marL="514350" indent="-514350">
              <a:buFont typeface="+mj-lt"/>
              <a:buAutoNum type="arabicPeriod"/>
            </a:pPr>
            <a:r>
              <a:rPr lang="de-CH" dirty="0"/>
              <a:t>Kommerzielle Interessen (Private Firmen)</a:t>
            </a:r>
          </a:p>
          <a:p>
            <a:pPr marL="514350" indent="-514350">
              <a:buFont typeface="+mj-lt"/>
              <a:buAutoNum type="arabicPeriod"/>
            </a:pPr>
            <a:r>
              <a:rPr lang="de-CH" dirty="0"/>
              <a:t>Gemeinwohl (Virus, Klimaproblematik, Ressourcenoptimierung, Verkehrs-steuerung, etc.)</a:t>
            </a:r>
          </a:p>
          <a:p>
            <a:pPr marL="514350" indent="-514350">
              <a:buFont typeface="+mj-lt"/>
              <a:buAutoNum type="arabicPeriod"/>
            </a:pPr>
            <a:r>
              <a:rPr lang="de-CH" dirty="0">
                <a:sym typeface="Wingdings" panose="05000000000000000000" pitchFamily="2" charset="2"/>
              </a:rPr>
              <a:t> droht somit ein digitaler Überwachungsstaat, das Ende der Demokratie?</a:t>
            </a:r>
            <a:endParaRPr lang="de-CH" dirty="0"/>
          </a:p>
          <a:p>
            <a:pPr marL="514350" indent="-514350">
              <a:buFont typeface="+mj-lt"/>
              <a:buAutoNum type="arabicPeriod"/>
            </a:pPr>
            <a:endParaRPr lang="de-CH" dirty="0"/>
          </a:p>
        </p:txBody>
      </p:sp>
    </p:spTree>
    <p:extLst>
      <p:ext uri="{BB962C8B-B14F-4D97-AF65-F5344CB8AC3E}">
        <p14:creationId xmlns:p14="http://schemas.microsoft.com/office/powerpoint/2010/main" val="6452607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1486</Words>
  <Application>Microsoft Office PowerPoint</Application>
  <PresentationFormat>Breitbild</PresentationFormat>
  <Paragraphs>163</Paragraphs>
  <Slides>25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Calibri</vt:lpstr>
      <vt:lpstr>Calibri Light</vt:lpstr>
      <vt:lpstr>roboto</vt:lpstr>
      <vt:lpstr>Wingdings</vt:lpstr>
      <vt:lpstr>Office</vt:lpstr>
      <vt:lpstr>Auf dem Weg zur digitalen Diktatur? Beispiel Covid-19:</vt:lpstr>
      <vt:lpstr>Der Staat steuert die Gesellschaft mit Hilfe von Daten und Modellen</vt:lpstr>
      <vt:lpstr>Nichts Neues -  Informationsbedarf des Königs im 18. Jh. </vt:lpstr>
      <vt:lpstr>PowerPoint-Präsentation</vt:lpstr>
      <vt:lpstr>PowerPoint-Präsentation</vt:lpstr>
      <vt:lpstr>PowerPoint-Präsentation</vt:lpstr>
      <vt:lpstr>PowerPoint-Präsentation</vt:lpstr>
      <vt:lpstr>PowerPoint-Präsentation</vt:lpstr>
      <vt:lpstr>Trend zur  Erfassung von Daten und Modellen wird zunehmen </vt:lpstr>
      <vt:lpstr>Fallbespiel Covid-19</vt:lpstr>
      <vt:lpstr>PowerPoint-Präsentation</vt:lpstr>
      <vt:lpstr>Bekämpfung der Covid-19 Pandemie durch</vt:lpstr>
      <vt:lpstr>PowerPoint-Präsentation</vt:lpstr>
      <vt:lpstr>PowerPoint-Präsentation</vt:lpstr>
      <vt:lpstr>Steuerung der Gesellschaft  (traditionelles Modell)</vt:lpstr>
      <vt:lpstr>Problem der Intransparenz   (Daten, Verarbeitung, Algorithmen, Interpretation, Folgerungen, …)</vt:lpstr>
      <vt:lpstr>PowerPoint-Präsentation</vt:lpstr>
      <vt:lpstr>PowerPoint-Präsentation</vt:lpstr>
      <vt:lpstr>«Covid-19» als Lösung für den Umgang mit Big Data?</vt:lpstr>
      <vt:lpstr>Transparentes epidemiologische Modell </vt:lpstr>
      <vt:lpstr>PowerPoint-Präsentation</vt:lpstr>
      <vt:lpstr>Mögliche Arbeitsaufträge</vt:lpstr>
      <vt:lpstr>Aufgabe 1: Erfassen und Modellieren am Beispiel einer Schule (vgl. Excel-File)</vt:lpstr>
      <vt:lpstr>Aufgabe 2: Reale Probleme im Kontext von Big Data untersuchen</vt:lpstr>
      <vt:lpstr>Aufgabe 3:  Das «Covid-19-Modell» als Lösung?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Auf dem Weg zur digitalen Diktatur?</dc:title>
  <dc:creator>Remy Kauffmann</dc:creator>
  <cp:lastModifiedBy>Remy Kauffmann</cp:lastModifiedBy>
  <cp:revision>4</cp:revision>
  <dcterms:created xsi:type="dcterms:W3CDTF">2020-10-16T19:18:59Z</dcterms:created>
  <dcterms:modified xsi:type="dcterms:W3CDTF">2020-10-17T06:47:08Z</dcterms:modified>
</cp:coreProperties>
</file>