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sldIdLst>
    <p:sldId id="292" r:id="rId2"/>
    <p:sldId id="279" r:id="rId3"/>
    <p:sldId id="283" r:id="rId4"/>
    <p:sldId id="280" r:id="rId5"/>
    <p:sldId id="285" r:id="rId6"/>
    <p:sldId id="286" r:id="rId7"/>
    <p:sldId id="293" r:id="rId8"/>
    <p:sldId id="287" r:id="rId9"/>
    <p:sldId id="288" r:id="rId10"/>
    <p:sldId id="289" r:id="rId11"/>
    <p:sldId id="290" r:id="rId12"/>
    <p:sldId id="291"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00"/>
    <a:srgbClr val="6194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84753" autoAdjust="0"/>
  </p:normalViewPr>
  <p:slideViewPr>
    <p:cSldViewPr>
      <p:cViewPr varScale="1">
        <p:scale>
          <a:sx n="97" d="100"/>
          <a:sy n="97" d="100"/>
        </p:scale>
        <p:origin x="2976" y="19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1C34ED-3912-4568-B8D5-2261A84FAB1D}" type="datetimeFigureOut">
              <a:rPr lang="de-CH" smtClean="0"/>
              <a:t>03.06.20</a:t>
            </a:fld>
            <a:endParaRPr lang="de-CH"/>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D55145-A72E-474C-8400-027CDD4B3D6B}" type="slidenum">
              <a:rPr lang="de-CH" smtClean="0"/>
              <a:t>‹Nr.›</a:t>
            </a:fld>
            <a:endParaRPr lang="de-CH"/>
          </a:p>
        </p:txBody>
      </p:sp>
    </p:spTree>
    <p:extLst>
      <p:ext uri="{BB962C8B-B14F-4D97-AF65-F5344CB8AC3E}">
        <p14:creationId xmlns:p14="http://schemas.microsoft.com/office/powerpoint/2010/main" val="1093371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200" kern="1200" dirty="0">
                <a:solidFill>
                  <a:schemeClr val="tx1"/>
                </a:solidFill>
                <a:effectLst/>
                <a:latin typeface="+mn-lt"/>
                <a:ea typeface="+mn-ea"/>
                <a:cs typeface="+mn-cs"/>
              </a:rPr>
              <a:t>Die Idee basiert auf einem Szenario mit dem Titel: «Pandemie – Fluch des Wissens» aus dem Band «11 Drohende Kriege: Künftige Konflikte um Technologien, Rohstoffe, Territorien und Nahrung» von Andrea Rinke Andrea und Christian </a:t>
            </a:r>
            <a:r>
              <a:rPr lang="de-CH" sz="1200" kern="1200" dirty="0" err="1">
                <a:solidFill>
                  <a:schemeClr val="tx1"/>
                </a:solidFill>
                <a:effectLst/>
                <a:latin typeface="+mn-lt"/>
                <a:ea typeface="+mn-ea"/>
                <a:cs typeface="+mn-cs"/>
              </a:rPr>
              <a:t>Schwägerl</a:t>
            </a:r>
            <a:r>
              <a:rPr lang="de-CH" sz="1200" kern="1200" dirty="0">
                <a:solidFill>
                  <a:schemeClr val="tx1"/>
                </a:solidFill>
                <a:effectLst/>
                <a:latin typeface="+mn-lt"/>
                <a:ea typeface="+mn-ea"/>
                <a:cs typeface="+mn-cs"/>
              </a:rPr>
              <a:t> (München 2012, S. 140–165).</a:t>
            </a:r>
          </a:p>
        </p:txBody>
      </p:sp>
      <p:sp>
        <p:nvSpPr>
          <p:cNvPr id="4" name="Foliennummernplatzhalter 3"/>
          <p:cNvSpPr>
            <a:spLocks noGrp="1"/>
          </p:cNvSpPr>
          <p:nvPr>
            <p:ph type="sldNum" sz="quarter" idx="5"/>
          </p:nvPr>
        </p:nvSpPr>
        <p:spPr/>
        <p:txBody>
          <a:bodyPr/>
          <a:lstStyle/>
          <a:p>
            <a:fld id="{71D55145-A72E-474C-8400-027CDD4B3D6B}" type="slidenum">
              <a:rPr lang="de-CH" smtClean="0"/>
              <a:t>1</a:t>
            </a:fld>
            <a:endParaRPr lang="de-CH"/>
          </a:p>
        </p:txBody>
      </p:sp>
    </p:spTree>
    <p:extLst>
      <p:ext uri="{BB962C8B-B14F-4D97-AF65-F5344CB8AC3E}">
        <p14:creationId xmlns:p14="http://schemas.microsoft.com/office/powerpoint/2010/main" val="3064631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itchFamily="2" charset="2"/>
              <a:buChar char="à"/>
            </a:pPr>
            <a:endParaRPr lang="de-DE" dirty="0"/>
          </a:p>
        </p:txBody>
      </p:sp>
      <p:sp>
        <p:nvSpPr>
          <p:cNvPr id="4" name="Foliennummernplatzhalter 3"/>
          <p:cNvSpPr>
            <a:spLocks noGrp="1"/>
          </p:cNvSpPr>
          <p:nvPr>
            <p:ph type="sldNum" sz="quarter" idx="5"/>
          </p:nvPr>
        </p:nvSpPr>
        <p:spPr/>
        <p:txBody>
          <a:bodyPr/>
          <a:lstStyle/>
          <a:p>
            <a:fld id="{71D55145-A72E-474C-8400-027CDD4B3D6B}" type="slidenum">
              <a:rPr lang="de-CH" smtClean="0"/>
              <a:t>4</a:t>
            </a:fld>
            <a:endParaRPr lang="de-CH"/>
          </a:p>
        </p:txBody>
      </p:sp>
    </p:spTree>
    <p:extLst>
      <p:ext uri="{BB962C8B-B14F-4D97-AF65-F5344CB8AC3E}">
        <p14:creationId xmlns:p14="http://schemas.microsoft.com/office/powerpoint/2010/main" val="1938555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1D55145-A72E-474C-8400-027CDD4B3D6B}" type="slidenum">
              <a:rPr lang="de-CH" smtClean="0"/>
              <a:t>6</a:t>
            </a:fld>
            <a:endParaRPr lang="de-CH"/>
          </a:p>
        </p:txBody>
      </p:sp>
    </p:spTree>
    <p:extLst>
      <p:ext uri="{BB962C8B-B14F-4D97-AF65-F5344CB8AC3E}">
        <p14:creationId xmlns:p14="http://schemas.microsoft.com/office/powerpoint/2010/main" val="367277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1D55145-A72E-474C-8400-027CDD4B3D6B}" type="slidenum">
              <a:rPr lang="de-CH" smtClean="0"/>
              <a:t>7</a:t>
            </a:fld>
            <a:endParaRPr lang="de-CH"/>
          </a:p>
        </p:txBody>
      </p:sp>
    </p:spTree>
    <p:extLst>
      <p:ext uri="{BB962C8B-B14F-4D97-AF65-F5344CB8AC3E}">
        <p14:creationId xmlns:p14="http://schemas.microsoft.com/office/powerpoint/2010/main" val="3557845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1D55145-A72E-474C-8400-027CDD4B3D6B}" type="slidenum">
              <a:rPr lang="de-CH" smtClean="0"/>
              <a:t>8</a:t>
            </a:fld>
            <a:endParaRPr lang="de-CH"/>
          </a:p>
        </p:txBody>
      </p:sp>
    </p:spTree>
    <p:extLst>
      <p:ext uri="{BB962C8B-B14F-4D97-AF65-F5344CB8AC3E}">
        <p14:creationId xmlns:p14="http://schemas.microsoft.com/office/powerpoint/2010/main" val="2548387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p>
            <a:fld id="{7FB95975-25AD-4D55-B822-6B9E7B7170AF}" type="datetimeFigureOut">
              <a:rPr lang="de-CH" smtClean="0"/>
              <a:pPr/>
              <a:t>03.06.20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69861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7FB95975-25AD-4D55-B822-6B9E7B7170AF}" type="datetimeFigureOut">
              <a:rPr lang="de-CH" smtClean="0"/>
              <a:pPr/>
              <a:t>03.06.20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407835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7FB95975-25AD-4D55-B822-6B9E7B7170AF}" type="datetimeFigureOut">
              <a:rPr lang="de-CH" smtClean="0"/>
              <a:pPr/>
              <a:t>03.06.20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1442217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7FB95975-25AD-4D55-B822-6B9E7B7170AF}" type="datetimeFigureOut">
              <a:rPr lang="de-CH" smtClean="0"/>
              <a:pPr/>
              <a:t>03.06.20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2633080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7FB95975-25AD-4D55-B822-6B9E7B7170AF}" type="datetimeFigureOut">
              <a:rPr lang="de-CH" smtClean="0"/>
              <a:pPr/>
              <a:t>03.06.20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290326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p>
            <a:fld id="{7FB95975-25AD-4D55-B822-6B9E7B7170AF}" type="datetimeFigureOut">
              <a:rPr lang="de-CH" smtClean="0"/>
              <a:pPr/>
              <a:t>03.06.20</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4167381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fld id="{7FB95975-25AD-4D55-B822-6B9E7B7170AF}" type="datetimeFigureOut">
              <a:rPr lang="de-CH" smtClean="0"/>
              <a:pPr/>
              <a:t>03.06.20</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1903469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p>
            <a:fld id="{7FB95975-25AD-4D55-B822-6B9E7B7170AF}" type="datetimeFigureOut">
              <a:rPr lang="de-CH" smtClean="0"/>
              <a:pPr/>
              <a:t>03.06.20</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333540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FB95975-25AD-4D55-B822-6B9E7B7170AF}" type="datetimeFigureOut">
              <a:rPr lang="de-CH" smtClean="0"/>
              <a:pPr/>
              <a:t>03.06.20</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663614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7FB95975-25AD-4D55-B822-6B9E7B7170AF}" type="datetimeFigureOut">
              <a:rPr lang="de-CH" smtClean="0"/>
              <a:pPr/>
              <a:t>03.06.20</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2116369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7FB95975-25AD-4D55-B822-6B9E7B7170AF}" type="datetimeFigureOut">
              <a:rPr lang="de-CH" smtClean="0"/>
              <a:pPr/>
              <a:t>03.06.20</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36A032A1-95F3-467F-B5F2-0C757C9DE426}" type="slidenum">
              <a:rPr lang="de-CH" smtClean="0"/>
              <a:pPr/>
              <a:t>‹Nr.›</a:t>
            </a:fld>
            <a:endParaRPr lang="de-CH"/>
          </a:p>
        </p:txBody>
      </p:sp>
    </p:spTree>
    <p:extLst>
      <p:ext uri="{BB962C8B-B14F-4D97-AF65-F5344CB8AC3E}">
        <p14:creationId xmlns:p14="http://schemas.microsoft.com/office/powerpoint/2010/main" val="370736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B95975-25AD-4D55-B822-6B9E7B7170AF}" type="datetimeFigureOut">
              <a:rPr lang="de-CH" smtClean="0"/>
              <a:pPr/>
              <a:t>03.06.20</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032A1-95F3-467F-B5F2-0C757C9DE426}" type="slidenum">
              <a:rPr lang="de-CH" smtClean="0"/>
              <a:pPr/>
              <a:t>‹Nr.›</a:t>
            </a:fld>
            <a:endParaRPr lang="de-CH"/>
          </a:p>
        </p:txBody>
      </p:sp>
    </p:spTree>
    <p:extLst>
      <p:ext uri="{BB962C8B-B14F-4D97-AF65-F5344CB8AC3E}">
        <p14:creationId xmlns:p14="http://schemas.microsoft.com/office/powerpoint/2010/main" val="121988204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hyperlink" Target="https://pixabay.com/de/?utm_source=link-attribution&amp;utm_medium=referral&amp;utm_campaign=image&amp;utm_content=4937553" TargetMode="External"/><Relationship Id="rId4" Type="http://schemas.openxmlformats.org/officeDocument/2006/relationships/hyperlink" Target="https://pixabay.com/de/users/PIRO4D-2707530/?utm_source=link-attribution&amp;utm_medium=referral&amp;utm_campaign=image&amp;utm_content=493755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F34B3A9B-74F0-484B-A49D-4A8448264B25}"/>
              </a:ext>
            </a:extLst>
          </p:cNvPr>
          <p:cNvSpPr>
            <a:spLocks noGrp="1"/>
          </p:cNvSpPr>
          <p:nvPr>
            <p:ph type="title"/>
          </p:nvPr>
        </p:nvSpPr>
        <p:spPr>
          <a:xfrm>
            <a:off x="457200" y="274638"/>
            <a:ext cx="8363272" cy="1143000"/>
          </a:xfrm>
        </p:spPr>
        <p:txBody>
          <a:bodyPr>
            <a:normAutofit fontScale="90000"/>
          </a:bodyPr>
          <a:lstStyle/>
          <a:p>
            <a:r>
              <a:rPr lang="de-CH" dirty="0"/>
              <a:t>Endlich: Ein Impfstoff wurde entdeckt!</a:t>
            </a:r>
          </a:p>
        </p:txBody>
      </p:sp>
      <p:pic>
        <p:nvPicPr>
          <p:cNvPr id="1026" name="Picture 2" descr="Virus, Erreger, Infektion, Biologie, Medizin, Hygiene">
            <a:extLst>
              <a:ext uri="{FF2B5EF4-FFF2-40B4-BE49-F238E27FC236}">
                <a16:creationId xmlns:a16="http://schemas.microsoft.com/office/drawing/2014/main" id="{8A409789-EC16-4FFA-AC21-0B18ACCD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063" y="1544034"/>
            <a:ext cx="8901874" cy="474766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090A6E6B-33F9-4989-B301-9FFF9CE57FDE}"/>
              </a:ext>
            </a:extLst>
          </p:cNvPr>
          <p:cNvSpPr txBox="1"/>
          <p:nvPr/>
        </p:nvSpPr>
        <p:spPr>
          <a:xfrm>
            <a:off x="6957848" y="6418096"/>
            <a:ext cx="1974708" cy="276999"/>
          </a:xfrm>
          <a:prstGeom prst="rect">
            <a:avLst/>
          </a:prstGeom>
          <a:noFill/>
        </p:spPr>
        <p:txBody>
          <a:bodyPr wrap="none" rtlCol="0">
            <a:spAutoFit/>
          </a:bodyPr>
          <a:lstStyle/>
          <a:p>
            <a:r>
              <a:rPr lang="de-CH" sz="1200" dirty="0"/>
              <a:t>Bild von </a:t>
            </a:r>
            <a:r>
              <a:rPr lang="de-CH" sz="1200" u="sng" dirty="0">
                <a:hlinkClick r:id="rId4"/>
              </a:rPr>
              <a:t>PIRO4D</a:t>
            </a:r>
            <a:r>
              <a:rPr lang="de-CH" sz="1200" dirty="0"/>
              <a:t> auf </a:t>
            </a:r>
            <a:r>
              <a:rPr lang="de-CH" sz="1200" u="sng" dirty="0" err="1">
                <a:hlinkClick r:id="rId5"/>
              </a:rPr>
              <a:t>Pixabay</a:t>
            </a:r>
            <a:r>
              <a:rPr lang="de-CH" sz="1200" dirty="0"/>
              <a:t> </a:t>
            </a:r>
          </a:p>
        </p:txBody>
      </p:sp>
      <p:sp>
        <p:nvSpPr>
          <p:cNvPr id="7" name="Textfeld 6">
            <a:extLst>
              <a:ext uri="{FF2B5EF4-FFF2-40B4-BE49-F238E27FC236}">
                <a16:creationId xmlns:a16="http://schemas.microsoft.com/office/drawing/2014/main" id="{CA0CF35E-04C7-4861-AAA9-F3398AC73E36}"/>
              </a:ext>
            </a:extLst>
          </p:cNvPr>
          <p:cNvSpPr txBox="1"/>
          <p:nvPr/>
        </p:nvSpPr>
        <p:spPr>
          <a:xfrm>
            <a:off x="121063" y="6444862"/>
            <a:ext cx="2498120" cy="276999"/>
          </a:xfrm>
          <a:prstGeom prst="rect">
            <a:avLst/>
          </a:prstGeom>
          <a:noFill/>
        </p:spPr>
        <p:txBody>
          <a:bodyPr wrap="none" rtlCol="0">
            <a:spAutoFit/>
          </a:bodyPr>
          <a:lstStyle/>
          <a:p>
            <a:r>
              <a:rPr lang="de-CH" sz="1200" dirty="0"/>
              <a:t>Quelle: Siehe Infos im Notizenfenster</a:t>
            </a:r>
          </a:p>
        </p:txBody>
      </p:sp>
    </p:spTree>
    <p:extLst>
      <p:ext uri="{BB962C8B-B14F-4D97-AF65-F5344CB8AC3E}">
        <p14:creationId xmlns:p14="http://schemas.microsoft.com/office/powerpoint/2010/main" val="1171071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8BE6E8-AAC4-4480-BE73-6C38531E2218}"/>
              </a:ext>
            </a:extLst>
          </p:cNvPr>
          <p:cNvSpPr>
            <a:spLocks noGrp="1"/>
          </p:cNvSpPr>
          <p:nvPr>
            <p:ph type="title"/>
          </p:nvPr>
        </p:nvSpPr>
        <p:spPr/>
        <p:txBody>
          <a:bodyPr/>
          <a:lstStyle/>
          <a:p>
            <a:r>
              <a:rPr lang="de-CH" dirty="0"/>
              <a:t>2. Das wird dann passieren</a:t>
            </a:r>
          </a:p>
        </p:txBody>
      </p:sp>
      <p:sp>
        <p:nvSpPr>
          <p:cNvPr id="3" name="Inhaltsplatzhalter 2">
            <a:extLst>
              <a:ext uri="{FF2B5EF4-FFF2-40B4-BE49-F238E27FC236}">
                <a16:creationId xmlns:a16="http://schemas.microsoft.com/office/drawing/2014/main" id="{79A4726E-EBAE-4839-8780-FAEFD637290F}"/>
              </a:ext>
            </a:extLst>
          </p:cNvPr>
          <p:cNvSpPr>
            <a:spLocks noGrp="1"/>
          </p:cNvSpPr>
          <p:nvPr>
            <p:ph idx="1"/>
          </p:nvPr>
        </p:nvSpPr>
        <p:spPr/>
        <p:txBody>
          <a:bodyPr/>
          <a:lstStyle/>
          <a:p>
            <a:r>
              <a:rPr lang="de-CH" dirty="0"/>
              <a:t>Text, Bild, Audio oder Video einfügen</a:t>
            </a:r>
          </a:p>
          <a:p>
            <a:endParaRPr lang="de-CH" dirty="0"/>
          </a:p>
        </p:txBody>
      </p:sp>
    </p:spTree>
    <p:extLst>
      <p:ext uri="{BB962C8B-B14F-4D97-AF65-F5344CB8AC3E}">
        <p14:creationId xmlns:p14="http://schemas.microsoft.com/office/powerpoint/2010/main" val="493570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8BE6E8-AAC4-4480-BE73-6C38531E2218}"/>
              </a:ext>
            </a:extLst>
          </p:cNvPr>
          <p:cNvSpPr>
            <a:spLocks noGrp="1"/>
          </p:cNvSpPr>
          <p:nvPr>
            <p:ph type="title"/>
          </p:nvPr>
        </p:nvSpPr>
        <p:spPr/>
        <p:txBody>
          <a:bodyPr/>
          <a:lstStyle/>
          <a:p>
            <a:r>
              <a:rPr lang="de-CH" dirty="0"/>
              <a:t>3. Das wird danach passieren</a:t>
            </a:r>
          </a:p>
        </p:txBody>
      </p:sp>
      <p:sp>
        <p:nvSpPr>
          <p:cNvPr id="3" name="Inhaltsplatzhalter 2">
            <a:extLst>
              <a:ext uri="{FF2B5EF4-FFF2-40B4-BE49-F238E27FC236}">
                <a16:creationId xmlns:a16="http://schemas.microsoft.com/office/drawing/2014/main" id="{79A4726E-EBAE-4839-8780-FAEFD637290F}"/>
              </a:ext>
            </a:extLst>
          </p:cNvPr>
          <p:cNvSpPr>
            <a:spLocks noGrp="1"/>
          </p:cNvSpPr>
          <p:nvPr>
            <p:ph idx="1"/>
          </p:nvPr>
        </p:nvSpPr>
        <p:spPr/>
        <p:txBody>
          <a:bodyPr/>
          <a:lstStyle/>
          <a:p>
            <a:r>
              <a:rPr lang="de-CH" dirty="0"/>
              <a:t>Text, Bild, Audio oder Video einfügen</a:t>
            </a:r>
          </a:p>
          <a:p>
            <a:endParaRPr lang="de-CH" dirty="0"/>
          </a:p>
        </p:txBody>
      </p:sp>
    </p:spTree>
    <p:extLst>
      <p:ext uri="{BB962C8B-B14F-4D97-AF65-F5344CB8AC3E}">
        <p14:creationId xmlns:p14="http://schemas.microsoft.com/office/powerpoint/2010/main" val="3002793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8BE6E8-AAC4-4480-BE73-6C38531E2218}"/>
              </a:ext>
            </a:extLst>
          </p:cNvPr>
          <p:cNvSpPr>
            <a:spLocks noGrp="1"/>
          </p:cNvSpPr>
          <p:nvPr>
            <p:ph type="title"/>
          </p:nvPr>
        </p:nvSpPr>
        <p:spPr/>
        <p:txBody>
          <a:bodyPr/>
          <a:lstStyle/>
          <a:p>
            <a:r>
              <a:rPr lang="de-CH" dirty="0"/>
              <a:t>4. Das wird passieren</a:t>
            </a:r>
          </a:p>
        </p:txBody>
      </p:sp>
      <p:sp>
        <p:nvSpPr>
          <p:cNvPr id="3" name="Inhaltsplatzhalter 2">
            <a:extLst>
              <a:ext uri="{FF2B5EF4-FFF2-40B4-BE49-F238E27FC236}">
                <a16:creationId xmlns:a16="http://schemas.microsoft.com/office/drawing/2014/main" id="{79A4726E-EBAE-4839-8780-FAEFD637290F}"/>
              </a:ext>
            </a:extLst>
          </p:cNvPr>
          <p:cNvSpPr>
            <a:spLocks noGrp="1"/>
          </p:cNvSpPr>
          <p:nvPr>
            <p:ph idx="1"/>
          </p:nvPr>
        </p:nvSpPr>
        <p:spPr/>
        <p:txBody>
          <a:bodyPr/>
          <a:lstStyle/>
          <a:p>
            <a:r>
              <a:rPr lang="de-CH" dirty="0"/>
              <a:t>Text, Bild, Audio oder Video einfügen</a:t>
            </a:r>
          </a:p>
          <a:p>
            <a:endParaRPr lang="de-CH" dirty="0"/>
          </a:p>
        </p:txBody>
      </p:sp>
    </p:spTree>
    <p:extLst>
      <p:ext uri="{BB962C8B-B14F-4D97-AF65-F5344CB8AC3E}">
        <p14:creationId xmlns:p14="http://schemas.microsoft.com/office/powerpoint/2010/main" val="1143710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A9DC966E-0947-45C3-8774-BB8AEC5CAFD0}"/>
              </a:ext>
            </a:extLst>
          </p:cNvPr>
          <p:cNvSpPr txBox="1"/>
          <p:nvPr/>
        </p:nvSpPr>
        <p:spPr>
          <a:xfrm>
            <a:off x="835496" y="1480797"/>
            <a:ext cx="7344816" cy="5112568"/>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de-CH" dirty="0"/>
          </a:p>
        </p:txBody>
      </p:sp>
      <p:sp>
        <p:nvSpPr>
          <p:cNvPr id="3" name="Inhaltsplatzhalter 2">
            <a:extLst>
              <a:ext uri="{FF2B5EF4-FFF2-40B4-BE49-F238E27FC236}">
                <a16:creationId xmlns:a16="http://schemas.microsoft.com/office/drawing/2014/main" id="{54310849-C5FD-4401-A59C-248EA914A8A6}"/>
              </a:ext>
            </a:extLst>
          </p:cNvPr>
          <p:cNvSpPr>
            <a:spLocks noGrp="1"/>
          </p:cNvSpPr>
          <p:nvPr>
            <p:ph idx="4294967295"/>
          </p:nvPr>
        </p:nvSpPr>
        <p:spPr>
          <a:xfrm>
            <a:off x="1118356" y="1844824"/>
            <a:ext cx="6779096" cy="4176464"/>
          </a:xfrm>
        </p:spPr>
        <p:txBody>
          <a:bodyPr>
            <a:normAutofit fontScale="70000" lnSpcReduction="20000"/>
          </a:bodyPr>
          <a:lstStyle/>
          <a:p>
            <a:pPr marL="0" indent="0">
              <a:buNone/>
            </a:pPr>
            <a:r>
              <a:rPr lang="de-CH" dirty="0"/>
              <a:t>Die Menschheit hat sehnlichst darauf gewartet, nun endlich ist es soweit: Einem Forschungsteam in </a:t>
            </a:r>
            <a:r>
              <a:rPr lang="de-CH" dirty="0">
                <a:solidFill>
                  <a:srgbClr val="FF0000"/>
                </a:solidFill>
              </a:rPr>
              <a:t>[Land?] </a:t>
            </a:r>
            <a:r>
              <a:rPr lang="de-CH" dirty="0"/>
              <a:t>ist es gelungen, einen Impfstoff gegen das Corona-Virus zu entwickeln. </a:t>
            </a:r>
          </a:p>
          <a:p>
            <a:pPr marL="0" indent="0">
              <a:buNone/>
            </a:pPr>
            <a:endParaRPr lang="de-CH" dirty="0"/>
          </a:p>
          <a:p>
            <a:pPr marL="0" indent="0">
              <a:buNone/>
            </a:pPr>
            <a:r>
              <a:rPr lang="de-CH" dirty="0"/>
              <a:t>Doch dies wirft eine ganze Reihe von neuen Fragen auf:</a:t>
            </a:r>
          </a:p>
          <a:p>
            <a:pPr marL="514350" indent="-514350">
              <a:buFont typeface="+mj-lt"/>
              <a:buAutoNum type="arabicPeriod"/>
            </a:pPr>
            <a:r>
              <a:rPr lang="de-CH" dirty="0"/>
              <a:t>Wer ist in der Lage, den Impfstoff schnell und effizient zu produzieren? </a:t>
            </a:r>
          </a:p>
          <a:p>
            <a:pPr marL="514350" indent="-514350">
              <a:buFont typeface="+mj-lt"/>
              <a:buAutoNum type="arabicPeriod"/>
            </a:pPr>
            <a:r>
              <a:rPr lang="de-CH" dirty="0"/>
              <a:t>Welche Bevölkerungsgruppen sollen zuerst mit dem Impfstoff versorgt werden? </a:t>
            </a:r>
          </a:p>
          <a:p>
            <a:pPr marL="514350" indent="-514350">
              <a:buFont typeface="+mj-lt"/>
              <a:buAutoNum type="arabicPeriod"/>
            </a:pPr>
            <a:r>
              <a:rPr lang="de-CH" dirty="0"/>
              <a:t>Welche Länder erhalten die Medikamente als Erste?</a:t>
            </a:r>
          </a:p>
          <a:p>
            <a:pPr marL="0" indent="0">
              <a:buNone/>
            </a:pPr>
            <a:r>
              <a:rPr lang="de-CH" dirty="0"/>
              <a:t> </a:t>
            </a:r>
          </a:p>
          <a:p>
            <a:pPr marL="0" indent="0">
              <a:buNone/>
            </a:pPr>
            <a:r>
              <a:rPr lang="de-CH" dirty="0"/>
              <a:t>Zwei Vorgehensweisen werden in diesem Land diskutiert: </a:t>
            </a:r>
          </a:p>
          <a:p>
            <a:pPr marL="0" indent="0">
              <a:buNone/>
            </a:pPr>
            <a:endParaRPr lang="de-CH" dirty="0"/>
          </a:p>
        </p:txBody>
      </p:sp>
      <p:sp>
        <p:nvSpPr>
          <p:cNvPr id="6" name="Titel 3">
            <a:extLst>
              <a:ext uri="{FF2B5EF4-FFF2-40B4-BE49-F238E27FC236}">
                <a16:creationId xmlns:a16="http://schemas.microsoft.com/office/drawing/2014/main" id="{757CF6C8-AF4F-48BA-874C-FA78BAA228BC}"/>
              </a:ext>
            </a:extLst>
          </p:cNvPr>
          <p:cNvSpPr>
            <a:spLocks noGrp="1"/>
          </p:cNvSpPr>
          <p:nvPr>
            <p:ph type="title"/>
          </p:nvPr>
        </p:nvSpPr>
        <p:spPr>
          <a:xfrm>
            <a:off x="251520" y="274638"/>
            <a:ext cx="8712968" cy="1143000"/>
          </a:xfrm>
        </p:spPr>
        <p:txBody>
          <a:bodyPr>
            <a:normAutofit fontScale="90000"/>
          </a:bodyPr>
          <a:lstStyle/>
          <a:p>
            <a:r>
              <a:rPr lang="de-CH" dirty="0"/>
              <a:t>Endlich: Ein Impfstoff wurde entdeckt! ABER …</a:t>
            </a:r>
          </a:p>
        </p:txBody>
      </p:sp>
    </p:spTree>
    <p:extLst>
      <p:ext uri="{BB962C8B-B14F-4D97-AF65-F5344CB8AC3E}">
        <p14:creationId xmlns:p14="http://schemas.microsoft.com/office/powerpoint/2010/main" val="422201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63B21D-02B7-4F0F-83EE-E33DF02A6B2E}"/>
              </a:ext>
            </a:extLst>
          </p:cNvPr>
          <p:cNvSpPr>
            <a:spLocks noGrp="1"/>
          </p:cNvSpPr>
          <p:nvPr>
            <p:ph type="title"/>
          </p:nvPr>
        </p:nvSpPr>
        <p:spPr/>
        <p:txBody>
          <a:bodyPr>
            <a:normAutofit/>
          </a:bodyPr>
          <a:lstStyle/>
          <a:p>
            <a:r>
              <a:rPr lang="de-CH" b="1" dirty="0"/>
              <a:t>1. Globale Transparenz</a:t>
            </a:r>
            <a:endParaRPr lang="de-CH" dirty="0"/>
          </a:p>
        </p:txBody>
      </p:sp>
      <p:sp>
        <p:nvSpPr>
          <p:cNvPr id="3" name="Inhaltsplatzhalter 2">
            <a:extLst>
              <a:ext uri="{FF2B5EF4-FFF2-40B4-BE49-F238E27FC236}">
                <a16:creationId xmlns:a16="http://schemas.microsoft.com/office/drawing/2014/main" id="{34F83763-A293-4C21-A486-B08F14F7F59D}"/>
              </a:ext>
            </a:extLst>
          </p:cNvPr>
          <p:cNvSpPr>
            <a:spLocks noGrp="1"/>
          </p:cNvSpPr>
          <p:nvPr>
            <p:ph idx="1"/>
          </p:nvPr>
        </p:nvSpPr>
        <p:spPr/>
        <p:txBody>
          <a:bodyPr>
            <a:normAutofit fontScale="77500" lnSpcReduction="20000"/>
          </a:bodyPr>
          <a:lstStyle/>
          <a:p>
            <a:r>
              <a:rPr lang="de-CH" dirty="0"/>
              <a:t>Die erste Strategie setzt auf Transparenz: Die Entdeckung des Mittels soll öffentlich bekannt gemacht und mit allen Regierungen, Forscher*innen und Pharmaunternehmen geteilt werden. </a:t>
            </a:r>
          </a:p>
          <a:p>
            <a:r>
              <a:rPr lang="de-CH" dirty="0"/>
              <a:t>Allerdings gibt es auch gewisse Bedenken. Denn die Information, dass ein Medikament gefunden wurde, sowie Hinweise auf die Produktionsstandorte könnten zu Konflikten führen. Zu denken wäre an bewaffnete Unruhen infolge von Fake News (wie etwa: reiche Personen und Mitglieder der Regierungspartei würden bevorzugt behandelt werden, ebenso gewisse politische Gruppierungen); weiter an Bürgerkriege bis hin zu internationalen Konflikten, die durch das Problem einer gerechten Verteilung ausgelöst werden könnten. </a:t>
            </a:r>
          </a:p>
          <a:p>
            <a:endParaRPr lang="de-CH" dirty="0"/>
          </a:p>
        </p:txBody>
      </p:sp>
    </p:spTree>
    <p:extLst>
      <p:ext uri="{BB962C8B-B14F-4D97-AF65-F5344CB8AC3E}">
        <p14:creationId xmlns:p14="http://schemas.microsoft.com/office/powerpoint/2010/main" val="2205327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4CE03AAA-5192-4405-9AC0-4296B6A74D71}"/>
              </a:ext>
            </a:extLst>
          </p:cNvPr>
          <p:cNvSpPr>
            <a:spLocks noGrp="1"/>
          </p:cNvSpPr>
          <p:nvPr>
            <p:ph type="title"/>
          </p:nvPr>
        </p:nvSpPr>
        <p:spPr/>
        <p:txBody>
          <a:bodyPr>
            <a:normAutofit/>
          </a:bodyPr>
          <a:lstStyle/>
          <a:p>
            <a:r>
              <a:rPr lang="de-CH" b="1" dirty="0"/>
              <a:t>2. Pandemische Allianz</a:t>
            </a:r>
            <a:endParaRPr lang="de-CH" dirty="0"/>
          </a:p>
        </p:txBody>
      </p:sp>
      <p:sp>
        <p:nvSpPr>
          <p:cNvPr id="4" name="Inhaltsplatzhalter 3">
            <a:extLst>
              <a:ext uri="{FF2B5EF4-FFF2-40B4-BE49-F238E27FC236}">
                <a16:creationId xmlns:a16="http://schemas.microsoft.com/office/drawing/2014/main" id="{640CE451-9F51-4191-A2FE-8F0271500B2C}"/>
              </a:ext>
            </a:extLst>
          </p:cNvPr>
          <p:cNvSpPr>
            <a:spLocks noGrp="1"/>
          </p:cNvSpPr>
          <p:nvPr>
            <p:ph idx="1"/>
          </p:nvPr>
        </p:nvSpPr>
        <p:spPr/>
        <p:txBody>
          <a:bodyPr>
            <a:normAutofit fontScale="85000" lnSpcReduction="20000"/>
          </a:bodyPr>
          <a:lstStyle/>
          <a:p>
            <a:r>
              <a:rPr lang="de-CH" dirty="0"/>
              <a:t>Die zweite Strategie setzt auf Geheimhaltung: Die Entdeckung des Medikamentes soll vorerst geheim gehalten werden, um mögliche Unruhen, Bürgerkriege und weltweite Konflikte zwischen Ländern zu verhindern. </a:t>
            </a:r>
          </a:p>
          <a:p>
            <a:r>
              <a:rPr lang="de-DE" dirty="0">
                <a:sym typeface="Wingdings" pitchFamily="2" charset="2"/>
              </a:rPr>
              <a:t>Das Entdeckerland sucht sich Partnerländer, um die Produktionskapazitäten zu erhöhen; erst wenn genügend Medikamente für die gesamte Menschheit vorhanden wären, würden die Entwicklung des Medikaments öffentlich gemacht.</a:t>
            </a:r>
          </a:p>
          <a:p>
            <a:r>
              <a:rPr lang="de-CH" dirty="0"/>
              <a:t>In diesem Zeitraum der Produktion würden weitere Menschen an den Folgen von Covid-19 sterben. </a:t>
            </a:r>
          </a:p>
          <a:p>
            <a:endParaRPr lang="de-CH" dirty="0"/>
          </a:p>
        </p:txBody>
      </p:sp>
    </p:spTree>
    <p:extLst>
      <p:ext uri="{BB962C8B-B14F-4D97-AF65-F5344CB8AC3E}">
        <p14:creationId xmlns:p14="http://schemas.microsoft.com/office/powerpoint/2010/main" val="566652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E304AC-BA37-4993-B3ED-17E4917FFA9E}"/>
              </a:ext>
            </a:extLst>
          </p:cNvPr>
          <p:cNvSpPr>
            <a:spLocks noGrp="1"/>
          </p:cNvSpPr>
          <p:nvPr>
            <p:ph type="title"/>
          </p:nvPr>
        </p:nvSpPr>
        <p:spPr>
          <a:xfrm>
            <a:off x="0" y="274638"/>
            <a:ext cx="9144000" cy="1143000"/>
          </a:xfrm>
        </p:spPr>
        <p:txBody>
          <a:bodyPr>
            <a:noAutofit/>
          </a:bodyPr>
          <a:lstStyle/>
          <a:p>
            <a:r>
              <a:rPr lang="de-CH" sz="2600" b="1" dirty="0"/>
              <a:t>Auftrag: </a:t>
            </a:r>
            <a:r>
              <a:rPr lang="de-CH" sz="2600" dirty="0"/>
              <a:t>Entwerfen Sie ein Szenario, wie es nach der Entdeckung eines Impfstoffes gegen Covid-19 weitergehen könnte. </a:t>
            </a:r>
          </a:p>
        </p:txBody>
      </p:sp>
      <p:sp>
        <p:nvSpPr>
          <p:cNvPr id="3" name="Inhaltsplatzhalter 2">
            <a:extLst>
              <a:ext uri="{FF2B5EF4-FFF2-40B4-BE49-F238E27FC236}">
                <a16:creationId xmlns:a16="http://schemas.microsoft.com/office/drawing/2014/main" id="{9317F2DE-851E-4C94-A240-240531E3AE75}"/>
              </a:ext>
            </a:extLst>
          </p:cNvPr>
          <p:cNvSpPr>
            <a:spLocks noGrp="1"/>
          </p:cNvSpPr>
          <p:nvPr>
            <p:ph idx="1"/>
          </p:nvPr>
        </p:nvSpPr>
        <p:spPr/>
        <p:txBody>
          <a:bodyPr>
            <a:normAutofit fontScale="62500" lnSpcReduction="20000"/>
          </a:bodyPr>
          <a:lstStyle/>
          <a:p>
            <a:pPr marL="514350" indent="-514350">
              <a:buFont typeface="+mj-lt"/>
              <a:buAutoNum type="arabicPeriod"/>
            </a:pPr>
            <a:r>
              <a:rPr lang="de-CH" dirty="0"/>
              <a:t>Wählen Sie zuerst ein Land aus, das den Impfstoff als Erstes entdeckt: </a:t>
            </a:r>
          </a:p>
          <a:p>
            <a:pPr marL="1371600" lvl="2" indent="-514350">
              <a:buFont typeface="+mj-lt"/>
              <a:buAutoNum type="alphaLcPeriod"/>
            </a:pPr>
            <a:r>
              <a:rPr lang="de-CH" dirty="0"/>
              <a:t>USA</a:t>
            </a:r>
          </a:p>
          <a:p>
            <a:pPr marL="1371600" lvl="2" indent="-514350">
              <a:buFont typeface="+mj-lt"/>
              <a:buAutoNum type="alphaLcPeriod"/>
            </a:pPr>
            <a:r>
              <a:rPr lang="de-CH" dirty="0"/>
              <a:t>China</a:t>
            </a:r>
          </a:p>
          <a:p>
            <a:pPr marL="1371600" lvl="2" indent="-514350">
              <a:buFont typeface="+mj-lt"/>
              <a:buAutoNum type="alphaLcPeriod"/>
            </a:pPr>
            <a:r>
              <a:rPr lang="de-CH" dirty="0"/>
              <a:t>Deutschland</a:t>
            </a:r>
          </a:p>
          <a:p>
            <a:pPr marL="1371600" lvl="2" indent="-514350">
              <a:buFont typeface="+mj-lt"/>
              <a:buAutoNum type="alphaLcPeriod"/>
            </a:pPr>
            <a:r>
              <a:rPr lang="de-CH" dirty="0"/>
              <a:t>Israel</a:t>
            </a:r>
          </a:p>
          <a:p>
            <a:pPr marL="1371600" lvl="2" indent="-514350">
              <a:buFont typeface="+mj-lt"/>
              <a:buAutoNum type="alphaLcPeriod"/>
            </a:pPr>
            <a:r>
              <a:rPr lang="de-CH" dirty="0"/>
              <a:t>Schweiz</a:t>
            </a:r>
          </a:p>
          <a:p>
            <a:pPr marL="1371600" lvl="2" indent="-514350">
              <a:buFont typeface="+mj-lt"/>
              <a:buAutoNum type="alphaLcPeriod"/>
            </a:pPr>
            <a:r>
              <a:rPr lang="de-CH" dirty="0"/>
              <a:t>Japan</a:t>
            </a:r>
          </a:p>
          <a:p>
            <a:pPr marL="1371600" lvl="2" indent="-514350">
              <a:buFont typeface="+mj-lt"/>
              <a:buAutoNum type="alphaLcPeriod"/>
            </a:pPr>
            <a:r>
              <a:rPr lang="de-CH" dirty="0"/>
              <a:t>Russland</a:t>
            </a:r>
          </a:p>
          <a:p>
            <a:pPr marL="1371600" lvl="2" indent="-514350">
              <a:buFont typeface="+mj-lt"/>
              <a:buAutoNum type="alphaLcPeriod"/>
            </a:pPr>
            <a:r>
              <a:rPr lang="de-CH" dirty="0"/>
              <a:t>Indien</a:t>
            </a:r>
          </a:p>
          <a:p>
            <a:pPr marL="1371600" lvl="2" indent="-514350">
              <a:buFont typeface="+mj-lt"/>
              <a:buAutoNum type="alphaLcPeriod"/>
            </a:pPr>
            <a:r>
              <a:rPr lang="de-CH" dirty="0"/>
              <a:t>Brasilien</a:t>
            </a:r>
          </a:p>
          <a:p>
            <a:pPr marL="1371600" lvl="2" indent="-514350">
              <a:buFont typeface="+mj-lt"/>
              <a:buAutoNum type="alphaLcPeriod"/>
            </a:pPr>
            <a:r>
              <a:rPr lang="de-CH" dirty="0"/>
              <a:t>Südafrika</a:t>
            </a:r>
          </a:p>
          <a:p>
            <a:pPr marL="1371600" lvl="2" indent="-514350">
              <a:buFont typeface="+mj-lt"/>
              <a:buAutoNum type="alphaLcPeriod"/>
            </a:pPr>
            <a:r>
              <a:rPr lang="de-CH" dirty="0"/>
              <a:t>Land eigener Wahl</a:t>
            </a:r>
          </a:p>
          <a:p>
            <a:pPr marL="514350" indent="-514350">
              <a:buFont typeface="+mj-lt"/>
              <a:buAutoNum type="arabicPeriod"/>
            </a:pPr>
            <a:endParaRPr lang="de-CH" dirty="0"/>
          </a:p>
          <a:p>
            <a:pPr marL="514350" indent="-514350">
              <a:buFont typeface="+mj-lt"/>
              <a:buAutoNum type="arabicPeriod"/>
            </a:pPr>
            <a:r>
              <a:rPr lang="de-CH" dirty="0"/>
              <a:t>Wählen Sie danach entweder den Startpunkt «Pandemische Allianz» oder «Globale Transparenz».</a:t>
            </a:r>
          </a:p>
          <a:p>
            <a:pPr marL="514350" indent="-514350">
              <a:buFont typeface="+mj-lt"/>
              <a:buAutoNum type="arabicPeriod"/>
            </a:pPr>
            <a:r>
              <a:rPr lang="de-CH" dirty="0"/>
              <a:t>Entwickeln Sie, ausgehend von Ihren Startbedingungen, ein realistisches Szenario, indem Sie (mindestens) die </a:t>
            </a:r>
            <a:r>
              <a:rPr lang="de-CH" dirty="0">
                <a:solidFill>
                  <a:srgbClr val="FF0000"/>
                </a:solidFill>
              </a:rPr>
              <a:t>nächsten drei Schritte / Entwicklungen, die unmittelbar anstehen, beschreiben</a:t>
            </a:r>
            <a:r>
              <a:rPr lang="de-CH" dirty="0"/>
              <a:t>. </a:t>
            </a:r>
          </a:p>
        </p:txBody>
      </p:sp>
    </p:spTree>
    <p:extLst>
      <p:ext uri="{BB962C8B-B14F-4D97-AF65-F5344CB8AC3E}">
        <p14:creationId xmlns:p14="http://schemas.microsoft.com/office/powerpoint/2010/main" val="1706559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a:extLst>
              <a:ext uri="{FF2B5EF4-FFF2-40B4-BE49-F238E27FC236}">
                <a16:creationId xmlns:a16="http://schemas.microsoft.com/office/drawing/2014/main" id="{A8747536-CB22-4CA3-87E7-CA84DD4AFD70}"/>
              </a:ext>
            </a:extLst>
          </p:cNvPr>
          <p:cNvGrpSpPr/>
          <p:nvPr/>
        </p:nvGrpSpPr>
        <p:grpSpPr>
          <a:xfrm>
            <a:off x="3527885" y="116632"/>
            <a:ext cx="1944216" cy="972108"/>
            <a:chOff x="0" y="504060"/>
            <a:chExt cx="2455585" cy="1227792"/>
          </a:xfrm>
        </p:grpSpPr>
        <p:sp>
          <p:nvSpPr>
            <p:cNvPr id="3" name="Rechteck 2">
              <a:extLst>
                <a:ext uri="{FF2B5EF4-FFF2-40B4-BE49-F238E27FC236}">
                  <a16:creationId xmlns:a16="http://schemas.microsoft.com/office/drawing/2014/main" id="{211DB320-688F-4E7A-AE52-9068A3B3AFC9}"/>
                </a:ext>
              </a:extLst>
            </p:cNvPr>
            <p:cNvSpPr/>
            <p:nvPr/>
          </p:nvSpPr>
          <p:spPr>
            <a:xfrm>
              <a:off x="0" y="504060"/>
              <a:ext cx="2455585" cy="1227792"/>
            </a:xfrm>
            <a:prstGeom prst="rect">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4" name="Textfeld 3">
              <a:extLst>
                <a:ext uri="{FF2B5EF4-FFF2-40B4-BE49-F238E27FC236}">
                  <a16:creationId xmlns:a16="http://schemas.microsoft.com/office/drawing/2014/main" id="{FE0B1A2B-2BB6-4ED9-BCC5-7563061E7467}"/>
                </a:ext>
              </a:extLst>
            </p:cNvPr>
            <p:cNvSpPr txBox="1"/>
            <p:nvPr/>
          </p:nvSpPr>
          <p:spPr>
            <a:xfrm>
              <a:off x="0" y="504060"/>
              <a:ext cx="2455585" cy="1227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800" kern="1200" dirty="0"/>
                <a:t>Land auswählen</a:t>
              </a:r>
            </a:p>
          </p:txBody>
        </p:sp>
      </p:grpSp>
      <p:grpSp>
        <p:nvGrpSpPr>
          <p:cNvPr id="5" name="Gruppieren 4">
            <a:extLst>
              <a:ext uri="{FF2B5EF4-FFF2-40B4-BE49-F238E27FC236}">
                <a16:creationId xmlns:a16="http://schemas.microsoft.com/office/drawing/2014/main" id="{D00C5EFF-DBEC-49D5-82FC-C30CB914116C}"/>
              </a:ext>
            </a:extLst>
          </p:cNvPr>
          <p:cNvGrpSpPr/>
          <p:nvPr/>
        </p:nvGrpSpPr>
        <p:grpSpPr>
          <a:xfrm>
            <a:off x="3527885" y="1196752"/>
            <a:ext cx="1944216" cy="972108"/>
            <a:chOff x="0" y="504060"/>
            <a:chExt cx="2455585" cy="1227792"/>
          </a:xfrm>
        </p:grpSpPr>
        <p:sp>
          <p:nvSpPr>
            <p:cNvPr id="6" name="Rechteck 5">
              <a:extLst>
                <a:ext uri="{FF2B5EF4-FFF2-40B4-BE49-F238E27FC236}">
                  <a16:creationId xmlns:a16="http://schemas.microsoft.com/office/drawing/2014/main" id="{47B4FBC4-8C00-4FF7-BE25-B4B776E18B9B}"/>
                </a:ext>
              </a:extLst>
            </p:cNvPr>
            <p:cNvSpPr/>
            <p:nvPr/>
          </p:nvSpPr>
          <p:spPr>
            <a:xfrm>
              <a:off x="0" y="504060"/>
              <a:ext cx="2455585" cy="1227792"/>
            </a:xfrm>
            <a:prstGeom prst="rect">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7" name="Textfeld 6">
              <a:extLst>
                <a:ext uri="{FF2B5EF4-FFF2-40B4-BE49-F238E27FC236}">
                  <a16:creationId xmlns:a16="http://schemas.microsoft.com/office/drawing/2014/main" id="{46944C46-92F3-4D3E-BEBC-6F2A4BCAB335}"/>
                </a:ext>
              </a:extLst>
            </p:cNvPr>
            <p:cNvSpPr txBox="1"/>
            <p:nvPr/>
          </p:nvSpPr>
          <p:spPr>
            <a:xfrm>
              <a:off x="0" y="504060"/>
              <a:ext cx="2455585" cy="1227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400" kern="1200" dirty="0"/>
                <a:t>Startpunkt wählen</a:t>
              </a:r>
            </a:p>
          </p:txBody>
        </p:sp>
      </p:grpSp>
      <p:grpSp>
        <p:nvGrpSpPr>
          <p:cNvPr id="8" name="Gruppieren 7">
            <a:extLst>
              <a:ext uri="{FF2B5EF4-FFF2-40B4-BE49-F238E27FC236}">
                <a16:creationId xmlns:a16="http://schemas.microsoft.com/office/drawing/2014/main" id="{64D7F25B-0E09-4D14-93AE-83088F17DFFA}"/>
              </a:ext>
            </a:extLst>
          </p:cNvPr>
          <p:cNvGrpSpPr/>
          <p:nvPr/>
        </p:nvGrpSpPr>
        <p:grpSpPr>
          <a:xfrm>
            <a:off x="2284883" y="2276872"/>
            <a:ext cx="1944216" cy="972108"/>
            <a:chOff x="0" y="504060"/>
            <a:chExt cx="2455585" cy="1227792"/>
          </a:xfrm>
        </p:grpSpPr>
        <p:sp>
          <p:nvSpPr>
            <p:cNvPr id="9" name="Rechteck 8">
              <a:extLst>
                <a:ext uri="{FF2B5EF4-FFF2-40B4-BE49-F238E27FC236}">
                  <a16:creationId xmlns:a16="http://schemas.microsoft.com/office/drawing/2014/main" id="{D6C99359-206F-44B2-805F-EFB64BE081B0}"/>
                </a:ext>
              </a:extLst>
            </p:cNvPr>
            <p:cNvSpPr/>
            <p:nvPr/>
          </p:nvSpPr>
          <p:spPr>
            <a:xfrm>
              <a:off x="0" y="504060"/>
              <a:ext cx="2455585" cy="1227792"/>
            </a:xfrm>
            <a:prstGeom prst="rect">
              <a:avLst/>
            </a:prstGeom>
          </p:spPr>
          <p:style>
            <a:lnRef idx="3">
              <a:schemeClr val="lt1"/>
            </a:lnRef>
            <a:fillRef idx="1">
              <a:schemeClr val="accent3"/>
            </a:fillRef>
            <a:effectRef idx="1">
              <a:schemeClr val="accent3"/>
            </a:effectRef>
            <a:fontRef idx="minor">
              <a:schemeClr val="lt1"/>
            </a:fontRef>
          </p:style>
        </p:sp>
        <p:sp>
          <p:nvSpPr>
            <p:cNvPr id="10" name="Textfeld 9">
              <a:extLst>
                <a:ext uri="{FF2B5EF4-FFF2-40B4-BE49-F238E27FC236}">
                  <a16:creationId xmlns:a16="http://schemas.microsoft.com/office/drawing/2014/main" id="{0D0A4448-EBFD-46E0-8FB0-15DA89073D90}"/>
                </a:ext>
              </a:extLst>
            </p:cNvPr>
            <p:cNvSpPr txBox="1"/>
            <p:nvPr/>
          </p:nvSpPr>
          <p:spPr>
            <a:xfrm>
              <a:off x="0" y="504060"/>
              <a:ext cx="2455585" cy="1227792"/>
            </a:xfrm>
            <a:prstGeom prst="rect">
              <a:avLst/>
            </a:prstGeom>
          </p:spPr>
          <p:style>
            <a:lnRef idx="3">
              <a:schemeClr val="lt1"/>
            </a:lnRef>
            <a:fillRef idx="1">
              <a:schemeClr val="accent3"/>
            </a:fillRef>
            <a:effectRef idx="1">
              <a:schemeClr val="accent3"/>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800" kern="1200" dirty="0"/>
                <a:t>Transparenz</a:t>
              </a:r>
            </a:p>
          </p:txBody>
        </p:sp>
      </p:grpSp>
      <p:grpSp>
        <p:nvGrpSpPr>
          <p:cNvPr id="11" name="Gruppieren 10">
            <a:extLst>
              <a:ext uri="{FF2B5EF4-FFF2-40B4-BE49-F238E27FC236}">
                <a16:creationId xmlns:a16="http://schemas.microsoft.com/office/drawing/2014/main" id="{E9A92BC9-D455-46BC-AC30-F82502F32DA1}"/>
              </a:ext>
            </a:extLst>
          </p:cNvPr>
          <p:cNvGrpSpPr/>
          <p:nvPr/>
        </p:nvGrpSpPr>
        <p:grpSpPr>
          <a:xfrm>
            <a:off x="4499993" y="2295226"/>
            <a:ext cx="1944216" cy="972108"/>
            <a:chOff x="0" y="504060"/>
            <a:chExt cx="2455585" cy="1227792"/>
          </a:xfrm>
        </p:grpSpPr>
        <p:sp>
          <p:nvSpPr>
            <p:cNvPr id="12" name="Rechteck 11">
              <a:extLst>
                <a:ext uri="{FF2B5EF4-FFF2-40B4-BE49-F238E27FC236}">
                  <a16:creationId xmlns:a16="http://schemas.microsoft.com/office/drawing/2014/main" id="{F87F5F91-939D-42E2-B1A4-DB44D59E0A57}"/>
                </a:ext>
              </a:extLst>
            </p:cNvPr>
            <p:cNvSpPr/>
            <p:nvPr/>
          </p:nvSpPr>
          <p:spPr>
            <a:xfrm>
              <a:off x="0" y="504060"/>
              <a:ext cx="2455585" cy="1227792"/>
            </a:xfrm>
            <a:prstGeom prst="rect">
              <a:avLst/>
            </a:prstGeom>
          </p:spPr>
          <p:style>
            <a:lnRef idx="3">
              <a:schemeClr val="lt1"/>
            </a:lnRef>
            <a:fillRef idx="1">
              <a:schemeClr val="accent2"/>
            </a:fillRef>
            <a:effectRef idx="1">
              <a:schemeClr val="accent2"/>
            </a:effectRef>
            <a:fontRef idx="minor">
              <a:schemeClr val="lt1"/>
            </a:fontRef>
          </p:style>
        </p:sp>
        <p:sp>
          <p:nvSpPr>
            <p:cNvPr id="13" name="Textfeld 12">
              <a:extLst>
                <a:ext uri="{FF2B5EF4-FFF2-40B4-BE49-F238E27FC236}">
                  <a16:creationId xmlns:a16="http://schemas.microsoft.com/office/drawing/2014/main" id="{27D373D8-3B66-4AD0-95F6-A39D46DF0ADD}"/>
                </a:ext>
              </a:extLst>
            </p:cNvPr>
            <p:cNvSpPr txBox="1"/>
            <p:nvPr/>
          </p:nvSpPr>
          <p:spPr>
            <a:xfrm>
              <a:off x="0" y="504060"/>
              <a:ext cx="2455585" cy="1227792"/>
            </a:xfrm>
            <a:prstGeom prst="rect">
              <a:avLst/>
            </a:prstGeom>
          </p:spPr>
          <p:style>
            <a:lnRef idx="3">
              <a:schemeClr val="lt1"/>
            </a:lnRef>
            <a:fillRef idx="1">
              <a:schemeClr val="accent2"/>
            </a:fillRef>
            <a:effectRef idx="1">
              <a:schemeClr val="accent2"/>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800" kern="1200" dirty="0"/>
                <a:t>Allianz</a:t>
              </a:r>
            </a:p>
          </p:txBody>
        </p:sp>
      </p:grpSp>
      <p:sp>
        <p:nvSpPr>
          <p:cNvPr id="14" name="Textfeld 13">
            <a:extLst>
              <a:ext uri="{FF2B5EF4-FFF2-40B4-BE49-F238E27FC236}">
                <a16:creationId xmlns:a16="http://schemas.microsoft.com/office/drawing/2014/main" id="{6D591850-DBA5-4247-8D02-B07DF99AB2CC}"/>
              </a:ext>
            </a:extLst>
          </p:cNvPr>
          <p:cNvSpPr txBox="1"/>
          <p:nvPr/>
        </p:nvSpPr>
        <p:spPr>
          <a:xfrm>
            <a:off x="5760132" y="226966"/>
            <a:ext cx="2916324" cy="646331"/>
          </a:xfrm>
          <a:prstGeom prst="rect">
            <a:avLst/>
          </a:prstGeom>
          <a:noFill/>
        </p:spPr>
        <p:txBody>
          <a:bodyPr wrap="square" rtlCol="0">
            <a:spAutoFit/>
          </a:bodyPr>
          <a:lstStyle/>
          <a:p>
            <a:pPr marL="0" lvl="2"/>
            <a:r>
              <a:rPr lang="de-CH" sz="1200" b="1" dirty="0"/>
              <a:t>Mögliche Länder</a:t>
            </a:r>
            <a:r>
              <a:rPr lang="de-CH" sz="1200" dirty="0"/>
              <a:t>: USA, China, Deutschland, </a:t>
            </a:r>
          </a:p>
          <a:p>
            <a:pPr marL="0" lvl="2"/>
            <a:r>
              <a:rPr lang="de-CH" sz="1200" dirty="0"/>
              <a:t>Israel, Schweiz, Japan, Russland, Indien, </a:t>
            </a:r>
          </a:p>
          <a:p>
            <a:pPr marL="0" lvl="2"/>
            <a:r>
              <a:rPr lang="de-CH" sz="1200" dirty="0"/>
              <a:t>Brasilien, Südafrika, Land eigener Wahl… </a:t>
            </a:r>
          </a:p>
        </p:txBody>
      </p:sp>
      <p:sp>
        <p:nvSpPr>
          <p:cNvPr id="16" name="Textfeld 15">
            <a:extLst>
              <a:ext uri="{FF2B5EF4-FFF2-40B4-BE49-F238E27FC236}">
                <a16:creationId xmlns:a16="http://schemas.microsoft.com/office/drawing/2014/main" id="{20E5C26C-13A9-4CE9-9161-78654DD2DAF9}"/>
              </a:ext>
            </a:extLst>
          </p:cNvPr>
          <p:cNvSpPr txBox="1"/>
          <p:nvPr/>
        </p:nvSpPr>
        <p:spPr>
          <a:xfrm>
            <a:off x="135940" y="2370511"/>
            <a:ext cx="1978018" cy="784830"/>
          </a:xfrm>
          <a:prstGeom prst="rect">
            <a:avLst/>
          </a:prstGeom>
          <a:noFill/>
        </p:spPr>
        <p:txBody>
          <a:bodyPr wrap="square" rtlCol="0">
            <a:spAutoFit/>
          </a:bodyPr>
          <a:lstStyle/>
          <a:p>
            <a:r>
              <a:rPr lang="de-CH" sz="900" b="1" dirty="0"/>
              <a:t>Globale Transparenz: </a:t>
            </a:r>
            <a:br>
              <a:rPr lang="de-CH" sz="900" b="1" dirty="0"/>
            </a:br>
            <a:r>
              <a:rPr lang="de-CH" sz="900" dirty="0"/>
              <a:t>Die Entdeckung des Mittels wird öffentlich bekannt gegeben und mit allen Regierungen, Forscher*innen und Pharmaunternehmen geteilt</a:t>
            </a:r>
          </a:p>
        </p:txBody>
      </p:sp>
      <p:grpSp>
        <p:nvGrpSpPr>
          <p:cNvPr id="17" name="Gruppieren 16">
            <a:extLst>
              <a:ext uri="{FF2B5EF4-FFF2-40B4-BE49-F238E27FC236}">
                <a16:creationId xmlns:a16="http://schemas.microsoft.com/office/drawing/2014/main" id="{E090E6C2-92D3-4DD0-BC77-E8864B384BAE}"/>
              </a:ext>
            </a:extLst>
          </p:cNvPr>
          <p:cNvGrpSpPr/>
          <p:nvPr/>
        </p:nvGrpSpPr>
        <p:grpSpPr>
          <a:xfrm>
            <a:off x="2284883" y="5596613"/>
            <a:ext cx="1944216" cy="972108"/>
            <a:chOff x="0" y="504060"/>
            <a:chExt cx="2455585" cy="1227792"/>
          </a:xfrm>
        </p:grpSpPr>
        <p:sp>
          <p:nvSpPr>
            <p:cNvPr id="18" name="Rechteck 17">
              <a:extLst>
                <a:ext uri="{FF2B5EF4-FFF2-40B4-BE49-F238E27FC236}">
                  <a16:creationId xmlns:a16="http://schemas.microsoft.com/office/drawing/2014/main" id="{48818931-0902-46F4-B352-365E9C063836}"/>
                </a:ext>
              </a:extLst>
            </p:cNvPr>
            <p:cNvSpPr/>
            <p:nvPr/>
          </p:nvSpPr>
          <p:spPr>
            <a:xfrm>
              <a:off x="0" y="504060"/>
              <a:ext cx="2455585" cy="1227792"/>
            </a:xfrm>
            <a:prstGeom prst="rect">
              <a:avLst/>
            </a:prstGeom>
          </p:spPr>
          <p:style>
            <a:lnRef idx="3">
              <a:schemeClr val="lt1"/>
            </a:lnRef>
            <a:fillRef idx="1">
              <a:schemeClr val="accent3"/>
            </a:fillRef>
            <a:effectRef idx="1">
              <a:schemeClr val="accent3"/>
            </a:effectRef>
            <a:fontRef idx="minor">
              <a:schemeClr val="lt1"/>
            </a:fontRef>
          </p:style>
        </p:sp>
        <p:sp>
          <p:nvSpPr>
            <p:cNvPr id="19" name="Textfeld 18">
              <a:extLst>
                <a:ext uri="{FF2B5EF4-FFF2-40B4-BE49-F238E27FC236}">
                  <a16:creationId xmlns:a16="http://schemas.microsoft.com/office/drawing/2014/main" id="{42139CEC-A0A9-4617-84D8-552A68805390}"/>
                </a:ext>
              </a:extLst>
            </p:cNvPr>
            <p:cNvSpPr txBox="1"/>
            <p:nvPr/>
          </p:nvSpPr>
          <p:spPr>
            <a:xfrm>
              <a:off x="0" y="504060"/>
              <a:ext cx="2455585" cy="1227792"/>
            </a:xfrm>
            <a:prstGeom prst="rect">
              <a:avLst/>
            </a:prstGeom>
          </p:spPr>
          <p:style>
            <a:lnRef idx="3">
              <a:schemeClr val="lt1"/>
            </a:lnRef>
            <a:fillRef idx="1">
              <a:schemeClr val="accent3"/>
            </a:fillRef>
            <a:effectRef idx="1">
              <a:schemeClr val="accent3"/>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000" kern="1200" dirty="0"/>
                <a:t>3.Was wird danach passieren? </a:t>
              </a:r>
            </a:p>
          </p:txBody>
        </p:sp>
      </p:grpSp>
      <p:grpSp>
        <p:nvGrpSpPr>
          <p:cNvPr id="20" name="Gruppieren 19">
            <a:extLst>
              <a:ext uri="{FF2B5EF4-FFF2-40B4-BE49-F238E27FC236}">
                <a16:creationId xmlns:a16="http://schemas.microsoft.com/office/drawing/2014/main" id="{46D3E6E6-1BB3-4AE4-BD8A-2690276D1169}"/>
              </a:ext>
            </a:extLst>
          </p:cNvPr>
          <p:cNvGrpSpPr/>
          <p:nvPr/>
        </p:nvGrpSpPr>
        <p:grpSpPr>
          <a:xfrm>
            <a:off x="2284883" y="4538058"/>
            <a:ext cx="1944216" cy="972108"/>
            <a:chOff x="0" y="504060"/>
            <a:chExt cx="2455585" cy="1227792"/>
          </a:xfrm>
        </p:grpSpPr>
        <p:sp>
          <p:nvSpPr>
            <p:cNvPr id="21" name="Rechteck 20">
              <a:extLst>
                <a:ext uri="{FF2B5EF4-FFF2-40B4-BE49-F238E27FC236}">
                  <a16:creationId xmlns:a16="http://schemas.microsoft.com/office/drawing/2014/main" id="{6712301D-BF5B-448D-A548-175D643A3CEC}"/>
                </a:ext>
              </a:extLst>
            </p:cNvPr>
            <p:cNvSpPr/>
            <p:nvPr/>
          </p:nvSpPr>
          <p:spPr>
            <a:xfrm>
              <a:off x="0" y="504060"/>
              <a:ext cx="2455585" cy="1227792"/>
            </a:xfrm>
            <a:prstGeom prst="rect">
              <a:avLst/>
            </a:prstGeom>
          </p:spPr>
          <p:style>
            <a:lnRef idx="3">
              <a:schemeClr val="lt1"/>
            </a:lnRef>
            <a:fillRef idx="1">
              <a:schemeClr val="accent3"/>
            </a:fillRef>
            <a:effectRef idx="1">
              <a:schemeClr val="accent3"/>
            </a:effectRef>
            <a:fontRef idx="minor">
              <a:schemeClr val="lt1"/>
            </a:fontRef>
          </p:style>
        </p:sp>
        <p:sp>
          <p:nvSpPr>
            <p:cNvPr id="22" name="Textfeld 21">
              <a:extLst>
                <a:ext uri="{FF2B5EF4-FFF2-40B4-BE49-F238E27FC236}">
                  <a16:creationId xmlns:a16="http://schemas.microsoft.com/office/drawing/2014/main" id="{DEE1C543-08E9-474C-84F3-BDB5B200A707}"/>
                </a:ext>
              </a:extLst>
            </p:cNvPr>
            <p:cNvSpPr txBox="1"/>
            <p:nvPr/>
          </p:nvSpPr>
          <p:spPr>
            <a:xfrm>
              <a:off x="0" y="504060"/>
              <a:ext cx="2455585" cy="1227792"/>
            </a:xfrm>
            <a:prstGeom prst="rect">
              <a:avLst/>
            </a:prstGeom>
          </p:spPr>
          <p:style>
            <a:lnRef idx="3">
              <a:schemeClr val="lt1"/>
            </a:lnRef>
            <a:fillRef idx="1">
              <a:schemeClr val="accent3"/>
            </a:fillRef>
            <a:effectRef idx="1">
              <a:schemeClr val="accent3"/>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000" kern="1200" dirty="0"/>
                <a:t>2. </a:t>
              </a:r>
              <a:r>
                <a:rPr lang="de-CH" sz="2000" dirty="0"/>
                <a:t>Was</a:t>
              </a:r>
              <a:r>
                <a:rPr lang="de-CH" sz="2000" kern="1200" dirty="0"/>
                <a:t> wird dann passieren?</a:t>
              </a:r>
            </a:p>
          </p:txBody>
        </p:sp>
      </p:grpSp>
      <p:grpSp>
        <p:nvGrpSpPr>
          <p:cNvPr id="23" name="Gruppieren 22">
            <a:extLst>
              <a:ext uri="{FF2B5EF4-FFF2-40B4-BE49-F238E27FC236}">
                <a16:creationId xmlns:a16="http://schemas.microsoft.com/office/drawing/2014/main" id="{6EDE3858-9ADC-4336-B825-81B0E48200DB}"/>
              </a:ext>
            </a:extLst>
          </p:cNvPr>
          <p:cNvGrpSpPr/>
          <p:nvPr/>
        </p:nvGrpSpPr>
        <p:grpSpPr>
          <a:xfrm>
            <a:off x="2284883" y="3473449"/>
            <a:ext cx="1944216" cy="972108"/>
            <a:chOff x="0" y="504060"/>
            <a:chExt cx="2455585" cy="1227792"/>
          </a:xfrm>
        </p:grpSpPr>
        <p:sp>
          <p:nvSpPr>
            <p:cNvPr id="24" name="Rechteck 23">
              <a:extLst>
                <a:ext uri="{FF2B5EF4-FFF2-40B4-BE49-F238E27FC236}">
                  <a16:creationId xmlns:a16="http://schemas.microsoft.com/office/drawing/2014/main" id="{FBF16A6E-DFF3-4B0E-9497-55249D62E5AE}"/>
                </a:ext>
              </a:extLst>
            </p:cNvPr>
            <p:cNvSpPr/>
            <p:nvPr/>
          </p:nvSpPr>
          <p:spPr>
            <a:xfrm>
              <a:off x="0" y="504060"/>
              <a:ext cx="2455585" cy="1227792"/>
            </a:xfrm>
            <a:prstGeom prst="rect">
              <a:avLst/>
            </a:prstGeom>
          </p:spPr>
          <p:style>
            <a:lnRef idx="3">
              <a:schemeClr val="lt1"/>
            </a:lnRef>
            <a:fillRef idx="1">
              <a:schemeClr val="accent3"/>
            </a:fillRef>
            <a:effectRef idx="1">
              <a:schemeClr val="accent3"/>
            </a:effectRef>
            <a:fontRef idx="minor">
              <a:schemeClr val="lt1"/>
            </a:fontRef>
          </p:style>
        </p:sp>
        <p:sp>
          <p:nvSpPr>
            <p:cNvPr id="25" name="Textfeld 24">
              <a:extLst>
                <a:ext uri="{FF2B5EF4-FFF2-40B4-BE49-F238E27FC236}">
                  <a16:creationId xmlns:a16="http://schemas.microsoft.com/office/drawing/2014/main" id="{A09B86B6-CFCE-4812-B2A9-A36B5021CBEC}"/>
                </a:ext>
              </a:extLst>
            </p:cNvPr>
            <p:cNvSpPr txBox="1"/>
            <p:nvPr/>
          </p:nvSpPr>
          <p:spPr>
            <a:xfrm>
              <a:off x="0" y="504060"/>
              <a:ext cx="2455585" cy="1227792"/>
            </a:xfrm>
            <a:prstGeom prst="rect">
              <a:avLst/>
            </a:prstGeom>
          </p:spPr>
          <p:style>
            <a:lnRef idx="3">
              <a:schemeClr val="lt1"/>
            </a:lnRef>
            <a:fillRef idx="1">
              <a:schemeClr val="accent3"/>
            </a:fillRef>
            <a:effectRef idx="1">
              <a:schemeClr val="accent3"/>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000" dirty="0"/>
                <a:t>1. Was wird passieren?</a:t>
              </a:r>
              <a:endParaRPr lang="de-CH" sz="2000" kern="1200" dirty="0"/>
            </a:p>
          </p:txBody>
        </p:sp>
      </p:grpSp>
      <p:grpSp>
        <p:nvGrpSpPr>
          <p:cNvPr id="26" name="Gruppieren 25">
            <a:extLst>
              <a:ext uri="{FF2B5EF4-FFF2-40B4-BE49-F238E27FC236}">
                <a16:creationId xmlns:a16="http://schemas.microsoft.com/office/drawing/2014/main" id="{D97A84A1-3BCB-4143-8710-0BC50CDF9202}"/>
              </a:ext>
            </a:extLst>
          </p:cNvPr>
          <p:cNvGrpSpPr/>
          <p:nvPr/>
        </p:nvGrpSpPr>
        <p:grpSpPr>
          <a:xfrm>
            <a:off x="4516939" y="5602005"/>
            <a:ext cx="1999278" cy="972108"/>
            <a:chOff x="-69544" y="504060"/>
            <a:chExt cx="2525129" cy="1227792"/>
          </a:xfrm>
        </p:grpSpPr>
        <p:sp>
          <p:nvSpPr>
            <p:cNvPr id="27" name="Rechteck 26">
              <a:extLst>
                <a:ext uri="{FF2B5EF4-FFF2-40B4-BE49-F238E27FC236}">
                  <a16:creationId xmlns:a16="http://schemas.microsoft.com/office/drawing/2014/main" id="{DCCFCE66-0EA0-410D-943C-44D5EAB6CA86}"/>
                </a:ext>
              </a:extLst>
            </p:cNvPr>
            <p:cNvSpPr/>
            <p:nvPr/>
          </p:nvSpPr>
          <p:spPr>
            <a:xfrm>
              <a:off x="0" y="504060"/>
              <a:ext cx="2455585" cy="1227792"/>
            </a:xfrm>
            <a:prstGeom prst="rect">
              <a:avLst/>
            </a:prstGeom>
          </p:spPr>
          <p:style>
            <a:lnRef idx="3">
              <a:schemeClr val="lt1"/>
            </a:lnRef>
            <a:fillRef idx="1">
              <a:schemeClr val="accent2"/>
            </a:fillRef>
            <a:effectRef idx="1">
              <a:schemeClr val="accent2"/>
            </a:effectRef>
            <a:fontRef idx="minor">
              <a:schemeClr val="lt1"/>
            </a:fontRef>
          </p:style>
        </p:sp>
        <p:sp>
          <p:nvSpPr>
            <p:cNvPr id="28" name="Textfeld 27">
              <a:extLst>
                <a:ext uri="{FF2B5EF4-FFF2-40B4-BE49-F238E27FC236}">
                  <a16:creationId xmlns:a16="http://schemas.microsoft.com/office/drawing/2014/main" id="{00B6E9A1-58B0-4149-BAE2-D655C8D6EAEC}"/>
                </a:ext>
              </a:extLst>
            </p:cNvPr>
            <p:cNvSpPr txBox="1"/>
            <p:nvPr/>
          </p:nvSpPr>
          <p:spPr>
            <a:xfrm>
              <a:off x="-69544" y="504060"/>
              <a:ext cx="2455585" cy="1227792"/>
            </a:xfrm>
            <a:prstGeom prst="rect">
              <a:avLst/>
            </a:prstGeom>
          </p:spPr>
          <p:style>
            <a:lnRef idx="3">
              <a:schemeClr val="lt1"/>
            </a:lnRef>
            <a:fillRef idx="1">
              <a:schemeClr val="accent2"/>
            </a:fillRef>
            <a:effectRef idx="1">
              <a:schemeClr val="accent2"/>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000" kern="1200" dirty="0"/>
                <a:t>3.Was wird danach passieren? </a:t>
              </a:r>
            </a:p>
          </p:txBody>
        </p:sp>
      </p:grpSp>
      <p:grpSp>
        <p:nvGrpSpPr>
          <p:cNvPr id="29" name="Gruppieren 28">
            <a:extLst>
              <a:ext uri="{FF2B5EF4-FFF2-40B4-BE49-F238E27FC236}">
                <a16:creationId xmlns:a16="http://schemas.microsoft.com/office/drawing/2014/main" id="{68271573-A34D-46DB-B592-E585609B652D}"/>
              </a:ext>
            </a:extLst>
          </p:cNvPr>
          <p:cNvGrpSpPr/>
          <p:nvPr/>
        </p:nvGrpSpPr>
        <p:grpSpPr>
          <a:xfrm>
            <a:off x="4516793" y="4535145"/>
            <a:ext cx="1999424" cy="980413"/>
            <a:chOff x="-69729" y="493571"/>
            <a:chExt cx="2525314" cy="1238281"/>
          </a:xfrm>
        </p:grpSpPr>
        <p:sp>
          <p:nvSpPr>
            <p:cNvPr id="30" name="Rechteck 29">
              <a:extLst>
                <a:ext uri="{FF2B5EF4-FFF2-40B4-BE49-F238E27FC236}">
                  <a16:creationId xmlns:a16="http://schemas.microsoft.com/office/drawing/2014/main" id="{305A0FA6-C550-46DD-84DD-C305629E1548}"/>
                </a:ext>
              </a:extLst>
            </p:cNvPr>
            <p:cNvSpPr/>
            <p:nvPr/>
          </p:nvSpPr>
          <p:spPr>
            <a:xfrm>
              <a:off x="0" y="504060"/>
              <a:ext cx="2455585" cy="1227792"/>
            </a:xfrm>
            <a:prstGeom prst="rect">
              <a:avLst/>
            </a:prstGeom>
          </p:spPr>
          <p:style>
            <a:lnRef idx="3">
              <a:schemeClr val="lt1"/>
            </a:lnRef>
            <a:fillRef idx="1">
              <a:schemeClr val="accent2"/>
            </a:fillRef>
            <a:effectRef idx="1">
              <a:schemeClr val="accent2"/>
            </a:effectRef>
            <a:fontRef idx="minor">
              <a:schemeClr val="lt1"/>
            </a:fontRef>
          </p:style>
        </p:sp>
        <p:sp>
          <p:nvSpPr>
            <p:cNvPr id="31" name="Textfeld 30">
              <a:extLst>
                <a:ext uri="{FF2B5EF4-FFF2-40B4-BE49-F238E27FC236}">
                  <a16:creationId xmlns:a16="http://schemas.microsoft.com/office/drawing/2014/main" id="{2EFEBC63-67BE-45E5-A71A-C909E9D87424}"/>
                </a:ext>
              </a:extLst>
            </p:cNvPr>
            <p:cNvSpPr txBox="1"/>
            <p:nvPr/>
          </p:nvSpPr>
          <p:spPr>
            <a:xfrm>
              <a:off x="-69729" y="493571"/>
              <a:ext cx="2455585" cy="1227792"/>
            </a:xfrm>
            <a:prstGeom prst="rect">
              <a:avLst/>
            </a:prstGeom>
          </p:spPr>
          <p:style>
            <a:lnRef idx="3">
              <a:schemeClr val="lt1"/>
            </a:lnRef>
            <a:fillRef idx="1">
              <a:schemeClr val="accent2"/>
            </a:fillRef>
            <a:effectRef idx="1">
              <a:schemeClr val="accent2"/>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000" kern="1200" dirty="0"/>
                <a:t>2. Was wird dann passieren?</a:t>
              </a:r>
            </a:p>
          </p:txBody>
        </p:sp>
      </p:grpSp>
      <p:grpSp>
        <p:nvGrpSpPr>
          <p:cNvPr id="32" name="Gruppieren 31">
            <a:extLst>
              <a:ext uri="{FF2B5EF4-FFF2-40B4-BE49-F238E27FC236}">
                <a16:creationId xmlns:a16="http://schemas.microsoft.com/office/drawing/2014/main" id="{65DA9C5C-792B-4A76-B14F-B286B3484B63}"/>
              </a:ext>
            </a:extLst>
          </p:cNvPr>
          <p:cNvGrpSpPr/>
          <p:nvPr/>
        </p:nvGrpSpPr>
        <p:grpSpPr>
          <a:xfrm>
            <a:off x="4516793" y="3473449"/>
            <a:ext cx="1944216" cy="972108"/>
            <a:chOff x="0" y="504060"/>
            <a:chExt cx="2455585" cy="1227792"/>
          </a:xfrm>
        </p:grpSpPr>
        <p:sp>
          <p:nvSpPr>
            <p:cNvPr id="33" name="Rechteck 32">
              <a:extLst>
                <a:ext uri="{FF2B5EF4-FFF2-40B4-BE49-F238E27FC236}">
                  <a16:creationId xmlns:a16="http://schemas.microsoft.com/office/drawing/2014/main" id="{C2BC2C60-C856-4483-AFBD-A675C5A34785}"/>
                </a:ext>
              </a:extLst>
            </p:cNvPr>
            <p:cNvSpPr/>
            <p:nvPr/>
          </p:nvSpPr>
          <p:spPr>
            <a:xfrm>
              <a:off x="0" y="504060"/>
              <a:ext cx="2455585" cy="1227792"/>
            </a:xfrm>
            <a:prstGeom prst="rect">
              <a:avLst/>
            </a:prstGeom>
          </p:spPr>
          <p:style>
            <a:lnRef idx="3">
              <a:schemeClr val="lt1"/>
            </a:lnRef>
            <a:fillRef idx="1">
              <a:schemeClr val="accent2"/>
            </a:fillRef>
            <a:effectRef idx="1">
              <a:schemeClr val="accent2"/>
            </a:effectRef>
            <a:fontRef idx="minor">
              <a:schemeClr val="lt1"/>
            </a:fontRef>
          </p:style>
        </p:sp>
        <p:sp>
          <p:nvSpPr>
            <p:cNvPr id="34" name="Textfeld 33">
              <a:extLst>
                <a:ext uri="{FF2B5EF4-FFF2-40B4-BE49-F238E27FC236}">
                  <a16:creationId xmlns:a16="http://schemas.microsoft.com/office/drawing/2014/main" id="{04389ED6-B8B1-4F2F-8BCD-AD8359A01E44}"/>
                </a:ext>
              </a:extLst>
            </p:cNvPr>
            <p:cNvSpPr txBox="1"/>
            <p:nvPr/>
          </p:nvSpPr>
          <p:spPr>
            <a:xfrm>
              <a:off x="0" y="504060"/>
              <a:ext cx="2455585" cy="1227792"/>
            </a:xfrm>
            <a:prstGeom prst="rect">
              <a:avLst/>
            </a:prstGeom>
          </p:spPr>
          <p:style>
            <a:lnRef idx="3">
              <a:schemeClr val="lt1"/>
            </a:lnRef>
            <a:fillRef idx="1">
              <a:schemeClr val="accent2"/>
            </a:fillRef>
            <a:effectRef idx="1">
              <a:schemeClr val="accent2"/>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de-CH" sz="2000" dirty="0"/>
                <a:t>1. Was wird passieren?</a:t>
              </a:r>
              <a:endParaRPr lang="de-CH" sz="2000" kern="1200" dirty="0"/>
            </a:p>
          </p:txBody>
        </p:sp>
      </p:grpSp>
      <p:sp>
        <p:nvSpPr>
          <p:cNvPr id="36" name="Rechteck 35">
            <a:extLst>
              <a:ext uri="{FF2B5EF4-FFF2-40B4-BE49-F238E27FC236}">
                <a16:creationId xmlns:a16="http://schemas.microsoft.com/office/drawing/2014/main" id="{DD11DEAB-B41E-452E-86A2-45A10445DA4E}"/>
              </a:ext>
            </a:extLst>
          </p:cNvPr>
          <p:cNvSpPr/>
          <p:nvPr/>
        </p:nvSpPr>
        <p:spPr>
          <a:xfrm>
            <a:off x="135940" y="3789040"/>
            <a:ext cx="1839629" cy="2123658"/>
          </a:xfrm>
          <a:prstGeom prst="rect">
            <a:avLst/>
          </a:prstGeom>
        </p:spPr>
        <p:txBody>
          <a:bodyPr wrap="square">
            <a:spAutoFit/>
          </a:bodyPr>
          <a:lstStyle/>
          <a:p>
            <a:pPr marL="171450" indent="-171450">
              <a:buFont typeface="Arial" panose="020B0604020202020204" pitchFamily="34" charset="0"/>
              <a:buChar char="•"/>
            </a:pPr>
            <a:r>
              <a:rPr lang="de-CH" sz="1200" dirty="0"/>
              <a:t>Wer ist in der Lage, den Impfstoff schnell und effizient zu produzieren?</a:t>
            </a:r>
          </a:p>
          <a:p>
            <a:pPr marL="171450" indent="-171450">
              <a:buFont typeface="Arial" panose="020B0604020202020204" pitchFamily="34" charset="0"/>
              <a:buChar char="•"/>
            </a:pPr>
            <a:r>
              <a:rPr lang="de-CH" sz="1200" dirty="0"/>
              <a:t>Welche Bevölkerungs-gruppen sollen zuerst mit dem Impfstoff versorgt werden? </a:t>
            </a:r>
          </a:p>
          <a:p>
            <a:pPr marL="171450" indent="-171450">
              <a:buFont typeface="Arial" panose="020B0604020202020204" pitchFamily="34" charset="0"/>
              <a:buChar char="•"/>
            </a:pPr>
            <a:r>
              <a:rPr lang="de-CH" sz="1200" dirty="0"/>
              <a:t>Welche Länder erhalten die Medikamente als Erste? </a:t>
            </a:r>
          </a:p>
        </p:txBody>
      </p:sp>
      <p:sp>
        <p:nvSpPr>
          <p:cNvPr id="37" name="Textfeld 36">
            <a:extLst>
              <a:ext uri="{FF2B5EF4-FFF2-40B4-BE49-F238E27FC236}">
                <a16:creationId xmlns:a16="http://schemas.microsoft.com/office/drawing/2014/main" id="{B00CFD81-04DC-48C8-8C4B-7227F0778C03}"/>
              </a:ext>
            </a:extLst>
          </p:cNvPr>
          <p:cNvSpPr txBox="1"/>
          <p:nvPr/>
        </p:nvSpPr>
        <p:spPr>
          <a:xfrm>
            <a:off x="6606752" y="2241188"/>
            <a:ext cx="2484957" cy="1061829"/>
          </a:xfrm>
          <a:prstGeom prst="rect">
            <a:avLst/>
          </a:prstGeom>
          <a:noFill/>
        </p:spPr>
        <p:txBody>
          <a:bodyPr wrap="square" rtlCol="0">
            <a:spAutoFit/>
          </a:bodyPr>
          <a:lstStyle/>
          <a:p>
            <a:r>
              <a:rPr lang="de-CH" sz="900" b="1" dirty="0"/>
              <a:t>Pandemische Allianz: </a:t>
            </a:r>
            <a:br>
              <a:rPr lang="de-CH" sz="900" b="1" dirty="0"/>
            </a:br>
            <a:r>
              <a:rPr lang="de-CH" sz="900" dirty="0"/>
              <a:t>Die Entdeckung des Impfstoffes soll geheim gehalten werden, um mögliche Unruhen / Konflikte zu verhindern. Mit Partnern in einigen Ländern werden die Produktionskapazitäten hochgefahren, bis genügend Medikamente für die gesamte Menschheit vorhanden sind </a:t>
            </a:r>
          </a:p>
        </p:txBody>
      </p:sp>
      <p:sp>
        <p:nvSpPr>
          <p:cNvPr id="38" name="Rechteck 37">
            <a:extLst>
              <a:ext uri="{FF2B5EF4-FFF2-40B4-BE49-F238E27FC236}">
                <a16:creationId xmlns:a16="http://schemas.microsoft.com/office/drawing/2014/main" id="{176E0E85-F2EC-4335-B383-20DA561B74EB}"/>
              </a:ext>
            </a:extLst>
          </p:cNvPr>
          <p:cNvSpPr/>
          <p:nvPr/>
        </p:nvSpPr>
        <p:spPr>
          <a:xfrm>
            <a:off x="6767421" y="3807876"/>
            <a:ext cx="1839629" cy="2123658"/>
          </a:xfrm>
          <a:prstGeom prst="rect">
            <a:avLst/>
          </a:prstGeom>
        </p:spPr>
        <p:txBody>
          <a:bodyPr wrap="square">
            <a:spAutoFit/>
          </a:bodyPr>
          <a:lstStyle/>
          <a:p>
            <a:pPr marL="171450" indent="-171450">
              <a:buFont typeface="Arial" panose="020B0604020202020204" pitchFamily="34" charset="0"/>
              <a:buChar char="•"/>
            </a:pPr>
            <a:r>
              <a:rPr lang="de-CH" sz="1200" dirty="0"/>
              <a:t>Wer ist in der Lage, den Impfstoff schnell und effizient zu produzieren?</a:t>
            </a:r>
          </a:p>
          <a:p>
            <a:pPr marL="171450" indent="-171450">
              <a:buFont typeface="Arial" panose="020B0604020202020204" pitchFamily="34" charset="0"/>
              <a:buChar char="•"/>
            </a:pPr>
            <a:r>
              <a:rPr lang="de-CH" sz="1200" dirty="0"/>
              <a:t>Welche Bevölkerungs-gruppen sollen zuerst mit dem Impfstoff versorgt werden? </a:t>
            </a:r>
          </a:p>
          <a:p>
            <a:pPr marL="171450" indent="-171450">
              <a:buFont typeface="Arial" panose="020B0604020202020204" pitchFamily="34" charset="0"/>
              <a:buChar char="•"/>
            </a:pPr>
            <a:r>
              <a:rPr lang="de-CH" sz="1200" dirty="0"/>
              <a:t>Welche Länder erhalten die Medikamente als Erste? </a:t>
            </a:r>
          </a:p>
        </p:txBody>
      </p:sp>
      <p:sp>
        <p:nvSpPr>
          <p:cNvPr id="39" name="Geschweifte Klammer rechts 38">
            <a:extLst>
              <a:ext uri="{FF2B5EF4-FFF2-40B4-BE49-F238E27FC236}">
                <a16:creationId xmlns:a16="http://schemas.microsoft.com/office/drawing/2014/main" id="{C69B7A16-15C2-4FDF-82FD-B388EFDF4355}"/>
              </a:ext>
            </a:extLst>
          </p:cNvPr>
          <p:cNvSpPr/>
          <p:nvPr/>
        </p:nvSpPr>
        <p:spPr>
          <a:xfrm>
            <a:off x="6461009" y="2276872"/>
            <a:ext cx="118647" cy="99046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CH"/>
          </a:p>
        </p:txBody>
      </p:sp>
      <p:sp>
        <p:nvSpPr>
          <p:cNvPr id="40" name="Geschweifte Klammer links 39">
            <a:extLst>
              <a:ext uri="{FF2B5EF4-FFF2-40B4-BE49-F238E27FC236}">
                <a16:creationId xmlns:a16="http://schemas.microsoft.com/office/drawing/2014/main" id="{7A69C1AF-7DAE-4AF5-9138-8680535A3334}"/>
              </a:ext>
            </a:extLst>
          </p:cNvPr>
          <p:cNvSpPr/>
          <p:nvPr/>
        </p:nvSpPr>
        <p:spPr>
          <a:xfrm>
            <a:off x="2149436" y="2276872"/>
            <a:ext cx="135447" cy="97210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CH"/>
          </a:p>
        </p:txBody>
      </p:sp>
    </p:spTree>
    <p:extLst>
      <p:ext uri="{BB962C8B-B14F-4D97-AF65-F5344CB8AC3E}">
        <p14:creationId xmlns:p14="http://schemas.microsoft.com/office/powerpoint/2010/main" val="2747307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4E77CD-944E-415F-A72C-72A25ABDC0B2}"/>
              </a:ext>
            </a:extLst>
          </p:cNvPr>
          <p:cNvSpPr>
            <a:spLocks noGrp="1"/>
          </p:cNvSpPr>
          <p:nvPr>
            <p:ph type="ctrTitle"/>
          </p:nvPr>
        </p:nvSpPr>
        <p:spPr/>
        <p:txBody>
          <a:bodyPr/>
          <a:lstStyle/>
          <a:p>
            <a:r>
              <a:rPr lang="de-CH" dirty="0"/>
              <a:t>Folien für Ihre Präsentation</a:t>
            </a:r>
          </a:p>
        </p:txBody>
      </p:sp>
      <p:sp>
        <p:nvSpPr>
          <p:cNvPr id="3" name="Untertitel 2">
            <a:extLst>
              <a:ext uri="{FF2B5EF4-FFF2-40B4-BE49-F238E27FC236}">
                <a16:creationId xmlns:a16="http://schemas.microsoft.com/office/drawing/2014/main" id="{E3B35659-EA6F-41C3-A92B-5D6B0B3F1545}"/>
              </a:ext>
            </a:extLst>
          </p:cNvPr>
          <p:cNvSpPr>
            <a:spLocks noGrp="1"/>
          </p:cNvSpPr>
          <p:nvPr>
            <p:ph type="subTitle" idx="1"/>
          </p:nvPr>
        </p:nvSpPr>
        <p:spPr/>
        <p:txBody>
          <a:bodyPr/>
          <a:lstStyle/>
          <a:p>
            <a:r>
              <a:rPr lang="de-CH" dirty="0"/>
              <a:t>Sie können diese Folien verwenden oder aber eigene Folien gestalten</a:t>
            </a:r>
          </a:p>
        </p:txBody>
      </p:sp>
    </p:spTree>
    <p:extLst>
      <p:ext uri="{BB962C8B-B14F-4D97-AF65-F5344CB8AC3E}">
        <p14:creationId xmlns:p14="http://schemas.microsoft.com/office/powerpoint/2010/main" val="3524859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FDEF1A-F5EF-4E60-A978-7330522735A9}"/>
              </a:ext>
            </a:extLst>
          </p:cNvPr>
          <p:cNvSpPr>
            <a:spLocks noGrp="1"/>
          </p:cNvSpPr>
          <p:nvPr>
            <p:ph type="title"/>
          </p:nvPr>
        </p:nvSpPr>
        <p:spPr>
          <a:xfrm>
            <a:off x="457200" y="274638"/>
            <a:ext cx="8229600" cy="1143000"/>
          </a:xfrm>
        </p:spPr>
        <p:txBody>
          <a:bodyPr anchor="ctr">
            <a:normAutofit/>
          </a:bodyPr>
          <a:lstStyle/>
          <a:p>
            <a:pPr>
              <a:lnSpc>
                <a:spcPct val="90000"/>
              </a:lnSpc>
            </a:pPr>
            <a:r>
              <a:rPr lang="de-CH" sz="3700" dirty="0"/>
              <a:t>Ein Impfstoff wurde entdeckt </a:t>
            </a:r>
            <a:br>
              <a:rPr lang="de-CH" sz="3700" dirty="0"/>
            </a:br>
            <a:r>
              <a:rPr lang="de-CH" sz="3700" dirty="0"/>
              <a:t>– wie geht es nun weiter?</a:t>
            </a:r>
          </a:p>
        </p:txBody>
      </p:sp>
      <p:sp>
        <p:nvSpPr>
          <p:cNvPr id="12" name="Content Placeholder 2">
            <a:extLst>
              <a:ext uri="{FF2B5EF4-FFF2-40B4-BE49-F238E27FC236}">
                <a16:creationId xmlns:a16="http://schemas.microsoft.com/office/drawing/2014/main" id="{D3B0E9FC-887C-419A-9CF6-35CA0D316C13}"/>
              </a:ext>
            </a:extLst>
          </p:cNvPr>
          <p:cNvSpPr>
            <a:spLocks noGrp="1"/>
          </p:cNvSpPr>
          <p:nvPr>
            <p:ph sz="half" idx="1"/>
          </p:nvPr>
        </p:nvSpPr>
        <p:spPr>
          <a:xfrm>
            <a:off x="457200" y="1600200"/>
            <a:ext cx="4038600" cy="4525963"/>
          </a:xfrm>
        </p:spPr>
        <p:txBody>
          <a:bodyPr/>
          <a:lstStyle/>
          <a:p>
            <a:pPr marL="0" indent="0">
              <a:buNone/>
            </a:pPr>
            <a:r>
              <a:rPr lang="de-CH" dirty="0"/>
              <a:t>Folgendes Land hat einen Impfstoff entdeckt: </a:t>
            </a:r>
          </a:p>
          <a:p>
            <a:r>
              <a:rPr lang="de-CH" b="1" i="1" dirty="0">
                <a:solidFill>
                  <a:srgbClr val="FF0000"/>
                </a:solidFill>
              </a:rPr>
              <a:t>Land</a:t>
            </a:r>
          </a:p>
          <a:p>
            <a:pPr marL="0" indent="0">
              <a:buNone/>
            </a:pPr>
            <a:r>
              <a:rPr lang="de-CH" dirty="0"/>
              <a:t>Startpunkt</a:t>
            </a:r>
          </a:p>
          <a:p>
            <a:r>
              <a:rPr lang="de-CH" b="1" i="1" dirty="0">
                <a:solidFill>
                  <a:srgbClr val="FF0000"/>
                </a:solidFill>
              </a:rPr>
              <a:t>Transparenz oder Allianz</a:t>
            </a:r>
          </a:p>
        </p:txBody>
      </p:sp>
      <p:pic>
        <p:nvPicPr>
          <p:cNvPr id="7" name="Picture 2" descr="Virus, Erreger, Infektion, Biologie, Medizin, Hygiene">
            <a:extLst>
              <a:ext uri="{FF2B5EF4-FFF2-40B4-BE49-F238E27FC236}">
                <a16:creationId xmlns:a16="http://schemas.microsoft.com/office/drawing/2014/main" id="{575A87C8-C789-42A4-B724-CA462F1524B1}"/>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14241" r="38244" b="2"/>
          <a:stretch/>
        </p:blipFill>
        <p:spPr bwMode="auto">
          <a:xfrm>
            <a:off x="4648200" y="1600200"/>
            <a:ext cx="4038600" cy="4525963"/>
          </a:xfrm>
          <a:prstGeom prst="rect">
            <a:avLst/>
          </a:prstGeom>
          <a:noFill/>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1120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8BE6E8-AAC4-4480-BE73-6C38531E2218}"/>
              </a:ext>
            </a:extLst>
          </p:cNvPr>
          <p:cNvSpPr>
            <a:spLocks noGrp="1"/>
          </p:cNvSpPr>
          <p:nvPr>
            <p:ph type="title"/>
          </p:nvPr>
        </p:nvSpPr>
        <p:spPr/>
        <p:txBody>
          <a:bodyPr/>
          <a:lstStyle/>
          <a:p>
            <a:r>
              <a:rPr lang="de-CH" dirty="0"/>
              <a:t>1. Das wird passieren</a:t>
            </a:r>
          </a:p>
        </p:txBody>
      </p:sp>
      <p:sp>
        <p:nvSpPr>
          <p:cNvPr id="3" name="Inhaltsplatzhalter 2">
            <a:extLst>
              <a:ext uri="{FF2B5EF4-FFF2-40B4-BE49-F238E27FC236}">
                <a16:creationId xmlns:a16="http://schemas.microsoft.com/office/drawing/2014/main" id="{79A4726E-EBAE-4839-8780-FAEFD637290F}"/>
              </a:ext>
            </a:extLst>
          </p:cNvPr>
          <p:cNvSpPr>
            <a:spLocks noGrp="1"/>
          </p:cNvSpPr>
          <p:nvPr>
            <p:ph idx="1"/>
          </p:nvPr>
        </p:nvSpPr>
        <p:spPr/>
        <p:txBody>
          <a:bodyPr/>
          <a:lstStyle/>
          <a:p>
            <a:r>
              <a:rPr lang="de-CH" dirty="0"/>
              <a:t>Text, Bild, Audio oder Video einfügen</a:t>
            </a:r>
          </a:p>
        </p:txBody>
      </p:sp>
    </p:spTree>
    <p:extLst>
      <p:ext uri="{BB962C8B-B14F-4D97-AF65-F5344CB8AC3E}">
        <p14:creationId xmlns:p14="http://schemas.microsoft.com/office/powerpoint/2010/main" val="1717664781"/>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738</Words>
  <Application>Microsoft Macintosh PowerPoint</Application>
  <PresentationFormat>Bildschirmpräsentation (4:3)</PresentationFormat>
  <Paragraphs>77</Paragraphs>
  <Slides>12</Slides>
  <Notes>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Wingdings</vt:lpstr>
      <vt:lpstr>Larissa</vt:lpstr>
      <vt:lpstr>Endlich: Ein Impfstoff wurde entdeckt!</vt:lpstr>
      <vt:lpstr>Endlich: Ein Impfstoff wurde entdeckt! ABER …</vt:lpstr>
      <vt:lpstr>1. Globale Transparenz</vt:lpstr>
      <vt:lpstr>2. Pandemische Allianz</vt:lpstr>
      <vt:lpstr>Auftrag: Entwerfen Sie ein Szenario, wie es nach der Entdeckung eines Impfstoffes gegen Covid-19 weitergehen könnte. </vt:lpstr>
      <vt:lpstr>PowerPoint-Präsentation</vt:lpstr>
      <vt:lpstr>Folien für Ihre Präsentation</vt:lpstr>
      <vt:lpstr>Ein Impfstoff wurde entdeckt  – wie geht es nun weiter?</vt:lpstr>
      <vt:lpstr>1. Das wird passieren</vt:lpstr>
      <vt:lpstr>2. Das wird dann passieren</vt:lpstr>
      <vt:lpstr>3. Das wird danach passieren</vt:lpstr>
      <vt:lpstr>4. Das wird passieren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Remy Kauffmann</dc:creator>
  <cp:lastModifiedBy>Stefan Hofer</cp:lastModifiedBy>
  <cp:revision>14</cp:revision>
  <dcterms:created xsi:type="dcterms:W3CDTF">2020-05-28T09:32:49Z</dcterms:created>
  <dcterms:modified xsi:type="dcterms:W3CDTF">2020-06-03T16:14:04Z</dcterms:modified>
</cp:coreProperties>
</file>