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4" r:id="rId3"/>
    <p:sldId id="259" r:id="rId4"/>
    <p:sldId id="262" r:id="rId5"/>
    <p:sldId id="260" r:id="rId6"/>
    <p:sldId id="263"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345" autoAdjust="0"/>
  </p:normalViewPr>
  <p:slideViewPr>
    <p:cSldViewPr>
      <p:cViewPr varScale="1">
        <p:scale>
          <a:sx n="72" d="100"/>
          <a:sy n="72" d="100"/>
        </p:scale>
        <p:origin x="-2232" y="-96"/>
      </p:cViewPr>
      <p:guideLst>
        <p:guide orient="horz" pos="2160"/>
        <p:guide pos="2880"/>
      </p:guideLst>
    </p:cSldViewPr>
  </p:slideViewPr>
  <p:notesTextViewPr>
    <p:cViewPr>
      <p:scale>
        <a:sx n="1" d="1"/>
        <a:sy n="1" d="1"/>
      </p:scale>
      <p:origin x="0" y="0"/>
    </p:cViewPr>
  </p:notesTextViewPr>
  <p:sorterViewPr>
    <p:cViewPr>
      <p:scale>
        <a:sx n="100" d="100"/>
        <a:sy n="100" d="100"/>
      </p:scale>
      <p:origin x="0" y="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E0801-FB65-4145-BF3A-ECA640C45637}" type="datetimeFigureOut">
              <a:rPr lang="de-CH" smtClean="0"/>
              <a:t>18.10.2014</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B318B-3E88-426F-8FCE-182ADFDB2138}" type="slidenum">
              <a:rPr lang="de-CH" smtClean="0"/>
              <a:t>‹Nr.›</a:t>
            </a:fld>
            <a:endParaRPr lang="de-CH"/>
          </a:p>
        </p:txBody>
      </p:sp>
    </p:spTree>
    <p:extLst>
      <p:ext uri="{BB962C8B-B14F-4D97-AF65-F5344CB8AC3E}">
        <p14:creationId xmlns:p14="http://schemas.microsoft.com/office/powerpoint/2010/main" val="1004696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1</a:t>
            </a:fld>
            <a:endParaRPr lang="de-CH"/>
          </a:p>
        </p:txBody>
      </p:sp>
    </p:spTree>
    <p:extLst>
      <p:ext uri="{BB962C8B-B14F-4D97-AF65-F5344CB8AC3E}">
        <p14:creationId xmlns:p14="http://schemas.microsoft.com/office/powerpoint/2010/main" val="3531126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http://en.wikipedia.org/wiki/2014_Israel%E2%80%93Gaza_conflict</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(Englische Seite; 28.8.2014, 09.47) </a:t>
            </a:r>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10</a:t>
            </a:fld>
            <a:endParaRPr lang="de-CH"/>
          </a:p>
        </p:txBody>
      </p:sp>
    </p:spTree>
    <p:extLst>
      <p:ext uri="{BB962C8B-B14F-4D97-AF65-F5344CB8AC3E}">
        <p14:creationId xmlns:p14="http://schemas.microsoft.com/office/powerpoint/2010/main" val="2323770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http://ar.wikipedia.org/wiki/%D8%A7%D9%84%D8%AD%D8%B1%D8%A8_%D8%B9%D9%84%D9%89_%D8%BA%D8%B2%D8%A9_2014</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(Arabische Seite; 28.8.2014, 10.05</a:t>
            </a:r>
            <a:br>
              <a:rPr lang="de-DE" sz="1200" dirty="0" smtClean="0"/>
            </a:br>
            <a:r>
              <a:rPr lang="de-DE" sz="1200" dirty="0" smtClean="0"/>
              <a:t>übersetzt mit Google </a:t>
            </a:r>
            <a:r>
              <a:rPr lang="de-DE" sz="1200" dirty="0" err="1" smtClean="0"/>
              <a:t>Translate</a:t>
            </a:r>
            <a:r>
              <a:rPr lang="de-DE" sz="1200" dirty="0" smtClean="0"/>
              <a:t>)</a:t>
            </a:r>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11</a:t>
            </a:fld>
            <a:endParaRPr lang="de-CH"/>
          </a:p>
        </p:txBody>
      </p:sp>
    </p:spTree>
    <p:extLst>
      <p:ext uri="{BB962C8B-B14F-4D97-AF65-F5344CB8AC3E}">
        <p14:creationId xmlns:p14="http://schemas.microsoft.com/office/powerpoint/2010/main" val="3120371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http://ar.wikipedia.org/wiki/%D8%A7%D9%84%D8%AD%D8%B1%D8%A8_%D8%B9%D9%84%D9%89_%D8%BA%D8%B2%D8%A9_2014</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(Arabische Seite; 28.8.2014, 10.05</a:t>
            </a:r>
            <a:br>
              <a:rPr lang="de-DE" sz="1200" dirty="0" smtClean="0"/>
            </a:br>
            <a:r>
              <a:rPr lang="de-DE" sz="1200" dirty="0" smtClean="0"/>
              <a:t>übersetzt mit Google </a:t>
            </a:r>
            <a:r>
              <a:rPr lang="de-DE" sz="1200" dirty="0" err="1" smtClean="0"/>
              <a:t>Translate</a:t>
            </a:r>
            <a:r>
              <a:rPr lang="de-DE" sz="1200" dirty="0" smtClean="0"/>
              <a:t>)</a:t>
            </a:r>
            <a:endParaRPr lang="de-CH" dirty="0" smtClean="0"/>
          </a:p>
          <a:p>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12</a:t>
            </a:fld>
            <a:endParaRPr lang="de-CH"/>
          </a:p>
        </p:txBody>
      </p:sp>
    </p:spTree>
    <p:extLst>
      <p:ext uri="{BB962C8B-B14F-4D97-AF65-F5344CB8AC3E}">
        <p14:creationId xmlns:p14="http://schemas.microsoft.com/office/powerpoint/2010/main" val="3331041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http://ar.wikipedia.org/wiki/%D8%A7%D9%84%D8%AD%D8%B1%D8%A8_%D8%B9%D9%84%D9%89_%D8%BA%D8%B2%D8%A9_2014</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(Arabische Seite; 28.8.2014, 10.05</a:t>
            </a:r>
            <a:br>
              <a:rPr lang="de-DE" sz="1200" dirty="0" smtClean="0"/>
            </a:br>
            <a:r>
              <a:rPr lang="de-DE" sz="1200" dirty="0" smtClean="0"/>
              <a:t>übersetzt mit Google </a:t>
            </a:r>
            <a:r>
              <a:rPr lang="de-DE" sz="1200" dirty="0" err="1" smtClean="0"/>
              <a:t>Translate</a:t>
            </a:r>
            <a:r>
              <a:rPr lang="de-DE" sz="1200" dirty="0" smtClean="0"/>
              <a:t>)</a:t>
            </a:r>
            <a:endParaRPr lang="de-CH" dirty="0" smtClean="0"/>
          </a:p>
          <a:p>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13</a:t>
            </a:fld>
            <a:endParaRPr lang="de-CH"/>
          </a:p>
        </p:txBody>
      </p:sp>
    </p:spTree>
    <p:extLst>
      <p:ext uri="{BB962C8B-B14F-4D97-AF65-F5344CB8AC3E}">
        <p14:creationId xmlns:p14="http://schemas.microsoft.com/office/powerpoint/2010/main" val="3678191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http://ar.wikipedia.org/wiki/%D8%A7%D9%84%D8%AD%D8%B1%D8%A8_%D8%B9%D9%84%D9%89_%D8%BA%D8%B2%D8%A9_2014</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(Arabische Seite; 28.8.2014, 10.05</a:t>
            </a:r>
            <a:br>
              <a:rPr lang="de-DE" sz="1200" dirty="0" smtClean="0"/>
            </a:br>
            <a:r>
              <a:rPr lang="de-DE" sz="1200" dirty="0" smtClean="0"/>
              <a:t>übersetzt mit Google </a:t>
            </a:r>
            <a:r>
              <a:rPr lang="de-DE" sz="1200" dirty="0" err="1" smtClean="0"/>
              <a:t>Translate</a:t>
            </a:r>
            <a:r>
              <a:rPr lang="de-DE" sz="1200" dirty="0" smtClean="0"/>
              <a:t>)</a:t>
            </a:r>
            <a:endParaRPr lang="de-CH" dirty="0" smtClean="0"/>
          </a:p>
          <a:p>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14</a:t>
            </a:fld>
            <a:endParaRPr lang="de-CH"/>
          </a:p>
        </p:txBody>
      </p:sp>
    </p:spTree>
    <p:extLst>
      <p:ext uri="{BB962C8B-B14F-4D97-AF65-F5344CB8AC3E}">
        <p14:creationId xmlns:p14="http://schemas.microsoft.com/office/powerpoint/2010/main" val="2551188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http://he.wikipedia.org/wiki/%D7%9E%D7%91%D7%A6%D7%A2_%D7%A6%D7%95%D7%A7_%D7%90%D7%99%D7%AA%D7%9F</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(Hebräische Seite; 28.8.2014, 09.54</a:t>
            </a:r>
            <a:br>
              <a:rPr lang="de-DE" sz="1200" dirty="0" smtClean="0"/>
            </a:br>
            <a:r>
              <a:rPr lang="de-DE" sz="1200" dirty="0" smtClean="0"/>
              <a:t>übersetzt mit Google </a:t>
            </a:r>
            <a:r>
              <a:rPr lang="de-DE" sz="1200" dirty="0" err="1" smtClean="0"/>
              <a:t>Translate</a:t>
            </a:r>
            <a:r>
              <a:rPr lang="de-DE" sz="1200" dirty="0" smtClean="0"/>
              <a:t>)</a:t>
            </a:r>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15</a:t>
            </a:fld>
            <a:endParaRPr lang="de-CH"/>
          </a:p>
        </p:txBody>
      </p:sp>
    </p:spTree>
    <p:extLst>
      <p:ext uri="{BB962C8B-B14F-4D97-AF65-F5344CB8AC3E}">
        <p14:creationId xmlns:p14="http://schemas.microsoft.com/office/powerpoint/2010/main" val="3120371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http://he.wikipedia.org/wiki/%D7%9E%D7%91%D7%A6%D7%A2_%D7%A6%D7%95%D7%A7_%D7%90%D7%99%D7%AA%D7%9F</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(Hebräische Seite; 28.8.2014, 09.54</a:t>
            </a:r>
            <a:br>
              <a:rPr lang="de-DE" sz="1200" dirty="0" smtClean="0"/>
            </a:br>
            <a:r>
              <a:rPr lang="de-DE" sz="1200" dirty="0" smtClean="0"/>
              <a:t>übersetzt mit Google </a:t>
            </a:r>
            <a:r>
              <a:rPr lang="de-DE" sz="1200" dirty="0" err="1" smtClean="0"/>
              <a:t>Translate</a:t>
            </a:r>
            <a:r>
              <a:rPr lang="de-DE" sz="1200" dirty="0" smtClean="0"/>
              <a:t>)</a:t>
            </a:r>
            <a:endParaRPr lang="de-CH" dirty="0" smtClean="0"/>
          </a:p>
          <a:p>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16</a:t>
            </a:fld>
            <a:endParaRPr lang="de-CH"/>
          </a:p>
        </p:txBody>
      </p:sp>
    </p:spTree>
    <p:extLst>
      <p:ext uri="{BB962C8B-B14F-4D97-AF65-F5344CB8AC3E}">
        <p14:creationId xmlns:p14="http://schemas.microsoft.com/office/powerpoint/2010/main" val="402865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http://he.wikipedia.org/wiki/%D7%9E%D7%91%D7%A6%D7%A2_%D7%A6%D7%95%D7%A7_%D7%90%D7%99%D7%AA%D7%9F</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(Hebräische Seite; 28.8.2014, 09.54</a:t>
            </a:r>
            <a:br>
              <a:rPr lang="de-DE" sz="1200" dirty="0" smtClean="0"/>
            </a:br>
            <a:r>
              <a:rPr lang="de-DE" sz="1200" dirty="0" smtClean="0"/>
              <a:t>übersetzt mit Google </a:t>
            </a:r>
            <a:r>
              <a:rPr lang="de-DE" sz="1200" dirty="0" err="1" smtClean="0"/>
              <a:t>Translate</a:t>
            </a:r>
            <a:r>
              <a:rPr lang="de-DE" sz="1200" dirty="0" smtClean="0"/>
              <a:t>)</a:t>
            </a:r>
            <a:endParaRPr lang="de-CH" dirty="0" smtClean="0"/>
          </a:p>
          <a:p>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17</a:t>
            </a:fld>
            <a:endParaRPr lang="de-CH"/>
          </a:p>
        </p:txBody>
      </p:sp>
    </p:spTree>
    <p:extLst>
      <p:ext uri="{BB962C8B-B14F-4D97-AF65-F5344CB8AC3E}">
        <p14:creationId xmlns:p14="http://schemas.microsoft.com/office/powerpoint/2010/main" val="1637578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http://he.wikipedia.org/wiki/%D7%9E%D7%91%D7%A6%D7%A2_%D7%A6%D7%95%D7%A7_%D7%90%D7%99%D7%AA%D7%9F</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(Hebräische Seite; 28.8.2014, 09.54</a:t>
            </a:r>
            <a:br>
              <a:rPr lang="de-DE" sz="1200" dirty="0" smtClean="0"/>
            </a:br>
            <a:r>
              <a:rPr lang="de-DE" sz="1200" dirty="0" smtClean="0"/>
              <a:t>übersetzt mit Google </a:t>
            </a:r>
            <a:r>
              <a:rPr lang="de-DE" sz="1200" dirty="0" err="1" smtClean="0"/>
              <a:t>Translate</a:t>
            </a:r>
            <a:r>
              <a:rPr lang="de-DE" sz="1200" dirty="0" smtClean="0"/>
              <a:t>)</a:t>
            </a:r>
            <a:endParaRPr lang="de-CH" dirty="0" smtClean="0"/>
          </a:p>
          <a:p>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18</a:t>
            </a:fld>
            <a:endParaRPr lang="de-CH"/>
          </a:p>
        </p:txBody>
      </p:sp>
    </p:spTree>
    <p:extLst>
      <p:ext uri="{BB962C8B-B14F-4D97-AF65-F5344CB8AC3E}">
        <p14:creationId xmlns:p14="http://schemas.microsoft.com/office/powerpoint/2010/main" val="2128590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http://he.wikipedia.org/wiki/%D7%9E%D7%91%D7%A6%D7%A2_%D7%A6%D7%95%D7%A7_%D7%90%D7%99%D7%AA%D7%9F</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(Hebräische Seite; 28.8.2014, 09.54</a:t>
            </a:r>
            <a:br>
              <a:rPr lang="de-DE" sz="1200" dirty="0" smtClean="0"/>
            </a:br>
            <a:r>
              <a:rPr lang="de-DE" sz="1200" dirty="0" smtClean="0"/>
              <a:t>übersetzt mit Google </a:t>
            </a:r>
            <a:r>
              <a:rPr lang="de-DE" sz="1200" dirty="0" err="1" smtClean="0"/>
              <a:t>Translate</a:t>
            </a:r>
            <a:r>
              <a:rPr lang="de-DE" sz="1200" dirty="0" smtClean="0"/>
              <a:t>)</a:t>
            </a:r>
            <a:endParaRPr lang="de-CH" dirty="0" smtClean="0"/>
          </a:p>
          <a:p>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19</a:t>
            </a:fld>
            <a:endParaRPr lang="de-CH"/>
          </a:p>
        </p:txBody>
      </p:sp>
    </p:spTree>
    <p:extLst>
      <p:ext uri="{BB962C8B-B14F-4D97-AF65-F5344CB8AC3E}">
        <p14:creationId xmlns:p14="http://schemas.microsoft.com/office/powerpoint/2010/main" val="3025941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2</a:t>
            </a:fld>
            <a:endParaRPr lang="de-CH"/>
          </a:p>
        </p:txBody>
      </p:sp>
    </p:spTree>
    <p:extLst>
      <p:ext uri="{BB962C8B-B14F-4D97-AF65-F5344CB8AC3E}">
        <p14:creationId xmlns:p14="http://schemas.microsoft.com/office/powerpoint/2010/main" val="3531126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http://he.wikipedia.org/wiki/%D7%9E%D7%91%D7%A6%D7%A2_%D7%A6%D7%95%D7%A7_%D7%90%D7%99%D7%AA%D7%9F</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(Hebräische Seite; 28.8.2014, 09.54</a:t>
            </a:r>
            <a:br>
              <a:rPr lang="de-DE" sz="1200" dirty="0" smtClean="0"/>
            </a:br>
            <a:r>
              <a:rPr lang="de-DE" sz="1200" dirty="0" smtClean="0"/>
              <a:t>übersetzt mit Google </a:t>
            </a:r>
            <a:r>
              <a:rPr lang="de-DE" sz="1200" dirty="0" err="1" smtClean="0"/>
              <a:t>Translate</a:t>
            </a:r>
            <a:r>
              <a:rPr lang="de-DE" sz="1200" dirty="0" smtClean="0"/>
              <a:t>)</a:t>
            </a:r>
            <a:endParaRPr lang="de-CH" dirty="0" smtClean="0"/>
          </a:p>
          <a:p>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20</a:t>
            </a:fld>
            <a:endParaRPr lang="de-CH"/>
          </a:p>
        </p:txBody>
      </p:sp>
    </p:spTree>
    <p:extLst>
      <p:ext uri="{BB962C8B-B14F-4D97-AF65-F5344CB8AC3E}">
        <p14:creationId xmlns:p14="http://schemas.microsoft.com/office/powerpoint/2010/main" val="1536187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http://he.wikipedia.org/wiki/%D7%9E%D7%91%D7%A6%D7%A2_%D7%A6%D7%95%D7%A7_%D7%90%D7%99%D7%AA%D7%9F</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(Hebräische Seite; 28.8.2014, 09.54</a:t>
            </a:r>
            <a:br>
              <a:rPr lang="de-DE" sz="1200" dirty="0" smtClean="0"/>
            </a:br>
            <a:r>
              <a:rPr lang="de-DE" sz="1200" dirty="0" smtClean="0"/>
              <a:t>übersetzt mit Google </a:t>
            </a:r>
            <a:r>
              <a:rPr lang="de-DE" sz="1200" dirty="0" err="1" smtClean="0"/>
              <a:t>Translate</a:t>
            </a:r>
            <a:r>
              <a:rPr lang="de-DE" sz="1200" dirty="0" smtClean="0"/>
              <a:t>)</a:t>
            </a:r>
            <a:endParaRPr lang="de-CH" dirty="0" smtClean="0"/>
          </a:p>
          <a:p>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21</a:t>
            </a:fld>
            <a:endParaRPr lang="de-CH"/>
          </a:p>
        </p:txBody>
      </p:sp>
    </p:spTree>
    <p:extLst>
      <p:ext uri="{BB962C8B-B14F-4D97-AF65-F5344CB8AC3E}">
        <p14:creationId xmlns:p14="http://schemas.microsoft.com/office/powerpoint/2010/main" val="3277442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http://he.wikipedia.org/wiki/%D7%9E%D7%91%D7%A6%D7%A2_%D7%A6%D7%95%D7%A7_%D7%90%D7%99%D7%AA%D7%9F</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(Hebräische Seite; 28.8.2014, 09.54</a:t>
            </a:r>
            <a:br>
              <a:rPr lang="de-DE" sz="1200" dirty="0" smtClean="0"/>
            </a:br>
            <a:r>
              <a:rPr lang="de-DE" sz="1200" dirty="0" smtClean="0"/>
              <a:t>übersetzt mit Google </a:t>
            </a:r>
            <a:r>
              <a:rPr lang="de-DE" sz="1200" dirty="0" err="1" smtClean="0"/>
              <a:t>Translate</a:t>
            </a:r>
            <a:r>
              <a:rPr lang="de-DE" sz="1200" dirty="0" smtClean="0"/>
              <a:t>)</a:t>
            </a:r>
            <a:endParaRPr lang="de-CH" dirty="0" smtClean="0"/>
          </a:p>
          <a:p>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22</a:t>
            </a:fld>
            <a:endParaRPr lang="de-CH"/>
          </a:p>
        </p:txBody>
      </p:sp>
    </p:spTree>
    <p:extLst>
      <p:ext uri="{BB962C8B-B14F-4D97-AF65-F5344CB8AC3E}">
        <p14:creationId xmlns:p14="http://schemas.microsoft.com/office/powerpoint/2010/main" val="827133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http://he.wikipedia.org/wiki/%D7%9E%D7%91%D7%A6%D7%A2_%D7%A6%D7%95%D7%A7_%D7%90%D7%99%D7%AA%D7%9F</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(Hebräische Seite; 28.8.2014, 09.54</a:t>
            </a:r>
            <a:br>
              <a:rPr lang="de-DE" sz="1200" dirty="0" smtClean="0"/>
            </a:br>
            <a:r>
              <a:rPr lang="de-DE" sz="1200" dirty="0" smtClean="0"/>
              <a:t>übersetzt mit Google </a:t>
            </a:r>
            <a:r>
              <a:rPr lang="de-DE" sz="1200" dirty="0" err="1" smtClean="0"/>
              <a:t>Translate</a:t>
            </a:r>
            <a:r>
              <a:rPr lang="de-DE" sz="1200" dirty="0" smtClean="0"/>
              <a:t>)</a:t>
            </a:r>
            <a:endParaRPr lang="de-CH" dirty="0" smtClean="0"/>
          </a:p>
          <a:p>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23</a:t>
            </a:fld>
            <a:endParaRPr lang="de-CH"/>
          </a:p>
        </p:txBody>
      </p:sp>
    </p:spTree>
    <p:extLst>
      <p:ext uri="{BB962C8B-B14F-4D97-AF65-F5344CB8AC3E}">
        <p14:creationId xmlns:p14="http://schemas.microsoft.com/office/powerpoint/2010/main" val="84194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http://de.wikipedia.org/wiki/Operation_Protective_Edge</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(Deutsche Seite; 28.8.2014, 09.35) </a:t>
            </a:r>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3</a:t>
            </a:fld>
            <a:endParaRPr lang="de-CH"/>
          </a:p>
        </p:txBody>
      </p:sp>
    </p:spTree>
    <p:extLst>
      <p:ext uri="{BB962C8B-B14F-4D97-AF65-F5344CB8AC3E}">
        <p14:creationId xmlns:p14="http://schemas.microsoft.com/office/powerpoint/2010/main" val="2862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http://de.wikipedia.org/wiki/Operation_Protective_Edge</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(Deutsche Seite; 28.8.2014, 09.35) </a:t>
            </a:r>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4</a:t>
            </a:fld>
            <a:endParaRPr lang="de-CH"/>
          </a:p>
        </p:txBody>
      </p:sp>
    </p:spTree>
    <p:extLst>
      <p:ext uri="{BB962C8B-B14F-4D97-AF65-F5344CB8AC3E}">
        <p14:creationId xmlns:p14="http://schemas.microsoft.com/office/powerpoint/2010/main" val="26493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http://de.wikipedia.org/wiki/Operation_Protective_Edge</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(Deutsche Seite; 28.8.2014, 09.35) </a:t>
            </a:r>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5</a:t>
            </a:fld>
            <a:endParaRPr lang="de-CH"/>
          </a:p>
        </p:txBody>
      </p:sp>
    </p:spTree>
    <p:extLst>
      <p:ext uri="{BB962C8B-B14F-4D97-AF65-F5344CB8AC3E}">
        <p14:creationId xmlns:p14="http://schemas.microsoft.com/office/powerpoint/2010/main" val="364298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http://en.wikipedia.org/wiki/2014_Israel%E2%80%93Gaza_conflict</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(Englische Seite; 28.8.2014, 09.47) </a:t>
            </a:r>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6</a:t>
            </a:fld>
            <a:endParaRPr lang="de-CH"/>
          </a:p>
        </p:txBody>
      </p:sp>
    </p:spTree>
    <p:extLst>
      <p:ext uri="{BB962C8B-B14F-4D97-AF65-F5344CB8AC3E}">
        <p14:creationId xmlns:p14="http://schemas.microsoft.com/office/powerpoint/2010/main" val="3120371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http://en.wikipedia.org/wiki/2014_Israel%E2%80%93Gaza_conflict</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(Englische Seite; 28.8.2014, 09.47) </a:t>
            </a:r>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7</a:t>
            </a:fld>
            <a:endParaRPr lang="de-CH"/>
          </a:p>
        </p:txBody>
      </p:sp>
    </p:spTree>
    <p:extLst>
      <p:ext uri="{BB962C8B-B14F-4D97-AF65-F5344CB8AC3E}">
        <p14:creationId xmlns:p14="http://schemas.microsoft.com/office/powerpoint/2010/main" val="25529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http://en.wikipedia.org/wiki/2014_Israel%E2%80%93Gaza_conflict</a:t>
            </a:r>
          </a:p>
          <a:p>
            <a:endParaRPr lang="de-CH" dirty="0" smtClean="0"/>
          </a:p>
          <a:p>
            <a:r>
              <a:rPr lang="de-DE" dirty="0" smtClean="0"/>
              <a:t>Operation </a:t>
            </a:r>
            <a:r>
              <a:rPr lang="de-DE" dirty="0" err="1" smtClean="0"/>
              <a:t>Protective</a:t>
            </a:r>
            <a:r>
              <a:rPr lang="de-DE" dirty="0" smtClean="0"/>
              <a:t> Edge </a:t>
            </a:r>
            <a:br>
              <a:rPr lang="de-DE" dirty="0" smtClean="0"/>
            </a:br>
            <a:r>
              <a:rPr lang="de-DE" sz="1200" dirty="0" smtClean="0"/>
              <a:t>(Englische Seite; 28.8.2014, 09.47) </a:t>
            </a:r>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8</a:t>
            </a:fld>
            <a:endParaRPr lang="de-CH"/>
          </a:p>
        </p:txBody>
      </p:sp>
    </p:spTree>
    <p:extLst>
      <p:ext uri="{BB962C8B-B14F-4D97-AF65-F5344CB8AC3E}">
        <p14:creationId xmlns:p14="http://schemas.microsoft.com/office/powerpoint/2010/main" val="224333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http://en.wikipedia.org/wiki/2014_Israel%E2%80%93Gaza_conflict</a:t>
            </a:r>
          </a:p>
          <a:p>
            <a:endParaRPr lang="de-DE" dirty="0" smtClean="0"/>
          </a:p>
          <a:p>
            <a:r>
              <a:rPr lang="de-DE" dirty="0" smtClean="0"/>
              <a:t>Operation </a:t>
            </a:r>
            <a:r>
              <a:rPr lang="de-DE" dirty="0" err="1" smtClean="0"/>
              <a:t>Protective</a:t>
            </a:r>
            <a:r>
              <a:rPr lang="de-DE" dirty="0" smtClean="0"/>
              <a:t> Edge </a:t>
            </a:r>
            <a:br>
              <a:rPr lang="de-DE" dirty="0" smtClean="0"/>
            </a:br>
            <a:r>
              <a:rPr lang="de-DE" sz="1200" dirty="0" smtClean="0"/>
              <a:t>(Englische Seite; 28.8.2014, 09.47) </a:t>
            </a:r>
            <a:endParaRPr lang="de-CH" dirty="0"/>
          </a:p>
        </p:txBody>
      </p:sp>
      <p:sp>
        <p:nvSpPr>
          <p:cNvPr id="4" name="Foliennummernplatzhalter 3"/>
          <p:cNvSpPr>
            <a:spLocks noGrp="1"/>
          </p:cNvSpPr>
          <p:nvPr>
            <p:ph type="sldNum" sz="quarter" idx="10"/>
          </p:nvPr>
        </p:nvSpPr>
        <p:spPr/>
        <p:txBody>
          <a:bodyPr/>
          <a:lstStyle/>
          <a:p>
            <a:fld id="{731B318B-3E88-426F-8FCE-182ADFDB2138}" type="slidenum">
              <a:rPr lang="de-CH" smtClean="0"/>
              <a:t>9</a:t>
            </a:fld>
            <a:endParaRPr lang="de-CH"/>
          </a:p>
        </p:txBody>
      </p:sp>
    </p:spTree>
    <p:extLst>
      <p:ext uri="{BB962C8B-B14F-4D97-AF65-F5344CB8AC3E}">
        <p14:creationId xmlns:p14="http://schemas.microsoft.com/office/powerpoint/2010/main" val="345059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3B0F2A21-CE15-4668-A785-254A2B51BB00}" type="datetimeFigureOut">
              <a:rPr lang="de-CH" smtClean="0"/>
              <a:t>18.10.2014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0A65F18-1D4C-4FFC-8892-ED3CCE841B29}" type="slidenum">
              <a:rPr lang="de-CH" smtClean="0"/>
              <a:t>‹Nr.›</a:t>
            </a:fld>
            <a:endParaRPr lang="de-CH"/>
          </a:p>
        </p:txBody>
      </p:sp>
    </p:spTree>
    <p:extLst>
      <p:ext uri="{BB962C8B-B14F-4D97-AF65-F5344CB8AC3E}">
        <p14:creationId xmlns:p14="http://schemas.microsoft.com/office/powerpoint/2010/main" val="165234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3B0F2A21-CE15-4668-A785-254A2B51BB00}" type="datetimeFigureOut">
              <a:rPr lang="de-CH" smtClean="0"/>
              <a:t>18.10.2014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0A65F18-1D4C-4FFC-8892-ED3CCE841B29}" type="slidenum">
              <a:rPr lang="de-CH" smtClean="0"/>
              <a:t>‹Nr.›</a:t>
            </a:fld>
            <a:endParaRPr lang="de-CH"/>
          </a:p>
        </p:txBody>
      </p:sp>
    </p:spTree>
    <p:extLst>
      <p:ext uri="{BB962C8B-B14F-4D97-AF65-F5344CB8AC3E}">
        <p14:creationId xmlns:p14="http://schemas.microsoft.com/office/powerpoint/2010/main" val="175214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3B0F2A21-CE15-4668-A785-254A2B51BB00}" type="datetimeFigureOut">
              <a:rPr lang="de-CH" smtClean="0"/>
              <a:t>18.10.2014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0A65F18-1D4C-4FFC-8892-ED3CCE841B29}" type="slidenum">
              <a:rPr lang="de-CH" smtClean="0"/>
              <a:t>‹Nr.›</a:t>
            </a:fld>
            <a:endParaRPr lang="de-CH"/>
          </a:p>
        </p:txBody>
      </p:sp>
    </p:spTree>
    <p:extLst>
      <p:ext uri="{BB962C8B-B14F-4D97-AF65-F5344CB8AC3E}">
        <p14:creationId xmlns:p14="http://schemas.microsoft.com/office/powerpoint/2010/main" val="401025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3B0F2A21-CE15-4668-A785-254A2B51BB00}" type="datetimeFigureOut">
              <a:rPr lang="de-CH" smtClean="0"/>
              <a:t>18.10.2014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0A65F18-1D4C-4FFC-8892-ED3CCE841B29}" type="slidenum">
              <a:rPr lang="de-CH" smtClean="0"/>
              <a:t>‹Nr.›</a:t>
            </a:fld>
            <a:endParaRPr lang="de-CH"/>
          </a:p>
        </p:txBody>
      </p:sp>
    </p:spTree>
    <p:extLst>
      <p:ext uri="{BB962C8B-B14F-4D97-AF65-F5344CB8AC3E}">
        <p14:creationId xmlns:p14="http://schemas.microsoft.com/office/powerpoint/2010/main" val="360494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3B0F2A21-CE15-4668-A785-254A2B51BB00}" type="datetimeFigureOut">
              <a:rPr lang="de-CH" smtClean="0"/>
              <a:t>18.10.2014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0A65F18-1D4C-4FFC-8892-ED3CCE841B29}" type="slidenum">
              <a:rPr lang="de-CH" smtClean="0"/>
              <a:t>‹Nr.›</a:t>
            </a:fld>
            <a:endParaRPr lang="de-CH"/>
          </a:p>
        </p:txBody>
      </p:sp>
    </p:spTree>
    <p:extLst>
      <p:ext uri="{BB962C8B-B14F-4D97-AF65-F5344CB8AC3E}">
        <p14:creationId xmlns:p14="http://schemas.microsoft.com/office/powerpoint/2010/main" val="216452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3B0F2A21-CE15-4668-A785-254A2B51BB00}" type="datetimeFigureOut">
              <a:rPr lang="de-CH" smtClean="0"/>
              <a:t>18.10.2014</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E0A65F18-1D4C-4FFC-8892-ED3CCE841B29}" type="slidenum">
              <a:rPr lang="de-CH" smtClean="0"/>
              <a:t>‹Nr.›</a:t>
            </a:fld>
            <a:endParaRPr lang="de-CH"/>
          </a:p>
        </p:txBody>
      </p:sp>
    </p:spTree>
    <p:extLst>
      <p:ext uri="{BB962C8B-B14F-4D97-AF65-F5344CB8AC3E}">
        <p14:creationId xmlns:p14="http://schemas.microsoft.com/office/powerpoint/2010/main" val="311104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3B0F2A21-CE15-4668-A785-254A2B51BB00}" type="datetimeFigureOut">
              <a:rPr lang="de-CH" smtClean="0"/>
              <a:t>18.10.2014</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E0A65F18-1D4C-4FFC-8892-ED3CCE841B29}" type="slidenum">
              <a:rPr lang="de-CH" smtClean="0"/>
              <a:t>‹Nr.›</a:t>
            </a:fld>
            <a:endParaRPr lang="de-CH"/>
          </a:p>
        </p:txBody>
      </p:sp>
    </p:spTree>
    <p:extLst>
      <p:ext uri="{BB962C8B-B14F-4D97-AF65-F5344CB8AC3E}">
        <p14:creationId xmlns:p14="http://schemas.microsoft.com/office/powerpoint/2010/main" val="387775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3B0F2A21-CE15-4668-A785-254A2B51BB00}" type="datetimeFigureOut">
              <a:rPr lang="de-CH" smtClean="0"/>
              <a:t>18.10.2014</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E0A65F18-1D4C-4FFC-8892-ED3CCE841B29}" type="slidenum">
              <a:rPr lang="de-CH" smtClean="0"/>
              <a:t>‹Nr.›</a:t>
            </a:fld>
            <a:endParaRPr lang="de-CH"/>
          </a:p>
        </p:txBody>
      </p:sp>
    </p:spTree>
    <p:extLst>
      <p:ext uri="{BB962C8B-B14F-4D97-AF65-F5344CB8AC3E}">
        <p14:creationId xmlns:p14="http://schemas.microsoft.com/office/powerpoint/2010/main" val="338561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B0F2A21-CE15-4668-A785-254A2B51BB00}" type="datetimeFigureOut">
              <a:rPr lang="de-CH" smtClean="0"/>
              <a:t>18.10.2014</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E0A65F18-1D4C-4FFC-8892-ED3CCE841B29}" type="slidenum">
              <a:rPr lang="de-CH" smtClean="0"/>
              <a:t>‹Nr.›</a:t>
            </a:fld>
            <a:endParaRPr lang="de-CH"/>
          </a:p>
        </p:txBody>
      </p:sp>
    </p:spTree>
    <p:extLst>
      <p:ext uri="{BB962C8B-B14F-4D97-AF65-F5344CB8AC3E}">
        <p14:creationId xmlns:p14="http://schemas.microsoft.com/office/powerpoint/2010/main" val="153875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B0F2A21-CE15-4668-A785-254A2B51BB00}" type="datetimeFigureOut">
              <a:rPr lang="de-CH" smtClean="0"/>
              <a:t>18.10.2014</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E0A65F18-1D4C-4FFC-8892-ED3CCE841B29}" type="slidenum">
              <a:rPr lang="de-CH" smtClean="0"/>
              <a:t>‹Nr.›</a:t>
            </a:fld>
            <a:endParaRPr lang="de-CH"/>
          </a:p>
        </p:txBody>
      </p:sp>
    </p:spTree>
    <p:extLst>
      <p:ext uri="{BB962C8B-B14F-4D97-AF65-F5344CB8AC3E}">
        <p14:creationId xmlns:p14="http://schemas.microsoft.com/office/powerpoint/2010/main" val="255945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B0F2A21-CE15-4668-A785-254A2B51BB00}" type="datetimeFigureOut">
              <a:rPr lang="de-CH" smtClean="0"/>
              <a:t>18.10.2014</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E0A65F18-1D4C-4FFC-8892-ED3CCE841B29}" type="slidenum">
              <a:rPr lang="de-CH" smtClean="0"/>
              <a:t>‹Nr.›</a:t>
            </a:fld>
            <a:endParaRPr lang="de-CH"/>
          </a:p>
        </p:txBody>
      </p:sp>
    </p:spTree>
    <p:extLst>
      <p:ext uri="{BB962C8B-B14F-4D97-AF65-F5344CB8AC3E}">
        <p14:creationId xmlns:p14="http://schemas.microsoft.com/office/powerpoint/2010/main" val="154347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F2A21-CE15-4668-A785-254A2B51BB00}" type="datetimeFigureOut">
              <a:rPr lang="de-CH" smtClean="0"/>
              <a:t>18.10.2014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65F18-1D4C-4FFC-8892-ED3CCE841B29}" type="slidenum">
              <a:rPr lang="de-CH" smtClean="0"/>
              <a:t>‹Nr.›</a:t>
            </a:fld>
            <a:endParaRPr lang="de-CH"/>
          </a:p>
        </p:txBody>
      </p:sp>
    </p:spTree>
    <p:extLst>
      <p:ext uri="{BB962C8B-B14F-4D97-AF65-F5344CB8AC3E}">
        <p14:creationId xmlns:p14="http://schemas.microsoft.com/office/powerpoint/2010/main" val="2600039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e.wikipedia.org/wiki/Wikipedia:Bewertungsbaustein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wikibu.ch/"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CH" dirty="0" smtClean="0"/>
              <a:t>Analyse des Gaza-Konfliktes 2014: Aufgabe</a:t>
            </a:r>
            <a:endParaRPr lang="de-CH" dirty="0"/>
          </a:p>
        </p:txBody>
      </p:sp>
      <p:sp>
        <p:nvSpPr>
          <p:cNvPr id="5" name="Inhaltsplatzhalter 4"/>
          <p:cNvSpPr>
            <a:spLocks noGrp="1"/>
          </p:cNvSpPr>
          <p:nvPr>
            <p:ph idx="1"/>
          </p:nvPr>
        </p:nvSpPr>
        <p:spPr/>
        <p:txBody>
          <a:bodyPr>
            <a:noAutofit/>
          </a:bodyPr>
          <a:lstStyle/>
          <a:p>
            <a:pPr marL="0" indent="0">
              <a:buNone/>
            </a:pPr>
            <a:r>
              <a:rPr lang="de-CH" sz="2000" dirty="0" smtClean="0"/>
              <a:t>Analysieren Sie den / die Wikipedia Artikel zum Gaza-Konflikt 2014. Mögliche Fragen:  </a:t>
            </a:r>
          </a:p>
          <a:p>
            <a:pPr marL="457200" indent="-457200">
              <a:buFont typeface="+mj-lt"/>
              <a:buAutoNum type="arabicPeriod"/>
            </a:pPr>
            <a:r>
              <a:rPr lang="de-CH" sz="2000" dirty="0"/>
              <a:t>Gibt es Hinweisbausteine </a:t>
            </a:r>
            <a:r>
              <a:rPr lang="de-CH" sz="2000" dirty="0" smtClean="0"/>
              <a:t>im Artikel (Neutralität</a:t>
            </a:r>
            <a:r>
              <a:rPr lang="de-CH" sz="2000" dirty="0"/>
              <a:t>, Belege, Aktualität usw</a:t>
            </a:r>
            <a:r>
              <a:rPr lang="de-CH" sz="2000" dirty="0" smtClean="0"/>
              <a:t>.)? vgl. dazu: </a:t>
            </a:r>
            <a:r>
              <a:rPr lang="de-CH" sz="2000" dirty="0" smtClean="0">
                <a:hlinkClick r:id="rId3"/>
              </a:rPr>
              <a:t>http</a:t>
            </a:r>
            <a:r>
              <a:rPr lang="de-CH" sz="2000" dirty="0">
                <a:hlinkClick r:id="rId3"/>
              </a:rPr>
              <a:t>://</a:t>
            </a:r>
            <a:r>
              <a:rPr lang="de-CH" sz="2000" dirty="0" smtClean="0">
                <a:hlinkClick r:id="rId3"/>
              </a:rPr>
              <a:t>de.wikipedia.org/wiki/Wikipedia:Bewertungsbausteine</a:t>
            </a:r>
            <a:endParaRPr lang="de-CH" sz="2000" dirty="0" smtClean="0"/>
          </a:p>
          <a:p>
            <a:pPr marL="457200" indent="-457200">
              <a:buFont typeface="+mj-lt"/>
              <a:buAutoNum type="arabicPeriod"/>
            </a:pPr>
            <a:r>
              <a:rPr lang="de-CH" sz="2000" dirty="0" smtClean="0"/>
              <a:t>Wie ist der Artikel aufgebaut?</a:t>
            </a:r>
          </a:p>
          <a:p>
            <a:pPr marL="457200" indent="-457200">
              <a:buFont typeface="+mj-lt"/>
              <a:buAutoNum type="arabicPeriod"/>
            </a:pPr>
            <a:r>
              <a:rPr lang="de-CH" sz="2000" dirty="0"/>
              <a:t>Wie werden die Konfliktparteien genannt? Welche Begriffe kommen im Artikel häufig vor?</a:t>
            </a:r>
          </a:p>
          <a:p>
            <a:pPr marL="457200" indent="-457200">
              <a:buFont typeface="+mj-lt"/>
              <a:buAutoNum type="arabicPeriod"/>
            </a:pPr>
            <a:r>
              <a:rPr lang="de-CH" sz="2000" dirty="0" smtClean="0"/>
              <a:t>Wie </a:t>
            </a:r>
            <a:r>
              <a:rPr lang="de-CH" sz="2000" dirty="0"/>
              <a:t>verlässlich ist der Artikel </a:t>
            </a:r>
            <a:r>
              <a:rPr lang="de-CH" sz="2000" dirty="0" smtClean="0"/>
              <a:t>einzuschätzen</a:t>
            </a:r>
            <a:r>
              <a:rPr lang="de-CH" sz="2000" dirty="0"/>
              <a:t>? Eine Orientierungshilfe bietet hier: </a:t>
            </a:r>
            <a:r>
              <a:rPr lang="de-CH" sz="2000" dirty="0">
                <a:hlinkClick r:id="rId4"/>
              </a:rPr>
              <a:t>www.wikibu.ch</a:t>
            </a:r>
            <a:r>
              <a:rPr lang="de-CH" sz="2000" dirty="0" smtClean="0"/>
              <a:t>.</a:t>
            </a:r>
          </a:p>
          <a:p>
            <a:pPr marL="457200" indent="-457200">
              <a:buFont typeface="+mj-lt"/>
              <a:buAutoNum type="arabicPeriod"/>
            </a:pPr>
            <a:r>
              <a:rPr lang="de-CH" sz="2000" dirty="0" smtClean="0"/>
              <a:t>Welche </a:t>
            </a:r>
            <a:r>
              <a:rPr lang="de-CH" sz="2000" dirty="0"/>
              <a:t>Bilder werden </a:t>
            </a:r>
            <a:r>
              <a:rPr lang="de-CH" sz="2000" dirty="0" smtClean="0"/>
              <a:t>gezeigt? </a:t>
            </a:r>
            <a:r>
              <a:rPr lang="de-CH" sz="2000" dirty="0" smtClean="0"/>
              <a:t>(mit welchen Bildunterschriften</a:t>
            </a:r>
            <a:r>
              <a:rPr lang="de-CH" sz="2000" dirty="0" smtClean="0"/>
              <a:t>?)</a:t>
            </a:r>
            <a:endParaRPr lang="de-CH" sz="2000" dirty="0"/>
          </a:p>
          <a:p>
            <a:pPr marL="457200" indent="-457200">
              <a:buFont typeface="+mj-lt"/>
              <a:buAutoNum type="arabicPeriod"/>
            </a:pPr>
            <a:r>
              <a:rPr lang="de-CH" sz="2000" dirty="0"/>
              <a:t>Welche Themen werden auf der </a:t>
            </a:r>
            <a:r>
              <a:rPr lang="de-CH" sz="2000" dirty="0" smtClean="0"/>
              <a:t>Diskussionsseite behandelt? Wie </a:t>
            </a:r>
            <a:r>
              <a:rPr lang="de-CH" sz="2000" dirty="0"/>
              <a:t>sieht der Versionsverlauf </a:t>
            </a:r>
            <a:r>
              <a:rPr lang="de-CH" sz="2000" dirty="0" smtClean="0"/>
              <a:t>aus?</a:t>
            </a:r>
          </a:p>
          <a:p>
            <a:pPr marL="457200" indent="-457200">
              <a:buFont typeface="+mj-lt"/>
              <a:buAutoNum type="arabicPeriod"/>
            </a:pPr>
            <a:r>
              <a:rPr lang="de-CH" sz="2000" dirty="0" smtClean="0"/>
              <a:t>Wie wird der Konflikt in anderen Sprachen dargestellt </a:t>
            </a:r>
            <a:r>
              <a:rPr lang="de-CH" sz="2000" dirty="0"/>
              <a:t>(vgl. dazu den linken Navigationsbalken: "In anderen Sprachen")</a:t>
            </a:r>
            <a:endParaRPr lang="de-CH" sz="2000" dirty="0" smtClean="0"/>
          </a:p>
        </p:txBody>
      </p:sp>
    </p:spTree>
    <p:extLst>
      <p:ext uri="{BB962C8B-B14F-4D97-AF65-F5344CB8AC3E}">
        <p14:creationId xmlns:p14="http://schemas.microsoft.com/office/powerpoint/2010/main" val="118394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08" y="404664"/>
            <a:ext cx="2943225"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411" y="404664"/>
            <a:ext cx="311467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4942805" y="4077072"/>
            <a:ext cx="3184654" cy="52322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defPPr>
              <a:defRPr lang="de-DE"/>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CH" dirty="0"/>
              <a:t>403 Einzelnachweise</a:t>
            </a:r>
          </a:p>
        </p:txBody>
      </p:sp>
    </p:spTree>
    <p:extLst>
      <p:ext uri="{BB962C8B-B14F-4D97-AF65-F5344CB8AC3E}">
        <p14:creationId xmlns:p14="http://schemas.microsoft.com/office/powerpoint/2010/main" val="105332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5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426170"/>
          </a:xfrm>
        </p:spPr>
        <p:txBody>
          <a:bodyPr>
            <a:normAutofit fontScale="90000"/>
          </a:bodyPr>
          <a:lstStyle/>
          <a:p>
            <a:r>
              <a:rPr lang="de-DE" dirty="0"/>
              <a:t>Operation </a:t>
            </a:r>
            <a:r>
              <a:rPr lang="de-DE" dirty="0" err="1"/>
              <a:t>Protective</a:t>
            </a:r>
            <a:r>
              <a:rPr lang="de-DE" dirty="0"/>
              <a:t> </a:t>
            </a:r>
            <a:r>
              <a:rPr lang="de-DE" dirty="0" smtClean="0"/>
              <a:t>Edge </a:t>
            </a:r>
            <a:br>
              <a:rPr lang="de-DE" dirty="0" smtClean="0"/>
            </a:br>
            <a:r>
              <a:rPr lang="de-DE" sz="3100" dirty="0" smtClean="0"/>
              <a:t>(</a:t>
            </a:r>
            <a:r>
              <a:rPr lang="de-DE" sz="3100" dirty="0"/>
              <a:t>Arabische </a:t>
            </a:r>
            <a:r>
              <a:rPr lang="de-DE" sz="3100" dirty="0" smtClean="0"/>
              <a:t>Seite; 28.8.2014, 10.05</a:t>
            </a:r>
            <a:br>
              <a:rPr lang="de-DE" sz="3100" dirty="0" smtClean="0"/>
            </a:br>
            <a:r>
              <a:rPr lang="de-DE" sz="3100" dirty="0" smtClean="0"/>
              <a:t>übersetzt mit Google </a:t>
            </a:r>
            <a:r>
              <a:rPr lang="de-DE" sz="3100" dirty="0" err="1" smtClean="0"/>
              <a:t>Translate</a:t>
            </a:r>
            <a:r>
              <a:rPr lang="de-DE" sz="3100" dirty="0" smtClean="0"/>
              <a:t>)</a:t>
            </a:r>
            <a:endParaRPr lang="de-CH" sz="31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72816"/>
            <a:ext cx="1940362" cy="47853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8792" y="1916832"/>
            <a:ext cx="6486302" cy="37053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457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fade">
                                      <p:cBhvr>
                                        <p:cTn id="10"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6632"/>
            <a:ext cx="5400675" cy="6010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272" y="3121769"/>
            <a:ext cx="6276308" cy="21794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445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fade">
                                      <p:cBhvr>
                                        <p:cTn id="10"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845835"/>
            <a:ext cx="3048000" cy="2762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20688"/>
            <a:ext cx="8734425" cy="2962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0686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fade">
                                      <p:cBhvr>
                                        <p:cTn id="10"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248" y="80854"/>
            <a:ext cx="7091188" cy="25099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67" y="2615535"/>
            <a:ext cx="2704421" cy="41709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006" y="2615535"/>
            <a:ext cx="2476414" cy="42003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feld 4"/>
          <p:cNvSpPr txBox="1"/>
          <p:nvPr/>
        </p:nvSpPr>
        <p:spPr>
          <a:xfrm rot="19094563">
            <a:off x="3333620" y="4425968"/>
            <a:ext cx="3184654" cy="52322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defPPr>
              <a:defRPr lang="de-DE"/>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CH" dirty="0"/>
              <a:t>126 Einzelnachweise</a:t>
            </a:r>
          </a:p>
        </p:txBody>
      </p:sp>
    </p:spTree>
    <p:extLst>
      <p:ext uri="{BB962C8B-B14F-4D97-AF65-F5344CB8AC3E}">
        <p14:creationId xmlns:p14="http://schemas.microsoft.com/office/powerpoint/2010/main" val="340847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fade">
                                      <p:cBhvr>
                                        <p:cTn id="12" dur="5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fade">
                                      <p:cBhvr>
                                        <p:cTn id="17" dur="500"/>
                                        <p:tgtEl>
                                          <p:spTgt spid="122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330411"/>
          </a:xfrm>
        </p:spPr>
        <p:txBody>
          <a:bodyPr>
            <a:normAutofit fontScale="90000"/>
          </a:bodyPr>
          <a:lstStyle/>
          <a:p>
            <a:r>
              <a:rPr lang="de-DE" dirty="0"/>
              <a:t>Operation </a:t>
            </a:r>
            <a:r>
              <a:rPr lang="de-DE" dirty="0" err="1"/>
              <a:t>Protective</a:t>
            </a:r>
            <a:r>
              <a:rPr lang="de-DE" dirty="0"/>
              <a:t> </a:t>
            </a:r>
            <a:r>
              <a:rPr lang="de-DE" dirty="0" smtClean="0"/>
              <a:t>Edge </a:t>
            </a:r>
            <a:br>
              <a:rPr lang="de-DE" dirty="0" smtClean="0"/>
            </a:br>
            <a:r>
              <a:rPr lang="de-DE" sz="3100" dirty="0" smtClean="0"/>
              <a:t>(Hebräische </a:t>
            </a:r>
            <a:r>
              <a:rPr lang="de-DE" sz="3100" dirty="0"/>
              <a:t>Seite; </a:t>
            </a:r>
            <a:r>
              <a:rPr lang="de-DE" sz="3100" dirty="0" smtClean="0"/>
              <a:t>28.8.2014, 09.54</a:t>
            </a:r>
            <a:r>
              <a:rPr lang="de-DE" sz="3100" dirty="0"/>
              <a:t/>
            </a:r>
            <a:br>
              <a:rPr lang="de-DE" sz="3100" dirty="0"/>
            </a:br>
            <a:r>
              <a:rPr lang="de-DE" sz="3100" dirty="0"/>
              <a:t>übersetzt mit Google </a:t>
            </a:r>
            <a:r>
              <a:rPr lang="de-DE" sz="3100" dirty="0" err="1"/>
              <a:t>Translate</a:t>
            </a:r>
            <a:r>
              <a:rPr lang="de-DE" sz="3100" dirty="0"/>
              <a:t>)</a:t>
            </a:r>
            <a:endParaRPr lang="de-CH" sz="31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16831"/>
            <a:ext cx="7272808" cy="4541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29355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4" y="79907"/>
            <a:ext cx="4400550" cy="671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855" y="79907"/>
            <a:ext cx="2722353" cy="65932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7765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fade">
                                      <p:cBhvr>
                                        <p:cTn id="10"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3"/>
            <a:ext cx="5104234" cy="3096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734" y="296651"/>
            <a:ext cx="367808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501007"/>
            <a:ext cx="3672408" cy="324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67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par>
                                <p:cTn id="8" presetID="10" presetClass="entr" presetSubtype="0" fill="hold"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fade">
                                      <p:cBhvr>
                                        <p:cTn id="10" dur="500"/>
                                        <p:tgtEl>
                                          <p:spTgt spid="15363"/>
                                        </p:tgtEl>
                                      </p:cBhvr>
                                    </p:animEffect>
                                  </p:childTnLst>
                                </p:cTn>
                              </p:par>
                              <p:par>
                                <p:cTn id="11" presetID="10" presetClass="entr" presetSubtype="0" fill="hold" nodeType="with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fade">
                                      <p:cBhvr>
                                        <p:cTn id="13"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2036171" cy="6409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23018"/>
            <a:ext cx="303847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116632"/>
            <a:ext cx="2309342" cy="649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56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fade">
                                      <p:cBhvr>
                                        <p:cTn id="10" dur="500"/>
                                        <p:tgtEl>
                                          <p:spTgt spid="16387"/>
                                        </p:tgtEl>
                                      </p:cBhvr>
                                    </p:animEffect>
                                  </p:childTnLst>
                                </p:cTn>
                              </p:par>
                              <p:par>
                                <p:cTn id="11" presetID="10" presetClass="entr" presetSubtype="0" fill="hold" nodeType="withEffect">
                                  <p:stCondLst>
                                    <p:cond delay="0"/>
                                  </p:stCondLst>
                                  <p:childTnLst>
                                    <p:set>
                                      <p:cBhvr>
                                        <p:cTn id="12" dur="1" fill="hold">
                                          <p:stCondLst>
                                            <p:cond delay="0"/>
                                          </p:stCondLst>
                                        </p:cTn>
                                        <p:tgtEl>
                                          <p:spTgt spid="16388"/>
                                        </p:tgtEl>
                                        <p:attrNameLst>
                                          <p:attrName>style.visibility</p:attrName>
                                        </p:attrNameLst>
                                      </p:cBhvr>
                                      <p:to>
                                        <p:strVal val="visible"/>
                                      </p:to>
                                    </p:set>
                                    <p:animEffect transition="in" filter="fade">
                                      <p:cBhvr>
                                        <p:cTn id="13"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0935"/>
            <a:ext cx="2924175" cy="614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2597" y="290935"/>
            <a:ext cx="3314700"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10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CH" dirty="0" smtClean="0"/>
              <a:t>Analyse des Gaza-Konfliktes 2014: Hinweis</a:t>
            </a:r>
            <a:endParaRPr lang="de-CH" dirty="0"/>
          </a:p>
        </p:txBody>
      </p:sp>
      <p:sp>
        <p:nvSpPr>
          <p:cNvPr id="5" name="Inhaltsplatzhalter 4"/>
          <p:cNvSpPr>
            <a:spLocks noGrp="1"/>
          </p:cNvSpPr>
          <p:nvPr>
            <p:ph idx="1"/>
          </p:nvPr>
        </p:nvSpPr>
        <p:spPr/>
        <p:txBody>
          <a:bodyPr>
            <a:noAutofit/>
          </a:bodyPr>
          <a:lstStyle/>
          <a:p>
            <a:r>
              <a:rPr lang="de-CH" sz="2000" dirty="0"/>
              <a:t>Empfehlenswert ist vor allem die Analyse fremdsprachiger Seiten von Wikipedia zum </a:t>
            </a:r>
            <a:r>
              <a:rPr lang="de-CH" sz="2000" dirty="0" smtClean="0"/>
              <a:t>Konflikt, </a:t>
            </a:r>
            <a:r>
              <a:rPr lang="de-CH" sz="2000" dirty="0"/>
              <a:t>da hier </a:t>
            </a:r>
            <a:r>
              <a:rPr lang="de-CH" sz="2000" dirty="0" smtClean="0"/>
              <a:t>oft </a:t>
            </a:r>
            <a:r>
              <a:rPr lang="de-CH" sz="2000" dirty="0"/>
              <a:t>die unterschiedlichen Perspektiven deutlich werden. </a:t>
            </a:r>
            <a:endParaRPr lang="de-CH" sz="2000" dirty="0" smtClean="0"/>
          </a:p>
          <a:p>
            <a:r>
              <a:rPr lang="de-CH" sz="2000" dirty="0" smtClean="0"/>
              <a:t>Google </a:t>
            </a:r>
            <a:r>
              <a:rPr lang="de-CH" sz="2000" dirty="0" err="1"/>
              <a:t>translate</a:t>
            </a:r>
            <a:r>
              <a:rPr lang="de-CH" sz="2000" dirty="0"/>
              <a:t> kann helfen, fremdsprachige Artikel zu übersetzen. Die Übersetzung reicht für eine sprachliche Analyse nicht aus, aber sie ermöglicht einen Einblick in den Aufbau und Inhalt des Artikels, um die unterschiedlichen Sichtweisen zu </a:t>
            </a:r>
            <a:r>
              <a:rPr lang="de-CH" sz="2000" dirty="0" smtClean="0"/>
              <a:t>dokumentieren, vgl</a:t>
            </a:r>
            <a:r>
              <a:rPr lang="de-CH" sz="2000" dirty="0"/>
              <a:t>. dazu die </a:t>
            </a:r>
            <a:r>
              <a:rPr lang="de-CH" sz="2000" dirty="0" smtClean="0"/>
              <a:t>folgenden </a:t>
            </a:r>
            <a:r>
              <a:rPr lang="de-CH" sz="2000" dirty="0" err="1" smtClean="0"/>
              <a:t>Slides</a:t>
            </a:r>
            <a:r>
              <a:rPr lang="de-CH" sz="2000" dirty="0" smtClean="0"/>
              <a:t> zum </a:t>
            </a:r>
            <a:r>
              <a:rPr lang="de-CH" sz="2000" dirty="0"/>
              <a:t>Gaza-Konflikt 2014</a:t>
            </a:r>
            <a:r>
              <a:rPr lang="de-CH" sz="2000" dirty="0" smtClean="0"/>
              <a:t>.</a:t>
            </a:r>
          </a:p>
          <a:p>
            <a:r>
              <a:rPr lang="de-CH" sz="2000" dirty="0" smtClean="0"/>
              <a:t>Im Notizfenster der Folien befinden sich die Quellenangaben zu den Bildern und Texten. </a:t>
            </a:r>
            <a:endParaRPr lang="de-CH" sz="2000" dirty="0"/>
          </a:p>
          <a:p>
            <a:pPr marL="0" indent="0">
              <a:buNone/>
            </a:pPr>
            <a:endParaRPr lang="de-CH" sz="2000" dirty="0" smtClean="0"/>
          </a:p>
        </p:txBody>
      </p:sp>
    </p:spTree>
    <p:extLst>
      <p:ext uri="{BB962C8B-B14F-4D97-AF65-F5344CB8AC3E}">
        <p14:creationId xmlns:p14="http://schemas.microsoft.com/office/powerpoint/2010/main" val="259007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34575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88640"/>
            <a:ext cx="32385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11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fade">
                                      <p:cBhvr>
                                        <p:cTn id="10"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8575"/>
            <a:ext cx="34575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8575"/>
            <a:ext cx="290512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4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par>
                                <p:cTn id="8" presetID="10" presetClass="entr" presetSubtype="0" fill="hold" nodeType="with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fade">
                                      <p:cBhvr>
                                        <p:cTn id="10"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60648"/>
            <a:ext cx="7562056" cy="62504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12994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76672"/>
            <a:ext cx="3919378" cy="26642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feld 2"/>
          <p:cNvSpPr txBox="1"/>
          <p:nvPr/>
        </p:nvSpPr>
        <p:spPr>
          <a:xfrm>
            <a:off x="3782644" y="4587820"/>
            <a:ext cx="3184654" cy="52322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defPPr>
              <a:defRPr lang="de-DE"/>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CH" dirty="0"/>
              <a:t>272 Einzelnachweise</a:t>
            </a:r>
          </a:p>
        </p:txBody>
      </p:sp>
    </p:spTree>
    <p:extLst>
      <p:ext uri="{BB962C8B-B14F-4D97-AF65-F5344CB8AC3E}">
        <p14:creationId xmlns:p14="http://schemas.microsoft.com/office/powerpoint/2010/main" val="316028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Mögliche Diskussionspunkte</a:t>
            </a:r>
            <a:endParaRPr lang="de-CH" dirty="0"/>
          </a:p>
        </p:txBody>
      </p:sp>
      <p:sp>
        <p:nvSpPr>
          <p:cNvPr id="4" name="Inhaltsplatzhalter 3"/>
          <p:cNvSpPr>
            <a:spLocks noGrp="1"/>
          </p:cNvSpPr>
          <p:nvPr>
            <p:ph idx="1"/>
          </p:nvPr>
        </p:nvSpPr>
        <p:spPr/>
        <p:txBody>
          <a:bodyPr/>
          <a:lstStyle/>
          <a:p>
            <a:pPr marL="514350" indent="-514350">
              <a:buFont typeface="+mj-lt"/>
              <a:buAutoNum type="arabicPeriod"/>
            </a:pPr>
            <a:r>
              <a:rPr lang="de-CH" dirty="0" smtClean="0"/>
              <a:t>Ist </a:t>
            </a:r>
            <a:r>
              <a:rPr lang="de-CH" dirty="0"/>
              <a:t>Wikipedia </a:t>
            </a:r>
            <a:r>
              <a:rPr lang="de-CH" dirty="0" smtClean="0"/>
              <a:t>neutral?</a:t>
            </a:r>
            <a:endParaRPr lang="de-CH" dirty="0"/>
          </a:p>
          <a:p>
            <a:pPr marL="514350" indent="-514350">
              <a:buFont typeface="+mj-lt"/>
              <a:buAutoNum type="arabicPeriod"/>
            </a:pPr>
            <a:r>
              <a:rPr lang="de-CH" dirty="0"/>
              <a:t>Fördern die </a:t>
            </a:r>
            <a:r>
              <a:rPr lang="de-CH" dirty="0" smtClean="0"/>
              <a:t>unterschiedlichen (Sprach)Artikel von </a:t>
            </a:r>
            <a:r>
              <a:rPr lang="de-CH" dirty="0"/>
              <a:t>Wikipedia </a:t>
            </a:r>
            <a:r>
              <a:rPr lang="de-CH" dirty="0" smtClean="0"/>
              <a:t>Konflikte</a:t>
            </a:r>
            <a:r>
              <a:rPr lang="de-CH" dirty="0"/>
              <a:t>?</a:t>
            </a:r>
            <a:endParaRPr lang="de-CH" dirty="0"/>
          </a:p>
          <a:p>
            <a:pPr marL="514350" indent="-514350">
              <a:buFont typeface="+mj-lt"/>
              <a:buAutoNum type="arabicPeriod"/>
            </a:pPr>
            <a:r>
              <a:rPr lang="de-CH" dirty="0" smtClean="0"/>
              <a:t>Kann </a:t>
            </a:r>
            <a:r>
              <a:rPr lang="de-CH" dirty="0"/>
              <a:t>man Konflikte lösen, wenn man nicht die gleiche </a:t>
            </a:r>
            <a:r>
              <a:rPr lang="de-CH" dirty="0" smtClean="0"/>
              <a:t>«Geschichte» erzählt?</a:t>
            </a:r>
          </a:p>
          <a:p>
            <a:pPr marL="514350" indent="-514350">
              <a:buFont typeface="+mj-lt"/>
              <a:buAutoNum type="arabicPeriod"/>
            </a:pPr>
            <a:r>
              <a:rPr lang="de-CH" dirty="0" smtClean="0"/>
              <a:t>Wie muss man Wikipedia nutzen, um ein möglichst objektives Bild des Konfliktes zu erhalten?</a:t>
            </a:r>
            <a:endParaRPr lang="de-CH" dirty="0"/>
          </a:p>
        </p:txBody>
      </p:sp>
    </p:spTree>
    <p:extLst>
      <p:ext uri="{BB962C8B-B14F-4D97-AF65-F5344CB8AC3E}">
        <p14:creationId xmlns:p14="http://schemas.microsoft.com/office/powerpoint/2010/main" val="3861237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Operation </a:t>
            </a:r>
            <a:r>
              <a:rPr lang="de-DE" dirty="0" err="1"/>
              <a:t>Protective</a:t>
            </a:r>
            <a:r>
              <a:rPr lang="de-DE" dirty="0"/>
              <a:t> Edge </a:t>
            </a:r>
            <a:br>
              <a:rPr lang="de-DE" dirty="0"/>
            </a:br>
            <a:r>
              <a:rPr lang="de-DE" sz="3100" dirty="0" smtClean="0"/>
              <a:t>(Deutsche Seite; 28.8.2014</a:t>
            </a:r>
            <a:r>
              <a:rPr lang="de-DE" sz="3100" dirty="0"/>
              <a:t>, 09.35</a:t>
            </a:r>
            <a:r>
              <a:rPr lang="de-DE" sz="3100" dirty="0" smtClean="0"/>
              <a:t>) </a:t>
            </a:r>
            <a:endParaRPr lang="de-CH" sz="3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63" y="1440497"/>
            <a:ext cx="3833416" cy="52837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628800"/>
            <a:ext cx="6977235" cy="15869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6685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3129484" cy="636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9270" y="116632"/>
            <a:ext cx="3265934" cy="6349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0201" y="116632"/>
            <a:ext cx="2629322" cy="2841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5204" y="3140968"/>
            <a:ext cx="2645040" cy="262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911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19" y="960537"/>
            <a:ext cx="344805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499" y="836712"/>
            <a:ext cx="344805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364088" y="5661248"/>
            <a:ext cx="3184654" cy="52322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de-CH" sz="2800" dirty="0" smtClean="0"/>
              <a:t>229 Einzelnachweise</a:t>
            </a:r>
            <a:endParaRPr lang="de-CH" sz="2800" dirty="0"/>
          </a:p>
        </p:txBody>
      </p:sp>
    </p:spTree>
    <p:extLst>
      <p:ext uri="{BB962C8B-B14F-4D97-AF65-F5344CB8AC3E}">
        <p14:creationId xmlns:p14="http://schemas.microsoft.com/office/powerpoint/2010/main" val="363731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54162"/>
          </a:xfrm>
        </p:spPr>
        <p:txBody>
          <a:bodyPr>
            <a:normAutofit/>
          </a:bodyPr>
          <a:lstStyle/>
          <a:p>
            <a:r>
              <a:rPr lang="de-DE" dirty="0"/>
              <a:t>Operation </a:t>
            </a:r>
            <a:r>
              <a:rPr lang="de-DE" dirty="0" err="1"/>
              <a:t>Protective</a:t>
            </a:r>
            <a:r>
              <a:rPr lang="de-DE" dirty="0"/>
              <a:t> </a:t>
            </a:r>
            <a:r>
              <a:rPr lang="de-DE" dirty="0" smtClean="0"/>
              <a:t>Edge </a:t>
            </a:r>
            <a:br>
              <a:rPr lang="de-DE" dirty="0" smtClean="0"/>
            </a:br>
            <a:r>
              <a:rPr lang="de-DE" sz="3100" dirty="0" smtClean="0"/>
              <a:t>(</a:t>
            </a:r>
            <a:r>
              <a:rPr lang="de-DE" sz="3100" dirty="0"/>
              <a:t>Englische </a:t>
            </a:r>
            <a:r>
              <a:rPr lang="de-DE" sz="3100" dirty="0" smtClean="0"/>
              <a:t>Seite; 28.8.2014, 09.47) </a:t>
            </a:r>
            <a:endParaRPr lang="de-CH" sz="31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16832"/>
            <a:ext cx="8081739" cy="3370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8249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3000746" cy="6667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586" y="1124744"/>
            <a:ext cx="7264227"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429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fade">
                                      <p:cBhvr>
                                        <p:cTn id="10"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2943225"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88640"/>
            <a:ext cx="2474264" cy="656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6759" y="188640"/>
            <a:ext cx="294322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70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23" y="332656"/>
            <a:ext cx="2479340" cy="3776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860" y="332656"/>
            <a:ext cx="6165399" cy="5567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10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fade">
                                      <p:cBhvr>
                                        <p:cTn id="10"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504</Words>
  <Application>Microsoft Office PowerPoint</Application>
  <PresentationFormat>Bildschirmpräsentation (4:3)</PresentationFormat>
  <Paragraphs>112</Paragraphs>
  <Slides>24</Slides>
  <Notes>23</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Larissa</vt:lpstr>
      <vt:lpstr>Analyse des Gaza-Konfliktes 2014: Aufgabe</vt:lpstr>
      <vt:lpstr>Analyse des Gaza-Konfliktes 2014: Hinweis</vt:lpstr>
      <vt:lpstr>Operation Protective Edge  (Deutsche Seite; 28.8.2014, 09.35) </vt:lpstr>
      <vt:lpstr>PowerPoint-Präsentation</vt:lpstr>
      <vt:lpstr>PowerPoint-Präsentation</vt:lpstr>
      <vt:lpstr>Operation Protective Edge  (Englische Seite; 28.8.2014, 09.47) </vt:lpstr>
      <vt:lpstr>PowerPoint-Präsentation</vt:lpstr>
      <vt:lpstr>PowerPoint-Präsentation</vt:lpstr>
      <vt:lpstr>PowerPoint-Präsentation</vt:lpstr>
      <vt:lpstr>PowerPoint-Präsentation</vt:lpstr>
      <vt:lpstr>Operation Protective Edge  (Arabische Seite; 28.8.2014, 10.05 übersetzt mit Google Translate)</vt:lpstr>
      <vt:lpstr>PowerPoint-Präsentation</vt:lpstr>
      <vt:lpstr>PowerPoint-Präsentation</vt:lpstr>
      <vt:lpstr>PowerPoint-Präsentation</vt:lpstr>
      <vt:lpstr>Operation Protective Edge  (Hebräische Seite; 28.8.2014, 09.54 übersetzt mit Google Translate)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Mögliche Diskussionspunkte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neutral ist Wikipedia?</dc:title>
  <dc:creator>Remy_Laptop</dc:creator>
  <cp:lastModifiedBy>Remy</cp:lastModifiedBy>
  <cp:revision>18</cp:revision>
  <dcterms:created xsi:type="dcterms:W3CDTF">2014-08-26T05:06:52Z</dcterms:created>
  <dcterms:modified xsi:type="dcterms:W3CDTF">2014-10-18T07:04:45Z</dcterms:modified>
</cp:coreProperties>
</file>