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13" r:id="rId3"/>
    <p:sldId id="257" r:id="rId4"/>
    <p:sldId id="311" r:id="rId5"/>
    <p:sldId id="309" r:id="rId6"/>
    <p:sldId id="310" r:id="rId7"/>
    <p:sldId id="256" r:id="rId8"/>
    <p:sldId id="314" r:id="rId9"/>
    <p:sldId id="270" r:id="rId10"/>
    <p:sldId id="315" r:id="rId11"/>
    <p:sldId id="307" r:id="rId12"/>
    <p:sldId id="271" r:id="rId13"/>
    <p:sldId id="316" r:id="rId14"/>
    <p:sldId id="306" r:id="rId15"/>
    <p:sldId id="291" r:id="rId16"/>
    <p:sldId id="318" r:id="rId17"/>
    <p:sldId id="305" r:id="rId18"/>
    <p:sldId id="304" r:id="rId19"/>
    <p:sldId id="320" r:id="rId20"/>
    <p:sldId id="296" r:id="rId21"/>
    <p:sldId id="321" r:id="rId22"/>
    <p:sldId id="297" r:id="rId23"/>
    <p:sldId id="298" r:id="rId24"/>
    <p:sldId id="299" r:id="rId25"/>
    <p:sldId id="300" r:id="rId26"/>
    <p:sldId id="301" r:id="rId27"/>
    <p:sldId id="308" r:id="rId28"/>
    <p:sldId id="264" r:id="rId29"/>
    <p:sldId id="322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E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48" autoAdjust="0"/>
    <p:restoredTop sz="82395" autoAdjust="0"/>
  </p:normalViewPr>
  <p:slideViewPr>
    <p:cSldViewPr>
      <p:cViewPr varScale="1">
        <p:scale>
          <a:sx n="93" d="100"/>
          <a:sy n="93" d="100"/>
        </p:scale>
        <p:origin x="-29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3B554-F99A-45CD-AA4D-ABA3892DFFE6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30E72-D0E6-4559-B35F-20A774B64B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735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Pokal: http://pixabay.com/de/welt-pokal-fu%C3%9Fball-gold-sport-41953/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4298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Bild Schiedsrichter: http://commons.wikimedia.org/wiki/File%3AGerhard_Grobelnik%2C_Referee%2C_Austria_(14).jpg</a:t>
            </a:r>
          </a:p>
          <a:p>
            <a:r>
              <a:rPr lang="de-CH" dirty="0" smtClean="0"/>
              <a:t>http://upload.wikimedia.org/wikipedia/commons/4/4a/Gerhard_Grobelnik%2C_Referee%2C_Austria_%2814%29.jpg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Steindy</a:t>
            </a:r>
            <a:r>
              <a:rPr lang="en-US" dirty="0" smtClean="0"/>
              <a:t> (talk) 13:27, 6 April 2011 (UTC) (Own work) [GFDL (http://www.gnu.org/copyleft/fdl.html) or CC-BY-SA-3.0-2.5-2.0-1.0 (http://creativecommons.org/licenses/by-sa</a:t>
            </a:r>
          </a:p>
          <a:p>
            <a:r>
              <a:rPr lang="en-US" dirty="0" smtClean="0"/>
              <a:t>/3.0)], via Wikimedia Commons</a:t>
            </a:r>
          </a:p>
          <a:p>
            <a:endParaRPr lang="en-US" dirty="0" smtClean="0"/>
          </a:p>
          <a:p>
            <a:r>
              <a:rPr lang="de-CH" dirty="0" smtClean="0"/>
              <a:t>Wappen: </a:t>
            </a:r>
            <a:r>
              <a:rPr lang="en-US" dirty="0" smtClean="0"/>
              <a:t>By </a:t>
            </a:r>
            <a:r>
              <a:rPr lang="en-US" dirty="0" err="1" smtClean="0"/>
              <a:t>Zorlot</a:t>
            </a:r>
            <a:r>
              <a:rPr lang="en-US" dirty="0" smtClean="0"/>
              <a:t> [GFDL (http://www.gnu.org/copyleft/fdl.html) or CC-BY-SA-3.0-2.5-2.0-1.0 (http://creativecommons.org/licenses/by-sa/3.0)], via Wikimedia Commons</a:t>
            </a:r>
          </a:p>
          <a:p>
            <a:r>
              <a:rPr lang="de-CH" dirty="0" smtClean="0"/>
              <a:t>http://upload.wikimedia.org/wikipedia/commons/0/03/Blason_fr_Bourbon-Parme_%28petites_armes%29.svg</a:t>
            </a:r>
          </a:p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130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Spieler: http://findicons.com/icon/76129/icontexto_user_web20_favorites</a:t>
            </a:r>
          </a:p>
          <a:p>
            <a:endParaRPr lang="de-CH" dirty="0" smtClean="0"/>
          </a:p>
          <a:p>
            <a:r>
              <a:rPr lang="de-CH" dirty="0" smtClean="0"/>
              <a:t>Bild Schiedsrichter: http://commons.wikimedia.org/wiki/File%3AGerhard_Grobelnik%2C_Referee%2C_Austria_(14).jpg</a:t>
            </a:r>
          </a:p>
          <a:p>
            <a:r>
              <a:rPr lang="de-CH" dirty="0" smtClean="0"/>
              <a:t>http://upload.wikimedia.org/wikipedia/commons/4/4a/Gerhard_Grobelnik%2C_Referee%2C_Austria_%2814%29.jpg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Steindy</a:t>
            </a:r>
            <a:r>
              <a:rPr lang="en-US" dirty="0" smtClean="0"/>
              <a:t> (talk) 13:27, 6 April 2011 (UTC) (Own work) [GFDL (http://www.gnu.org/copyleft/fdl.html) or CC-BY-SA-3.0-2.5-2.0-1.0 (http://creativecommons.org/licenses/by-sa/3.0)], via Wikimedia Commons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7505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Spieler: http://findicons.com/icon/76129/icontexto_user_web20_favorites</a:t>
            </a:r>
          </a:p>
          <a:p>
            <a:endParaRPr lang="de-CH" dirty="0" smtClean="0"/>
          </a:p>
          <a:p>
            <a:r>
              <a:rPr lang="de-CH" dirty="0" smtClean="0"/>
              <a:t>Bild Schiedsrichter: http://commons.wikimedia.org/wiki/File%3AGerhard_Grobelnik%2C_Referee%2C_Austria_(14).jpg</a:t>
            </a:r>
          </a:p>
          <a:p>
            <a:r>
              <a:rPr lang="de-CH" dirty="0" smtClean="0"/>
              <a:t>http://upload.wikimedia.org/wikipedia/commons/4/4a/Gerhard_Grobelnik%2C_Referee%2C_Austria_%2814%29.jpg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Steindy</a:t>
            </a:r>
            <a:r>
              <a:rPr lang="en-US" dirty="0" smtClean="0"/>
              <a:t> (talk) 13:27, 6 April 2011 (UTC) (Own work) [GFDL (http://www.gnu.org/copyleft/fdl.html) or CC-BY-SA-3.0-2.5-2.0-1.0 (http://creativecommons.org/licenses/by-sa/3.0)], via Wikimedia Commons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750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Bild Schiedsrichter: http://commons.wikimedia.org/wiki/File%3AGerhard_Grobelnik%2C_Referee%2C_Austria_(14).jpg</a:t>
            </a:r>
          </a:p>
          <a:p>
            <a:r>
              <a:rPr lang="de-CH" dirty="0" smtClean="0"/>
              <a:t>http://upload.wikimedia.org/wikipedia/commons/4/4a/Gerhard_Grobelnik%2C_Referee%2C_Austria_%2814%29.jpg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Steindy</a:t>
            </a:r>
            <a:r>
              <a:rPr lang="en-US" dirty="0" smtClean="0"/>
              <a:t> (talk) 13:27, 6 April 2011 (UTC) (Own work) [GFDL (http://www.gnu.org/copyleft/fdl.html) or CC-BY-SA-3.0-2.5-2.0-1.0 (http://creativecommons.org/licenses/by-sa/3.0)], via Wikimedia Commons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Krone:</a:t>
            </a:r>
            <a:r>
              <a:rPr lang="de-CH" baseline="0" dirty="0" smtClean="0"/>
              <a:t> </a:t>
            </a:r>
            <a:r>
              <a:rPr lang="de-CH" dirty="0" smtClean="0"/>
              <a:t>http://findicons.com/icon/33254/my_computer</a:t>
            </a:r>
          </a:p>
          <a:p>
            <a:r>
              <a:rPr lang="de-CH" dirty="0" smtClean="0"/>
              <a:t>Adlige: http://findicons.com/icon/33256/user?id=404046</a:t>
            </a:r>
          </a:p>
          <a:p>
            <a:r>
              <a:rPr lang="de-CH" dirty="0" smtClean="0"/>
              <a:t>Flaggen: http://commons.wikimedia.org/wiki/File%3AMarx_Engels_Lenin.svg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750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Bild Schiedsrichter: http://commons.wikimedia.org/wiki/File%3AGerhard_Grobelnik%2C_Referee%2C_Austria_(14).jpg</a:t>
            </a:r>
          </a:p>
          <a:p>
            <a:r>
              <a:rPr lang="de-CH" dirty="0" smtClean="0"/>
              <a:t>http://upload.wikimedia.org/wikipedia/commons/4/4a/Gerhard_Grobelnik%2C_Referee%2C_Austria_%2814%29.jpg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Steindy</a:t>
            </a:r>
            <a:r>
              <a:rPr lang="en-US" dirty="0" smtClean="0"/>
              <a:t> (talk) 13:27, 6 April 2011 (UTC) (Own work) [GFDL (http://www.gnu.org/copyleft/fdl.html) or CC-BY-SA-3.0-2.5-2.0-1.0 (http://creativecommons.org/licenses/by-sa/3.0)], via Wikimedia Commons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Krone:</a:t>
            </a:r>
            <a:r>
              <a:rPr lang="de-CH" baseline="0" dirty="0" smtClean="0"/>
              <a:t> </a:t>
            </a:r>
            <a:r>
              <a:rPr lang="de-CH" dirty="0" smtClean="0"/>
              <a:t>http://findicons.com/icon/33254/my_computer</a:t>
            </a:r>
          </a:p>
          <a:p>
            <a:r>
              <a:rPr lang="de-CH" dirty="0" smtClean="0"/>
              <a:t>Adlige: http://findicons.com/icon/33256/user?id=404046</a:t>
            </a:r>
          </a:p>
          <a:p>
            <a:r>
              <a:rPr lang="de-CH" dirty="0" smtClean="0"/>
              <a:t>Flaggen: http://commons.wikimedia.org/wiki/File%3AMarx_Engels_Lenin.svg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750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Bild Schiedsrichter: http://commons.wikimedia.org/wiki/File%3AGerhard_Grobelnik%2C_Referee%2C_Austria_(14).jpg</a:t>
            </a:r>
          </a:p>
          <a:p>
            <a:r>
              <a:rPr lang="de-CH" dirty="0" smtClean="0"/>
              <a:t>http://upload.wikimedia.org/wikipedia/commons/4/4a/Gerhard_Grobelnik%2C_Referee%2C_Austria_%2814%29.jpg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Steindy</a:t>
            </a:r>
            <a:r>
              <a:rPr lang="en-US" dirty="0" smtClean="0"/>
              <a:t> (talk) 13:27, 6 April 2011 (UTC) (Own work) [GFDL (http://www.gnu.org/copyleft/fdl.html) or CC-BY-SA-3.0-2.5-2.0-1.0 (http://creativecommons.org/licenses/by-sa/3.0)], via Wikimedia Commons</a:t>
            </a:r>
          </a:p>
          <a:p>
            <a:endParaRPr lang="en-US" dirty="0" smtClean="0"/>
          </a:p>
          <a:p>
            <a:r>
              <a:rPr lang="de-CH" dirty="0" smtClean="0"/>
              <a:t>Wappen: </a:t>
            </a:r>
            <a:r>
              <a:rPr lang="en-US" dirty="0" smtClean="0"/>
              <a:t>By </a:t>
            </a:r>
            <a:r>
              <a:rPr lang="en-US" dirty="0" err="1" smtClean="0"/>
              <a:t>Zorlot</a:t>
            </a:r>
            <a:r>
              <a:rPr lang="en-US" dirty="0" smtClean="0"/>
              <a:t> [GFDL (http://www.gnu.org/copyleft/fdl.html) or CC-BY-SA-3.0-2.5-2.0-1.0 (http://creativecommons.org/licenses/by-sa/3.0)], via Wikimedia Commons</a:t>
            </a:r>
          </a:p>
          <a:p>
            <a:r>
              <a:rPr lang="de-CH" dirty="0" smtClean="0"/>
              <a:t>http://upload.wikimedia.org/wikipedia/commons/0/03/Blason_fr_Bourbon-Parme_%28petites_armes%29.svg</a:t>
            </a:r>
          </a:p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5253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Bild Schiedsrichter: http://commons.wikimedia.org/wiki/File%3AGerhard_Grobelnik%2C_Referee%2C_Austria_(14).jpg</a:t>
            </a:r>
          </a:p>
          <a:p>
            <a:r>
              <a:rPr lang="de-CH" dirty="0" smtClean="0"/>
              <a:t>http://upload.wikimedia.org/wikipedia/commons/4/4a/Gerhard_Grobelnik%2C_Referee%2C_Austria_%2814%29.jpg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Steindy</a:t>
            </a:r>
            <a:r>
              <a:rPr lang="en-US" dirty="0" smtClean="0"/>
              <a:t> (talk) 13:27, 6 April 2011 (UTC) (Own work) [GFDL (http://www.gnu.org/copyleft/fdl.html) or CC-BY-SA-3.0-2.5-2.0-1.0 (http://creativecommons.org/licenses/by-sa/3.0)], via Wikimedia Commons</a:t>
            </a:r>
            <a:endParaRPr lang="de-CH" dirty="0" smtClean="0"/>
          </a:p>
          <a:p>
            <a:endParaRPr lang="de-C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Flaggen: http://commons.wikimedia.org/wiki/File%3AMarx_Engels_Lenin.svg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004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0295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mtClean="0"/>
              <a:t>Pokal: http://pixabay.com/de/welt-pokal-fu%C3%9Fball-gold-sport-41953/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6407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mtClean="0"/>
              <a:t>Quellen: 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>
                <a:solidFill>
                  <a:prstClr val="black"/>
                </a:solidFill>
              </a:rPr>
              <a:pPr/>
              <a:t>28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9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mtClean="0"/>
              <a:t>Quellen: 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179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Pokal: http://pixabay.com/de/welt-pokal-fu%C3%9Fball-gold-sport-41953/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819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Fussball: http://pixabay.com/de/schwarz-gliederung-fu%C3%9Fball-34898/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819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Pokal: http://pixabay.com/de/welt-pokal-fu%C3%9Fball-gold-sport-41953/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608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mtClean="0"/>
              <a:t>Quellen: 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1798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Bild Schiedsrichter: http://commons.wikimedia.org/wiki/File%3AGerhard_Grobelnik%2C_Referee%2C_Austria_(14).jpg</a:t>
            </a:r>
          </a:p>
          <a:p>
            <a:r>
              <a:rPr lang="de-CH" dirty="0" smtClean="0"/>
              <a:t>http://upload.wikimedia.org/wikipedia/commons/4/4a/Gerhard_Grobelnik%2C_Referee%2C_Austria_%2814%29.jpg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Steindy</a:t>
            </a:r>
            <a:r>
              <a:rPr lang="en-US" dirty="0" smtClean="0"/>
              <a:t> (talk) 13:27, 6 April 2011 (UTC) (Own work) [GFDL (http://www.gnu.org/copyleft/fdl.html) or CC-BY-SA-3.0-2.5-2.0-1.0 (http://creativecommons.org/licenses/by-sa/3.0)], via Wikimedia Commons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858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Bild Schiedsrichter: http://commons.wikimedia.org/wiki/File%3AGerhard_Grobelnik%2C_Referee%2C_Austria_(14).jpg</a:t>
            </a:r>
          </a:p>
          <a:p>
            <a:r>
              <a:rPr lang="de-CH" dirty="0" smtClean="0"/>
              <a:t>http://upload.wikimedia.org/wikipedia/commons/4/4a/Gerhard_Grobelnik%2C_Referee%2C_Austria_%2814%29.jpg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Steindy</a:t>
            </a:r>
            <a:r>
              <a:rPr lang="en-US" dirty="0" smtClean="0"/>
              <a:t> (talk) 13:27, 6 April 2011 (UTC) (Own work) [GFDL (http://www.gnu.org/copyleft/fdl.html) or CC-BY-SA-3.0-2.5-2.0-1.0 (http://creativecommons.org/licenses/by-sa/3.0)], via Wikimedia Commons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858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Bild Schiedsrichter: http://commons.wikimedia.org/wiki/File%3AGerhard_Grobelnik%2C_Referee%2C_Austria_(14).jpg</a:t>
            </a:r>
          </a:p>
          <a:p>
            <a:r>
              <a:rPr lang="de-CH" dirty="0" smtClean="0"/>
              <a:t>http://upload.wikimedia.org/wikipedia/commons/4/4a/Gerhard_Grobelnik%2C_Referee%2C_Austria_%2814%29.jpg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Steindy</a:t>
            </a:r>
            <a:r>
              <a:rPr lang="en-US" dirty="0" smtClean="0"/>
              <a:t> (talk) 13:27, 6 April 2011 (UTC) (Own work) [GFDL (http://www.gnu.org/copyleft/fdl.html) or CC-BY-SA-3.0-2.5-2.0-1.0 (http://creativecommons.org/licenses/by-sa</a:t>
            </a:r>
          </a:p>
          <a:p>
            <a:r>
              <a:rPr lang="en-US" dirty="0" smtClean="0"/>
              <a:t>/3.0)], via Wikimedia Commons</a:t>
            </a:r>
          </a:p>
          <a:p>
            <a:endParaRPr lang="en-US" dirty="0" smtClean="0"/>
          </a:p>
          <a:p>
            <a:r>
              <a:rPr lang="de-CH" dirty="0" smtClean="0"/>
              <a:t>Wappen: </a:t>
            </a:r>
            <a:r>
              <a:rPr lang="en-US" dirty="0" smtClean="0"/>
              <a:t>By </a:t>
            </a:r>
            <a:r>
              <a:rPr lang="en-US" dirty="0" err="1" smtClean="0"/>
              <a:t>Zorlot</a:t>
            </a:r>
            <a:r>
              <a:rPr lang="en-US" dirty="0" smtClean="0"/>
              <a:t> [GFDL (http://www.gnu.org/copyleft/fdl.html) or CC-BY-SA-3.0-2.5-2.0-1.0 (http://creativecommons.org/licenses/by-sa/3.0)], via Wikimedia Commons</a:t>
            </a:r>
          </a:p>
          <a:p>
            <a:r>
              <a:rPr lang="de-CH" dirty="0" smtClean="0"/>
              <a:t>http://upload.wikimedia.org/wikipedia/commons/0/03/Blason_fr_Bourbon-Parme_%28petites_armes%29.svg</a:t>
            </a:r>
          </a:p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0E72-D0E6-4559-B35F-20A774B64B70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130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755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71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860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9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5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7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3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22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41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96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9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011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17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5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88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80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634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205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7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700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628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9675-EEB4-41BB-83BB-161DB14DA369}" type="datetimeFigureOut">
              <a:rPr lang="de-CH" smtClean="0"/>
              <a:t>21.04.2013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C6F6-F0F1-4EEF-9822-A833135766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820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9675-EEB4-41BB-83BB-161DB14DA369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21.04.2013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C6F6-F0F1-4EEF-9822-A833135766F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6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nachschlagen/lexik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nisauland.de/lexik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CH" dirty="0" smtClean="0"/>
              <a:t>Lehrerinnenhinweis - Grundidee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sz="1400" dirty="0" smtClean="0"/>
              <a:t>Die SchülerInnen sind </a:t>
            </a:r>
            <a:r>
              <a:rPr lang="de-CH" sz="1400" dirty="0" err="1" smtClean="0"/>
              <a:t>TrainerInnen</a:t>
            </a:r>
            <a:r>
              <a:rPr lang="de-CH" sz="1400" dirty="0" smtClean="0"/>
              <a:t> von Fussballmannschaften und haben die Aufgabe, ihre Mannschaft gemäss einer bestimmten Ideologie zu trainieren und aufzustellen.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400" dirty="0" smtClean="0"/>
              <a:t>Die SchülerInnen informieren sich über eine der acht </a:t>
            </a:r>
            <a:r>
              <a:rPr lang="de-CH" sz="1400" dirty="0"/>
              <a:t>Ideologien: </a:t>
            </a:r>
            <a:endParaRPr lang="de-CH" sz="1400" dirty="0" smtClean="0"/>
          </a:p>
          <a:p>
            <a:pPr lvl="1"/>
            <a:r>
              <a:rPr lang="de-CH" sz="1200" dirty="0" smtClean="0"/>
              <a:t>Liberalismus </a:t>
            </a:r>
            <a:endParaRPr lang="de-CH" sz="1200" dirty="0"/>
          </a:p>
          <a:p>
            <a:pPr lvl="1"/>
            <a:r>
              <a:rPr lang="de-CH" sz="1200" dirty="0"/>
              <a:t>Faschismus</a:t>
            </a:r>
          </a:p>
          <a:p>
            <a:pPr lvl="1"/>
            <a:r>
              <a:rPr lang="de-CH" sz="1200" dirty="0"/>
              <a:t>Konservatismus </a:t>
            </a:r>
          </a:p>
          <a:p>
            <a:pPr lvl="1"/>
            <a:r>
              <a:rPr lang="de-CH" sz="1200" dirty="0"/>
              <a:t>Anarchie</a:t>
            </a:r>
          </a:p>
          <a:p>
            <a:pPr lvl="1"/>
            <a:r>
              <a:rPr lang="de-CH" sz="1200" dirty="0"/>
              <a:t>Nationalismus </a:t>
            </a:r>
          </a:p>
          <a:p>
            <a:pPr lvl="1"/>
            <a:r>
              <a:rPr lang="de-CH" sz="1200" dirty="0"/>
              <a:t>Sozialismus</a:t>
            </a:r>
          </a:p>
          <a:p>
            <a:pPr lvl="1"/>
            <a:r>
              <a:rPr lang="de-CH" sz="1200" dirty="0"/>
              <a:t>Monarchie </a:t>
            </a:r>
          </a:p>
          <a:p>
            <a:pPr lvl="1"/>
            <a:r>
              <a:rPr lang="de-CH" sz="1200" dirty="0"/>
              <a:t>Kommunismus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400" dirty="0" smtClean="0"/>
              <a:t>Sie visualisieren diese Ideologie, indem Sie Ihre Fussballmannschaft (vgl. Beispiele unten)  entsprechend darstellen. 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400" dirty="0" smtClean="0"/>
              <a:t>Die einzelnen Ideologien (Fussballmannschaften) treten danach gegeneinander an. Die Schülerinnen informieren in diesem Moment die Klasse über Ihre (Trainings)Ideologie und argumentieren, warum Ihr Team das Spiel gewinnen wird. 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400" dirty="0" smtClean="0"/>
              <a:t>Die Lehrperson oder die Klasse entscheidet daraufhin, wer das Spiel gewinnt. 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400" dirty="0" smtClean="0"/>
              <a:t>Am Schluss stehen nur noch zwei Mannschaften im Final. Wer gewinnt den Pokal?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400" dirty="0" smtClean="0"/>
              <a:t>Folgende Diskussionsmöglichkeiten bieten sich dann an: </a:t>
            </a:r>
          </a:p>
          <a:p>
            <a:pPr marL="914400" lvl="1" indent="-514350"/>
            <a:r>
              <a:rPr lang="de-CH" sz="1200" dirty="0" smtClean="0"/>
              <a:t>Sind die Siegermannschaften wirklich die «besten» Ideologien?</a:t>
            </a:r>
          </a:p>
          <a:p>
            <a:pPr marL="914400" lvl="1" indent="-514350"/>
            <a:r>
              <a:rPr lang="de-CH" sz="1200" dirty="0" smtClean="0"/>
              <a:t>Entspricht dieser Verlauf auch der geschichtlichen Entwicklung? </a:t>
            </a:r>
          </a:p>
          <a:p>
            <a:pPr marL="914400" lvl="1" indent="-514350"/>
            <a:r>
              <a:rPr lang="de-CH" sz="1200" dirty="0" smtClean="0"/>
              <a:t>Wo liegen die Stärken und die Schwächen der einzelnen Ideologien? 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4108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1259632" y="828118"/>
            <a:ext cx="2828034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Liberalismus vs Faschismus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593529" y="2132856"/>
            <a:ext cx="216024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</a:t>
            </a:r>
          </a:p>
          <a:p>
            <a:r>
              <a:rPr lang="de-CH" dirty="0" smtClean="0"/>
              <a:t>Faschismus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75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4" name="Titel 2"/>
          <p:cNvSpPr txBox="1">
            <a:spLocks/>
          </p:cNvSpPr>
          <p:nvPr/>
        </p:nvSpPr>
        <p:spPr>
          <a:xfrm>
            <a:off x="457199" y="274638"/>
            <a:ext cx="834632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solidFill>
                  <a:srgbClr val="7030A0"/>
                </a:solidFill>
              </a:rPr>
              <a:t>Konservatismus    </a:t>
            </a:r>
            <a:r>
              <a:rPr lang="de-CH" dirty="0" smtClean="0"/>
              <a:t> vs       </a:t>
            </a:r>
            <a:r>
              <a:rPr lang="de-CH" dirty="0" smtClean="0">
                <a:solidFill>
                  <a:srgbClr val="FF0000"/>
                </a:solidFill>
              </a:rPr>
              <a:t>A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de-CH" dirty="0" smtClean="0">
                <a:solidFill>
                  <a:srgbClr val="FFFF00"/>
                </a:solidFill>
              </a:rPr>
              <a:t>a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de-CH" dirty="0" smtClean="0">
                <a:solidFill>
                  <a:srgbClr val="00B0F0"/>
                </a:solidFill>
              </a:rPr>
              <a:t>c</a:t>
            </a:r>
            <a:r>
              <a:rPr lang="de-CH" dirty="0" smtClean="0">
                <a:solidFill>
                  <a:srgbClr val="C00000"/>
                </a:solidFill>
              </a:rPr>
              <a:t>h</a:t>
            </a:r>
            <a:r>
              <a:rPr lang="de-CH" dirty="0" smtClean="0"/>
              <a:t>i</a:t>
            </a:r>
            <a:r>
              <a:rPr lang="de-CH" dirty="0" smtClean="0">
                <a:solidFill>
                  <a:srgbClr val="7030A0"/>
                </a:solidFill>
              </a:rPr>
              <a:t>e</a:t>
            </a:r>
            <a:endParaRPr lang="de-CH" dirty="0">
              <a:solidFill>
                <a:srgbClr val="7030A0"/>
              </a:solidFill>
            </a:endParaRPr>
          </a:p>
        </p:txBody>
      </p:sp>
      <p:sp>
        <p:nvSpPr>
          <p:cNvPr id="35" name="Stern mit 5 Zacken 34"/>
          <p:cNvSpPr/>
          <p:nvPr/>
        </p:nvSpPr>
        <p:spPr>
          <a:xfrm>
            <a:off x="6511449" y="2454051"/>
            <a:ext cx="547343" cy="507847"/>
          </a:xfrm>
          <a:prstGeom prst="star5">
            <a:avLst/>
          </a:prstGeom>
          <a:pattFill prst="pct30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Smiley 35"/>
          <p:cNvSpPr/>
          <p:nvPr/>
        </p:nvSpPr>
        <p:spPr>
          <a:xfrm>
            <a:off x="738549" y="6028174"/>
            <a:ext cx="375468" cy="348375"/>
          </a:xfrm>
          <a:prstGeom prst="smileyFace">
            <a:avLst/>
          </a:prstGeom>
          <a:pattFill prst="divot">
            <a:fgClr>
              <a:srgbClr val="FFC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Parallelogramm 36"/>
          <p:cNvSpPr/>
          <p:nvPr/>
        </p:nvSpPr>
        <p:spPr>
          <a:xfrm>
            <a:off x="6508417" y="5807757"/>
            <a:ext cx="463236" cy="323165"/>
          </a:xfrm>
          <a:prstGeom prst="parallelogram">
            <a:avLst/>
          </a:prstGeom>
          <a:pattFill prst="solidDmnd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Raute 37"/>
          <p:cNvSpPr/>
          <p:nvPr/>
        </p:nvSpPr>
        <p:spPr>
          <a:xfrm>
            <a:off x="5400647" y="4944599"/>
            <a:ext cx="531108" cy="492784"/>
          </a:xfrm>
          <a:prstGeom prst="diamond">
            <a:avLst/>
          </a:prstGeom>
          <a:pattFill prst="smGri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Träne 38"/>
          <p:cNvSpPr/>
          <p:nvPr/>
        </p:nvSpPr>
        <p:spPr>
          <a:xfrm>
            <a:off x="8091656" y="1148534"/>
            <a:ext cx="409393" cy="366165"/>
          </a:xfrm>
          <a:prstGeom prst="teardrop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Gleichschenkliges Dreieck 39"/>
          <p:cNvSpPr/>
          <p:nvPr/>
        </p:nvSpPr>
        <p:spPr>
          <a:xfrm>
            <a:off x="6343961" y="5092760"/>
            <a:ext cx="404026" cy="323165"/>
          </a:xfrm>
          <a:prstGeom prst="triangle">
            <a:avLst/>
          </a:prstGeom>
          <a:pattFill prst="wave">
            <a:fgClr>
              <a:srgbClr val="0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Stern mit 5 Zacken 40"/>
          <p:cNvSpPr/>
          <p:nvPr/>
        </p:nvSpPr>
        <p:spPr>
          <a:xfrm>
            <a:off x="5452728" y="5715416"/>
            <a:ext cx="547343" cy="507847"/>
          </a:xfrm>
          <a:prstGeom prst="star5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Stern mit 5 Zacken 41"/>
          <p:cNvSpPr/>
          <p:nvPr/>
        </p:nvSpPr>
        <p:spPr>
          <a:xfrm>
            <a:off x="5192925" y="952014"/>
            <a:ext cx="547343" cy="507847"/>
          </a:xfrm>
          <a:prstGeom prst="star5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Textfeld 42"/>
          <p:cNvSpPr txBox="1"/>
          <p:nvPr/>
        </p:nvSpPr>
        <p:spPr>
          <a:xfrm>
            <a:off x="5650822" y="4653214"/>
            <a:ext cx="1450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>Vollversammlung</a:t>
            </a:r>
            <a:endParaRPr lang="de-CH" sz="1200" b="1" dirty="0"/>
          </a:p>
        </p:txBody>
      </p:sp>
      <p:sp>
        <p:nvSpPr>
          <p:cNvPr id="59" name="Herz 58"/>
          <p:cNvSpPr/>
          <p:nvPr/>
        </p:nvSpPr>
        <p:spPr>
          <a:xfrm rot="1982559">
            <a:off x="7269081" y="2066370"/>
            <a:ext cx="505290" cy="403730"/>
          </a:xfrm>
          <a:prstGeom prst="heart">
            <a:avLst/>
          </a:prstGeom>
          <a:pattFill prst="pct8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0" name="Halbbogen 59"/>
          <p:cNvSpPr/>
          <p:nvPr/>
        </p:nvSpPr>
        <p:spPr>
          <a:xfrm rot="18086413">
            <a:off x="4744640" y="1570206"/>
            <a:ext cx="601186" cy="782108"/>
          </a:xfrm>
          <a:prstGeom prst="blockArc">
            <a:avLst/>
          </a:prstGeom>
          <a:pattFill prst="wd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61" name="Sonne 60"/>
          <p:cNvSpPr/>
          <p:nvPr/>
        </p:nvSpPr>
        <p:spPr>
          <a:xfrm>
            <a:off x="7527241" y="4356966"/>
            <a:ext cx="736908" cy="669944"/>
          </a:xfrm>
          <a:prstGeom prst="sun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2" name="Gewitterblitz 61"/>
          <p:cNvSpPr/>
          <p:nvPr/>
        </p:nvSpPr>
        <p:spPr>
          <a:xfrm>
            <a:off x="5952586" y="1260776"/>
            <a:ext cx="593388" cy="507847"/>
          </a:xfrm>
          <a:prstGeom prst="lightningBolt">
            <a:avLst/>
          </a:prstGeom>
          <a:pattFill prst="wdDnDiag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5508104" y="2010076"/>
            <a:ext cx="792088" cy="565134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4499992" y="5415925"/>
            <a:ext cx="834342" cy="391832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Gewinkelte Verbindung 64"/>
          <p:cNvCxnSpPr/>
          <p:nvPr/>
        </p:nvCxnSpPr>
        <p:spPr>
          <a:xfrm rot="16200000" flipH="1">
            <a:off x="3744012" y="2896985"/>
            <a:ext cx="3512515" cy="331866"/>
          </a:xfrm>
          <a:prstGeom prst="bentConnector3">
            <a:avLst>
              <a:gd name="adj1" fmla="val 50000"/>
            </a:avLst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Gekrümmte Verbindung 65"/>
          <p:cNvCxnSpPr>
            <a:stCxn id="61" idx="0"/>
            <a:endCxn id="37" idx="2"/>
          </p:cNvCxnSpPr>
          <p:nvPr/>
        </p:nvCxnSpPr>
        <p:spPr>
          <a:xfrm rot="16200000" flipH="1" flipV="1">
            <a:off x="6607289" y="4680934"/>
            <a:ext cx="1612374" cy="964438"/>
          </a:xfrm>
          <a:prstGeom prst="curvedConnector4">
            <a:avLst>
              <a:gd name="adj1" fmla="val -14178"/>
              <a:gd name="adj2" fmla="val 67008"/>
            </a:avLst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Gerade Verbindung mit Pfeil 66"/>
          <p:cNvCxnSpPr/>
          <p:nvPr/>
        </p:nvCxnSpPr>
        <p:spPr>
          <a:xfrm flipH="1">
            <a:off x="7652035" y="1417638"/>
            <a:ext cx="438939" cy="543622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7521726" y="1052736"/>
            <a:ext cx="130308" cy="896809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7058792" y="2843891"/>
            <a:ext cx="2265736" cy="1513074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Freihandform 69"/>
          <p:cNvSpPr/>
          <p:nvPr/>
        </p:nvSpPr>
        <p:spPr>
          <a:xfrm>
            <a:off x="7748935" y="5070764"/>
            <a:ext cx="901632" cy="1551709"/>
          </a:xfrm>
          <a:custGeom>
            <a:avLst/>
            <a:gdLst>
              <a:gd name="connsiteX0" fmla="*/ 305174 w 901632"/>
              <a:gd name="connsiteY0" fmla="*/ 0 h 1551709"/>
              <a:gd name="connsiteX1" fmla="*/ 896301 w 901632"/>
              <a:gd name="connsiteY1" fmla="*/ 655781 h 1551709"/>
              <a:gd name="connsiteX2" fmla="*/ 374 w 901632"/>
              <a:gd name="connsiteY2" fmla="*/ 923636 h 1551709"/>
              <a:gd name="connsiteX3" fmla="*/ 776229 w 901632"/>
              <a:gd name="connsiteY3" fmla="*/ 1246909 h 1551709"/>
              <a:gd name="connsiteX4" fmla="*/ 46556 w 901632"/>
              <a:gd name="connsiteY4" fmla="*/ 1551709 h 1551709"/>
              <a:gd name="connsiteX5" fmla="*/ 46556 w 901632"/>
              <a:gd name="connsiteY5" fmla="*/ 1551709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32" h="1551709">
                <a:moveTo>
                  <a:pt x="305174" y="0"/>
                </a:moveTo>
                <a:cubicBezTo>
                  <a:pt x="626137" y="250921"/>
                  <a:pt x="947101" y="501842"/>
                  <a:pt x="896301" y="655781"/>
                </a:cubicBezTo>
                <a:cubicBezTo>
                  <a:pt x="845501" y="809720"/>
                  <a:pt x="20386" y="825115"/>
                  <a:pt x="374" y="923636"/>
                </a:cubicBezTo>
                <a:cubicBezTo>
                  <a:pt x="-19638" y="1022157"/>
                  <a:pt x="768532" y="1142230"/>
                  <a:pt x="776229" y="1246909"/>
                </a:cubicBezTo>
                <a:cubicBezTo>
                  <a:pt x="783926" y="1351588"/>
                  <a:pt x="46556" y="1551709"/>
                  <a:pt x="46556" y="1551709"/>
                </a:cubicBezTo>
                <a:lnTo>
                  <a:pt x="46556" y="1551709"/>
                </a:lnTo>
              </a:path>
            </a:pathLst>
          </a:cu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71" name="Gerade Verbindung mit Pfeil 70"/>
          <p:cNvCxnSpPr/>
          <p:nvPr/>
        </p:nvCxnSpPr>
        <p:spPr>
          <a:xfrm flipH="1">
            <a:off x="6376215" y="2869485"/>
            <a:ext cx="132202" cy="1726998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1187624" y="5070764"/>
            <a:ext cx="4146711" cy="1131597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Textfeld 72"/>
          <p:cNvSpPr txBox="1"/>
          <p:nvPr/>
        </p:nvSpPr>
        <p:spPr>
          <a:xfrm>
            <a:off x="5820581" y="1863882"/>
            <a:ext cx="145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>Herrschaftsfreier</a:t>
            </a:r>
          </a:p>
          <a:p>
            <a:pPr algn="ctr"/>
            <a:r>
              <a:rPr lang="de-CH" sz="1200" b="1" dirty="0" smtClean="0"/>
              <a:t>Diskurs</a:t>
            </a:r>
            <a:endParaRPr lang="de-CH" sz="1200" b="1" dirty="0"/>
          </a:p>
        </p:txBody>
      </p:sp>
      <p:sp>
        <p:nvSpPr>
          <p:cNvPr id="92" name="Textfeld 91"/>
          <p:cNvSpPr txBox="1"/>
          <p:nvPr/>
        </p:nvSpPr>
        <p:spPr>
          <a:xfrm>
            <a:off x="7271367" y="2566892"/>
            <a:ext cx="1450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>Null</a:t>
            </a:r>
            <a:r>
              <a:rPr lang="fr-CH" sz="1200" b="1" dirty="0" smtClean="0"/>
              <a:t> Bock</a:t>
            </a:r>
            <a:endParaRPr lang="fr-CH" sz="1200" b="1" dirty="0"/>
          </a:p>
        </p:txBody>
      </p:sp>
      <p:sp>
        <p:nvSpPr>
          <p:cNvPr id="93" name="Textfeld 92"/>
          <p:cNvSpPr txBox="1"/>
          <p:nvPr/>
        </p:nvSpPr>
        <p:spPr>
          <a:xfrm>
            <a:off x="1523607" y="6223263"/>
            <a:ext cx="145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>Ich mach was mir Spass macht</a:t>
            </a:r>
            <a:endParaRPr lang="de-CH" sz="1200" b="1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2733912" y="1826781"/>
            <a:ext cx="1517743" cy="3408232"/>
            <a:chOff x="2733912" y="1826781"/>
            <a:chExt cx="1517743" cy="3408232"/>
          </a:xfrm>
        </p:grpSpPr>
        <p:sp>
          <p:nvSpPr>
            <p:cNvPr id="100" name="Textfeld 99"/>
            <p:cNvSpPr txBox="1"/>
            <p:nvPr/>
          </p:nvSpPr>
          <p:spPr>
            <a:xfrm>
              <a:off x="2733915" y="2023725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Verteidiger</a:t>
              </a:r>
              <a:endParaRPr lang="de-CH" sz="1050" b="1" dirty="0"/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2733915" y="2720843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Verteidiger</a:t>
              </a:r>
              <a:endParaRPr lang="de-CH" sz="1050" b="1"/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2733914" y="3392348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Verteidiger</a:t>
              </a:r>
              <a:endParaRPr lang="de-CH" sz="1050" b="1"/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2733913" y="4016987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Verteidiger</a:t>
              </a:r>
              <a:endParaRPr lang="de-CH" sz="1050" b="1"/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2733912" y="4670533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Verteidiger</a:t>
              </a:r>
              <a:endParaRPr lang="de-CH" sz="1050" b="1"/>
            </a:p>
          </p:txBody>
        </p:sp>
        <p:pic>
          <p:nvPicPr>
            <p:cNvPr id="111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13480" y="1798206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13480" y="2521614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13480" y="3217031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13480" y="3884018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13480" y="4596838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uppieren 31"/>
          <p:cNvGrpSpPr/>
          <p:nvPr/>
        </p:nvGrpSpPr>
        <p:grpSpPr>
          <a:xfrm>
            <a:off x="1188434" y="1826781"/>
            <a:ext cx="1517612" cy="3408232"/>
            <a:chOff x="1188434" y="1826781"/>
            <a:chExt cx="1517612" cy="3408232"/>
          </a:xfrm>
        </p:grpSpPr>
        <p:sp>
          <p:nvSpPr>
            <p:cNvPr id="106" name="Textfeld 105"/>
            <p:cNvSpPr txBox="1"/>
            <p:nvPr/>
          </p:nvSpPr>
          <p:spPr>
            <a:xfrm>
              <a:off x="1188434" y="2023725"/>
              <a:ext cx="7296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Bewahrer</a:t>
              </a: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1188434" y="2752329"/>
              <a:ext cx="7296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Bewahrer</a:t>
              </a: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1188434" y="3412495"/>
              <a:ext cx="7296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Bewahrer</a:t>
              </a: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1188434" y="4030177"/>
              <a:ext cx="7296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Bewahrer</a:t>
              </a:r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1188434" y="4681855"/>
              <a:ext cx="7296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Bewahrer</a:t>
              </a:r>
            </a:p>
          </p:txBody>
        </p:sp>
        <p:pic>
          <p:nvPicPr>
            <p:cNvPr id="116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67871" y="1798206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67871" y="2521614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67871" y="3217031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67871" y="3884018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67871" y="4596838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uppieren 30"/>
          <p:cNvGrpSpPr/>
          <p:nvPr/>
        </p:nvGrpSpPr>
        <p:grpSpPr>
          <a:xfrm>
            <a:off x="499825" y="3130707"/>
            <a:ext cx="708848" cy="877074"/>
            <a:chOff x="499825" y="3130707"/>
            <a:chExt cx="708848" cy="877074"/>
          </a:xfrm>
        </p:grpSpPr>
        <p:sp>
          <p:nvSpPr>
            <p:cNvPr id="105" name="Textfeld 104"/>
            <p:cNvSpPr txBox="1"/>
            <p:nvPr/>
          </p:nvSpPr>
          <p:spPr>
            <a:xfrm>
              <a:off x="499825" y="3753865"/>
              <a:ext cx="7088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Torhüter </a:t>
              </a:r>
            </a:p>
          </p:txBody>
        </p:sp>
        <p:pic>
          <p:nvPicPr>
            <p:cNvPr id="121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49449" y="3102132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59" grpId="0" animBg="1"/>
      <p:bldP spid="60" grpId="0" animBg="1"/>
      <p:bldP spid="61" grpId="0" animBg="1"/>
      <p:bldP spid="62" grpId="0" animBg="1"/>
      <p:bldP spid="70" grpId="0" animBg="1"/>
      <p:bldP spid="73" grpId="0"/>
      <p:bldP spid="92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4" name="Titel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solidFill>
                  <a:srgbClr val="7030A0"/>
                </a:solidFill>
              </a:rPr>
              <a:t>Konservatismus    </a:t>
            </a:r>
            <a:r>
              <a:rPr lang="de-CH" dirty="0" smtClean="0"/>
              <a:t> vs       </a:t>
            </a:r>
            <a:r>
              <a:rPr lang="de-CH" dirty="0" smtClean="0">
                <a:solidFill>
                  <a:srgbClr val="FF0000"/>
                </a:solidFill>
              </a:rPr>
              <a:t>A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de-CH" dirty="0" smtClean="0">
                <a:solidFill>
                  <a:srgbClr val="FFFF00"/>
                </a:solidFill>
              </a:rPr>
              <a:t>a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de-CH" dirty="0" smtClean="0">
                <a:solidFill>
                  <a:srgbClr val="00B0F0"/>
                </a:solidFill>
              </a:rPr>
              <a:t>c</a:t>
            </a:r>
            <a:r>
              <a:rPr lang="de-CH" dirty="0" smtClean="0">
                <a:solidFill>
                  <a:srgbClr val="C00000"/>
                </a:solidFill>
              </a:rPr>
              <a:t>h</a:t>
            </a:r>
            <a:r>
              <a:rPr lang="de-CH" dirty="0" smtClean="0"/>
              <a:t>i</a:t>
            </a:r>
            <a:r>
              <a:rPr lang="de-CH" dirty="0" smtClean="0">
                <a:solidFill>
                  <a:srgbClr val="7030A0"/>
                </a:solidFill>
              </a:rPr>
              <a:t>e</a:t>
            </a:r>
            <a:endParaRPr lang="de-CH" dirty="0">
              <a:solidFill>
                <a:srgbClr val="7030A0"/>
              </a:solidFill>
            </a:endParaRPr>
          </a:p>
        </p:txBody>
      </p:sp>
      <p:sp>
        <p:nvSpPr>
          <p:cNvPr id="35" name="Stern mit 5 Zacken 34"/>
          <p:cNvSpPr/>
          <p:nvPr/>
        </p:nvSpPr>
        <p:spPr>
          <a:xfrm>
            <a:off x="6511449" y="2454051"/>
            <a:ext cx="547343" cy="507847"/>
          </a:xfrm>
          <a:prstGeom prst="star5">
            <a:avLst/>
          </a:prstGeom>
          <a:pattFill prst="pct30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Smiley 35"/>
          <p:cNvSpPr/>
          <p:nvPr/>
        </p:nvSpPr>
        <p:spPr>
          <a:xfrm>
            <a:off x="738549" y="6028174"/>
            <a:ext cx="375468" cy="348375"/>
          </a:xfrm>
          <a:prstGeom prst="smileyFace">
            <a:avLst/>
          </a:prstGeom>
          <a:pattFill prst="divot">
            <a:fgClr>
              <a:srgbClr val="FFC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Parallelogramm 36"/>
          <p:cNvSpPr/>
          <p:nvPr/>
        </p:nvSpPr>
        <p:spPr>
          <a:xfrm>
            <a:off x="6508417" y="5807757"/>
            <a:ext cx="463236" cy="323165"/>
          </a:xfrm>
          <a:prstGeom prst="parallelogram">
            <a:avLst/>
          </a:prstGeom>
          <a:pattFill prst="solidDmnd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Raute 37"/>
          <p:cNvSpPr/>
          <p:nvPr/>
        </p:nvSpPr>
        <p:spPr>
          <a:xfrm>
            <a:off x="5400647" y="4944599"/>
            <a:ext cx="531108" cy="492784"/>
          </a:xfrm>
          <a:prstGeom prst="diamond">
            <a:avLst/>
          </a:prstGeom>
          <a:pattFill prst="smGri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Träne 38"/>
          <p:cNvSpPr/>
          <p:nvPr/>
        </p:nvSpPr>
        <p:spPr>
          <a:xfrm>
            <a:off x="8091656" y="1148534"/>
            <a:ext cx="409393" cy="366165"/>
          </a:xfrm>
          <a:prstGeom prst="teardrop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Gleichschenkliges Dreieck 39"/>
          <p:cNvSpPr/>
          <p:nvPr/>
        </p:nvSpPr>
        <p:spPr>
          <a:xfrm>
            <a:off x="6343961" y="5092760"/>
            <a:ext cx="404026" cy="323165"/>
          </a:xfrm>
          <a:prstGeom prst="triangle">
            <a:avLst/>
          </a:prstGeom>
          <a:pattFill prst="wave">
            <a:fgClr>
              <a:srgbClr val="0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Stern mit 5 Zacken 40"/>
          <p:cNvSpPr/>
          <p:nvPr/>
        </p:nvSpPr>
        <p:spPr>
          <a:xfrm>
            <a:off x="5452728" y="5715416"/>
            <a:ext cx="547343" cy="507847"/>
          </a:xfrm>
          <a:prstGeom prst="star5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Stern mit 5 Zacken 41"/>
          <p:cNvSpPr/>
          <p:nvPr/>
        </p:nvSpPr>
        <p:spPr>
          <a:xfrm>
            <a:off x="5192925" y="952014"/>
            <a:ext cx="547343" cy="507847"/>
          </a:xfrm>
          <a:prstGeom prst="star5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Textfeld 42"/>
          <p:cNvSpPr txBox="1"/>
          <p:nvPr/>
        </p:nvSpPr>
        <p:spPr>
          <a:xfrm>
            <a:off x="5650822" y="4653214"/>
            <a:ext cx="1450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>Vollversammlung</a:t>
            </a:r>
            <a:endParaRPr lang="de-CH" sz="1200" b="1" dirty="0"/>
          </a:p>
        </p:txBody>
      </p:sp>
      <p:sp>
        <p:nvSpPr>
          <p:cNvPr id="59" name="Herz 58"/>
          <p:cNvSpPr/>
          <p:nvPr/>
        </p:nvSpPr>
        <p:spPr>
          <a:xfrm rot="1982559">
            <a:off x="7269081" y="2066370"/>
            <a:ext cx="505290" cy="403730"/>
          </a:xfrm>
          <a:prstGeom prst="heart">
            <a:avLst/>
          </a:prstGeom>
          <a:pattFill prst="pct8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0" name="Halbbogen 59"/>
          <p:cNvSpPr/>
          <p:nvPr/>
        </p:nvSpPr>
        <p:spPr>
          <a:xfrm rot="18086413">
            <a:off x="4744640" y="1570206"/>
            <a:ext cx="601186" cy="782108"/>
          </a:xfrm>
          <a:prstGeom prst="blockArc">
            <a:avLst/>
          </a:prstGeom>
          <a:pattFill prst="wd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61" name="Sonne 60"/>
          <p:cNvSpPr/>
          <p:nvPr/>
        </p:nvSpPr>
        <p:spPr>
          <a:xfrm>
            <a:off x="7527241" y="4356966"/>
            <a:ext cx="736908" cy="669944"/>
          </a:xfrm>
          <a:prstGeom prst="sun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2" name="Gewitterblitz 61"/>
          <p:cNvSpPr/>
          <p:nvPr/>
        </p:nvSpPr>
        <p:spPr>
          <a:xfrm>
            <a:off x="5952586" y="1260776"/>
            <a:ext cx="593388" cy="507847"/>
          </a:xfrm>
          <a:prstGeom prst="lightningBolt">
            <a:avLst/>
          </a:prstGeom>
          <a:pattFill prst="wdDnDiag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5508104" y="2010076"/>
            <a:ext cx="792088" cy="565134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4499992" y="5415925"/>
            <a:ext cx="834342" cy="391832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Gewinkelte Verbindung 64"/>
          <p:cNvCxnSpPr/>
          <p:nvPr/>
        </p:nvCxnSpPr>
        <p:spPr>
          <a:xfrm rot="16200000" flipH="1">
            <a:off x="3744012" y="2896985"/>
            <a:ext cx="3512515" cy="331866"/>
          </a:xfrm>
          <a:prstGeom prst="bentConnector3">
            <a:avLst>
              <a:gd name="adj1" fmla="val 50000"/>
            </a:avLst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Gekrümmte Verbindung 65"/>
          <p:cNvCxnSpPr>
            <a:stCxn id="61" idx="0"/>
            <a:endCxn id="37" idx="2"/>
          </p:cNvCxnSpPr>
          <p:nvPr/>
        </p:nvCxnSpPr>
        <p:spPr>
          <a:xfrm rot="16200000" flipH="1" flipV="1">
            <a:off x="6607289" y="4680934"/>
            <a:ext cx="1612374" cy="964438"/>
          </a:xfrm>
          <a:prstGeom prst="curvedConnector4">
            <a:avLst>
              <a:gd name="adj1" fmla="val -14178"/>
              <a:gd name="adj2" fmla="val 67008"/>
            </a:avLst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Gerade Verbindung mit Pfeil 66"/>
          <p:cNvCxnSpPr/>
          <p:nvPr/>
        </p:nvCxnSpPr>
        <p:spPr>
          <a:xfrm flipH="1">
            <a:off x="7652035" y="1417638"/>
            <a:ext cx="438939" cy="543622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7521726" y="1052736"/>
            <a:ext cx="130308" cy="896809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7058792" y="2843891"/>
            <a:ext cx="2265736" cy="1513074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Freihandform 69"/>
          <p:cNvSpPr/>
          <p:nvPr/>
        </p:nvSpPr>
        <p:spPr>
          <a:xfrm>
            <a:off x="7748935" y="5070764"/>
            <a:ext cx="901632" cy="1551709"/>
          </a:xfrm>
          <a:custGeom>
            <a:avLst/>
            <a:gdLst>
              <a:gd name="connsiteX0" fmla="*/ 305174 w 901632"/>
              <a:gd name="connsiteY0" fmla="*/ 0 h 1551709"/>
              <a:gd name="connsiteX1" fmla="*/ 896301 w 901632"/>
              <a:gd name="connsiteY1" fmla="*/ 655781 h 1551709"/>
              <a:gd name="connsiteX2" fmla="*/ 374 w 901632"/>
              <a:gd name="connsiteY2" fmla="*/ 923636 h 1551709"/>
              <a:gd name="connsiteX3" fmla="*/ 776229 w 901632"/>
              <a:gd name="connsiteY3" fmla="*/ 1246909 h 1551709"/>
              <a:gd name="connsiteX4" fmla="*/ 46556 w 901632"/>
              <a:gd name="connsiteY4" fmla="*/ 1551709 h 1551709"/>
              <a:gd name="connsiteX5" fmla="*/ 46556 w 901632"/>
              <a:gd name="connsiteY5" fmla="*/ 1551709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32" h="1551709">
                <a:moveTo>
                  <a:pt x="305174" y="0"/>
                </a:moveTo>
                <a:cubicBezTo>
                  <a:pt x="626137" y="250921"/>
                  <a:pt x="947101" y="501842"/>
                  <a:pt x="896301" y="655781"/>
                </a:cubicBezTo>
                <a:cubicBezTo>
                  <a:pt x="845501" y="809720"/>
                  <a:pt x="20386" y="825115"/>
                  <a:pt x="374" y="923636"/>
                </a:cubicBezTo>
                <a:cubicBezTo>
                  <a:pt x="-19638" y="1022157"/>
                  <a:pt x="768532" y="1142230"/>
                  <a:pt x="776229" y="1246909"/>
                </a:cubicBezTo>
                <a:cubicBezTo>
                  <a:pt x="783926" y="1351588"/>
                  <a:pt x="46556" y="1551709"/>
                  <a:pt x="46556" y="1551709"/>
                </a:cubicBezTo>
                <a:lnTo>
                  <a:pt x="46556" y="1551709"/>
                </a:lnTo>
              </a:path>
            </a:pathLst>
          </a:cu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71" name="Gerade Verbindung mit Pfeil 70"/>
          <p:cNvCxnSpPr/>
          <p:nvPr/>
        </p:nvCxnSpPr>
        <p:spPr>
          <a:xfrm flipH="1">
            <a:off x="6376215" y="2869485"/>
            <a:ext cx="132202" cy="1726998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1187624" y="5070764"/>
            <a:ext cx="4146711" cy="1131597"/>
          </a:xfrm>
          <a:prstGeom prst="straightConnector1">
            <a:avLst/>
          </a:prstGeom>
          <a:noFill/>
          <a:ln w="539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Textfeld 72"/>
          <p:cNvSpPr txBox="1"/>
          <p:nvPr/>
        </p:nvSpPr>
        <p:spPr>
          <a:xfrm>
            <a:off x="5820581" y="1863882"/>
            <a:ext cx="145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>Herrschaftsfreier</a:t>
            </a:r>
          </a:p>
          <a:p>
            <a:pPr algn="ctr"/>
            <a:r>
              <a:rPr lang="de-CH" sz="1200" b="1" dirty="0" smtClean="0"/>
              <a:t>Diskurs</a:t>
            </a:r>
            <a:endParaRPr lang="de-CH" sz="1200" b="1" dirty="0"/>
          </a:p>
        </p:txBody>
      </p:sp>
      <p:sp>
        <p:nvSpPr>
          <p:cNvPr id="92" name="Textfeld 91"/>
          <p:cNvSpPr txBox="1"/>
          <p:nvPr/>
        </p:nvSpPr>
        <p:spPr>
          <a:xfrm>
            <a:off x="7271367" y="2566892"/>
            <a:ext cx="1450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>Null</a:t>
            </a:r>
            <a:r>
              <a:rPr lang="fr-CH" sz="1200" b="1" dirty="0" smtClean="0"/>
              <a:t> Bock</a:t>
            </a:r>
            <a:endParaRPr lang="fr-CH" sz="1200" b="1" dirty="0"/>
          </a:p>
        </p:txBody>
      </p:sp>
      <p:sp>
        <p:nvSpPr>
          <p:cNvPr id="93" name="Textfeld 92"/>
          <p:cNvSpPr txBox="1"/>
          <p:nvPr/>
        </p:nvSpPr>
        <p:spPr>
          <a:xfrm>
            <a:off x="1523607" y="6223263"/>
            <a:ext cx="145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>Ich mach was mir Spass macht</a:t>
            </a:r>
            <a:endParaRPr lang="de-CH" sz="1200" b="1" dirty="0"/>
          </a:p>
        </p:txBody>
      </p:sp>
      <p:sp>
        <p:nvSpPr>
          <p:cNvPr id="100" name="Textfeld 99"/>
          <p:cNvSpPr txBox="1"/>
          <p:nvPr/>
        </p:nvSpPr>
        <p:spPr>
          <a:xfrm>
            <a:off x="2733915" y="2023725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dirty="0" smtClean="0"/>
              <a:t>Verteidiger</a:t>
            </a:r>
            <a:endParaRPr lang="de-CH" sz="1050" b="1" dirty="0"/>
          </a:p>
        </p:txBody>
      </p:sp>
      <p:sp>
        <p:nvSpPr>
          <p:cNvPr id="101" name="Textfeld 100"/>
          <p:cNvSpPr txBox="1"/>
          <p:nvPr/>
        </p:nvSpPr>
        <p:spPr>
          <a:xfrm>
            <a:off x="2733915" y="2720843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Verteidiger</a:t>
            </a:r>
            <a:endParaRPr lang="de-CH" sz="1050" b="1"/>
          </a:p>
        </p:txBody>
      </p:sp>
      <p:sp>
        <p:nvSpPr>
          <p:cNvPr id="102" name="Textfeld 101"/>
          <p:cNvSpPr txBox="1"/>
          <p:nvPr/>
        </p:nvSpPr>
        <p:spPr>
          <a:xfrm>
            <a:off x="2733914" y="3392348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Verteidiger</a:t>
            </a:r>
            <a:endParaRPr lang="de-CH" sz="1050" b="1"/>
          </a:p>
        </p:txBody>
      </p:sp>
      <p:sp>
        <p:nvSpPr>
          <p:cNvPr id="103" name="Textfeld 102"/>
          <p:cNvSpPr txBox="1"/>
          <p:nvPr/>
        </p:nvSpPr>
        <p:spPr>
          <a:xfrm>
            <a:off x="2733913" y="4016987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Verteidiger</a:t>
            </a:r>
            <a:endParaRPr lang="de-CH" sz="1050" b="1"/>
          </a:p>
        </p:txBody>
      </p:sp>
      <p:sp>
        <p:nvSpPr>
          <p:cNvPr id="104" name="Textfeld 103"/>
          <p:cNvSpPr txBox="1"/>
          <p:nvPr/>
        </p:nvSpPr>
        <p:spPr>
          <a:xfrm>
            <a:off x="2733912" y="4670533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Verteidiger</a:t>
            </a:r>
            <a:endParaRPr lang="de-CH" sz="1050" b="1"/>
          </a:p>
        </p:txBody>
      </p:sp>
      <p:sp>
        <p:nvSpPr>
          <p:cNvPr id="105" name="Textfeld 104"/>
          <p:cNvSpPr txBox="1"/>
          <p:nvPr/>
        </p:nvSpPr>
        <p:spPr>
          <a:xfrm>
            <a:off x="392162" y="3800021"/>
            <a:ext cx="534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Hüter 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1188434" y="2023725"/>
            <a:ext cx="7296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Bewahrer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1188434" y="2752329"/>
            <a:ext cx="7296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Bewahrer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1188434" y="3412495"/>
            <a:ext cx="7296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Bewahrer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1188434" y="4030177"/>
            <a:ext cx="7296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dirty="0" smtClean="0"/>
              <a:t>Bewahrer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1188434" y="4681855"/>
            <a:ext cx="7296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Bewahrer</a:t>
            </a:r>
          </a:p>
        </p:txBody>
      </p:sp>
      <p:pic>
        <p:nvPicPr>
          <p:cNvPr id="111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3480" y="1798206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3480" y="2521614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3480" y="3217031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3480" y="3884018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3480" y="4596838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7871" y="1798206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7871" y="2521614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7871" y="3217031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7871" y="3884018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7871" y="4596838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" descr="C:\Users\Remys PC\Desktop\Blason_fr_Bourbon-Parme_(petites_armes).sv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449" y="3102132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feld 94"/>
          <p:cNvSpPr txBox="1"/>
          <p:nvPr/>
        </p:nvSpPr>
        <p:spPr>
          <a:xfrm>
            <a:off x="6251750" y="2337985"/>
            <a:ext cx="1080120" cy="214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/>
              <a:t>0</a:t>
            </a:r>
          </a:p>
        </p:txBody>
      </p:sp>
      <p:sp>
        <p:nvSpPr>
          <p:cNvPr id="97" name="Textfeld 96"/>
          <p:cNvSpPr txBox="1"/>
          <p:nvPr/>
        </p:nvSpPr>
        <p:spPr>
          <a:xfrm>
            <a:off x="1952173" y="2338865"/>
            <a:ext cx="1080120" cy="2143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/>
              <a:t>2</a:t>
            </a:r>
          </a:p>
        </p:txBody>
      </p:sp>
      <p:pic>
        <p:nvPicPr>
          <p:cNvPr id="99" name="Grafik 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032293" y="2337896"/>
            <a:ext cx="3219457" cy="2144963"/>
          </a:xfrm>
          <a:prstGeom prst="rect">
            <a:avLst/>
          </a:prstGeom>
        </p:spPr>
      </p:pic>
      <p:sp>
        <p:nvSpPr>
          <p:cNvPr id="96" name="Textfeld 95"/>
          <p:cNvSpPr txBox="1"/>
          <p:nvPr/>
        </p:nvSpPr>
        <p:spPr>
          <a:xfrm>
            <a:off x="6815041" y="4801338"/>
            <a:ext cx="1673986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Eigentor der </a:t>
            </a:r>
          </a:p>
          <a:p>
            <a:r>
              <a:rPr lang="de-CH" dirty="0"/>
              <a:t>Anarchisten</a:t>
            </a:r>
          </a:p>
        </p:txBody>
      </p:sp>
      <p:sp>
        <p:nvSpPr>
          <p:cNvPr id="98" name="Textfeld 97"/>
          <p:cNvSpPr txBox="1"/>
          <p:nvPr/>
        </p:nvSpPr>
        <p:spPr>
          <a:xfrm>
            <a:off x="3411444" y="5378506"/>
            <a:ext cx="2837836" cy="92333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CH" dirty="0"/>
              <a:t>Spielabbruch infolge Anarchie auf dem </a:t>
            </a:r>
            <a:r>
              <a:rPr lang="de-CH" strike="sngStrike" dirty="0"/>
              <a:t>Schlacht</a:t>
            </a:r>
            <a:r>
              <a:rPr lang="de-CH" dirty="0"/>
              <a:t> äh Spielfeld</a:t>
            </a:r>
          </a:p>
        </p:txBody>
      </p:sp>
    </p:spTree>
    <p:extLst>
      <p:ext uri="{BB962C8B-B14F-4D97-AF65-F5344CB8AC3E}">
        <p14:creationId xmlns:p14="http://schemas.microsoft.com/office/powerpoint/2010/main" val="6414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6" grpId="0" animBg="1"/>
      <p:bldP spid="96" grpId="1" animBg="1"/>
      <p:bldP spid="98" grpId="0" animBg="1"/>
      <p:bldP spid="9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4932040" y="836711"/>
            <a:ext cx="3344370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Konservatismus vs Anarchie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220072" y="2132855"/>
            <a:ext cx="2736304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 Konservatismus</a:t>
            </a:r>
            <a:endParaRPr lang="de-CH" dirty="0"/>
          </a:p>
        </p:txBody>
      </p:sp>
      <p:sp>
        <p:nvSpPr>
          <p:cNvPr id="33" name="Textfeld 32"/>
          <p:cNvSpPr txBox="1"/>
          <p:nvPr/>
        </p:nvSpPr>
        <p:spPr>
          <a:xfrm>
            <a:off x="1259632" y="828118"/>
            <a:ext cx="2828034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Liberalismus vs Faschismus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593529" y="2132856"/>
            <a:ext cx="216024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</a:t>
            </a:r>
          </a:p>
          <a:p>
            <a:r>
              <a:rPr lang="de-CH" dirty="0" smtClean="0"/>
              <a:t>Faschismus</a:t>
            </a:r>
            <a:endParaRPr lang="de-CH" dirty="0"/>
          </a:p>
        </p:txBody>
      </p:sp>
      <p:sp useBgFill="1">
        <p:nvSpPr>
          <p:cNvPr id="39" name="Pfeil nach links und rechts 38"/>
          <p:cNvSpPr/>
          <p:nvPr/>
        </p:nvSpPr>
        <p:spPr>
          <a:xfrm>
            <a:off x="4087666" y="2368501"/>
            <a:ext cx="936104" cy="412427"/>
          </a:xfrm>
          <a:prstGeom prst="leftRightArrow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75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3529859" y="1303233"/>
            <a:ext cx="540296" cy="670710"/>
            <a:chOff x="3529859" y="1303233"/>
            <a:chExt cx="540296" cy="67071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36" b="17076"/>
            <a:stretch/>
          </p:blipFill>
          <p:spPr bwMode="auto">
            <a:xfrm>
              <a:off x="3529859" y="1303233"/>
              <a:ext cx="540296" cy="366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" name="Textfeld 84"/>
            <p:cNvSpPr txBox="1"/>
            <p:nvPr/>
          </p:nvSpPr>
          <p:spPr>
            <a:xfrm>
              <a:off x="3586767" y="1720027"/>
              <a:ext cx="4459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John</a:t>
              </a:r>
              <a:endParaRPr lang="de-CH" sz="1050" b="1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839111" y="3769886"/>
            <a:ext cx="755335" cy="532543"/>
            <a:chOff x="2839111" y="3769886"/>
            <a:chExt cx="755335" cy="532543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320" y="3769886"/>
              <a:ext cx="426628" cy="284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Textfeld 85"/>
            <p:cNvSpPr txBox="1"/>
            <p:nvPr/>
          </p:nvSpPr>
          <p:spPr>
            <a:xfrm>
              <a:off x="2839111" y="4048513"/>
              <a:ext cx="7553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err="1" smtClean="0"/>
                <a:t>Hansruedi</a:t>
              </a:r>
              <a:endParaRPr lang="de-CH" sz="1050" b="1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54543" y="4571399"/>
            <a:ext cx="440805" cy="683443"/>
            <a:chOff x="554543" y="4571399"/>
            <a:chExt cx="440805" cy="683443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43" y="4571399"/>
              <a:ext cx="440805" cy="325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feld 53"/>
            <p:cNvSpPr txBox="1"/>
            <p:nvPr/>
          </p:nvSpPr>
          <p:spPr>
            <a:xfrm>
              <a:off x="589341" y="5000926"/>
              <a:ext cx="3609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Bill</a:t>
              </a:r>
              <a:endParaRPr lang="de-CH" sz="1050" b="1"/>
            </a:p>
          </p:txBody>
        </p:sp>
      </p:grpSp>
      <p:pic>
        <p:nvPicPr>
          <p:cNvPr id="39" name="Picture 2" descr="http://t1.gstatic.com/images?q=tbn:ANd9GcQYTtYZtXDyJAnf241eOlWOcZjH9FrFtUAjN_-39J7dXzkxVyOt18UyqOk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80" y="4342910"/>
            <a:ext cx="430592" cy="2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ein&quot;-Symbol 1"/>
          <p:cNvSpPr/>
          <p:nvPr/>
        </p:nvSpPr>
        <p:spPr>
          <a:xfrm>
            <a:off x="475861" y="4479517"/>
            <a:ext cx="598167" cy="504056"/>
          </a:xfrm>
          <a:prstGeom prst="noSmoking">
            <a:avLst>
              <a:gd name="adj" fmla="val 5923"/>
            </a:avLst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49" name="&quot;Nein&quot;-Symbol 48"/>
          <p:cNvSpPr/>
          <p:nvPr/>
        </p:nvSpPr>
        <p:spPr>
          <a:xfrm>
            <a:off x="2907001" y="3685270"/>
            <a:ext cx="598167" cy="504056"/>
          </a:xfrm>
          <a:prstGeom prst="noSmoking">
            <a:avLst>
              <a:gd name="adj" fmla="val 5923"/>
            </a:avLst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51" name="&quot;Nein&quot;-Symbol 50"/>
          <p:cNvSpPr/>
          <p:nvPr/>
        </p:nvSpPr>
        <p:spPr>
          <a:xfrm>
            <a:off x="3500923" y="1215971"/>
            <a:ext cx="598167" cy="504056"/>
          </a:xfrm>
          <a:prstGeom prst="noSmoking">
            <a:avLst>
              <a:gd name="adj" fmla="val 5923"/>
            </a:avLst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344491" y="1529507"/>
            <a:ext cx="474810" cy="530862"/>
            <a:chOff x="2344491" y="1529507"/>
            <a:chExt cx="474810" cy="530862"/>
          </a:xfrm>
        </p:grpSpPr>
        <p:pic>
          <p:nvPicPr>
            <p:cNvPr id="42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329" y="1529507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feld 75"/>
            <p:cNvSpPr txBox="1"/>
            <p:nvPr/>
          </p:nvSpPr>
          <p:spPr>
            <a:xfrm>
              <a:off x="2344491" y="1806453"/>
              <a:ext cx="47481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Louis</a:t>
              </a:r>
              <a:endParaRPr lang="de-CH" sz="1050" b="1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206612" y="2034314"/>
            <a:ext cx="588624" cy="567884"/>
            <a:chOff x="3206612" y="2034314"/>
            <a:chExt cx="588624" cy="567884"/>
          </a:xfrm>
        </p:grpSpPr>
        <p:pic>
          <p:nvPicPr>
            <p:cNvPr id="45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628" y="2034314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feld 76"/>
            <p:cNvSpPr txBox="1"/>
            <p:nvPr/>
          </p:nvSpPr>
          <p:spPr>
            <a:xfrm>
              <a:off x="3206612" y="2348282"/>
              <a:ext cx="5886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Nicolas</a:t>
              </a:r>
              <a:endParaRPr lang="de-CH" sz="1050" b="1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518832" y="3316489"/>
            <a:ext cx="521297" cy="578963"/>
            <a:chOff x="3518832" y="3316489"/>
            <a:chExt cx="521297" cy="578963"/>
          </a:xfrm>
        </p:grpSpPr>
        <p:pic>
          <p:nvPicPr>
            <p:cNvPr id="40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142" y="3316489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feld 77"/>
            <p:cNvSpPr txBox="1"/>
            <p:nvPr/>
          </p:nvSpPr>
          <p:spPr>
            <a:xfrm>
              <a:off x="3518832" y="3641536"/>
              <a:ext cx="52129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Pierre</a:t>
              </a:r>
              <a:endParaRPr lang="de-CH" sz="1050" b="1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188940" y="4681715"/>
            <a:ext cx="611066" cy="526426"/>
            <a:chOff x="3188940" y="4681715"/>
            <a:chExt cx="611066" cy="526426"/>
          </a:xfrm>
        </p:grpSpPr>
        <p:pic>
          <p:nvPicPr>
            <p:cNvPr id="41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7" y="4681715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feld 78"/>
            <p:cNvSpPr txBox="1"/>
            <p:nvPr/>
          </p:nvSpPr>
          <p:spPr>
            <a:xfrm>
              <a:off x="3188940" y="4954225"/>
              <a:ext cx="6110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Chantal</a:t>
              </a:r>
              <a:endParaRPr lang="de-CH" sz="1050" b="1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309688" y="3962788"/>
            <a:ext cx="471604" cy="553372"/>
            <a:chOff x="2309688" y="3962788"/>
            <a:chExt cx="471604" cy="553372"/>
          </a:xfrm>
        </p:grpSpPr>
        <p:pic>
          <p:nvPicPr>
            <p:cNvPr id="44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688" y="3962788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feld 79"/>
            <p:cNvSpPr txBox="1"/>
            <p:nvPr/>
          </p:nvSpPr>
          <p:spPr>
            <a:xfrm>
              <a:off x="2309688" y="4262244"/>
              <a:ext cx="4716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Lucie</a:t>
              </a:r>
              <a:endParaRPr lang="de-CH" sz="1050" b="1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547665" y="2336065"/>
            <a:ext cx="466794" cy="549785"/>
            <a:chOff x="1543404" y="2086603"/>
            <a:chExt cx="466794" cy="549785"/>
          </a:xfrm>
        </p:grpSpPr>
        <p:pic>
          <p:nvPicPr>
            <p:cNvPr id="37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5" y="2086603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feld 80"/>
            <p:cNvSpPr txBox="1"/>
            <p:nvPr/>
          </p:nvSpPr>
          <p:spPr>
            <a:xfrm>
              <a:off x="1543404" y="2382472"/>
              <a:ext cx="46679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René</a:t>
              </a:r>
              <a:endParaRPr lang="de-CH" sz="1050" b="1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21759" y="3316489"/>
            <a:ext cx="665568" cy="578963"/>
            <a:chOff x="221759" y="3316489"/>
            <a:chExt cx="665568" cy="578963"/>
          </a:xfrm>
        </p:grpSpPr>
        <p:pic>
          <p:nvPicPr>
            <p:cNvPr id="48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47" y="3316489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feld 81"/>
            <p:cNvSpPr txBox="1"/>
            <p:nvPr/>
          </p:nvSpPr>
          <p:spPr>
            <a:xfrm>
              <a:off x="221759" y="3641536"/>
              <a:ext cx="66556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Michelle</a:t>
              </a:r>
              <a:endParaRPr lang="de-CH" sz="1050" b="1"/>
            </a:p>
          </p:txBody>
        </p:sp>
      </p:grpSp>
      <p:sp>
        <p:nvSpPr>
          <p:cNvPr id="83" name="Textfeld 82"/>
          <p:cNvSpPr txBox="1"/>
          <p:nvPr/>
        </p:nvSpPr>
        <p:spPr>
          <a:xfrm>
            <a:off x="1360998" y="4635084"/>
            <a:ext cx="7809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Madeleine</a:t>
            </a:r>
            <a:endParaRPr lang="de-CH" sz="1050" b="1"/>
          </a:p>
        </p:txBody>
      </p:sp>
      <p:grpSp>
        <p:nvGrpSpPr>
          <p:cNvPr id="10" name="Gruppieren 9"/>
          <p:cNvGrpSpPr/>
          <p:nvPr/>
        </p:nvGrpSpPr>
        <p:grpSpPr>
          <a:xfrm>
            <a:off x="2245946" y="5181310"/>
            <a:ext cx="611066" cy="543073"/>
            <a:chOff x="2245946" y="5181310"/>
            <a:chExt cx="611066" cy="543073"/>
          </a:xfrm>
        </p:grpSpPr>
        <p:pic>
          <p:nvPicPr>
            <p:cNvPr id="46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924" y="5181310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feld 83"/>
            <p:cNvSpPr txBox="1"/>
            <p:nvPr/>
          </p:nvSpPr>
          <p:spPr>
            <a:xfrm>
              <a:off x="2245946" y="5470467"/>
              <a:ext cx="6110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err="1" smtClean="0"/>
                <a:t>Cristine</a:t>
              </a:r>
              <a:endParaRPr lang="de-CH" sz="1050" b="1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124926" y="3303549"/>
            <a:ext cx="434735" cy="543073"/>
            <a:chOff x="1183482" y="3316489"/>
            <a:chExt cx="434735" cy="543073"/>
          </a:xfrm>
        </p:grpSpPr>
        <p:pic>
          <p:nvPicPr>
            <p:cNvPr id="38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5" y="3316489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feld 86"/>
            <p:cNvSpPr txBox="1"/>
            <p:nvPr/>
          </p:nvSpPr>
          <p:spPr>
            <a:xfrm>
              <a:off x="1183482" y="3605646"/>
              <a:ext cx="4347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Jean</a:t>
              </a:r>
              <a:endParaRPr lang="de-CH" sz="1050" b="1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324116" y="2796058"/>
            <a:ext cx="457176" cy="520431"/>
            <a:chOff x="2324116" y="2796058"/>
            <a:chExt cx="457176" cy="520431"/>
          </a:xfrm>
        </p:grpSpPr>
        <p:pic>
          <p:nvPicPr>
            <p:cNvPr id="43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924" y="2796058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feld 52"/>
            <p:cNvSpPr txBox="1"/>
            <p:nvPr/>
          </p:nvSpPr>
          <p:spPr>
            <a:xfrm>
              <a:off x="2324116" y="3062573"/>
              <a:ext cx="45717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Jules</a:t>
              </a:r>
              <a:endParaRPr lang="de-CH" sz="1050" b="1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59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92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Bogen 105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7" name="Bogen 106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8147" y="165244"/>
            <a:ext cx="8247368" cy="959500"/>
          </a:xfr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de-CH" smtClean="0">
                <a:solidFill>
                  <a:srgbClr val="0070C0"/>
                </a:solidFill>
              </a:rPr>
              <a:t>Natio</a:t>
            </a:r>
            <a:r>
              <a:rPr lang="de-CH" smtClean="0">
                <a:solidFill>
                  <a:schemeClr val="bg1"/>
                </a:solidFill>
              </a:rPr>
              <a:t>nalis</a:t>
            </a:r>
            <a:r>
              <a:rPr lang="de-CH" smtClean="0">
                <a:solidFill>
                  <a:srgbClr val="FF0000"/>
                </a:solidFill>
              </a:rPr>
              <a:t>mus</a:t>
            </a:r>
            <a:r>
              <a:rPr lang="de-CH" smtClean="0"/>
              <a:t>      vs        </a:t>
            </a:r>
            <a:r>
              <a:rPr lang="de-CH" smtClean="0">
                <a:solidFill>
                  <a:srgbClr val="7030A0"/>
                </a:solidFill>
              </a:rPr>
              <a:t>Sozialismus</a:t>
            </a:r>
            <a:endParaRPr lang="de-CH">
              <a:solidFill>
                <a:srgbClr val="7030A0"/>
              </a:solidFill>
            </a:endParaRPr>
          </a:p>
        </p:txBody>
      </p:sp>
      <p:pic>
        <p:nvPicPr>
          <p:cNvPr id="121" name="Grafik 1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80" y="1802419"/>
            <a:ext cx="875762" cy="875762"/>
          </a:xfrm>
          <a:prstGeom prst="rect">
            <a:avLst/>
          </a:prstGeom>
        </p:spPr>
      </p:pic>
      <p:pic>
        <p:nvPicPr>
          <p:cNvPr id="122" name="Grafik 1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78" y="2500274"/>
            <a:ext cx="875762" cy="875762"/>
          </a:xfrm>
          <a:prstGeom prst="rect">
            <a:avLst/>
          </a:prstGeom>
        </p:spPr>
      </p:pic>
      <p:pic>
        <p:nvPicPr>
          <p:cNvPr id="123" name="Grafik 1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80" y="3493809"/>
            <a:ext cx="875762" cy="875762"/>
          </a:xfrm>
          <a:prstGeom prst="rect">
            <a:avLst/>
          </a:prstGeom>
        </p:spPr>
      </p:pic>
      <p:pic>
        <p:nvPicPr>
          <p:cNvPr id="124" name="Grafik 1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00" y="4293623"/>
            <a:ext cx="875762" cy="875762"/>
          </a:xfrm>
          <a:prstGeom prst="rect">
            <a:avLst/>
          </a:prstGeom>
        </p:spPr>
      </p:pic>
      <p:pic>
        <p:nvPicPr>
          <p:cNvPr id="125" name="Grafik 1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45" y="1546586"/>
            <a:ext cx="875762" cy="875762"/>
          </a:xfrm>
          <a:prstGeom prst="rect">
            <a:avLst/>
          </a:prstGeom>
        </p:spPr>
      </p:pic>
      <p:pic>
        <p:nvPicPr>
          <p:cNvPr id="126" name="Grafik 1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91" y="2304362"/>
            <a:ext cx="875762" cy="875762"/>
          </a:xfrm>
          <a:prstGeom prst="rect">
            <a:avLst/>
          </a:prstGeom>
        </p:spPr>
      </p:pic>
      <p:pic>
        <p:nvPicPr>
          <p:cNvPr id="127" name="Grafik 1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74" y="4670939"/>
            <a:ext cx="875762" cy="875762"/>
          </a:xfrm>
          <a:prstGeom prst="rect">
            <a:avLst/>
          </a:prstGeom>
        </p:spPr>
      </p:pic>
      <p:pic>
        <p:nvPicPr>
          <p:cNvPr id="128" name="Grafik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55" y="3753448"/>
            <a:ext cx="875762" cy="875762"/>
          </a:xfrm>
          <a:prstGeom prst="rect">
            <a:avLst/>
          </a:prstGeom>
        </p:spPr>
      </p:pic>
      <p:pic>
        <p:nvPicPr>
          <p:cNvPr id="129" name="Grafik 1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56" y="1714723"/>
            <a:ext cx="875762" cy="875762"/>
          </a:xfrm>
          <a:prstGeom prst="rect">
            <a:avLst/>
          </a:prstGeom>
        </p:spPr>
      </p:pic>
      <p:pic>
        <p:nvPicPr>
          <p:cNvPr id="130" name="Grafik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79" y="4455451"/>
            <a:ext cx="875762" cy="875762"/>
          </a:xfrm>
          <a:prstGeom prst="rect">
            <a:avLst/>
          </a:prstGeom>
        </p:spPr>
      </p:pic>
      <p:pic>
        <p:nvPicPr>
          <p:cNvPr id="131" name="Grafik 1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79" y="2940660"/>
            <a:ext cx="875762" cy="875762"/>
          </a:xfrm>
          <a:prstGeom prst="rect">
            <a:avLst/>
          </a:prstGeom>
        </p:spPr>
      </p:pic>
      <p:sp>
        <p:nvSpPr>
          <p:cNvPr id="132" name="Textfeld 131"/>
          <p:cNvSpPr txBox="1"/>
          <p:nvPr/>
        </p:nvSpPr>
        <p:spPr>
          <a:xfrm>
            <a:off x="6089045" y="2428609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Solidarität</a:t>
            </a:r>
            <a:endParaRPr lang="de-CH" sz="1050" b="1" dirty="0"/>
          </a:p>
        </p:txBody>
      </p:sp>
      <p:sp>
        <p:nvSpPr>
          <p:cNvPr id="133" name="Textfeld 132"/>
          <p:cNvSpPr txBox="1"/>
          <p:nvPr/>
        </p:nvSpPr>
        <p:spPr>
          <a:xfrm>
            <a:off x="5371441" y="2678181"/>
            <a:ext cx="9749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Brüderlichkeit</a:t>
            </a:r>
            <a:endParaRPr lang="de-CH" sz="1050" b="1" dirty="0"/>
          </a:p>
        </p:txBody>
      </p:sp>
      <p:sp>
        <p:nvSpPr>
          <p:cNvPr id="134" name="Textfeld 133"/>
          <p:cNvSpPr txBox="1"/>
          <p:nvPr/>
        </p:nvSpPr>
        <p:spPr>
          <a:xfrm>
            <a:off x="5401975" y="3175084"/>
            <a:ext cx="864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Sozialrechte</a:t>
            </a:r>
            <a:endParaRPr lang="de-CH" sz="1050" b="1" dirty="0"/>
          </a:p>
        </p:txBody>
      </p:sp>
      <p:sp>
        <p:nvSpPr>
          <p:cNvPr id="135" name="Textfeld 134"/>
          <p:cNvSpPr txBox="1"/>
          <p:nvPr/>
        </p:nvSpPr>
        <p:spPr>
          <a:xfrm>
            <a:off x="5368311" y="3728064"/>
            <a:ext cx="8980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Mindestlohn</a:t>
            </a:r>
            <a:endParaRPr lang="de-CH" sz="1050" b="1" dirty="0"/>
          </a:p>
        </p:txBody>
      </p:sp>
      <p:sp>
        <p:nvSpPr>
          <p:cNvPr id="136" name="Textfeld 135"/>
          <p:cNvSpPr txBox="1"/>
          <p:nvPr/>
        </p:nvSpPr>
        <p:spPr>
          <a:xfrm>
            <a:off x="5724102" y="4131320"/>
            <a:ext cx="7569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Sozialhilfe</a:t>
            </a:r>
            <a:endParaRPr lang="de-CH" sz="1050" b="1" dirty="0"/>
          </a:p>
        </p:txBody>
      </p:sp>
      <p:sp>
        <p:nvSpPr>
          <p:cNvPr id="137" name="Textfeld 136"/>
          <p:cNvSpPr txBox="1"/>
          <p:nvPr/>
        </p:nvSpPr>
        <p:spPr>
          <a:xfrm>
            <a:off x="6799798" y="3823156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Gleichheit</a:t>
            </a:r>
            <a:endParaRPr lang="de-CH" sz="1050" b="1" dirty="0"/>
          </a:p>
        </p:txBody>
      </p:sp>
      <p:sp>
        <p:nvSpPr>
          <p:cNvPr id="138" name="Textfeld 137"/>
          <p:cNvSpPr txBox="1"/>
          <p:nvPr/>
        </p:nvSpPr>
        <p:spPr>
          <a:xfrm>
            <a:off x="7236925" y="3374983"/>
            <a:ext cx="914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Soziales Netz</a:t>
            </a:r>
            <a:endParaRPr lang="de-CH" sz="1050" b="1" dirty="0"/>
          </a:p>
        </p:txBody>
      </p:sp>
      <p:sp>
        <p:nvSpPr>
          <p:cNvPr id="139" name="Textfeld 138"/>
          <p:cNvSpPr txBox="1"/>
          <p:nvPr/>
        </p:nvSpPr>
        <p:spPr>
          <a:xfrm>
            <a:off x="6636346" y="2631934"/>
            <a:ext cx="9380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Gerechtigkeit</a:t>
            </a:r>
            <a:endParaRPr lang="de-CH" sz="1050" b="1" dirty="0"/>
          </a:p>
        </p:txBody>
      </p:sp>
      <p:sp>
        <p:nvSpPr>
          <p:cNvPr id="140" name="Textfeld 139"/>
          <p:cNvSpPr txBox="1"/>
          <p:nvPr/>
        </p:nvSpPr>
        <p:spPr>
          <a:xfrm>
            <a:off x="6935892" y="3029006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Ausgleich</a:t>
            </a:r>
            <a:endParaRPr lang="de-CH" sz="1050" b="1" dirty="0"/>
          </a:p>
        </p:txBody>
      </p:sp>
      <p:sp>
        <p:nvSpPr>
          <p:cNvPr id="141" name="Textfeld 140"/>
          <p:cNvSpPr txBox="1"/>
          <p:nvPr/>
        </p:nvSpPr>
        <p:spPr>
          <a:xfrm>
            <a:off x="6161983" y="4389202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Arbeiter</a:t>
            </a:r>
            <a:endParaRPr lang="de-CH" sz="1050" b="1" dirty="0"/>
          </a:p>
        </p:txBody>
      </p:sp>
      <p:sp>
        <p:nvSpPr>
          <p:cNvPr id="142" name="Textfeld 141"/>
          <p:cNvSpPr txBox="1"/>
          <p:nvPr/>
        </p:nvSpPr>
        <p:spPr>
          <a:xfrm>
            <a:off x="6730776" y="4199359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Gewerkschaft</a:t>
            </a:r>
            <a:endParaRPr lang="de-CH" sz="1050" b="1" dirty="0"/>
          </a:p>
        </p:txBody>
      </p:sp>
    </p:spTree>
    <p:extLst>
      <p:ext uri="{BB962C8B-B14F-4D97-AF65-F5344CB8AC3E}">
        <p14:creationId xmlns:p14="http://schemas.microsoft.com/office/powerpoint/2010/main" val="28267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16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16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9" grpId="0" animBg="1"/>
      <p:bldP spid="49" grpId="1" animBg="1"/>
      <p:bldP spid="51" grpId="0" animBg="1"/>
      <p:bldP spid="51" grpId="1" animBg="1"/>
      <p:bldP spid="83" grpId="0"/>
      <p:bldP spid="3" grpId="0" animBg="1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3529859" y="1303233"/>
            <a:ext cx="540296" cy="670710"/>
            <a:chOff x="3529859" y="1303233"/>
            <a:chExt cx="540296" cy="67071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36" b="17076"/>
            <a:stretch/>
          </p:blipFill>
          <p:spPr bwMode="auto">
            <a:xfrm>
              <a:off x="3529859" y="1303233"/>
              <a:ext cx="540296" cy="366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" name="Textfeld 84"/>
            <p:cNvSpPr txBox="1"/>
            <p:nvPr/>
          </p:nvSpPr>
          <p:spPr>
            <a:xfrm>
              <a:off x="3586767" y="1720027"/>
              <a:ext cx="4459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John</a:t>
              </a:r>
              <a:endParaRPr lang="de-CH" sz="1050" b="1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839111" y="3769886"/>
            <a:ext cx="755335" cy="532543"/>
            <a:chOff x="2839111" y="3769886"/>
            <a:chExt cx="755335" cy="532543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320" y="3769886"/>
              <a:ext cx="426628" cy="284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Textfeld 85"/>
            <p:cNvSpPr txBox="1"/>
            <p:nvPr/>
          </p:nvSpPr>
          <p:spPr>
            <a:xfrm>
              <a:off x="2839111" y="4048513"/>
              <a:ext cx="7553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err="1" smtClean="0"/>
                <a:t>Hansruedi</a:t>
              </a:r>
              <a:endParaRPr lang="de-CH" sz="1050" b="1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54543" y="4571399"/>
            <a:ext cx="440805" cy="683443"/>
            <a:chOff x="554543" y="4571399"/>
            <a:chExt cx="440805" cy="683443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43" y="4571399"/>
              <a:ext cx="440805" cy="325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feld 53"/>
            <p:cNvSpPr txBox="1"/>
            <p:nvPr/>
          </p:nvSpPr>
          <p:spPr>
            <a:xfrm>
              <a:off x="589341" y="5000926"/>
              <a:ext cx="3609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Bill</a:t>
              </a:r>
              <a:endParaRPr lang="de-CH" sz="1050" b="1"/>
            </a:p>
          </p:txBody>
        </p:sp>
      </p:grpSp>
      <p:pic>
        <p:nvPicPr>
          <p:cNvPr id="39" name="Picture 2" descr="http://t1.gstatic.com/images?q=tbn:ANd9GcQYTtYZtXDyJAnf241eOlWOcZjH9FrFtUAjN_-39J7dXzkxVyOt18UyqOk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80" y="4342910"/>
            <a:ext cx="430592" cy="2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ein&quot;-Symbol 1"/>
          <p:cNvSpPr/>
          <p:nvPr/>
        </p:nvSpPr>
        <p:spPr>
          <a:xfrm>
            <a:off x="475861" y="4479517"/>
            <a:ext cx="598167" cy="504056"/>
          </a:xfrm>
          <a:prstGeom prst="noSmoking">
            <a:avLst>
              <a:gd name="adj" fmla="val 5923"/>
            </a:avLst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49" name="&quot;Nein&quot;-Symbol 48"/>
          <p:cNvSpPr/>
          <p:nvPr/>
        </p:nvSpPr>
        <p:spPr>
          <a:xfrm>
            <a:off x="2907001" y="3685270"/>
            <a:ext cx="598167" cy="504056"/>
          </a:xfrm>
          <a:prstGeom prst="noSmoking">
            <a:avLst>
              <a:gd name="adj" fmla="val 5923"/>
            </a:avLst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51" name="&quot;Nein&quot;-Symbol 50"/>
          <p:cNvSpPr/>
          <p:nvPr/>
        </p:nvSpPr>
        <p:spPr>
          <a:xfrm>
            <a:off x="3500923" y="1215971"/>
            <a:ext cx="598167" cy="504056"/>
          </a:xfrm>
          <a:prstGeom prst="noSmoking">
            <a:avLst>
              <a:gd name="adj" fmla="val 5923"/>
            </a:avLst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344491" y="1529507"/>
            <a:ext cx="474810" cy="530862"/>
            <a:chOff x="2344491" y="1529507"/>
            <a:chExt cx="474810" cy="530862"/>
          </a:xfrm>
        </p:grpSpPr>
        <p:pic>
          <p:nvPicPr>
            <p:cNvPr id="42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329" y="1529507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feld 75"/>
            <p:cNvSpPr txBox="1"/>
            <p:nvPr/>
          </p:nvSpPr>
          <p:spPr>
            <a:xfrm>
              <a:off x="2344491" y="1806453"/>
              <a:ext cx="47481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Louis</a:t>
              </a:r>
              <a:endParaRPr lang="de-CH" sz="1050" b="1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206612" y="2034314"/>
            <a:ext cx="588624" cy="567884"/>
            <a:chOff x="3206612" y="2034314"/>
            <a:chExt cx="588624" cy="567884"/>
          </a:xfrm>
        </p:grpSpPr>
        <p:pic>
          <p:nvPicPr>
            <p:cNvPr id="45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628" y="2034314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feld 76"/>
            <p:cNvSpPr txBox="1"/>
            <p:nvPr/>
          </p:nvSpPr>
          <p:spPr>
            <a:xfrm>
              <a:off x="3206612" y="2348282"/>
              <a:ext cx="5886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Nicolas</a:t>
              </a:r>
              <a:endParaRPr lang="de-CH" sz="1050" b="1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518832" y="3316489"/>
            <a:ext cx="521297" cy="578963"/>
            <a:chOff x="3518832" y="3316489"/>
            <a:chExt cx="521297" cy="578963"/>
          </a:xfrm>
        </p:grpSpPr>
        <p:pic>
          <p:nvPicPr>
            <p:cNvPr id="40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142" y="3316489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feld 77"/>
            <p:cNvSpPr txBox="1"/>
            <p:nvPr/>
          </p:nvSpPr>
          <p:spPr>
            <a:xfrm>
              <a:off x="3518832" y="3641536"/>
              <a:ext cx="52129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Pierre</a:t>
              </a:r>
              <a:endParaRPr lang="de-CH" sz="1050" b="1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188940" y="4681715"/>
            <a:ext cx="611066" cy="526426"/>
            <a:chOff x="3188940" y="4681715"/>
            <a:chExt cx="611066" cy="526426"/>
          </a:xfrm>
        </p:grpSpPr>
        <p:pic>
          <p:nvPicPr>
            <p:cNvPr id="41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7" y="4681715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feld 78"/>
            <p:cNvSpPr txBox="1"/>
            <p:nvPr/>
          </p:nvSpPr>
          <p:spPr>
            <a:xfrm>
              <a:off x="3188940" y="4954225"/>
              <a:ext cx="6110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Chantal</a:t>
              </a:r>
              <a:endParaRPr lang="de-CH" sz="1050" b="1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309688" y="3962788"/>
            <a:ext cx="471604" cy="553372"/>
            <a:chOff x="2309688" y="3962788"/>
            <a:chExt cx="471604" cy="553372"/>
          </a:xfrm>
        </p:grpSpPr>
        <p:pic>
          <p:nvPicPr>
            <p:cNvPr id="44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688" y="3962788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feld 79"/>
            <p:cNvSpPr txBox="1"/>
            <p:nvPr/>
          </p:nvSpPr>
          <p:spPr>
            <a:xfrm>
              <a:off x="2309688" y="4262244"/>
              <a:ext cx="4716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Lucie</a:t>
              </a:r>
              <a:endParaRPr lang="de-CH" sz="1050" b="1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547665" y="2336065"/>
            <a:ext cx="466794" cy="549785"/>
            <a:chOff x="1543404" y="2086603"/>
            <a:chExt cx="466794" cy="549785"/>
          </a:xfrm>
        </p:grpSpPr>
        <p:pic>
          <p:nvPicPr>
            <p:cNvPr id="37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5" y="2086603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feld 80"/>
            <p:cNvSpPr txBox="1"/>
            <p:nvPr/>
          </p:nvSpPr>
          <p:spPr>
            <a:xfrm>
              <a:off x="1543404" y="2382472"/>
              <a:ext cx="46679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René</a:t>
              </a:r>
              <a:endParaRPr lang="de-CH" sz="1050" b="1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21759" y="3316489"/>
            <a:ext cx="665568" cy="578963"/>
            <a:chOff x="221759" y="3316489"/>
            <a:chExt cx="665568" cy="578963"/>
          </a:xfrm>
        </p:grpSpPr>
        <p:pic>
          <p:nvPicPr>
            <p:cNvPr id="48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47" y="3316489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feld 81"/>
            <p:cNvSpPr txBox="1"/>
            <p:nvPr/>
          </p:nvSpPr>
          <p:spPr>
            <a:xfrm>
              <a:off x="221759" y="3641536"/>
              <a:ext cx="66556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Michelle</a:t>
              </a:r>
              <a:endParaRPr lang="de-CH" sz="1050" b="1"/>
            </a:p>
          </p:txBody>
        </p:sp>
      </p:grpSp>
      <p:sp>
        <p:nvSpPr>
          <p:cNvPr id="83" name="Textfeld 82"/>
          <p:cNvSpPr txBox="1"/>
          <p:nvPr/>
        </p:nvSpPr>
        <p:spPr>
          <a:xfrm>
            <a:off x="1360998" y="4635084"/>
            <a:ext cx="7809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smtClean="0"/>
              <a:t>Madeleine</a:t>
            </a:r>
            <a:endParaRPr lang="de-CH" sz="1050" b="1"/>
          </a:p>
        </p:txBody>
      </p:sp>
      <p:grpSp>
        <p:nvGrpSpPr>
          <p:cNvPr id="10" name="Gruppieren 9"/>
          <p:cNvGrpSpPr/>
          <p:nvPr/>
        </p:nvGrpSpPr>
        <p:grpSpPr>
          <a:xfrm>
            <a:off x="2245946" y="5181310"/>
            <a:ext cx="611066" cy="543073"/>
            <a:chOff x="2245946" y="5181310"/>
            <a:chExt cx="611066" cy="543073"/>
          </a:xfrm>
        </p:grpSpPr>
        <p:pic>
          <p:nvPicPr>
            <p:cNvPr id="46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924" y="5181310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feld 83"/>
            <p:cNvSpPr txBox="1"/>
            <p:nvPr/>
          </p:nvSpPr>
          <p:spPr>
            <a:xfrm>
              <a:off x="2245946" y="5470467"/>
              <a:ext cx="6110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err="1" smtClean="0"/>
                <a:t>Cristine</a:t>
              </a:r>
              <a:endParaRPr lang="de-CH" sz="1050" b="1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124926" y="3303549"/>
            <a:ext cx="434735" cy="543073"/>
            <a:chOff x="1183482" y="3316489"/>
            <a:chExt cx="434735" cy="543073"/>
          </a:xfrm>
        </p:grpSpPr>
        <p:pic>
          <p:nvPicPr>
            <p:cNvPr id="38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5" y="3316489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feld 86"/>
            <p:cNvSpPr txBox="1"/>
            <p:nvPr/>
          </p:nvSpPr>
          <p:spPr>
            <a:xfrm>
              <a:off x="1183482" y="3605646"/>
              <a:ext cx="4347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Jean</a:t>
              </a:r>
              <a:endParaRPr lang="de-CH" sz="1050" b="1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324116" y="2796058"/>
            <a:ext cx="457176" cy="520431"/>
            <a:chOff x="2324116" y="2796058"/>
            <a:chExt cx="457176" cy="520431"/>
          </a:xfrm>
        </p:grpSpPr>
        <p:pic>
          <p:nvPicPr>
            <p:cNvPr id="43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924" y="2796058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feld 52"/>
            <p:cNvSpPr txBox="1"/>
            <p:nvPr/>
          </p:nvSpPr>
          <p:spPr>
            <a:xfrm>
              <a:off x="2324116" y="3062573"/>
              <a:ext cx="45717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Jules</a:t>
              </a:r>
              <a:endParaRPr lang="de-CH" sz="1050" b="1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59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92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Bogen 105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7" name="Bogen 106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8147" y="165244"/>
            <a:ext cx="8247368" cy="959500"/>
          </a:xfr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de-CH" smtClean="0">
                <a:solidFill>
                  <a:srgbClr val="0070C0"/>
                </a:solidFill>
              </a:rPr>
              <a:t>Natio</a:t>
            </a:r>
            <a:r>
              <a:rPr lang="de-CH" smtClean="0">
                <a:solidFill>
                  <a:schemeClr val="bg1"/>
                </a:solidFill>
              </a:rPr>
              <a:t>nalis</a:t>
            </a:r>
            <a:r>
              <a:rPr lang="de-CH" smtClean="0">
                <a:solidFill>
                  <a:srgbClr val="FF0000"/>
                </a:solidFill>
              </a:rPr>
              <a:t>mus</a:t>
            </a:r>
            <a:r>
              <a:rPr lang="de-CH" smtClean="0"/>
              <a:t>      vs        </a:t>
            </a:r>
            <a:r>
              <a:rPr lang="de-CH" smtClean="0">
                <a:solidFill>
                  <a:srgbClr val="7030A0"/>
                </a:solidFill>
              </a:rPr>
              <a:t>Sozialismus</a:t>
            </a:r>
            <a:endParaRPr lang="de-CH">
              <a:solidFill>
                <a:srgbClr val="7030A0"/>
              </a:solidFill>
            </a:endParaRPr>
          </a:p>
        </p:txBody>
      </p:sp>
      <p:pic>
        <p:nvPicPr>
          <p:cNvPr id="121" name="Grafik 1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80" y="1802419"/>
            <a:ext cx="875762" cy="875762"/>
          </a:xfrm>
          <a:prstGeom prst="rect">
            <a:avLst/>
          </a:prstGeom>
        </p:spPr>
      </p:pic>
      <p:pic>
        <p:nvPicPr>
          <p:cNvPr id="122" name="Grafik 1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78" y="2500274"/>
            <a:ext cx="875762" cy="875762"/>
          </a:xfrm>
          <a:prstGeom prst="rect">
            <a:avLst/>
          </a:prstGeom>
        </p:spPr>
      </p:pic>
      <p:pic>
        <p:nvPicPr>
          <p:cNvPr id="123" name="Grafik 1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80" y="3493809"/>
            <a:ext cx="875762" cy="875762"/>
          </a:xfrm>
          <a:prstGeom prst="rect">
            <a:avLst/>
          </a:prstGeom>
        </p:spPr>
      </p:pic>
      <p:pic>
        <p:nvPicPr>
          <p:cNvPr id="124" name="Grafik 1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00" y="4293623"/>
            <a:ext cx="875762" cy="875762"/>
          </a:xfrm>
          <a:prstGeom prst="rect">
            <a:avLst/>
          </a:prstGeom>
        </p:spPr>
      </p:pic>
      <p:pic>
        <p:nvPicPr>
          <p:cNvPr id="125" name="Grafik 1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45" y="1546586"/>
            <a:ext cx="875762" cy="875762"/>
          </a:xfrm>
          <a:prstGeom prst="rect">
            <a:avLst/>
          </a:prstGeom>
        </p:spPr>
      </p:pic>
      <p:pic>
        <p:nvPicPr>
          <p:cNvPr id="126" name="Grafik 1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91" y="2304362"/>
            <a:ext cx="875762" cy="875762"/>
          </a:xfrm>
          <a:prstGeom prst="rect">
            <a:avLst/>
          </a:prstGeom>
        </p:spPr>
      </p:pic>
      <p:pic>
        <p:nvPicPr>
          <p:cNvPr id="127" name="Grafik 1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74" y="4670939"/>
            <a:ext cx="875762" cy="875762"/>
          </a:xfrm>
          <a:prstGeom prst="rect">
            <a:avLst/>
          </a:prstGeom>
        </p:spPr>
      </p:pic>
      <p:pic>
        <p:nvPicPr>
          <p:cNvPr id="128" name="Grafik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55" y="3753448"/>
            <a:ext cx="875762" cy="875762"/>
          </a:xfrm>
          <a:prstGeom prst="rect">
            <a:avLst/>
          </a:prstGeom>
        </p:spPr>
      </p:pic>
      <p:pic>
        <p:nvPicPr>
          <p:cNvPr id="129" name="Grafik 1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56" y="1714723"/>
            <a:ext cx="875762" cy="875762"/>
          </a:xfrm>
          <a:prstGeom prst="rect">
            <a:avLst/>
          </a:prstGeom>
        </p:spPr>
      </p:pic>
      <p:pic>
        <p:nvPicPr>
          <p:cNvPr id="130" name="Grafik 1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79" y="4455451"/>
            <a:ext cx="875762" cy="875762"/>
          </a:xfrm>
          <a:prstGeom prst="rect">
            <a:avLst/>
          </a:prstGeom>
        </p:spPr>
      </p:pic>
      <p:pic>
        <p:nvPicPr>
          <p:cNvPr id="131" name="Grafik 1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79" y="2940660"/>
            <a:ext cx="875762" cy="875762"/>
          </a:xfrm>
          <a:prstGeom prst="rect">
            <a:avLst/>
          </a:prstGeom>
        </p:spPr>
      </p:pic>
      <p:sp>
        <p:nvSpPr>
          <p:cNvPr id="132" name="Textfeld 131"/>
          <p:cNvSpPr txBox="1"/>
          <p:nvPr/>
        </p:nvSpPr>
        <p:spPr>
          <a:xfrm>
            <a:off x="6089045" y="2428609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Solidarität</a:t>
            </a:r>
            <a:endParaRPr lang="de-CH" sz="1050" b="1" dirty="0"/>
          </a:p>
        </p:txBody>
      </p:sp>
      <p:sp>
        <p:nvSpPr>
          <p:cNvPr id="133" name="Textfeld 132"/>
          <p:cNvSpPr txBox="1"/>
          <p:nvPr/>
        </p:nvSpPr>
        <p:spPr>
          <a:xfrm>
            <a:off x="5371441" y="2678181"/>
            <a:ext cx="9749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Brüderlichkeit</a:t>
            </a:r>
            <a:endParaRPr lang="de-CH" sz="1050" b="1" dirty="0"/>
          </a:p>
        </p:txBody>
      </p:sp>
      <p:sp>
        <p:nvSpPr>
          <p:cNvPr id="134" name="Textfeld 133"/>
          <p:cNvSpPr txBox="1"/>
          <p:nvPr/>
        </p:nvSpPr>
        <p:spPr>
          <a:xfrm>
            <a:off x="5401975" y="3175084"/>
            <a:ext cx="864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Sozialrechte</a:t>
            </a:r>
            <a:endParaRPr lang="de-CH" sz="1050" b="1" dirty="0"/>
          </a:p>
        </p:txBody>
      </p:sp>
      <p:sp>
        <p:nvSpPr>
          <p:cNvPr id="135" name="Textfeld 134"/>
          <p:cNvSpPr txBox="1"/>
          <p:nvPr/>
        </p:nvSpPr>
        <p:spPr>
          <a:xfrm>
            <a:off x="5368311" y="3728064"/>
            <a:ext cx="8980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Mindestlohn</a:t>
            </a:r>
            <a:endParaRPr lang="de-CH" sz="1050" b="1" dirty="0"/>
          </a:p>
        </p:txBody>
      </p:sp>
      <p:sp>
        <p:nvSpPr>
          <p:cNvPr id="136" name="Textfeld 135"/>
          <p:cNvSpPr txBox="1"/>
          <p:nvPr/>
        </p:nvSpPr>
        <p:spPr>
          <a:xfrm>
            <a:off x="5724102" y="4131320"/>
            <a:ext cx="7569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Sozialhilfe</a:t>
            </a:r>
            <a:endParaRPr lang="de-CH" sz="1050" b="1" dirty="0"/>
          </a:p>
        </p:txBody>
      </p:sp>
      <p:sp>
        <p:nvSpPr>
          <p:cNvPr id="137" name="Textfeld 136"/>
          <p:cNvSpPr txBox="1"/>
          <p:nvPr/>
        </p:nvSpPr>
        <p:spPr>
          <a:xfrm>
            <a:off x="6799798" y="3823156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Gleichheit</a:t>
            </a:r>
            <a:endParaRPr lang="de-CH" sz="1050" b="1" dirty="0"/>
          </a:p>
        </p:txBody>
      </p:sp>
      <p:sp>
        <p:nvSpPr>
          <p:cNvPr id="138" name="Textfeld 137"/>
          <p:cNvSpPr txBox="1"/>
          <p:nvPr/>
        </p:nvSpPr>
        <p:spPr>
          <a:xfrm>
            <a:off x="7236925" y="3374983"/>
            <a:ext cx="914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Soziales Netz</a:t>
            </a:r>
            <a:endParaRPr lang="de-CH" sz="1050" b="1" dirty="0"/>
          </a:p>
        </p:txBody>
      </p:sp>
      <p:sp>
        <p:nvSpPr>
          <p:cNvPr id="139" name="Textfeld 138"/>
          <p:cNvSpPr txBox="1"/>
          <p:nvPr/>
        </p:nvSpPr>
        <p:spPr>
          <a:xfrm>
            <a:off x="6636346" y="2631934"/>
            <a:ext cx="9380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Gerechtigkeit</a:t>
            </a:r>
            <a:endParaRPr lang="de-CH" sz="1050" b="1" dirty="0"/>
          </a:p>
        </p:txBody>
      </p:sp>
      <p:sp>
        <p:nvSpPr>
          <p:cNvPr id="140" name="Textfeld 139"/>
          <p:cNvSpPr txBox="1"/>
          <p:nvPr/>
        </p:nvSpPr>
        <p:spPr>
          <a:xfrm>
            <a:off x="6935892" y="3029006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Ausgleich</a:t>
            </a:r>
            <a:endParaRPr lang="de-CH" sz="1050" b="1" dirty="0"/>
          </a:p>
        </p:txBody>
      </p:sp>
      <p:sp>
        <p:nvSpPr>
          <p:cNvPr id="141" name="Textfeld 140"/>
          <p:cNvSpPr txBox="1"/>
          <p:nvPr/>
        </p:nvSpPr>
        <p:spPr>
          <a:xfrm>
            <a:off x="6161983" y="4389202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Arbeiter</a:t>
            </a:r>
            <a:endParaRPr lang="de-CH" sz="1050" b="1" dirty="0"/>
          </a:p>
        </p:txBody>
      </p:sp>
      <p:sp>
        <p:nvSpPr>
          <p:cNvPr id="142" name="Textfeld 141"/>
          <p:cNvSpPr txBox="1"/>
          <p:nvPr/>
        </p:nvSpPr>
        <p:spPr>
          <a:xfrm>
            <a:off x="6730776" y="4199359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50" b="1" dirty="0" smtClean="0"/>
              <a:t>Gewerkschaft</a:t>
            </a:r>
            <a:endParaRPr lang="de-CH" sz="1050" b="1" dirty="0"/>
          </a:p>
        </p:txBody>
      </p:sp>
      <p:sp>
        <p:nvSpPr>
          <p:cNvPr id="108" name="Textfeld 107"/>
          <p:cNvSpPr txBox="1"/>
          <p:nvPr/>
        </p:nvSpPr>
        <p:spPr>
          <a:xfrm>
            <a:off x="1952173" y="2338865"/>
            <a:ext cx="1080120" cy="2143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3</a:t>
            </a:r>
            <a:endParaRPr lang="de-CH" dirty="0"/>
          </a:p>
        </p:txBody>
      </p:sp>
      <p:sp>
        <p:nvSpPr>
          <p:cNvPr id="109" name="Textfeld 108"/>
          <p:cNvSpPr txBox="1"/>
          <p:nvPr/>
        </p:nvSpPr>
        <p:spPr>
          <a:xfrm>
            <a:off x="6251750" y="2337985"/>
            <a:ext cx="1080120" cy="214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2</a:t>
            </a:r>
            <a:endParaRPr lang="de-CH" dirty="0"/>
          </a:p>
        </p:txBody>
      </p:sp>
      <p:pic>
        <p:nvPicPr>
          <p:cNvPr id="110" name="Grafik 1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032293" y="2337896"/>
            <a:ext cx="3219457" cy="2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4932040" y="836711"/>
            <a:ext cx="3344370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Konservatismus vs Anarchie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220072" y="2132855"/>
            <a:ext cx="2736304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 Konservatismus</a:t>
            </a:r>
            <a:endParaRPr lang="de-CH" dirty="0"/>
          </a:p>
        </p:txBody>
      </p:sp>
      <p:sp>
        <p:nvSpPr>
          <p:cNvPr id="33" name="Textfeld 32"/>
          <p:cNvSpPr txBox="1"/>
          <p:nvPr/>
        </p:nvSpPr>
        <p:spPr>
          <a:xfrm>
            <a:off x="1259632" y="828118"/>
            <a:ext cx="2828034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Liberalismus vs Faschismus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593529" y="2132856"/>
            <a:ext cx="216024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</a:t>
            </a:r>
          </a:p>
          <a:p>
            <a:r>
              <a:rPr lang="de-CH" dirty="0" smtClean="0"/>
              <a:t>Faschismus</a:t>
            </a:r>
            <a:endParaRPr lang="de-CH" dirty="0"/>
          </a:p>
        </p:txBody>
      </p:sp>
      <p:sp>
        <p:nvSpPr>
          <p:cNvPr id="35" name="Textfeld 34"/>
          <p:cNvSpPr txBox="1"/>
          <p:nvPr/>
        </p:nvSpPr>
        <p:spPr>
          <a:xfrm>
            <a:off x="1259632" y="5373216"/>
            <a:ext cx="2828034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Nationalismus </a:t>
            </a:r>
            <a:r>
              <a:rPr lang="de-CH" dirty="0"/>
              <a:t>vs </a:t>
            </a:r>
            <a:r>
              <a:rPr lang="de-CH" dirty="0" smtClean="0"/>
              <a:t>Sozialismus</a:t>
            </a:r>
            <a:endParaRPr lang="de-CH" dirty="0"/>
          </a:p>
        </p:txBody>
      </p:sp>
      <p:sp>
        <p:nvSpPr>
          <p:cNvPr id="36" name="Textfeld 35"/>
          <p:cNvSpPr txBox="1"/>
          <p:nvPr/>
        </p:nvSpPr>
        <p:spPr>
          <a:xfrm>
            <a:off x="1475656" y="4221088"/>
            <a:ext cx="2448271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</a:t>
            </a:r>
          </a:p>
          <a:p>
            <a:r>
              <a:rPr lang="de-CH" dirty="0" smtClean="0"/>
              <a:t>Nationalismus</a:t>
            </a:r>
            <a:endParaRPr lang="de-CH" dirty="0"/>
          </a:p>
        </p:txBody>
      </p:sp>
      <p:sp useBgFill="1">
        <p:nvSpPr>
          <p:cNvPr id="39" name="Pfeil nach links und rechts 38"/>
          <p:cNvSpPr/>
          <p:nvPr/>
        </p:nvSpPr>
        <p:spPr>
          <a:xfrm>
            <a:off x="4087666" y="2368501"/>
            <a:ext cx="936104" cy="412427"/>
          </a:xfrm>
          <a:prstGeom prst="leftRightArrow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75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ieren 57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59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92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Bogen 105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7" name="Bogen 106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8147" y="165244"/>
            <a:ext cx="8247368" cy="959500"/>
          </a:xfr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Monarchie</a:t>
            </a:r>
            <a:r>
              <a:rPr lang="de-CH" dirty="0" smtClean="0"/>
              <a:t>       vs        </a:t>
            </a:r>
            <a:r>
              <a:rPr lang="de-CH" dirty="0" smtClean="0">
                <a:solidFill>
                  <a:srgbClr val="FF0000"/>
                </a:solidFill>
              </a:rPr>
              <a:t>Kommunismus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121" name="Picture 2" descr="my computer,computer,crown,king,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76" y="2996952"/>
            <a:ext cx="10801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2069627" y="5266695"/>
            <a:ext cx="758552" cy="1034651"/>
            <a:chOff x="2069627" y="5266695"/>
            <a:chExt cx="758552" cy="1034651"/>
          </a:xfrm>
        </p:grpSpPr>
        <p:pic>
          <p:nvPicPr>
            <p:cNvPr id="130" name="Grafik 1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627" y="5266695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54" name="Textfeld 53"/>
            <p:cNvSpPr txBox="1"/>
            <p:nvPr/>
          </p:nvSpPr>
          <p:spPr>
            <a:xfrm>
              <a:off x="2243025" y="6047430"/>
              <a:ext cx="42832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Graf</a:t>
              </a:r>
              <a:endParaRPr lang="de-CH" sz="1050" b="1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2069627" y="1031051"/>
            <a:ext cx="758552" cy="1025979"/>
            <a:chOff x="2069627" y="1031051"/>
            <a:chExt cx="758552" cy="1025979"/>
          </a:xfrm>
        </p:grpSpPr>
        <p:pic>
          <p:nvPicPr>
            <p:cNvPr id="131" name="Grafik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627" y="1031051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55" name="Textfeld 54"/>
            <p:cNvSpPr txBox="1"/>
            <p:nvPr/>
          </p:nvSpPr>
          <p:spPr>
            <a:xfrm>
              <a:off x="2196275" y="1803114"/>
              <a:ext cx="6319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Freiherr</a:t>
              </a:r>
              <a:endParaRPr lang="de-CH" sz="1050" b="1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028864" y="2099319"/>
            <a:ext cx="758552" cy="980207"/>
            <a:chOff x="2028864" y="2099319"/>
            <a:chExt cx="758552" cy="980207"/>
          </a:xfrm>
        </p:grpSpPr>
        <p:pic>
          <p:nvPicPr>
            <p:cNvPr id="129" name="Grafik 1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64" y="2099319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56" name="Textfeld 55"/>
            <p:cNvSpPr txBox="1"/>
            <p:nvPr/>
          </p:nvSpPr>
          <p:spPr>
            <a:xfrm>
              <a:off x="2189857" y="2825610"/>
              <a:ext cx="5180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Baron</a:t>
              </a:r>
              <a:endParaRPr lang="de-CH" sz="1050" b="1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028864" y="4191121"/>
            <a:ext cx="758552" cy="1025917"/>
            <a:chOff x="2028864" y="4191121"/>
            <a:chExt cx="758552" cy="1025917"/>
          </a:xfrm>
        </p:grpSpPr>
        <p:pic>
          <p:nvPicPr>
            <p:cNvPr id="128" name="Grafik 1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64" y="4191121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57" name="Textfeld 56"/>
            <p:cNvSpPr txBox="1"/>
            <p:nvPr/>
          </p:nvSpPr>
          <p:spPr>
            <a:xfrm>
              <a:off x="2207759" y="4963122"/>
              <a:ext cx="4635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Prinz</a:t>
              </a:r>
              <a:endParaRPr lang="de-CH" sz="1050" b="1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3275856" y="4622862"/>
            <a:ext cx="758552" cy="1073306"/>
            <a:chOff x="3275856" y="4622862"/>
            <a:chExt cx="758552" cy="1073306"/>
          </a:xfrm>
        </p:grpSpPr>
        <p:pic>
          <p:nvPicPr>
            <p:cNvPr id="124" name="Grafik 1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622862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66" name="Textfeld 65"/>
            <p:cNvSpPr txBox="1"/>
            <p:nvPr/>
          </p:nvSpPr>
          <p:spPr>
            <a:xfrm>
              <a:off x="3460340" y="5442252"/>
              <a:ext cx="5020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Ritter</a:t>
              </a:r>
              <a:endParaRPr lang="de-CH" sz="1050" b="1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3275856" y="3093375"/>
            <a:ext cx="758552" cy="1032476"/>
            <a:chOff x="3275856" y="3093375"/>
            <a:chExt cx="758552" cy="1032476"/>
          </a:xfrm>
        </p:grpSpPr>
        <p:pic>
          <p:nvPicPr>
            <p:cNvPr id="123" name="Grafik 1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093375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67" name="Textfeld 66"/>
            <p:cNvSpPr txBox="1"/>
            <p:nvPr/>
          </p:nvSpPr>
          <p:spPr>
            <a:xfrm>
              <a:off x="3306324" y="3871935"/>
              <a:ext cx="7280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Erzherzog</a:t>
              </a:r>
              <a:endParaRPr lang="de-CH" sz="1050" b="1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3275856" y="1789603"/>
            <a:ext cx="758552" cy="1068268"/>
            <a:chOff x="3275856" y="1789603"/>
            <a:chExt cx="758552" cy="1068268"/>
          </a:xfrm>
        </p:grpSpPr>
        <p:pic>
          <p:nvPicPr>
            <p:cNvPr id="122" name="Grafik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1789603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68" name="Textfeld 67"/>
            <p:cNvSpPr txBox="1"/>
            <p:nvPr/>
          </p:nvSpPr>
          <p:spPr>
            <a:xfrm>
              <a:off x="3348803" y="2603955"/>
              <a:ext cx="6431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Kurfürst</a:t>
              </a:r>
              <a:endParaRPr lang="de-CH" sz="1050" b="1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71524" y="3093375"/>
            <a:ext cx="758552" cy="1012468"/>
            <a:chOff x="671524" y="3093375"/>
            <a:chExt cx="758552" cy="1012468"/>
          </a:xfrm>
        </p:grpSpPr>
        <p:pic>
          <p:nvPicPr>
            <p:cNvPr id="126" name="Grafik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24" y="3093375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69" name="Textfeld 68"/>
            <p:cNvSpPr txBox="1"/>
            <p:nvPr/>
          </p:nvSpPr>
          <p:spPr>
            <a:xfrm>
              <a:off x="795989" y="3851927"/>
              <a:ext cx="5934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Torgraf</a:t>
              </a:r>
              <a:endParaRPr lang="de-CH" sz="1050" b="1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002634" y="4683700"/>
            <a:ext cx="758552" cy="1012468"/>
            <a:chOff x="1002634" y="4683700"/>
            <a:chExt cx="758552" cy="1012468"/>
          </a:xfrm>
        </p:grpSpPr>
        <p:pic>
          <p:nvPicPr>
            <p:cNvPr id="127" name="Grafik 1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634" y="4683700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70" name="Textfeld 69"/>
            <p:cNvSpPr txBox="1"/>
            <p:nvPr/>
          </p:nvSpPr>
          <p:spPr>
            <a:xfrm>
              <a:off x="1062446" y="5442252"/>
              <a:ext cx="6735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Landgraf</a:t>
              </a:r>
              <a:endParaRPr lang="de-CH" sz="1050" b="1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065682" y="1675861"/>
            <a:ext cx="758552" cy="1043872"/>
            <a:chOff x="1065682" y="1675861"/>
            <a:chExt cx="758552" cy="1043872"/>
          </a:xfrm>
        </p:grpSpPr>
        <p:pic>
          <p:nvPicPr>
            <p:cNvPr id="125" name="Grafik 1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82" y="1675861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71" name="Textfeld 70"/>
            <p:cNvSpPr txBox="1"/>
            <p:nvPr/>
          </p:nvSpPr>
          <p:spPr>
            <a:xfrm>
              <a:off x="1124904" y="2465817"/>
              <a:ext cx="6735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Pfalzgraf</a:t>
              </a:r>
              <a:endParaRPr lang="de-CH" sz="1050" b="1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572000" y="3245696"/>
            <a:ext cx="861156" cy="901001"/>
            <a:chOff x="4572000" y="3245696"/>
            <a:chExt cx="861156" cy="901001"/>
          </a:xfrm>
        </p:grpSpPr>
        <p:pic>
          <p:nvPicPr>
            <p:cNvPr id="135" name="Grafik 1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245696"/>
              <a:ext cx="854191" cy="694030"/>
            </a:xfrm>
            <a:prstGeom prst="rect">
              <a:avLst/>
            </a:prstGeom>
          </p:spPr>
        </p:pic>
        <p:sp>
          <p:nvSpPr>
            <p:cNvPr id="72" name="Textfeld 71"/>
            <p:cNvSpPr txBox="1"/>
            <p:nvPr/>
          </p:nvSpPr>
          <p:spPr>
            <a:xfrm>
              <a:off x="4645761" y="3892781"/>
              <a:ext cx="78739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Proletarier</a:t>
              </a:r>
              <a:endParaRPr lang="de-CH" sz="1050" b="1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816583" y="3189997"/>
            <a:ext cx="895947" cy="887075"/>
            <a:chOff x="5816583" y="3189997"/>
            <a:chExt cx="895947" cy="887075"/>
          </a:xfrm>
        </p:grpSpPr>
        <p:pic>
          <p:nvPicPr>
            <p:cNvPr id="137" name="Grafik 1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583" y="3189997"/>
              <a:ext cx="854191" cy="694030"/>
            </a:xfrm>
            <a:prstGeom prst="rect">
              <a:avLst/>
            </a:prstGeom>
          </p:spPr>
        </p:pic>
        <p:sp>
          <p:nvSpPr>
            <p:cNvPr id="73" name="Textfeld 72"/>
            <p:cNvSpPr txBox="1"/>
            <p:nvPr/>
          </p:nvSpPr>
          <p:spPr>
            <a:xfrm>
              <a:off x="5852999" y="3823156"/>
              <a:ext cx="8595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Ausbeutung</a:t>
              </a:r>
              <a:endParaRPr lang="de-CH" sz="1050" b="1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953679" y="4336685"/>
            <a:ext cx="879810" cy="880353"/>
            <a:chOff x="5953679" y="4336685"/>
            <a:chExt cx="879810" cy="880353"/>
          </a:xfrm>
        </p:grpSpPr>
        <p:pic>
          <p:nvPicPr>
            <p:cNvPr id="140" name="Grafik 1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679" y="4336685"/>
              <a:ext cx="854191" cy="694030"/>
            </a:xfrm>
            <a:prstGeom prst="rect">
              <a:avLst/>
            </a:prstGeom>
          </p:spPr>
        </p:pic>
        <p:sp>
          <p:nvSpPr>
            <p:cNvPr id="76" name="Textfeld 75"/>
            <p:cNvSpPr txBox="1"/>
            <p:nvPr/>
          </p:nvSpPr>
          <p:spPr>
            <a:xfrm>
              <a:off x="6018842" y="4963122"/>
              <a:ext cx="8146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Enteignung</a:t>
              </a:r>
              <a:endParaRPr lang="de-CH" sz="1050" b="1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855215" y="5442252"/>
            <a:ext cx="1200970" cy="846454"/>
            <a:chOff x="5855215" y="5442252"/>
            <a:chExt cx="1200970" cy="846454"/>
          </a:xfrm>
        </p:grpSpPr>
        <p:pic>
          <p:nvPicPr>
            <p:cNvPr id="141" name="Grafik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247" y="5442252"/>
              <a:ext cx="854191" cy="694030"/>
            </a:xfrm>
            <a:prstGeom prst="rect">
              <a:avLst/>
            </a:prstGeom>
          </p:spPr>
        </p:pic>
        <p:sp>
          <p:nvSpPr>
            <p:cNvPr id="77" name="Textfeld 76"/>
            <p:cNvSpPr txBox="1"/>
            <p:nvPr/>
          </p:nvSpPr>
          <p:spPr>
            <a:xfrm>
              <a:off x="5855215" y="6034790"/>
              <a:ext cx="12009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Produktionsmittel</a:t>
              </a:r>
              <a:endParaRPr lang="de-CH" sz="1050" b="1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984196" y="3651878"/>
            <a:ext cx="854191" cy="811765"/>
            <a:chOff x="6984196" y="3651878"/>
            <a:chExt cx="854191" cy="811765"/>
          </a:xfrm>
        </p:grpSpPr>
        <p:pic>
          <p:nvPicPr>
            <p:cNvPr id="138" name="Grafik 1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196" y="3651878"/>
              <a:ext cx="854191" cy="694030"/>
            </a:xfrm>
            <a:prstGeom prst="rect">
              <a:avLst/>
            </a:prstGeom>
          </p:spPr>
        </p:pic>
        <p:sp>
          <p:nvSpPr>
            <p:cNvPr id="78" name="Textfeld 77"/>
            <p:cNvSpPr txBox="1"/>
            <p:nvPr/>
          </p:nvSpPr>
          <p:spPr>
            <a:xfrm>
              <a:off x="7134504" y="4209727"/>
              <a:ext cx="67037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Überbau</a:t>
              </a:r>
              <a:endParaRPr lang="de-CH" sz="1050" b="1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002254" y="1119925"/>
            <a:ext cx="854191" cy="820988"/>
            <a:chOff x="6002254" y="1119925"/>
            <a:chExt cx="854191" cy="820988"/>
          </a:xfrm>
        </p:grpSpPr>
        <p:pic>
          <p:nvPicPr>
            <p:cNvPr id="133" name="Grafik 1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254" y="1119925"/>
              <a:ext cx="854191" cy="694030"/>
            </a:xfrm>
            <a:prstGeom prst="rect">
              <a:avLst/>
            </a:prstGeom>
          </p:spPr>
        </p:pic>
        <p:sp>
          <p:nvSpPr>
            <p:cNvPr id="79" name="Textfeld 78"/>
            <p:cNvSpPr txBox="1"/>
            <p:nvPr/>
          </p:nvSpPr>
          <p:spPr>
            <a:xfrm>
              <a:off x="6187157" y="1686997"/>
              <a:ext cx="47801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Marx</a:t>
              </a:r>
              <a:endParaRPr lang="de-CH" sz="1050" b="1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023984" y="2055137"/>
            <a:ext cx="854191" cy="852749"/>
            <a:chOff x="6023984" y="2055137"/>
            <a:chExt cx="854191" cy="852749"/>
          </a:xfrm>
        </p:grpSpPr>
        <p:pic>
          <p:nvPicPr>
            <p:cNvPr id="139" name="Grafik 1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984" y="2055137"/>
              <a:ext cx="854191" cy="694030"/>
            </a:xfrm>
            <a:prstGeom prst="rect">
              <a:avLst/>
            </a:prstGeom>
          </p:spPr>
        </p:pic>
        <p:sp>
          <p:nvSpPr>
            <p:cNvPr id="80" name="Textfeld 79"/>
            <p:cNvSpPr txBox="1"/>
            <p:nvPr/>
          </p:nvSpPr>
          <p:spPr>
            <a:xfrm>
              <a:off x="6180011" y="2653970"/>
              <a:ext cx="5421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Engels</a:t>
              </a:r>
              <a:endParaRPr lang="de-CH" sz="1050" b="1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858594" y="2201140"/>
            <a:ext cx="942623" cy="3056979"/>
            <a:chOff x="4858594" y="2201140"/>
            <a:chExt cx="942623" cy="3056979"/>
          </a:xfrm>
        </p:grpSpPr>
        <p:pic>
          <p:nvPicPr>
            <p:cNvPr id="134" name="Grafik 1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594" y="2201140"/>
              <a:ext cx="854191" cy="694030"/>
            </a:xfrm>
            <a:prstGeom prst="rect">
              <a:avLst/>
            </a:prstGeom>
          </p:spPr>
        </p:pic>
        <p:pic>
          <p:nvPicPr>
            <p:cNvPr id="136" name="Grafik 1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026" y="4246098"/>
              <a:ext cx="854191" cy="694030"/>
            </a:xfrm>
            <a:prstGeom prst="rect">
              <a:avLst/>
            </a:prstGeom>
          </p:spPr>
        </p:pic>
        <p:sp>
          <p:nvSpPr>
            <p:cNvPr id="74" name="Textfeld 73"/>
            <p:cNvSpPr txBox="1"/>
            <p:nvPr/>
          </p:nvSpPr>
          <p:spPr>
            <a:xfrm>
              <a:off x="4957052" y="5004203"/>
              <a:ext cx="79380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Revolution</a:t>
              </a:r>
              <a:endParaRPr lang="de-CH" sz="1050" b="1" dirty="0"/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4949383" y="2826268"/>
              <a:ext cx="48763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Lenin</a:t>
              </a:r>
              <a:endParaRPr lang="de-CH" sz="1050" b="1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856445" y="2666775"/>
            <a:ext cx="854191" cy="805876"/>
            <a:chOff x="6856445" y="2666775"/>
            <a:chExt cx="854191" cy="805876"/>
          </a:xfrm>
        </p:grpSpPr>
        <p:pic>
          <p:nvPicPr>
            <p:cNvPr id="143" name="Grafik 1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445" y="2666775"/>
              <a:ext cx="854191" cy="694030"/>
            </a:xfrm>
            <a:prstGeom prst="rect">
              <a:avLst/>
            </a:prstGeom>
          </p:spPr>
        </p:pic>
        <p:sp>
          <p:nvSpPr>
            <p:cNvPr id="82" name="Textfeld 81"/>
            <p:cNvSpPr txBox="1"/>
            <p:nvPr/>
          </p:nvSpPr>
          <p:spPr>
            <a:xfrm>
              <a:off x="7005308" y="3218735"/>
              <a:ext cx="7024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Ideologie</a:t>
              </a:r>
              <a:endParaRPr lang="de-CH" sz="1050" b="1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7815859" y="3076421"/>
            <a:ext cx="879656" cy="854191"/>
            <a:chOff x="7815859" y="3076421"/>
            <a:chExt cx="879656" cy="854191"/>
          </a:xfrm>
        </p:grpSpPr>
        <p:pic>
          <p:nvPicPr>
            <p:cNvPr id="142" name="Grafik 1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21404" y="3156502"/>
              <a:ext cx="854191" cy="69403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 rot="5400000">
              <a:off x="7708618" y="3376559"/>
              <a:ext cx="4683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Basis</a:t>
              </a:r>
              <a:endParaRPr lang="de-CH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330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ieren 57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59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92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Bogen 105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7" name="Bogen 106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8147" y="165244"/>
            <a:ext cx="8247368" cy="959500"/>
          </a:xfr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Monarchie</a:t>
            </a:r>
            <a:r>
              <a:rPr lang="de-CH" dirty="0" smtClean="0"/>
              <a:t>       vs        </a:t>
            </a:r>
            <a:r>
              <a:rPr lang="de-CH" dirty="0" smtClean="0">
                <a:solidFill>
                  <a:srgbClr val="FF0000"/>
                </a:solidFill>
              </a:rPr>
              <a:t>Kommunismus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121" name="Picture 2" descr="my computer,computer,crown,king,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76" y="2996952"/>
            <a:ext cx="10801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2069627" y="5266695"/>
            <a:ext cx="758552" cy="1034651"/>
            <a:chOff x="2069627" y="5266695"/>
            <a:chExt cx="758552" cy="1034651"/>
          </a:xfrm>
        </p:grpSpPr>
        <p:pic>
          <p:nvPicPr>
            <p:cNvPr id="130" name="Grafik 1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627" y="5266695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54" name="Textfeld 53"/>
            <p:cNvSpPr txBox="1"/>
            <p:nvPr/>
          </p:nvSpPr>
          <p:spPr>
            <a:xfrm>
              <a:off x="2243025" y="6047430"/>
              <a:ext cx="42832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Graf</a:t>
              </a:r>
              <a:endParaRPr lang="de-CH" sz="1050" b="1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2069627" y="1031051"/>
            <a:ext cx="758552" cy="1025979"/>
            <a:chOff x="2069627" y="1031051"/>
            <a:chExt cx="758552" cy="1025979"/>
          </a:xfrm>
        </p:grpSpPr>
        <p:pic>
          <p:nvPicPr>
            <p:cNvPr id="131" name="Grafik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627" y="1031051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55" name="Textfeld 54"/>
            <p:cNvSpPr txBox="1"/>
            <p:nvPr/>
          </p:nvSpPr>
          <p:spPr>
            <a:xfrm>
              <a:off x="2196275" y="1803114"/>
              <a:ext cx="6319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Freiherr</a:t>
              </a:r>
              <a:endParaRPr lang="de-CH" sz="1050" b="1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028864" y="2099319"/>
            <a:ext cx="758552" cy="980207"/>
            <a:chOff x="2028864" y="2099319"/>
            <a:chExt cx="758552" cy="980207"/>
          </a:xfrm>
        </p:grpSpPr>
        <p:pic>
          <p:nvPicPr>
            <p:cNvPr id="129" name="Grafik 1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64" y="2099319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56" name="Textfeld 55"/>
            <p:cNvSpPr txBox="1"/>
            <p:nvPr/>
          </p:nvSpPr>
          <p:spPr>
            <a:xfrm>
              <a:off x="2189857" y="2825610"/>
              <a:ext cx="5180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Baron</a:t>
              </a:r>
              <a:endParaRPr lang="de-CH" sz="1050" b="1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028864" y="4191121"/>
            <a:ext cx="758552" cy="1025917"/>
            <a:chOff x="2028864" y="4191121"/>
            <a:chExt cx="758552" cy="1025917"/>
          </a:xfrm>
        </p:grpSpPr>
        <p:pic>
          <p:nvPicPr>
            <p:cNvPr id="128" name="Grafik 1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64" y="4191121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57" name="Textfeld 56"/>
            <p:cNvSpPr txBox="1"/>
            <p:nvPr/>
          </p:nvSpPr>
          <p:spPr>
            <a:xfrm>
              <a:off x="2207759" y="4963122"/>
              <a:ext cx="4635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Prinz</a:t>
              </a:r>
              <a:endParaRPr lang="de-CH" sz="1050" b="1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3275856" y="4622862"/>
            <a:ext cx="758552" cy="1073306"/>
            <a:chOff x="3275856" y="4622862"/>
            <a:chExt cx="758552" cy="1073306"/>
          </a:xfrm>
        </p:grpSpPr>
        <p:pic>
          <p:nvPicPr>
            <p:cNvPr id="124" name="Grafik 1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622862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66" name="Textfeld 65"/>
            <p:cNvSpPr txBox="1"/>
            <p:nvPr/>
          </p:nvSpPr>
          <p:spPr>
            <a:xfrm>
              <a:off x="3460340" y="5442252"/>
              <a:ext cx="5020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Ritter</a:t>
              </a:r>
              <a:endParaRPr lang="de-CH" sz="1050" b="1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3275856" y="3093375"/>
            <a:ext cx="758552" cy="1032476"/>
            <a:chOff x="3275856" y="3093375"/>
            <a:chExt cx="758552" cy="1032476"/>
          </a:xfrm>
        </p:grpSpPr>
        <p:pic>
          <p:nvPicPr>
            <p:cNvPr id="123" name="Grafik 1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093375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67" name="Textfeld 66"/>
            <p:cNvSpPr txBox="1"/>
            <p:nvPr/>
          </p:nvSpPr>
          <p:spPr>
            <a:xfrm>
              <a:off x="3306324" y="3871935"/>
              <a:ext cx="7280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Erzherzog</a:t>
              </a:r>
              <a:endParaRPr lang="de-CH" sz="1050" b="1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3275856" y="1789603"/>
            <a:ext cx="758552" cy="1068268"/>
            <a:chOff x="3275856" y="1789603"/>
            <a:chExt cx="758552" cy="1068268"/>
          </a:xfrm>
        </p:grpSpPr>
        <p:pic>
          <p:nvPicPr>
            <p:cNvPr id="122" name="Grafik 1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1789603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68" name="Textfeld 67"/>
            <p:cNvSpPr txBox="1"/>
            <p:nvPr/>
          </p:nvSpPr>
          <p:spPr>
            <a:xfrm>
              <a:off x="3348803" y="2603955"/>
              <a:ext cx="6431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Kurfürst</a:t>
              </a:r>
              <a:endParaRPr lang="de-CH" sz="1050" b="1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71524" y="3093375"/>
            <a:ext cx="758552" cy="1012468"/>
            <a:chOff x="671524" y="3093375"/>
            <a:chExt cx="758552" cy="1012468"/>
          </a:xfrm>
        </p:grpSpPr>
        <p:pic>
          <p:nvPicPr>
            <p:cNvPr id="126" name="Grafik 1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24" y="3093375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69" name="Textfeld 68"/>
            <p:cNvSpPr txBox="1"/>
            <p:nvPr/>
          </p:nvSpPr>
          <p:spPr>
            <a:xfrm>
              <a:off x="795989" y="3851927"/>
              <a:ext cx="5934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Torgraf</a:t>
              </a:r>
              <a:endParaRPr lang="de-CH" sz="1050" b="1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002634" y="4683700"/>
            <a:ext cx="758552" cy="1012468"/>
            <a:chOff x="1002634" y="4683700"/>
            <a:chExt cx="758552" cy="1012468"/>
          </a:xfrm>
        </p:grpSpPr>
        <p:pic>
          <p:nvPicPr>
            <p:cNvPr id="127" name="Grafik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634" y="4683700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70" name="Textfeld 69"/>
            <p:cNvSpPr txBox="1"/>
            <p:nvPr/>
          </p:nvSpPr>
          <p:spPr>
            <a:xfrm>
              <a:off x="1062446" y="5442252"/>
              <a:ext cx="6735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Landgraf</a:t>
              </a:r>
              <a:endParaRPr lang="de-CH" sz="1050" b="1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065682" y="1675861"/>
            <a:ext cx="758552" cy="1043872"/>
            <a:chOff x="1065682" y="1675861"/>
            <a:chExt cx="758552" cy="1043872"/>
          </a:xfrm>
        </p:grpSpPr>
        <p:pic>
          <p:nvPicPr>
            <p:cNvPr id="125" name="Grafik 1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82" y="1675861"/>
              <a:ext cx="758552" cy="758552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71" name="Textfeld 70"/>
            <p:cNvSpPr txBox="1"/>
            <p:nvPr/>
          </p:nvSpPr>
          <p:spPr>
            <a:xfrm>
              <a:off x="1124904" y="2465817"/>
              <a:ext cx="6735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Pfalzgraf</a:t>
              </a:r>
              <a:endParaRPr lang="de-CH" sz="1050" b="1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572000" y="3245696"/>
            <a:ext cx="861156" cy="901001"/>
            <a:chOff x="4572000" y="3245696"/>
            <a:chExt cx="861156" cy="901001"/>
          </a:xfrm>
        </p:grpSpPr>
        <p:pic>
          <p:nvPicPr>
            <p:cNvPr id="135" name="Grafik 1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245696"/>
              <a:ext cx="854191" cy="694030"/>
            </a:xfrm>
            <a:prstGeom prst="rect">
              <a:avLst/>
            </a:prstGeom>
          </p:spPr>
        </p:pic>
        <p:sp>
          <p:nvSpPr>
            <p:cNvPr id="72" name="Textfeld 71"/>
            <p:cNvSpPr txBox="1"/>
            <p:nvPr/>
          </p:nvSpPr>
          <p:spPr>
            <a:xfrm>
              <a:off x="4645761" y="3892781"/>
              <a:ext cx="78739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Proletarier</a:t>
              </a:r>
              <a:endParaRPr lang="de-CH" sz="1050" b="1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816583" y="3189997"/>
            <a:ext cx="895947" cy="887075"/>
            <a:chOff x="5816583" y="3189997"/>
            <a:chExt cx="895947" cy="887075"/>
          </a:xfrm>
        </p:grpSpPr>
        <p:pic>
          <p:nvPicPr>
            <p:cNvPr id="137" name="Grafik 1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583" y="3189997"/>
              <a:ext cx="854191" cy="694030"/>
            </a:xfrm>
            <a:prstGeom prst="rect">
              <a:avLst/>
            </a:prstGeom>
          </p:spPr>
        </p:pic>
        <p:sp>
          <p:nvSpPr>
            <p:cNvPr id="73" name="Textfeld 72"/>
            <p:cNvSpPr txBox="1"/>
            <p:nvPr/>
          </p:nvSpPr>
          <p:spPr>
            <a:xfrm>
              <a:off x="5852999" y="3823156"/>
              <a:ext cx="8595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Ausbeutung</a:t>
              </a:r>
              <a:endParaRPr lang="de-CH" sz="1050" b="1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953679" y="4336685"/>
            <a:ext cx="879810" cy="880353"/>
            <a:chOff x="5953679" y="4336685"/>
            <a:chExt cx="879810" cy="880353"/>
          </a:xfrm>
        </p:grpSpPr>
        <p:pic>
          <p:nvPicPr>
            <p:cNvPr id="140" name="Grafik 1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679" y="4336685"/>
              <a:ext cx="854191" cy="694030"/>
            </a:xfrm>
            <a:prstGeom prst="rect">
              <a:avLst/>
            </a:prstGeom>
          </p:spPr>
        </p:pic>
        <p:sp>
          <p:nvSpPr>
            <p:cNvPr id="76" name="Textfeld 75"/>
            <p:cNvSpPr txBox="1"/>
            <p:nvPr/>
          </p:nvSpPr>
          <p:spPr>
            <a:xfrm>
              <a:off x="6018842" y="4963122"/>
              <a:ext cx="8146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Enteignung</a:t>
              </a:r>
              <a:endParaRPr lang="de-CH" sz="1050" b="1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855215" y="5442252"/>
            <a:ext cx="1200970" cy="846454"/>
            <a:chOff x="5855215" y="5442252"/>
            <a:chExt cx="1200970" cy="846454"/>
          </a:xfrm>
        </p:grpSpPr>
        <p:pic>
          <p:nvPicPr>
            <p:cNvPr id="141" name="Grafik 1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247" y="5442252"/>
              <a:ext cx="854191" cy="694030"/>
            </a:xfrm>
            <a:prstGeom prst="rect">
              <a:avLst/>
            </a:prstGeom>
          </p:spPr>
        </p:pic>
        <p:sp>
          <p:nvSpPr>
            <p:cNvPr id="77" name="Textfeld 76"/>
            <p:cNvSpPr txBox="1"/>
            <p:nvPr/>
          </p:nvSpPr>
          <p:spPr>
            <a:xfrm>
              <a:off x="5855215" y="6034790"/>
              <a:ext cx="12009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Produktionsmittel</a:t>
              </a:r>
              <a:endParaRPr lang="de-CH" sz="1050" b="1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984196" y="3651878"/>
            <a:ext cx="854191" cy="811765"/>
            <a:chOff x="6984196" y="3651878"/>
            <a:chExt cx="854191" cy="811765"/>
          </a:xfrm>
        </p:grpSpPr>
        <p:pic>
          <p:nvPicPr>
            <p:cNvPr id="138" name="Grafik 1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196" y="3651878"/>
              <a:ext cx="854191" cy="694030"/>
            </a:xfrm>
            <a:prstGeom prst="rect">
              <a:avLst/>
            </a:prstGeom>
          </p:spPr>
        </p:pic>
        <p:sp>
          <p:nvSpPr>
            <p:cNvPr id="78" name="Textfeld 77"/>
            <p:cNvSpPr txBox="1"/>
            <p:nvPr/>
          </p:nvSpPr>
          <p:spPr>
            <a:xfrm>
              <a:off x="7134504" y="4209727"/>
              <a:ext cx="67037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Überbau</a:t>
              </a:r>
              <a:endParaRPr lang="de-CH" sz="1050" b="1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002254" y="1119925"/>
            <a:ext cx="854191" cy="820988"/>
            <a:chOff x="6002254" y="1119925"/>
            <a:chExt cx="854191" cy="820988"/>
          </a:xfrm>
        </p:grpSpPr>
        <p:pic>
          <p:nvPicPr>
            <p:cNvPr id="133" name="Grafik 1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254" y="1119925"/>
              <a:ext cx="854191" cy="694030"/>
            </a:xfrm>
            <a:prstGeom prst="rect">
              <a:avLst/>
            </a:prstGeom>
          </p:spPr>
        </p:pic>
        <p:sp>
          <p:nvSpPr>
            <p:cNvPr id="79" name="Textfeld 78"/>
            <p:cNvSpPr txBox="1"/>
            <p:nvPr/>
          </p:nvSpPr>
          <p:spPr>
            <a:xfrm>
              <a:off x="6187157" y="1686997"/>
              <a:ext cx="47801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Marx</a:t>
              </a:r>
              <a:endParaRPr lang="de-CH" sz="1050" b="1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023984" y="2055137"/>
            <a:ext cx="854191" cy="852749"/>
            <a:chOff x="6023984" y="2055137"/>
            <a:chExt cx="854191" cy="852749"/>
          </a:xfrm>
        </p:grpSpPr>
        <p:pic>
          <p:nvPicPr>
            <p:cNvPr id="139" name="Grafik 1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984" y="2055137"/>
              <a:ext cx="854191" cy="694030"/>
            </a:xfrm>
            <a:prstGeom prst="rect">
              <a:avLst/>
            </a:prstGeom>
          </p:spPr>
        </p:pic>
        <p:sp>
          <p:nvSpPr>
            <p:cNvPr id="80" name="Textfeld 79"/>
            <p:cNvSpPr txBox="1"/>
            <p:nvPr/>
          </p:nvSpPr>
          <p:spPr>
            <a:xfrm>
              <a:off x="6180011" y="2653970"/>
              <a:ext cx="5421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Engels</a:t>
              </a:r>
              <a:endParaRPr lang="de-CH" sz="1050" b="1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858594" y="2201140"/>
            <a:ext cx="942623" cy="3056979"/>
            <a:chOff x="4858594" y="2201140"/>
            <a:chExt cx="942623" cy="3056979"/>
          </a:xfrm>
        </p:grpSpPr>
        <p:pic>
          <p:nvPicPr>
            <p:cNvPr id="134" name="Grafik 1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594" y="2201140"/>
              <a:ext cx="854191" cy="694030"/>
            </a:xfrm>
            <a:prstGeom prst="rect">
              <a:avLst/>
            </a:prstGeom>
          </p:spPr>
        </p:pic>
        <p:pic>
          <p:nvPicPr>
            <p:cNvPr id="136" name="Grafik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026" y="4246098"/>
              <a:ext cx="854191" cy="694030"/>
            </a:xfrm>
            <a:prstGeom prst="rect">
              <a:avLst/>
            </a:prstGeom>
          </p:spPr>
        </p:pic>
        <p:sp>
          <p:nvSpPr>
            <p:cNvPr id="74" name="Textfeld 73"/>
            <p:cNvSpPr txBox="1"/>
            <p:nvPr/>
          </p:nvSpPr>
          <p:spPr>
            <a:xfrm>
              <a:off x="4957052" y="5004203"/>
              <a:ext cx="79380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Revolution</a:t>
              </a:r>
              <a:endParaRPr lang="de-CH" sz="1050" b="1" dirty="0"/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4949383" y="2826268"/>
              <a:ext cx="48763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Lenin</a:t>
              </a:r>
              <a:endParaRPr lang="de-CH" sz="1050" b="1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856445" y="2666775"/>
            <a:ext cx="854191" cy="805876"/>
            <a:chOff x="6856445" y="2666775"/>
            <a:chExt cx="854191" cy="805876"/>
          </a:xfrm>
        </p:grpSpPr>
        <p:pic>
          <p:nvPicPr>
            <p:cNvPr id="143" name="Grafik 1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445" y="2666775"/>
              <a:ext cx="854191" cy="694030"/>
            </a:xfrm>
            <a:prstGeom prst="rect">
              <a:avLst/>
            </a:prstGeom>
          </p:spPr>
        </p:pic>
        <p:sp>
          <p:nvSpPr>
            <p:cNvPr id="82" name="Textfeld 81"/>
            <p:cNvSpPr txBox="1"/>
            <p:nvPr/>
          </p:nvSpPr>
          <p:spPr>
            <a:xfrm>
              <a:off x="7005308" y="3218735"/>
              <a:ext cx="7024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Ideologie</a:t>
              </a:r>
              <a:endParaRPr lang="de-CH" sz="1050" b="1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7815859" y="3076421"/>
            <a:ext cx="879656" cy="854191"/>
            <a:chOff x="7815859" y="3076421"/>
            <a:chExt cx="879656" cy="854191"/>
          </a:xfrm>
        </p:grpSpPr>
        <p:pic>
          <p:nvPicPr>
            <p:cNvPr id="142" name="Grafik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21404" y="3156502"/>
              <a:ext cx="854191" cy="69403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 rot="5400000">
              <a:off x="7708618" y="3376559"/>
              <a:ext cx="4683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b="1" dirty="0" smtClean="0"/>
                <a:t>Basis</a:t>
              </a:r>
              <a:endParaRPr lang="de-CH" sz="1050" b="1" dirty="0"/>
            </a:p>
          </p:txBody>
        </p:sp>
      </p:grpSp>
      <p:sp>
        <p:nvSpPr>
          <p:cNvPr id="108" name="Textfeld 107"/>
          <p:cNvSpPr txBox="1"/>
          <p:nvPr/>
        </p:nvSpPr>
        <p:spPr>
          <a:xfrm>
            <a:off x="6170216" y="2295685"/>
            <a:ext cx="1080120" cy="214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5</a:t>
            </a:r>
            <a:endParaRPr lang="de-CH" dirty="0"/>
          </a:p>
        </p:txBody>
      </p:sp>
      <p:sp>
        <p:nvSpPr>
          <p:cNvPr id="109" name="Textfeld 108"/>
          <p:cNvSpPr txBox="1"/>
          <p:nvPr/>
        </p:nvSpPr>
        <p:spPr>
          <a:xfrm>
            <a:off x="1952173" y="2285969"/>
            <a:ext cx="1080120" cy="2143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1</a:t>
            </a:r>
            <a:endParaRPr lang="de-CH" dirty="0"/>
          </a:p>
        </p:txBody>
      </p:sp>
      <p:pic>
        <p:nvPicPr>
          <p:cNvPr id="110" name="Grafik 1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759" y="2285000"/>
            <a:ext cx="3219457" cy="2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4932040" y="836711"/>
            <a:ext cx="3344370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Konservatismus vs Anarchie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220072" y="2132855"/>
            <a:ext cx="2736304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 Konservatismus</a:t>
            </a:r>
            <a:endParaRPr lang="de-CH" dirty="0"/>
          </a:p>
        </p:txBody>
      </p:sp>
      <p:sp>
        <p:nvSpPr>
          <p:cNvPr id="33" name="Textfeld 32"/>
          <p:cNvSpPr txBox="1"/>
          <p:nvPr/>
        </p:nvSpPr>
        <p:spPr>
          <a:xfrm>
            <a:off x="1259632" y="828118"/>
            <a:ext cx="2828034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Liberalismus vs Faschismus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593529" y="2132856"/>
            <a:ext cx="216024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</a:t>
            </a:r>
          </a:p>
          <a:p>
            <a:r>
              <a:rPr lang="de-CH" dirty="0" smtClean="0"/>
              <a:t>Faschismus</a:t>
            </a:r>
            <a:endParaRPr lang="de-CH" dirty="0"/>
          </a:p>
        </p:txBody>
      </p:sp>
      <p:sp>
        <p:nvSpPr>
          <p:cNvPr id="35" name="Textfeld 34"/>
          <p:cNvSpPr txBox="1"/>
          <p:nvPr/>
        </p:nvSpPr>
        <p:spPr>
          <a:xfrm>
            <a:off x="1259632" y="5373216"/>
            <a:ext cx="2828034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Nationalismus </a:t>
            </a:r>
            <a:r>
              <a:rPr lang="de-CH" dirty="0"/>
              <a:t>vs </a:t>
            </a:r>
            <a:r>
              <a:rPr lang="de-CH" dirty="0" smtClean="0"/>
              <a:t>Sozialismus</a:t>
            </a:r>
            <a:endParaRPr lang="de-CH" dirty="0"/>
          </a:p>
        </p:txBody>
      </p:sp>
      <p:sp>
        <p:nvSpPr>
          <p:cNvPr id="36" name="Textfeld 35"/>
          <p:cNvSpPr txBox="1"/>
          <p:nvPr/>
        </p:nvSpPr>
        <p:spPr>
          <a:xfrm>
            <a:off x="1475656" y="4221088"/>
            <a:ext cx="2448271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</a:t>
            </a:r>
          </a:p>
          <a:p>
            <a:r>
              <a:rPr lang="de-CH" dirty="0" smtClean="0"/>
              <a:t>Nationalismus</a:t>
            </a:r>
            <a:endParaRPr lang="de-CH" dirty="0"/>
          </a:p>
        </p:txBody>
      </p:sp>
      <p:sp>
        <p:nvSpPr>
          <p:cNvPr id="37" name="Textfeld 36"/>
          <p:cNvSpPr txBox="1"/>
          <p:nvPr/>
        </p:nvSpPr>
        <p:spPr>
          <a:xfrm>
            <a:off x="5148064" y="5373215"/>
            <a:ext cx="2828034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Monarchie </a:t>
            </a:r>
            <a:r>
              <a:rPr lang="de-CH" dirty="0"/>
              <a:t>vs </a:t>
            </a:r>
            <a:r>
              <a:rPr lang="de-CH" dirty="0" smtClean="0"/>
              <a:t>Kommunismus</a:t>
            </a:r>
            <a:endParaRPr lang="de-CH" dirty="0"/>
          </a:p>
        </p:txBody>
      </p:sp>
      <p:sp>
        <p:nvSpPr>
          <p:cNvPr id="38" name="Textfeld 37"/>
          <p:cNvSpPr txBox="1"/>
          <p:nvPr/>
        </p:nvSpPr>
        <p:spPr>
          <a:xfrm>
            <a:off x="5364088" y="4221087"/>
            <a:ext cx="2510862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</a:t>
            </a:r>
          </a:p>
          <a:p>
            <a:r>
              <a:rPr lang="de-CH" dirty="0" smtClean="0"/>
              <a:t>Kommunismus</a:t>
            </a:r>
            <a:endParaRPr lang="de-CH" dirty="0"/>
          </a:p>
        </p:txBody>
      </p:sp>
      <p:sp useBgFill="1">
        <p:nvSpPr>
          <p:cNvPr id="39" name="Pfeil nach links und rechts 38"/>
          <p:cNvSpPr/>
          <p:nvPr/>
        </p:nvSpPr>
        <p:spPr>
          <a:xfrm>
            <a:off x="4087666" y="2368501"/>
            <a:ext cx="936104" cy="412427"/>
          </a:xfrm>
          <a:prstGeom prst="leftRightArrow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 useBgFill="1">
        <p:nvSpPr>
          <p:cNvPr id="41" name="Pfeil nach links und rechts 40"/>
          <p:cNvSpPr/>
          <p:nvPr/>
        </p:nvSpPr>
        <p:spPr>
          <a:xfrm>
            <a:off x="4087666" y="4430372"/>
            <a:ext cx="936104" cy="412427"/>
          </a:xfrm>
          <a:prstGeom prst="leftRightArrow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26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4" name="Gerade Verbindung 6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10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12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14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5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9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1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2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5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27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28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6" name="Gerade Verbindung 31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2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3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4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5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6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7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8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9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0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41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2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3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4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ogen 29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Bogen 30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2041884" y="1915252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800" b="1" dirty="0" smtClean="0">
                <a:latin typeface="Snap ITC" pitchFamily="82" charset="0"/>
              </a:rPr>
              <a:t>(Fussball)</a:t>
            </a:r>
          </a:p>
          <a:p>
            <a:pPr algn="ctr"/>
            <a:r>
              <a:rPr lang="de-CH" sz="4800" b="1" dirty="0" smtClean="0">
                <a:latin typeface="Snap ITC" pitchFamily="82" charset="0"/>
              </a:rPr>
              <a:t>Ideologien</a:t>
            </a:r>
          </a:p>
          <a:p>
            <a:pPr algn="ctr"/>
            <a:r>
              <a:rPr lang="de-CH" sz="4800" b="1" dirty="0" smtClean="0">
                <a:latin typeface="Snap ITC" pitchFamily="82" charset="0"/>
              </a:rPr>
              <a:t>im 19. und 20. Jh.</a:t>
            </a:r>
            <a:endParaRPr lang="de-CH" sz="4800" b="1" dirty="0">
              <a:latin typeface="Snap ITC" pitchFamily="82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015" l="27101" r="78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958203"/>
            <a:ext cx="3818515" cy="54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015" l="27101" r="78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58202"/>
            <a:ext cx="3818515" cy="54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2" name="Titel 3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CH" sz="6000" dirty="0" smtClean="0"/>
              <a:t>Die Halbfinals</a:t>
            </a:r>
            <a:endParaRPr lang="de-CH" sz="6000" dirty="0"/>
          </a:p>
        </p:txBody>
      </p:sp>
      <p:sp>
        <p:nvSpPr>
          <p:cNvPr id="33" name="Textfeld 32"/>
          <p:cNvSpPr txBox="1"/>
          <p:nvPr/>
        </p:nvSpPr>
        <p:spPr>
          <a:xfrm>
            <a:off x="5364088" y="2368502"/>
            <a:ext cx="2736304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 Konservatismus</a:t>
            </a:r>
            <a:endParaRPr lang="de-CH" dirty="0"/>
          </a:p>
        </p:txBody>
      </p:sp>
      <p:sp>
        <p:nvSpPr>
          <p:cNvPr id="34" name="Textfeld 33"/>
          <p:cNvSpPr txBox="1"/>
          <p:nvPr/>
        </p:nvSpPr>
        <p:spPr>
          <a:xfrm>
            <a:off x="1624824" y="2368502"/>
            <a:ext cx="2160240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Faschismus</a:t>
            </a:r>
            <a:endParaRPr lang="de-CH" dirty="0"/>
          </a:p>
        </p:txBody>
      </p:sp>
      <p:sp>
        <p:nvSpPr>
          <p:cNvPr id="35" name="Textfeld 34"/>
          <p:cNvSpPr txBox="1"/>
          <p:nvPr/>
        </p:nvSpPr>
        <p:spPr>
          <a:xfrm>
            <a:off x="1495534" y="4390053"/>
            <a:ext cx="2448271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Nationalismus</a:t>
            </a:r>
            <a:endParaRPr lang="de-CH" dirty="0"/>
          </a:p>
        </p:txBody>
      </p:sp>
      <p:sp>
        <p:nvSpPr>
          <p:cNvPr id="36" name="Textfeld 35"/>
          <p:cNvSpPr txBox="1"/>
          <p:nvPr/>
        </p:nvSpPr>
        <p:spPr>
          <a:xfrm>
            <a:off x="5364088" y="4390053"/>
            <a:ext cx="2510862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Kommunismus</a:t>
            </a:r>
            <a:endParaRPr lang="de-CH" dirty="0"/>
          </a:p>
        </p:txBody>
      </p:sp>
      <p:sp useBgFill="1">
        <p:nvSpPr>
          <p:cNvPr id="37" name="Pfeil nach links und rechts 36"/>
          <p:cNvSpPr/>
          <p:nvPr/>
        </p:nvSpPr>
        <p:spPr>
          <a:xfrm>
            <a:off x="4087666" y="2368501"/>
            <a:ext cx="936104" cy="412427"/>
          </a:xfrm>
          <a:prstGeom prst="leftRightArrow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 useBgFill="1">
        <p:nvSpPr>
          <p:cNvPr id="38" name="Pfeil nach links und rechts 37"/>
          <p:cNvSpPr/>
          <p:nvPr/>
        </p:nvSpPr>
        <p:spPr>
          <a:xfrm>
            <a:off x="4087666" y="4430372"/>
            <a:ext cx="936104" cy="412427"/>
          </a:xfrm>
          <a:prstGeom prst="leftRightArrow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74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03" name="Titel 2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 smtClean="0">
                <a:solidFill>
                  <a:schemeClr val="accent6">
                    <a:lumMod val="50000"/>
                  </a:schemeClr>
                </a:solidFill>
              </a:rPr>
              <a:t>Faschismus  </a:t>
            </a:r>
            <a:r>
              <a:rPr lang="de-CH" b="1" dirty="0" smtClean="0"/>
              <a:t>vs</a:t>
            </a:r>
            <a:r>
              <a:rPr lang="de-CH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de-CH" b="1" dirty="0" smtClean="0">
                <a:solidFill>
                  <a:srgbClr val="7030A0"/>
                </a:solidFill>
              </a:rPr>
              <a:t>Konservatismus </a:t>
            </a:r>
            <a:endParaRPr lang="de-CH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7" name="Textfeld 106" hidden="1"/>
          <p:cNvSpPr txBox="1"/>
          <p:nvPr/>
        </p:nvSpPr>
        <p:spPr>
          <a:xfrm>
            <a:off x="6251750" y="2337985"/>
            <a:ext cx="1080120" cy="214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2</a:t>
            </a:r>
            <a:endParaRPr lang="de-CH" dirty="0"/>
          </a:p>
        </p:txBody>
      </p:sp>
      <p:sp>
        <p:nvSpPr>
          <p:cNvPr id="108" name="Textfeld 107" hidden="1"/>
          <p:cNvSpPr txBox="1"/>
          <p:nvPr/>
        </p:nvSpPr>
        <p:spPr>
          <a:xfrm>
            <a:off x="1952173" y="2338865"/>
            <a:ext cx="1080120" cy="2143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3</a:t>
            </a:r>
            <a:endParaRPr lang="de-CH" dirty="0"/>
          </a:p>
        </p:txBody>
      </p:sp>
      <p:pic>
        <p:nvPicPr>
          <p:cNvPr id="109" name="Grafik 10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32293" y="2337896"/>
            <a:ext cx="3219457" cy="2144963"/>
          </a:xfrm>
          <a:prstGeom prst="rect">
            <a:avLst/>
          </a:prstGeom>
        </p:spPr>
      </p:pic>
      <p:grpSp>
        <p:nvGrpSpPr>
          <p:cNvPr id="43" name="Gruppieren 42"/>
          <p:cNvGrpSpPr/>
          <p:nvPr/>
        </p:nvGrpSpPr>
        <p:grpSpPr>
          <a:xfrm>
            <a:off x="457200" y="1281674"/>
            <a:ext cx="4241805" cy="4195261"/>
            <a:chOff x="457200" y="1281674"/>
            <a:chExt cx="4241805" cy="4195261"/>
          </a:xfrm>
        </p:grpSpPr>
        <p:sp>
          <p:nvSpPr>
            <p:cNvPr id="31" name="Gleichschenkliges Dreieck 30"/>
            <p:cNvSpPr/>
            <p:nvPr/>
          </p:nvSpPr>
          <p:spPr>
            <a:xfrm rot="5400000">
              <a:off x="3778328" y="2895348"/>
              <a:ext cx="796180" cy="1045175"/>
            </a:xfrm>
            <a:prstGeom prst="triangle">
              <a:avLst>
                <a:gd name="adj" fmla="val 483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457200" y="1281674"/>
              <a:ext cx="4149063" cy="4195261"/>
              <a:chOff x="457200" y="1281674"/>
              <a:chExt cx="4149063" cy="4195261"/>
            </a:xfrm>
          </p:grpSpPr>
          <p:sp>
            <p:nvSpPr>
              <p:cNvPr id="32" name="Gleichschenkliges Dreieck 31"/>
              <p:cNvSpPr/>
              <p:nvPr/>
            </p:nvSpPr>
            <p:spPr>
              <a:xfrm rot="5400000">
                <a:off x="2698490" y="2215432"/>
                <a:ext cx="700690" cy="986119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3" name="Gleichschenkliges Dreieck 32"/>
              <p:cNvSpPr/>
              <p:nvPr/>
            </p:nvSpPr>
            <p:spPr>
              <a:xfrm rot="5400000">
                <a:off x="3762859" y="1839650"/>
                <a:ext cx="700690" cy="986119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4" name="Gleichschenkliges Dreieck 33"/>
              <p:cNvSpPr/>
              <p:nvPr/>
            </p:nvSpPr>
            <p:spPr>
              <a:xfrm rot="5400000">
                <a:off x="2104055" y="1138959"/>
                <a:ext cx="700690" cy="986119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5" name="Gleichschenkliges Dreieck 34"/>
              <p:cNvSpPr/>
              <p:nvPr/>
            </p:nvSpPr>
            <p:spPr>
              <a:xfrm rot="5400000">
                <a:off x="2797954" y="3588992"/>
                <a:ext cx="700690" cy="986119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6" name="Gleichschenkliges Dreieck 35"/>
              <p:cNvSpPr/>
              <p:nvPr/>
            </p:nvSpPr>
            <p:spPr>
              <a:xfrm rot="5400000">
                <a:off x="3718897" y="4156227"/>
                <a:ext cx="700690" cy="986119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7" name="Gleichschenkliges Dreieck 36"/>
              <p:cNvSpPr/>
              <p:nvPr/>
            </p:nvSpPr>
            <p:spPr>
              <a:xfrm rot="5400000">
                <a:off x="2007171" y="4633530"/>
                <a:ext cx="700690" cy="986119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8" name="Gleichschenkliges Dreieck 37"/>
              <p:cNvSpPr/>
              <p:nvPr/>
            </p:nvSpPr>
            <p:spPr>
              <a:xfrm rot="5400000">
                <a:off x="2421721" y="2974858"/>
                <a:ext cx="700690" cy="986119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9" name="Gleichschenkliges Dreieck 38"/>
              <p:cNvSpPr/>
              <p:nvPr/>
            </p:nvSpPr>
            <p:spPr>
              <a:xfrm rot="5400000">
                <a:off x="1647250" y="2292452"/>
                <a:ext cx="700690" cy="986119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0" name="Gleichschenkliges Dreieck 39"/>
              <p:cNvSpPr/>
              <p:nvPr/>
            </p:nvSpPr>
            <p:spPr>
              <a:xfrm rot="5400000">
                <a:off x="742748" y="2977240"/>
                <a:ext cx="700690" cy="986118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5" name="Gleichschenkliges Dreieck 44"/>
              <p:cNvSpPr/>
              <p:nvPr/>
            </p:nvSpPr>
            <p:spPr>
              <a:xfrm rot="5400000">
                <a:off x="1628991" y="3691762"/>
                <a:ext cx="700690" cy="986119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4" name="Textfeld 103"/>
              <p:cNvSpPr txBox="1"/>
              <p:nvPr/>
            </p:nvSpPr>
            <p:spPr>
              <a:xfrm>
                <a:off x="2490655" y="3867752"/>
                <a:ext cx="104353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050" b="1" dirty="0" err="1" smtClean="0"/>
                  <a:t>Anti</a:t>
                </a:r>
                <a:r>
                  <a:rPr lang="de-CH" sz="1050" b="1" dirty="0" smtClean="0"/>
                  <a:t> </a:t>
                </a:r>
              </a:p>
              <a:p>
                <a:pPr algn="ctr"/>
                <a:r>
                  <a:rPr lang="de-CH" sz="1050" b="1" dirty="0" smtClean="0"/>
                  <a:t>Sozialistisch</a:t>
                </a:r>
                <a:endParaRPr lang="de-CH" sz="1050" b="1" dirty="0"/>
              </a:p>
            </p:txBody>
          </p:sp>
          <p:sp>
            <p:nvSpPr>
              <p:cNvPr id="105" name="Textfeld 104"/>
              <p:cNvSpPr txBox="1"/>
              <p:nvPr/>
            </p:nvSpPr>
            <p:spPr>
              <a:xfrm>
                <a:off x="2331137" y="2470222"/>
                <a:ext cx="116637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050" b="1" dirty="0" err="1" smtClean="0"/>
                  <a:t>Anti</a:t>
                </a:r>
                <a:r>
                  <a:rPr lang="de-CH" sz="1050" b="1" dirty="0" smtClean="0"/>
                  <a:t> </a:t>
                </a:r>
              </a:p>
              <a:p>
                <a:pPr algn="ctr"/>
                <a:r>
                  <a:rPr lang="de-CH" sz="1050" b="1" dirty="0" smtClean="0"/>
                  <a:t>Demokratisch</a:t>
                </a:r>
                <a:endParaRPr lang="de-CH" sz="1050" b="1" dirty="0"/>
              </a:p>
            </p:txBody>
          </p:sp>
          <p:sp>
            <p:nvSpPr>
              <p:cNvPr id="106" name="Textfeld 105"/>
              <p:cNvSpPr txBox="1"/>
              <p:nvPr/>
            </p:nvSpPr>
            <p:spPr>
              <a:xfrm>
                <a:off x="3534186" y="2196122"/>
                <a:ext cx="8855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050" b="1" dirty="0" smtClean="0"/>
                  <a:t>Mussolini</a:t>
                </a:r>
                <a:endParaRPr lang="de-CH" sz="1050" b="1" dirty="0"/>
              </a:p>
            </p:txBody>
          </p:sp>
          <p:sp>
            <p:nvSpPr>
              <p:cNvPr id="110" name="Textfeld 109"/>
              <p:cNvSpPr txBox="1"/>
              <p:nvPr/>
            </p:nvSpPr>
            <p:spPr>
              <a:xfrm>
                <a:off x="3559371" y="4522328"/>
                <a:ext cx="68282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050" b="1" dirty="0" smtClean="0"/>
                  <a:t>Franco</a:t>
                </a:r>
                <a:endParaRPr lang="de-CH" sz="1050" b="1" dirty="0"/>
              </a:p>
            </p:txBody>
          </p:sp>
          <p:sp>
            <p:nvSpPr>
              <p:cNvPr id="111" name="Textfeld 110"/>
              <p:cNvSpPr txBox="1"/>
              <p:nvPr/>
            </p:nvSpPr>
            <p:spPr>
              <a:xfrm>
                <a:off x="2117104" y="3350481"/>
                <a:ext cx="107626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050" b="1" dirty="0" smtClean="0"/>
                  <a:t>Konformität</a:t>
                </a:r>
                <a:endParaRPr lang="de-CH" sz="1050" b="1" dirty="0"/>
              </a:p>
            </p:txBody>
          </p:sp>
          <p:sp>
            <p:nvSpPr>
              <p:cNvPr id="112" name="Textfeld 111"/>
              <p:cNvSpPr txBox="1"/>
              <p:nvPr/>
            </p:nvSpPr>
            <p:spPr>
              <a:xfrm>
                <a:off x="1703658" y="4999631"/>
                <a:ext cx="123266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050" b="1" dirty="0" smtClean="0"/>
                  <a:t>Nationalistisch</a:t>
                </a:r>
                <a:endParaRPr lang="de-CH" sz="1050" b="1" dirty="0"/>
              </a:p>
            </p:txBody>
          </p:sp>
          <p:sp>
            <p:nvSpPr>
              <p:cNvPr id="113" name="Textfeld 112"/>
              <p:cNvSpPr txBox="1"/>
              <p:nvPr/>
            </p:nvSpPr>
            <p:spPr>
              <a:xfrm>
                <a:off x="457200" y="3257027"/>
                <a:ext cx="91679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050" b="1" dirty="0" smtClean="0"/>
                  <a:t>Niemand </a:t>
                </a:r>
              </a:p>
              <a:p>
                <a:pPr algn="ctr"/>
                <a:r>
                  <a:rPr lang="de-CH" sz="1050" b="1" dirty="0" smtClean="0"/>
                  <a:t>reinlassen</a:t>
                </a:r>
                <a:endParaRPr lang="de-CH" sz="1050" b="1" dirty="0"/>
              </a:p>
            </p:txBody>
          </p:sp>
          <p:sp>
            <p:nvSpPr>
              <p:cNvPr id="114" name="Textfeld 113"/>
              <p:cNvSpPr txBox="1"/>
              <p:nvPr/>
            </p:nvSpPr>
            <p:spPr>
              <a:xfrm>
                <a:off x="3596592" y="3269097"/>
                <a:ext cx="9382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 smtClean="0">
                    <a:solidFill>
                      <a:schemeClr val="bg1"/>
                    </a:solidFill>
                  </a:rPr>
                  <a:t>Führerkult</a:t>
                </a:r>
                <a:endParaRPr lang="de-CH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Textfeld 114"/>
              <p:cNvSpPr txBox="1"/>
              <p:nvPr/>
            </p:nvSpPr>
            <p:spPr>
              <a:xfrm>
                <a:off x="1347917" y="4068922"/>
                <a:ext cx="106692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050" b="1" dirty="0" smtClean="0"/>
                  <a:t>Hierarchisch</a:t>
                </a:r>
                <a:endParaRPr lang="de-CH" sz="1050" b="1" dirty="0"/>
              </a:p>
            </p:txBody>
          </p:sp>
          <p:sp>
            <p:nvSpPr>
              <p:cNvPr id="116" name="Textfeld 115"/>
              <p:cNvSpPr txBox="1"/>
              <p:nvPr/>
            </p:nvSpPr>
            <p:spPr>
              <a:xfrm>
                <a:off x="1900110" y="1499903"/>
                <a:ext cx="85050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050" b="1" dirty="0" smtClean="0"/>
                  <a:t>Autoritär</a:t>
                </a:r>
                <a:endParaRPr lang="de-CH" sz="1050" b="1" dirty="0"/>
              </a:p>
            </p:txBody>
          </p:sp>
          <p:sp>
            <p:nvSpPr>
              <p:cNvPr id="117" name="Textfeld 116"/>
              <p:cNvSpPr txBox="1"/>
              <p:nvPr/>
            </p:nvSpPr>
            <p:spPr>
              <a:xfrm>
                <a:off x="1419085" y="2652931"/>
                <a:ext cx="92459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050" b="1" dirty="0" smtClean="0"/>
                  <a:t>Gehorsam</a:t>
                </a:r>
                <a:endParaRPr lang="de-CH" sz="1050" b="1" dirty="0"/>
              </a:p>
            </p:txBody>
          </p:sp>
        </p:grpSp>
      </p:grpSp>
      <p:grpSp>
        <p:nvGrpSpPr>
          <p:cNvPr id="42" name="Gruppieren 41"/>
          <p:cNvGrpSpPr/>
          <p:nvPr/>
        </p:nvGrpSpPr>
        <p:grpSpPr>
          <a:xfrm>
            <a:off x="4754583" y="1757093"/>
            <a:ext cx="3940932" cy="3408232"/>
            <a:chOff x="4754583" y="1757093"/>
            <a:chExt cx="3940932" cy="3408232"/>
          </a:xfrm>
        </p:grpSpPr>
        <p:sp>
          <p:nvSpPr>
            <p:cNvPr id="118" name="Textfeld 117"/>
            <p:cNvSpPr txBox="1"/>
            <p:nvPr/>
          </p:nvSpPr>
          <p:spPr>
            <a:xfrm>
              <a:off x="5430426" y="4706771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Verteidiger</a:t>
              </a:r>
              <a:endParaRPr lang="de-CH" sz="1050" b="1" dirty="0"/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5430426" y="4009653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Verteidiger</a:t>
              </a:r>
              <a:endParaRPr lang="de-CH" sz="1050" b="1"/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5430427" y="3338148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Verteidiger</a:t>
              </a:r>
              <a:endParaRPr lang="de-CH" sz="1050" b="1"/>
            </a:p>
          </p:txBody>
        </p:sp>
        <p:sp>
          <p:nvSpPr>
            <p:cNvPr id="121" name="Textfeld 120"/>
            <p:cNvSpPr txBox="1"/>
            <p:nvPr/>
          </p:nvSpPr>
          <p:spPr>
            <a:xfrm>
              <a:off x="5433639" y="2656148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Verteidiger</a:t>
              </a:r>
              <a:endParaRPr lang="de-CH" sz="1050" b="1" dirty="0"/>
            </a:p>
          </p:txBody>
        </p:sp>
        <p:sp>
          <p:nvSpPr>
            <p:cNvPr id="122" name="Textfeld 121"/>
            <p:cNvSpPr txBox="1"/>
            <p:nvPr/>
          </p:nvSpPr>
          <p:spPr>
            <a:xfrm>
              <a:off x="5430429" y="1934512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Verteidiger</a:t>
              </a:r>
              <a:endParaRPr lang="de-CH" sz="1050" b="1" dirty="0"/>
            </a:p>
          </p:txBody>
        </p:sp>
        <p:sp>
          <p:nvSpPr>
            <p:cNvPr id="123" name="Textfeld 122"/>
            <p:cNvSpPr txBox="1"/>
            <p:nvPr/>
          </p:nvSpPr>
          <p:spPr>
            <a:xfrm rot="5400000">
              <a:off x="8301496" y="3432331"/>
              <a:ext cx="5341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Hüter </a:t>
              </a:r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7088116" y="4600674"/>
              <a:ext cx="7296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Bewahrer</a:t>
              </a:r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7088116" y="3872070"/>
              <a:ext cx="7296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Bewahrer</a:t>
              </a:r>
            </a:p>
          </p:txBody>
        </p:sp>
        <p:sp>
          <p:nvSpPr>
            <p:cNvPr id="126" name="Textfeld 125"/>
            <p:cNvSpPr txBox="1"/>
            <p:nvPr/>
          </p:nvSpPr>
          <p:spPr>
            <a:xfrm>
              <a:off x="7088116" y="3211904"/>
              <a:ext cx="7296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Bewahrer</a:t>
              </a:r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7088116" y="2594222"/>
              <a:ext cx="7296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Bewahrer</a:t>
              </a:r>
            </a:p>
          </p:txBody>
        </p:sp>
        <p:sp>
          <p:nvSpPr>
            <p:cNvPr id="128" name="Textfeld 127"/>
            <p:cNvSpPr txBox="1"/>
            <p:nvPr/>
          </p:nvSpPr>
          <p:spPr>
            <a:xfrm>
              <a:off x="7088116" y="1942544"/>
              <a:ext cx="7296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Bewahrer</a:t>
              </a:r>
            </a:p>
          </p:txBody>
        </p:sp>
        <p:pic>
          <p:nvPicPr>
            <p:cNvPr id="129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3158" y="4527150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3158" y="3803742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3158" y="3108325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3158" y="2441338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3158" y="1728518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28767" y="4527150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28767" y="3803742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28767" y="3108325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28767" y="2441338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28767" y="1728518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3" descr="C:\Users\Remys PC\Desktop\Blason_fr_Bourbon-Parme_(petites_armes).sv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69986" y="3222180"/>
              <a:ext cx="6096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0" name="Textfeld 139"/>
          <p:cNvSpPr txBox="1"/>
          <p:nvPr/>
        </p:nvSpPr>
        <p:spPr>
          <a:xfrm>
            <a:off x="2104573" y="2491265"/>
            <a:ext cx="1080120" cy="2143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3</a:t>
            </a:r>
            <a:endParaRPr lang="de-CH" dirty="0"/>
          </a:p>
        </p:txBody>
      </p:sp>
      <p:sp>
        <p:nvSpPr>
          <p:cNvPr id="141" name="Textfeld 140"/>
          <p:cNvSpPr txBox="1"/>
          <p:nvPr/>
        </p:nvSpPr>
        <p:spPr>
          <a:xfrm>
            <a:off x="6404150" y="2490385"/>
            <a:ext cx="1080120" cy="214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0</a:t>
            </a:r>
            <a:endParaRPr lang="de-CH" dirty="0"/>
          </a:p>
        </p:txBody>
      </p:sp>
      <p:pic>
        <p:nvPicPr>
          <p:cNvPr id="142" name="Grafik 1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84693" y="2490296"/>
            <a:ext cx="3219457" cy="2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8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8" grpId="0" animBg="1"/>
      <p:bldP spid="140" grpId="0" animBg="1"/>
      <p:bldP spid="1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5193929" y="692696"/>
            <a:ext cx="2736304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Konservatismus</a:t>
            </a:r>
            <a:endParaRPr lang="de-CH" dirty="0"/>
          </a:p>
        </p:txBody>
      </p:sp>
      <p:sp>
        <p:nvSpPr>
          <p:cNvPr id="34" name="Textfeld 33"/>
          <p:cNvSpPr txBox="1"/>
          <p:nvPr/>
        </p:nvSpPr>
        <p:spPr>
          <a:xfrm>
            <a:off x="1567386" y="692697"/>
            <a:ext cx="2160240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Faschismus</a:t>
            </a:r>
            <a:endParaRPr lang="de-CH" dirty="0"/>
          </a:p>
        </p:txBody>
      </p:sp>
      <p:sp>
        <p:nvSpPr>
          <p:cNvPr id="36" name="Textfeld 35"/>
          <p:cNvSpPr txBox="1"/>
          <p:nvPr/>
        </p:nvSpPr>
        <p:spPr>
          <a:xfrm>
            <a:off x="1475656" y="4221088"/>
            <a:ext cx="2448271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Nationalismus</a:t>
            </a:r>
            <a:endParaRPr lang="de-CH" dirty="0"/>
          </a:p>
        </p:txBody>
      </p:sp>
      <p:sp>
        <p:nvSpPr>
          <p:cNvPr id="38" name="Textfeld 37"/>
          <p:cNvSpPr txBox="1"/>
          <p:nvPr/>
        </p:nvSpPr>
        <p:spPr>
          <a:xfrm>
            <a:off x="5364088" y="4221087"/>
            <a:ext cx="2510862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Kommunismus</a:t>
            </a:r>
            <a:endParaRPr lang="de-CH" dirty="0"/>
          </a:p>
        </p:txBody>
      </p:sp>
      <p:sp useBgFill="1">
        <p:nvSpPr>
          <p:cNvPr id="39" name="Pfeil nach links und rechts 38"/>
          <p:cNvSpPr/>
          <p:nvPr/>
        </p:nvSpPr>
        <p:spPr>
          <a:xfrm>
            <a:off x="4061523" y="928342"/>
            <a:ext cx="936104" cy="412427"/>
          </a:xfrm>
          <a:prstGeom prst="leftRightArrow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 useBgFill="1">
        <p:nvSpPr>
          <p:cNvPr id="41" name="Pfeil nach links und rechts 40"/>
          <p:cNvSpPr/>
          <p:nvPr/>
        </p:nvSpPr>
        <p:spPr>
          <a:xfrm>
            <a:off x="4087666" y="4430372"/>
            <a:ext cx="936104" cy="412427"/>
          </a:xfrm>
          <a:prstGeom prst="leftRightArrow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Textfeld 41"/>
          <p:cNvSpPr txBox="1"/>
          <p:nvPr/>
        </p:nvSpPr>
        <p:spPr>
          <a:xfrm>
            <a:off x="3491880" y="2132856"/>
            <a:ext cx="216024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</a:t>
            </a:r>
          </a:p>
          <a:p>
            <a:r>
              <a:rPr lang="de-CH" dirty="0" smtClean="0"/>
              <a:t>Faschismus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84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221759" y="1215971"/>
            <a:ext cx="3877331" cy="4508412"/>
            <a:chOff x="221759" y="1215971"/>
            <a:chExt cx="3877331" cy="4508412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3529859" y="1303233"/>
              <a:ext cx="540296" cy="670710"/>
              <a:chOff x="3529859" y="1303233"/>
              <a:chExt cx="540296" cy="670710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136" b="17076"/>
              <a:stretch/>
            </p:blipFill>
            <p:spPr bwMode="auto">
              <a:xfrm>
                <a:off x="3529859" y="1303233"/>
                <a:ext cx="540296" cy="366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Textfeld 32"/>
              <p:cNvSpPr txBox="1"/>
              <p:nvPr/>
            </p:nvSpPr>
            <p:spPr>
              <a:xfrm>
                <a:off x="3586767" y="1720027"/>
                <a:ext cx="44595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John</a:t>
                </a:r>
                <a:endParaRPr lang="de-CH" sz="1050" b="1"/>
              </a:p>
            </p:txBody>
          </p:sp>
        </p:grpSp>
        <p:grpSp>
          <p:nvGrpSpPr>
            <p:cNvPr id="34" name="Gruppieren 33"/>
            <p:cNvGrpSpPr/>
            <p:nvPr/>
          </p:nvGrpSpPr>
          <p:grpSpPr>
            <a:xfrm>
              <a:off x="2839111" y="3769886"/>
              <a:ext cx="755335" cy="532543"/>
              <a:chOff x="2839111" y="3769886"/>
              <a:chExt cx="755335" cy="532543"/>
            </a:xfrm>
          </p:grpSpPr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320" y="3769886"/>
                <a:ext cx="426628" cy="284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Textfeld 35"/>
              <p:cNvSpPr txBox="1"/>
              <p:nvPr/>
            </p:nvSpPr>
            <p:spPr>
              <a:xfrm>
                <a:off x="2839111" y="4048513"/>
                <a:ext cx="75533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err="1" smtClean="0"/>
                  <a:t>Hansruedi</a:t>
                </a:r>
                <a:endParaRPr lang="de-CH" sz="1050" b="1"/>
              </a:p>
            </p:txBody>
          </p:sp>
        </p:grpSp>
        <p:grpSp>
          <p:nvGrpSpPr>
            <p:cNvPr id="37" name="Gruppieren 36"/>
            <p:cNvGrpSpPr/>
            <p:nvPr/>
          </p:nvGrpSpPr>
          <p:grpSpPr>
            <a:xfrm>
              <a:off x="554543" y="4571399"/>
              <a:ext cx="440805" cy="683443"/>
              <a:chOff x="554543" y="4571399"/>
              <a:chExt cx="440805" cy="683443"/>
            </a:xfrm>
          </p:grpSpPr>
          <p:pic>
            <p:nvPicPr>
              <p:cNvPr id="38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543" y="4571399"/>
                <a:ext cx="440805" cy="325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Textfeld 38"/>
              <p:cNvSpPr txBox="1"/>
              <p:nvPr/>
            </p:nvSpPr>
            <p:spPr>
              <a:xfrm>
                <a:off x="589341" y="5000926"/>
                <a:ext cx="3609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Bill</a:t>
                </a:r>
                <a:endParaRPr lang="de-CH" sz="1050" b="1"/>
              </a:p>
            </p:txBody>
          </p:sp>
        </p:grpSp>
        <p:pic>
          <p:nvPicPr>
            <p:cNvPr id="40" name="Picture 2" descr="http://t1.gstatic.com/images?q=tbn:ANd9GcQYTtYZtXDyJAnf241eOlWOcZjH9FrFtUAjN_-39J7dXzkxVyOt18UyqOk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780" y="4342910"/>
              <a:ext cx="430592" cy="2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&quot;Nein&quot;-Symbol 40"/>
            <p:cNvSpPr/>
            <p:nvPr/>
          </p:nvSpPr>
          <p:spPr>
            <a:xfrm>
              <a:off x="475861" y="4479517"/>
              <a:ext cx="598167" cy="504056"/>
            </a:xfrm>
            <a:prstGeom prst="noSmoking">
              <a:avLst>
                <a:gd name="adj" fmla="val 5923"/>
              </a:avLst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2" name="&quot;Nein&quot;-Symbol 41"/>
            <p:cNvSpPr/>
            <p:nvPr/>
          </p:nvSpPr>
          <p:spPr>
            <a:xfrm>
              <a:off x="2907001" y="3685270"/>
              <a:ext cx="598167" cy="504056"/>
            </a:xfrm>
            <a:prstGeom prst="noSmoking">
              <a:avLst>
                <a:gd name="adj" fmla="val 5923"/>
              </a:avLst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3" name="&quot;Nein&quot;-Symbol 42"/>
            <p:cNvSpPr/>
            <p:nvPr/>
          </p:nvSpPr>
          <p:spPr>
            <a:xfrm>
              <a:off x="3500923" y="1215971"/>
              <a:ext cx="598167" cy="504056"/>
            </a:xfrm>
            <a:prstGeom prst="noSmoking">
              <a:avLst>
                <a:gd name="adj" fmla="val 5923"/>
              </a:avLst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2344491" y="1529507"/>
              <a:ext cx="474810" cy="530862"/>
              <a:chOff x="2344491" y="1529507"/>
              <a:chExt cx="474810" cy="530862"/>
            </a:xfrm>
          </p:grpSpPr>
          <p:pic>
            <p:nvPicPr>
              <p:cNvPr id="45" name="Picture 2" descr="http://t1.gstatic.com/images?q=tbn:ANd9GcQYTtYZtXDyJAnf241eOlWOcZjH9FrFtUAjN_-39J7dXzkxVyOt18UyqOk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1329" y="1529507"/>
                <a:ext cx="430592" cy="289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feld 45"/>
              <p:cNvSpPr txBox="1"/>
              <p:nvPr/>
            </p:nvSpPr>
            <p:spPr>
              <a:xfrm>
                <a:off x="2344491" y="1806453"/>
                <a:ext cx="47481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Louis</a:t>
                </a:r>
                <a:endParaRPr lang="de-CH" sz="1050" b="1"/>
              </a:p>
            </p:txBody>
          </p:sp>
        </p:grpSp>
        <p:grpSp>
          <p:nvGrpSpPr>
            <p:cNvPr id="47" name="Gruppieren 46"/>
            <p:cNvGrpSpPr/>
            <p:nvPr/>
          </p:nvGrpSpPr>
          <p:grpSpPr>
            <a:xfrm>
              <a:off x="3206612" y="2034314"/>
              <a:ext cx="588624" cy="567884"/>
              <a:chOff x="3206612" y="2034314"/>
              <a:chExt cx="588624" cy="567884"/>
            </a:xfrm>
          </p:grpSpPr>
          <p:pic>
            <p:nvPicPr>
              <p:cNvPr id="48" name="Picture 2" descr="http://t1.gstatic.com/images?q=tbn:ANd9GcQYTtYZtXDyJAnf241eOlWOcZjH9FrFtUAjN_-39J7dXzkxVyOt18UyqOk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28" y="2034314"/>
                <a:ext cx="430592" cy="289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feld 48"/>
              <p:cNvSpPr txBox="1"/>
              <p:nvPr/>
            </p:nvSpPr>
            <p:spPr>
              <a:xfrm>
                <a:off x="3206612" y="2348282"/>
                <a:ext cx="58862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Nicolas</a:t>
                </a:r>
                <a:endParaRPr lang="de-CH" sz="1050" b="1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3518832" y="3316489"/>
              <a:ext cx="521297" cy="578963"/>
              <a:chOff x="3518832" y="3316489"/>
              <a:chExt cx="521297" cy="578963"/>
            </a:xfrm>
          </p:grpSpPr>
          <p:pic>
            <p:nvPicPr>
              <p:cNvPr id="51" name="Picture 2" descr="http://t1.gstatic.com/images?q=tbn:ANd9GcQYTtYZtXDyJAnf241eOlWOcZjH9FrFtUAjN_-39J7dXzkxVyOt18UyqOk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5142" y="3316489"/>
                <a:ext cx="430592" cy="289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feld 51"/>
              <p:cNvSpPr txBox="1"/>
              <p:nvPr/>
            </p:nvSpPr>
            <p:spPr>
              <a:xfrm>
                <a:off x="3518832" y="3641536"/>
                <a:ext cx="52129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Pierre</a:t>
                </a:r>
                <a:endParaRPr lang="de-CH" sz="1050" b="1"/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3188940" y="4681715"/>
              <a:ext cx="611066" cy="526426"/>
              <a:chOff x="3188940" y="4681715"/>
              <a:chExt cx="611066" cy="526426"/>
            </a:xfrm>
          </p:grpSpPr>
          <p:pic>
            <p:nvPicPr>
              <p:cNvPr id="54" name="Picture 2" descr="http://t1.gstatic.com/images?q=tbn:ANd9GcQYTtYZtXDyJAnf241eOlWOcZjH9FrFtUAjN_-39J7dXzkxVyOt18UyqOk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7" y="4681715"/>
                <a:ext cx="430592" cy="289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feld 54"/>
              <p:cNvSpPr txBox="1"/>
              <p:nvPr/>
            </p:nvSpPr>
            <p:spPr>
              <a:xfrm>
                <a:off x="3188940" y="4954225"/>
                <a:ext cx="6110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Chantal</a:t>
                </a:r>
                <a:endParaRPr lang="de-CH" sz="1050" b="1"/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2309688" y="3962788"/>
              <a:ext cx="471604" cy="553372"/>
              <a:chOff x="2309688" y="3962788"/>
              <a:chExt cx="471604" cy="553372"/>
            </a:xfrm>
          </p:grpSpPr>
          <p:pic>
            <p:nvPicPr>
              <p:cNvPr id="57" name="Picture 2" descr="http://t1.gstatic.com/images?q=tbn:ANd9GcQYTtYZtXDyJAnf241eOlWOcZjH9FrFtUAjN_-39J7dXzkxVyOt18UyqOk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9688" y="3962788"/>
                <a:ext cx="430592" cy="289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feld 57"/>
              <p:cNvSpPr txBox="1"/>
              <p:nvPr/>
            </p:nvSpPr>
            <p:spPr>
              <a:xfrm>
                <a:off x="2309688" y="4262244"/>
                <a:ext cx="47160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Lucie</a:t>
                </a:r>
                <a:endParaRPr lang="de-CH" sz="1050" b="1"/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1547665" y="2336065"/>
              <a:ext cx="466794" cy="549785"/>
              <a:chOff x="1543404" y="2086603"/>
              <a:chExt cx="466794" cy="549785"/>
            </a:xfrm>
          </p:grpSpPr>
          <p:pic>
            <p:nvPicPr>
              <p:cNvPr id="60" name="Picture 2" descr="http://t1.gstatic.com/images?q=tbn:ANd9GcQYTtYZtXDyJAnf241eOlWOcZjH9FrFtUAjN_-39J7dXzkxVyOt18UyqOk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5" y="2086603"/>
                <a:ext cx="430592" cy="289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feld 60"/>
              <p:cNvSpPr txBox="1"/>
              <p:nvPr/>
            </p:nvSpPr>
            <p:spPr>
              <a:xfrm>
                <a:off x="1543404" y="2382472"/>
                <a:ext cx="46679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René</a:t>
                </a:r>
                <a:endParaRPr lang="de-CH" sz="1050" b="1"/>
              </a:p>
            </p:txBody>
          </p:sp>
        </p:grpSp>
        <p:grpSp>
          <p:nvGrpSpPr>
            <p:cNvPr id="62" name="Gruppieren 61"/>
            <p:cNvGrpSpPr/>
            <p:nvPr/>
          </p:nvGrpSpPr>
          <p:grpSpPr>
            <a:xfrm>
              <a:off x="221759" y="3316489"/>
              <a:ext cx="665568" cy="578963"/>
              <a:chOff x="221759" y="3316489"/>
              <a:chExt cx="665568" cy="578963"/>
            </a:xfrm>
          </p:grpSpPr>
          <p:pic>
            <p:nvPicPr>
              <p:cNvPr id="63" name="Picture 2" descr="http://t1.gstatic.com/images?q=tbn:ANd9GcQYTtYZtXDyJAnf241eOlWOcZjH9FrFtUAjN_-39J7dXzkxVyOt18UyqOk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247" y="3316489"/>
                <a:ext cx="430592" cy="289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feld 63"/>
              <p:cNvSpPr txBox="1"/>
              <p:nvPr/>
            </p:nvSpPr>
            <p:spPr>
              <a:xfrm>
                <a:off x="221759" y="3641536"/>
                <a:ext cx="6655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Michelle</a:t>
                </a:r>
                <a:endParaRPr lang="de-CH" sz="1050" b="1"/>
              </a:p>
            </p:txBody>
          </p:sp>
        </p:grpSp>
        <p:sp>
          <p:nvSpPr>
            <p:cNvPr id="65" name="Textfeld 64"/>
            <p:cNvSpPr txBox="1"/>
            <p:nvPr/>
          </p:nvSpPr>
          <p:spPr>
            <a:xfrm>
              <a:off x="1360998" y="4635084"/>
              <a:ext cx="7809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Madeleine</a:t>
              </a:r>
              <a:endParaRPr lang="de-CH" sz="1050" b="1"/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2245946" y="5181310"/>
              <a:ext cx="611066" cy="543073"/>
              <a:chOff x="2245946" y="5181310"/>
              <a:chExt cx="611066" cy="543073"/>
            </a:xfrm>
          </p:grpSpPr>
          <p:pic>
            <p:nvPicPr>
              <p:cNvPr id="67" name="Picture 2" descr="http://t1.gstatic.com/images?q=tbn:ANd9GcQYTtYZtXDyJAnf241eOlWOcZjH9FrFtUAjN_-39J7dXzkxVyOt18UyqOk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7924" y="5181310"/>
                <a:ext cx="430592" cy="289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feld 67"/>
              <p:cNvSpPr txBox="1"/>
              <p:nvPr/>
            </p:nvSpPr>
            <p:spPr>
              <a:xfrm>
                <a:off x="2245946" y="5470467"/>
                <a:ext cx="6110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err="1" smtClean="0"/>
                  <a:t>Cristine</a:t>
                </a:r>
                <a:endParaRPr lang="de-CH" sz="1050" b="1"/>
              </a:p>
            </p:txBody>
          </p:sp>
        </p:grpSp>
        <p:grpSp>
          <p:nvGrpSpPr>
            <p:cNvPr id="69" name="Gruppieren 68"/>
            <p:cNvGrpSpPr/>
            <p:nvPr/>
          </p:nvGrpSpPr>
          <p:grpSpPr>
            <a:xfrm>
              <a:off x="1124926" y="3303549"/>
              <a:ext cx="434735" cy="543073"/>
              <a:chOff x="1183482" y="3316489"/>
              <a:chExt cx="434735" cy="543073"/>
            </a:xfrm>
          </p:grpSpPr>
          <p:pic>
            <p:nvPicPr>
              <p:cNvPr id="70" name="Picture 2" descr="http://t1.gstatic.com/images?q=tbn:ANd9GcQYTtYZtXDyJAnf241eOlWOcZjH9FrFtUAjN_-39J7dXzkxVyOt18UyqOk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5" y="3316489"/>
                <a:ext cx="430592" cy="289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extfeld 70"/>
              <p:cNvSpPr txBox="1"/>
              <p:nvPr/>
            </p:nvSpPr>
            <p:spPr>
              <a:xfrm>
                <a:off x="1183482" y="3605646"/>
                <a:ext cx="43473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Jean</a:t>
                </a:r>
                <a:endParaRPr lang="de-CH" sz="1050" b="1"/>
              </a:p>
            </p:txBody>
          </p:sp>
        </p:grpSp>
        <p:grpSp>
          <p:nvGrpSpPr>
            <p:cNvPr id="72" name="Gruppieren 71"/>
            <p:cNvGrpSpPr/>
            <p:nvPr/>
          </p:nvGrpSpPr>
          <p:grpSpPr>
            <a:xfrm>
              <a:off x="2324116" y="2796058"/>
              <a:ext cx="457176" cy="520431"/>
              <a:chOff x="2324116" y="2796058"/>
              <a:chExt cx="457176" cy="520431"/>
            </a:xfrm>
          </p:grpSpPr>
          <p:pic>
            <p:nvPicPr>
              <p:cNvPr id="73" name="Picture 2" descr="http://t1.gstatic.com/images?q=tbn:ANd9GcQYTtYZtXDyJAnf241eOlWOcZjH9FrFtUAjN_-39J7dXzkxVyOt18UyqOk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7924" y="2796058"/>
                <a:ext cx="430592" cy="289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Textfeld 73"/>
              <p:cNvSpPr txBox="1"/>
              <p:nvPr/>
            </p:nvSpPr>
            <p:spPr>
              <a:xfrm>
                <a:off x="2324116" y="3062573"/>
                <a:ext cx="45717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50" b="1" smtClean="0"/>
                  <a:t>Jules</a:t>
                </a:r>
                <a:endParaRPr lang="de-CH" sz="1050" b="1"/>
              </a:p>
            </p:txBody>
          </p:sp>
        </p:grpSp>
      </p:grpSp>
      <p:sp>
        <p:nvSpPr>
          <p:cNvPr id="86" name="Titel 2"/>
          <p:cNvSpPr txBox="1">
            <a:spLocks/>
          </p:cNvSpPr>
          <p:nvPr/>
        </p:nvSpPr>
        <p:spPr>
          <a:xfrm>
            <a:off x="448147" y="165244"/>
            <a:ext cx="8247368" cy="959500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b="1" dirty="0" smtClean="0">
                <a:solidFill>
                  <a:srgbClr val="0070C0"/>
                </a:solidFill>
              </a:rPr>
              <a:t>Natio</a:t>
            </a:r>
            <a:r>
              <a:rPr lang="de-CH" sz="4000" b="1" dirty="0" smtClean="0">
                <a:solidFill>
                  <a:schemeClr val="bg1"/>
                </a:solidFill>
              </a:rPr>
              <a:t>nalis</a:t>
            </a:r>
            <a:r>
              <a:rPr lang="de-CH" sz="4000" b="1" dirty="0" smtClean="0">
                <a:solidFill>
                  <a:srgbClr val="FF0000"/>
                </a:solidFill>
              </a:rPr>
              <a:t>mus</a:t>
            </a:r>
            <a:r>
              <a:rPr lang="de-CH" sz="4000" b="1" dirty="0" smtClean="0"/>
              <a:t>    vs      </a:t>
            </a:r>
            <a:r>
              <a:rPr lang="de-CH" sz="4000" b="1" dirty="0" smtClean="0">
                <a:solidFill>
                  <a:srgbClr val="FF0000"/>
                </a:solidFill>
              </a:rPr>
              <a:t>Kommunismus</a:t>
            </a:r>
            <a:endParaRPr lang="de-CH" sz="4000" b="1" dirty="0">
              <a:solidFill>
                <a:srgbClr val="FF0000"/>
              </a:solidFill>
            </a:endParaRPr>
          </a:p>
        </p:txBody>
      </p:sp>
      <p:grpSp>
        <p:nvGrpSpPr>
          <p:cNvPr id="76" name="Gruppieren 75"/>
          <p:cNvGrpSpPr/>
          <p:nvPr/>
        </p:nvGrpSpPr>
        <p:grpSpPr>
          <a:xfrm>
            <a:off x="4572000" y="1119925"/>
            <a:ext cx="4123515" cy="5168781"/>
            <a:chOff x="4572000" y="1119925"/>
            <a:chExt cx="4123515" cy="5168781"/>
          </a:xfrm>
        </p:grpSpPr>
        <p:grpSp>
          <p:nvGrpSpPr>
            <p:cNvPr id="112" name="Gruppieren 111"/>
            <p:cNvGrpSpPr/>
            <p:nvPr/>
          </p:nvGrpSpPr>
          <p:grpSpPr>
            <a:xfrm>
              <a:off x="4572000" y="3245696"/>
              <a:ext cx="861156" cy="901001"/>
              <a:chOff x="4572000" y="3245696"/>
              <a:chExt cx="861156" cy="901001"/>
            </a:xfrm>
          </p:grpSpPr>
          <p:pic>
            <p:nvPicPr>
              <p:cNvPr id="113" name="Grafik 1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3245696"/>
                <a:ext cx="854191" cy="694030"/>
              </a:xfrm>
              <a:prstGeom prst="rect">
                <a:avLst/>
              </a:prstGeom>
            </p:spPr>
          </p:pic>
          <p:sp>
            <p:nvSpPr>
              <p:cNvPr id="114" name="Textfeld 113"/>
              <p:cNvSpPr txBox="1"/>
              <p:nvPr/>
            </p:nvSpPr>
            <p:spPr>
              <a:xfrm>
                <a:off x="4645761" y="3892781"/>
                <a:ext cx="78739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Proletarier</a:t>
                </a:r>
                <a:endParaRPr lang="de-CH" sz="1050" b="1" dirty="0"/>
              </a:p>
            </p:txBody>
          </p:sp>
        </p:grpSp>
        <p:grpSp>
          <p:nvGrpSpPr>
            <p:cNvPr id="115" name="Gruppieren 114"/>
            <p:cNvGrpSpPr/>
            <p:nvPr/>
          </p:nvGrpSpPr>
          <p:grpSpPr>
            <a:xfrm>
              <a:off x="5816583" y="3189997"/>
              <a:ext cx="895947" cy="887075"/>
              <a:chOff x="5816583" y="3189997"/>
              <a:chExt cx="895947" cy="887075"/>
            </a:xfrm>
          </p:grpSpPr>
          <p:pic>
            <p:nvPicPr>
              <p:cNvPr id="116" name="Grafik 1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6583" y="3189997"/>
                <a:ext cx="854191" cy="694030"/>
              </a:xfrm>
              <a:prstGeom prst="rect">
                <a:avLst/>
              </a:prstGeom>
            </p:spPr>
          </p:pic>
          <p:sp>
            <p:nvSpPr>
              <p:cNvPr id="117" name="Textfeld 116"/>
              <p:cNvSpPr txBox="1"/>
              <p:nvPr/>
            </p:nvSpPr>
            <p:spPr>
              <a:xfrm>
                <a:off x="5852999" y="3823156"/>
                <a:ext cx="85953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Ausbeutung</a:t>
                </a:r>
                <a:endParaRPr lang="de-CH" sz="1050" b="1" dirty="0"/>
              </a:p>
            </p:txBody>
          </p:sp>
        </p:grpSp>
        <p:grpSp>
          <p:nvGrpSpPr>
            <p:cNvPr id="118" name="Gruppieren 117"/>
            <p:cNvGrpSpPr/>
            <p:nvPr/>
          </p:nvGrpSpPr>
          <p:grpSpPr>
            <a:xfrm>
              <a:off x="5953679" y="4336685"/>
              <a:ext cx="879810" cy="880353"/>
              <a:chOff x="5953679" y="4336685"/>
              <a:chExt cx="879810" cy="880353"/>
            </a:xfrm>
          </p:grpSpPr>
          <p:pic>
            <p:nvPicPr>
              <p:cNvPr id="119" name="Grafik 1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679" y="4336685"/>
                <a:ext cx="854191" cy="694030"/>
              </a:xfrm>
              <a:prstGeom prst="rect">
                <a:avLst/>
              </a:prstGeom>
            </p:spPr>
          </p:pic>
          <p:sp>
            <p:nvSpPr>
              <p:cNvPr id="120" name="Textfeld 119"/>
              <p:cNvSpPr txBox="1"/>
              <p:nvPr/>
            </p:nvSpPr>
            <p:spPr>
              <a:xfrm>
                <a:off x="6018842" y="4963122"/>
                <a:ext cx="81464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Enteignung</a:t>
                </a:r>
                <a:endParaRPr lang="de-CH" sz="1050" b="1" dirty="0"/>
              </a:p>
            </p:txBody>
          </p:sp>
        </p:grpSp>
        <p:grpSp>
          <p:nvGrpSpPr>
            <p:cNvPr id="121" name="Gruppieren 120"/>
            <p:cNvGrpSpPr/>
            <p:nvPr/>
          </p:nvGrpSpPr>
          <p:grpSpPr>
            <a:xfrm>
              <a:off x="5855215" y="5442252"/>
              <a:ext cx="1200970" cy="846454"/>
              <a:chOff x="5855215" y="5442252"/>
              <a:chExt cx="1200970" cy="846454"/>
            </a:xfrm>
          </p:grpSpPr>
          <p:pic>
            <p:nvPicPr>
              <p:cNvPr id="122" name="Grafik 1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9247" y="5442252"/>
                <a:ext cx="854191" cy="694030"/>
              </a:xfrm>
              <a:prstGeom prst="rect">
                <a:avLst/>
              </a:prstGeom>
            </p:spPr>
          </p:pic>
          <p:sp>
            <p:nvSpPr>
              <p:cNvPr id="123" name="Textfeld 122"/>
              <p:cNvSpPr txBox="1"/>
              <p:nvPr/>
            </p:nvSpPr>
            <p:spPr>
              <a:xfrm>
                <a:off x="5855215" y="6034790"/>
                <a:ext cx="12009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Produktionsmittel</a:t>
                </a:r>
                <a:endParaRPr lang="de-CH" sz="1050" b="1" dirty="0"/>
              </a:p>
            </p:txBody>
          </p:sp>
        </p:grpSp>
        <p:grpSp>
          <p:nvGrpSpPr>
            <p:cNvPr id="124" name="Gruppieren 123"/>
            <p:cNvGrpSpPr/>
            <p:nvPr/>
          </p:nvGrpSpPr>
          <p:grpSpPr>
            <a:xfrm>
              <a:off x="6984196" y="3651878"/>
              <a:ext cx="854191" cy="811765"/>
              <a:chOff x="6984196" y="3651878"/>
              <a:chExt cx="854191" cy="811765"/>
            </a:xfrm>
          </p:grpSpPr>
          <p:pic>
            <p:nvPicPr>
              <p:cNvPr id="125" name="Grafik 1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4196" y="3651878"/>
                <a:ext cx="854191" cy="694030"/>
              </a:xfrm>
              <a:prstGeom prst="rect">
                <a:avLst/>
              </a:prstGeom>
            </p:spPr>
          </p:pic>
          <p:sp>
            <p:nvSpPr>
              <p:cNvPr id="126" name="Textfeld 125"/>
              <p:cNvSpPr txBox="1"/>
              <p:nvPr/>
            </p:nvSpPr>
            <p:spPr>
              <a:xfrm>
                <a:off x="7134504" y="4209727"/>
                <a:ext cx="67037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Überbau</a:t>
                </a:r>
                <a:endParaRPr lang="de-CH" sz="1050" b="1" dirty="0"/>
              </a:p>
            </p:txBody>
          </p:sp>
        </p:grpSp>
        <p:grpSp>
          <p:nvGrpSpPr>
            <p:cNvPr id="127" name="Gruppieren 126"/>
            <p:cNvGrpSpPr/>
            <p:nvPr/>
          </p:nvGrpSpPr>
          <p:grpSpPr>
            <a:xfrm>
              <a:off x="6002254" y="1119925"/>
              <a:ext cx="854191" cy="820988"/>
              <a:chOff x="6002254" y="1119925"/>
              <a:chExt cx="854191" cy="820988"/>
            </a:xfrm>
          </p:grpSpPr>
          <p:pic>
            <p:nvPicPr>
              <p:cNvPr id="128" name="Grafik 1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2254" y="1119925"/>
                <a:ext cx="854191" cy="694030"/>
              </a:xfrm>
              <a:prstGeom prst="rect">
                <a:avLst/>
              </a:prstGeom>
            </p:spPr>
          </p:pic>
          <p:sp>
            <p:nvSpPr>
              <p:cNvPr id="129" name="Textfeld 128"/>
              <p:cNvSpPr txBox="1"/>
              <p:nvPr/>
            </p:nvSpPr>
            <p:spPr>
              <a:xfrm>
                <a:off x="6187157" y="1686997"/>
                <a:ext cx="47801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Marx</a:t>
                </a:r>
                <a:endParaRPr lang="de-CH" sz="1050" b="1" dirty="0"/>
              </a:p>
            </p:txBody>
          </p:sp>
        </p:grpSp>
        <p:grpSp>
          <p:nvGrpSpPr>
            <p:cNvPr id="130" name="Gruppieren 129"/>
            <p:cNvGrpSpPr/>
            <p:nvPr/>
          </p:nvGrpSpPr>
          <p:grpSpPr>
            <a:xfrm>
              <a:off x="6023984" y="2055137"/>
              <a:ext cx="854191" cy="852749"/>
              <a:chOff x="6023984" y="2055137"/>
              <a:chExt cx="854191" cy="852749"/>
            </a:xfrm>
          </p:grpSpPr>
          <p:pic>
            <p:nvPicPr>
              <p:cNvPr id="131" name="Grafik 13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3984" y="2055137"/>
                <a:ext cx="854191" cy="694030"/>
              </a:xfrm>
              <a:prstGeom prst="rect">
                <a:avLst/>
              </a:prstGeom>
            </p:spPr>
          </p:pic>
          <p:sp>
            <p:nvSpPr>
              <p:cNvPr id="132" name="Textfeld 131"/>
              <p:cNvSpPr txBox="1"/>
              <p:nvPr/>
            </p:nvSpPr>
            <p:spPr>
              <a:xfrm>
                <a:off x="6180011" y="2653970"/>
                <a:ext cx="54213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Engels</a:t>
                </a:r>
                <a:endParaRPr lang="de-CH" sz="1050" b="1" dirty="0"/>
              </a:p>
            </p:txBody>
          </p:sp>
        </p:grpSp>
        <p:grpSp>
          <p:nvGrpSpPr>
            <p:cNvPr id="133" name="Gruppieren 132"/>
            <p:cNvGrpSpPr/>
            <p:nvPr/>
          </p:nvGrpSpPr>
          <p:grpSpPr>
            <a:xfrm>
              <a:off x="4858594" y="2201140"/>
              <a:ext cx="942623" cy="3056979"/>
              <a:chOff x="4858594" y="2201140"/>
              <a:chExt cx="942623" cy="3056979"/>
            </a:xfrm>
          </p:grpSpPr>
          <p:pic>
            <p:nvPicPr>
              <p:cNvPr id="134" name="Grafik 1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594" y="2201140"/>
                <a:ext cx="854191" cy="694030"/>
              </a:xfrm>
              <a:prstGeom prst="rect">
                <a:avLst/>
              </a:prstGeom>
            </p:spPr>
          </p:pic>
          <p:pic>
            <p:nvPicPr>
              <p:cNvPr id="135" name="Grafik 1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026" y="4246098"/>
                <a:ext cx="854191" cy="694030"/>
              </a:xfrm>
              <a:prstGeom prst="rect">
                <a:avLst/>
              </a:prstGeom>
            </p:spPr>
          </p:pic>
          <p:sp>
            <p:nvSpPr>
              <p:cNvPr id="136" name="Textfeld 135"/>
              <p:cNvSpPr txBox="1"/>
              <p:nvPr/>
            </p:nvSpPr>
            <p:spPr>
              <a:xfrm>
                <a:off x="4957052" y="5004203"/>
                <a:ext cx="79380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Revolution</a:t>
                </a:r>
                <a:endParaRPr lang="de-CH" sz="1050" b="1" dirty="0"/>
              </a:p>
            </p:txBody>
          </p:sp>
          <p:sp>
            <p:nvSpPr>
              <p:cNvPr id="137" name="Textfeld 136"/>
              <p:cNvSpPr txBox="1"/>
              <p:nvPr/>
            </p:nvSpPr>
            <p:spPr>
              <a:xfrm>
                <a:off x="4949383" y="2826268"/>
                <a:ext cx="48763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Lenin</a:t>
                </a:r>
                <a:endParaRPr lang="de-CH" sz="1050" b="1" dirty="0"/>
              </a:p>
            </p:txBody>
          </p:sp>
        </p:grpSp>
        <p:grpSp>
          <p:nvGrpSpPr>
            <p:cNvPr id="138" name="Gruppieren 137"/>
            <p:cNvGrpSpPr/>
            <p:nvPr/>
          </p:nvGrpSpPr>
          <p:grpSpPr>
            <a:xfrm>
              <a:off x="6856445" y="2666775"/>
              <a:ext cx="854191" cy="805876"/>
              <a:chOff x="6856445" y="2666775"/>
              <a:chExt cx="854191" cy="805876"/>
            </a:xfrm>
          </p:grpSpPr>
          <p:pic>
            <p:nvPicPr>
              <p:cNvPr id="139" name="Grafik 1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6445" y="2666775"/>
                <a:ext cx="854191" cy="694030"/>
              </a:xfrm>
              <a:prstGeom prst="rect">
                <a:avLst/>
              </a:prstGeom>
            </p:spPr>
          </p:pic>
          <p:sp>
            <p:nvSpPr>
              <p:cNvPr id="140" name="Textfeld 139"/>
              <p:cNvSpPr txBox="1"/>
              <p:nvPr/>
            </p:nvSpPr>
            <p:spPr>
              <a:xfrm>
                <a:off x="7005308" y="3218735"/>
                <a:ext cx="70243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Ideologie</a:t>
                </a:r>
                <a:endParaRPr lang="de-CH" sz="1050" b="1" dirty="0"/>
              </a:p>
            </p:txBody>
          </p:sp>
        </p:grpSp>
        <p:grpSp>
          <p:nvGrpSpPr>
            <p:cNvPr id="141" name="Gruppieren 140"/>
            <p:cNvGrpSpPr/>
            <p:nvPr/>
          </p:nvGrpSpPr>
          <p:grpSpPr>
            <a:xfrm>
              <a:off x="7815859" y="3076421"/>
              <a:ext cx="879656" cy="854191"/>
              <a:chOff x="7815859" y="3076421"/>
              <a:chExt cx="879656" cy="854191"/>
            </a:xfrm>
          </p:grpSpPr>
          <p:pic>
            <p:nvPicPr>
              <p:cNvPr id="142" name="Grafik 14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921404" y="3156502"/>
                <a:ext cx="854191" cy="694030"/>
              </a:xfrm>
              <a:prstGeom prst="rect">
                <a:avLst/>
              </a:prstGeom>
            </p:spPr>
          </p:pic>
          <p:sp>
            <p:nvSpPr>
              <p:cNvPr id="143" name="Textfeld 142"/>
              <p:cNvSpPr txBox="1"/>
              <p:nvPr/>
            </p:nvSpPr>
            <p:spPr>
              <a:xfrm rot="5400000">
                <a:off x="7708618" y="3376559"/>
                <a:ext cx="46839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b="1" dirty="0" smtClean="0"/>
                  <a:t>Basis</a:t>
                </a:r>
                <a:endParaRPr lang="de-CH" sz="1050" b="1" dirty="0"/>
              </a:p>
            </p:txBody>
          </p:sp>
        </p:grpSp>
      </p:grpSp>
      <p:sp>
        <p:nvSpPr>
          <p:cNvPr id="88" name="Textfeld 87"/>
          <p:cNvSpPr txBox="1"/>
          <p:nvPr/>
        </p:nvSpPr>
        <p:spPr>
          <a:xfrm>
            <a:off x="1952173" y="2285969"/>
            <a:ext cx="1080120" cy="2143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1</a:t>
            </a:r>
            <a:endParaRPr lang="de-CH" dirty="0"/>
          </a:p>
        </p:txBody>
      </p:sp>
      <p:sp>
        <p:nvSpPr>
          <p:cNvPr id="87" name="Textfeld 86"/>
          <p:cNvSpPr txBox="1"/>
          <p:nvPr/>
        </p:nvSpPr>
        <p:spPr>
          <a:xfrm>
            <a:off x="6170216" y="2295685"/>
            <a:ext cx="1080120" cy="214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5</a:t>
            </a:r>
            <a:endParaRPr lang="de-CH" dirty="0"/>
          </a:p>
        </p:txBody>
      </p:sp>
      <p:pic>
        <p:nvPicPr>
          <p:cNvPr id="89" name="Grafik 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0759" y="2285000"/>
            <a:ext cx="3219457" cy="2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5351387" y="879104"/>
            <a:ext cx="2736304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Konservatismus</a:t>
            </a:r>
            <a:endParaRPr lang="de-CH" dirty="0"/>
          </a:p>
        </p:txBody>
      </p:sp>
      <p:sp>
        <p:nvSpPr>
          <p:cNvPr id="34" name="Textfeld 33"/>
          <p:cNvSpPr txBox="1"/>
          <p:nvPr/>
        </p:nvSpPr>
        <p:spPr>
          <a:xfrm>
            <a:off x="1566394" y="860601"/>
            <a:ext cx="2160240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Faschismus</a:t>
            </a:r>
            <a:endParaRPr lang="de-CH" dirty="0"/>
          </a:p>
        </p:txBody>
      </p:sp>
      <p:sp>
        <p:nvSpPr>
          <p:cNvPr id="36" name="Textfeld 35"/>
          <p:cNvSpPr txBox="1"/>
          <p:nvPr/>
        </p:nvSpPr>
        <p:spPr>
          <a:xfrm>
            <a:off x="1491881" y="5397484"/>
            <a:ext cx="2448271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Nationalismus</a:t>
            </a:r>
            <a:endParaRPr lang="de-CH" dirty="0"/>
          </a:p>
        </p:txBody>
      </p:sp>
      <p:sp>
        <p:nvSpPr>
          <p:cNvPr id="38" name="Textfeld 37"/>
          <p:cNvSpPr txBox="1"/>
          <p:nvPr/>
        </p:nvSpPr>
        <p:spPr>
          <a:xfrm>
            <a:off x="5380313" y="5353358"/>
            <a:ext cx="2510862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Kommunismus</a:t>
            </a:r>
            <a:endParaRPr lang="de-CH" dirty="0"/>
          </a:p>
        </p:txBody>
      </p:sp>
      <p:sp useBgFill="1">
        <p:nvSpPr>
          <p:cNvPr id="39" name="Pfeil nach links und rechts 38"/>
          <p:cNvSpPr/>
          <p:nvPr/>
        </p:nvSpPr>
        <p:spPr>
          <a:xfrm>
            <a:off x="4061523" y="928342"/>
            <a:ext cx="936104" cy="412427"/>
          </a:xfrm>
          <a:prstGeom prst="leftRightArrow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 useBgFill="1">
        <p:nvSpPr>
          <p:cNvPr id="41" name="Pfeil nach links und rechts 40"/>
          <p:cNvSpPr/>
          <p:nvPr/>
        </p:nvSpPr>
        <p:spPr>
          <a:xfrm>
            <a:off x="4103891" y="5366477"/>
            <a:ext cx="936104" cy="412427"/>
          </a:xfrm>
          <a:prstGeom prst="leftRightArrow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Textfeld 41"/>
          <p:cNvSpPr txBox="1"/>
          <p:nvPr/>
        </p:nvSpPr>
        <p:spPr>
          <a:xfrm>
            <a:off x="3491880" y="2132856"/>
            <a:ext cx="216024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</a:t>
            </a:r>
          </a:p>
          <a:p>
            <a:r>
              <a:rPr lang="de-CH" dirty="0" smtClean="0"/>
              <a:t>Faschismus</a:t>
            </a:r>
            <a:endParaRPr lang="de-CH" dirty="0"/>
          </a:p>
        </p:txBody>
      </p:sp>
      <p:sp>
        <p:nvSpPr>
          <p:cNvPr id="40" name="Textfeld 39"/>
          <p:cNvSpPr txBox="1"/>
          <p:nvPr/>
        </p:nvSpPr>
        <p:spPr>
          <a:xfrm>
            <a:off x="3275856" y="3717032"/>
            <a:ext cx="252028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Sieger:</a:t>
            </a:r>
          </a:p>
          <a:p>
            <a:r>
              <a:rPr lang="de-CH" dirty="0" smtClean="0"/>
              <a:t>Kommunismus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40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577634" y="2174087"/>
            <a:ext cx="3528392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sz="4400" dirty="0" smtClean="0"/>
              <a:t>Faschismus</a:t>
            </a:r>
            <a:endParaRPr lang="de-CH" sz="4400" dirty="0"/>
          </a:p>
        </p:txBody>
      </p:sp>
      <p:sp>
        <p:nvSpPr>
          <p:cNvPr id="32" name="Textfeld 31"/>
          <p:cNvSpPr txBox="1"/>
          <p:nvPr/>
        </p:nvSpPr>
        <p:spPr>
          <a:xfrm>
            <a:off x="4843087" y="2204864"/>
            <a:ext cx="396044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sz="4000" dirty="0" smtClean="0"/>
              <a:t>Kommunismus</a:t>
            </a:r>
            <a:endParaRPr lang="de-CH" sz="4000" dirty="0"/>
          </a:p>
        </p:txBody>
      </p:sp>
      <p:sp>
        <p:nvSpPr>
          <p:cNvPr id="33" name="Textfeld 32"/>
          <p:cNvSpPr txBox="1"/>
          <p:nvPr/>
        </p:nvSpPr>
        <p:spPr>
          <a:xfrm>
            <a:off x="2029978" y="4005064"/>
            <a:ext cx="5184576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Faschismus  und     Kommunismus als beste (Fussball) Ideologien?</a:t>
            </a:r>
          </a:p>
        </p:txBody>
      </p:sp>
      <p:sp>
        <p:nvSpPr>
          <p:cNvPr id="35" name="Titel 34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CH" sz="5400" b="1" dirty="0" smtClean="0"/>
              <a:t>Das Finale</a:t>
            </a:r>
            <a:endParaRPr lang="de-CH" sz="5400" b="1" dirty="0"/>
          </a:p>
        </p:txBody>
      </p:sp>
    </p:spTree>
    <p:extLst>
      <p:ext uri="{BB962C8B-B14F-4D97-AF65-F5344CB8AC3E}">
        <p14:creationId xmlns:p14="http://schemas.microsoft.com/office/powerpoint/2010/main" val="11935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5956624" y="3390523"/>
            <a:ext cx="17977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de-CH" dirty="0" smtClean="0"/>
              <a:t>Liberalismus</a:t>
            </a:r>
            <a:endParaRPr lang="de-CH" dirty="0"/>
          </a:p>
        </p:txBody>
      </p:sp>
      <p:sp>
        <p:nvSpPr>
          <p:cNvPr id="32" name="Textfeld 31"/>
          <p:cNvSpPr txBox="1"/>
          <p:nvPr/>
        </p:nvSpPr>
        <p:spPr>
          <a:xfrm>
            <a:off x="1463876" y="3124722"/>
            <a:ext cx="1909305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de-CH" dirty="0"/>
              <a:t>Nationalismus</a:t>
            </a:r>
          </a:p>
          <a:p>
            <a:pPr algn="ctr"/>
            <a:r>
              <a:rPr lang="de-CH" dirty="0" smtClean="0"/>
              <a:t>Faschismus</a:t>
            </a:r>
            <a:endParaRPr lang="de-CH" dirty="0"/>
          </a:p>
          <a:p>
            <a:pPr algn="ctr"/>
            <a:r>
              <a:rPr lang="de-CH" dirty="0" smtClean="0"/>
              <a:t>Kommunismus</a:t>
            </a:r>
            <a:endParaRPr lang="de-CH" dirty="0"/>
          </a:p>
          <a:p>
            <a:pPr algn="ctr"/>
            <a:r>
              <a:rPr lang="de-CH" dirty="0" smtClean="0"/>
              <a:t>…</a:t>
            </a:r>
            <a:endParaRPr lang="de-CH" dirty="0"/>
          </a:p>
        </p:txBody>
      </p:sp>
      <p:sp>
        <p:nvSpPr>
          <p:cNvPr id="33" name="Textfeld 32"/>
          <p:cNvSpPr txBox="1"/>
          <p:nvPr/>
        </p:nvSpPr>
        <p:spPr>
          <a:xfrm>
            <a:off x="5471170" y="5449089"/>
            <a:ext cx="274360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de-CH" dirty="0"/>
              <a:t>Freiheit </a:t>
            </a:r>
            <a:r>
              <a:rPr lang="de-CH" dirty="0" smtClean="0"/>
              <a:t>und Würde des Individuums stehen im Mittelpunkt</a:t>
            </a:r>
            <a:endParaRPr lang="de-CH" dirty="0"/>
          </a:p>
        </p:txBody>
      </p:sp>
      <p:sp>
        <p:nvSpPr>
          <p:cNvPr id="34" name="Textfeld 33"/>
          <p:cNvSpPr txBox="1"/>
          <p:nvPr/>
        </p:nvSpPr>
        <p:spPr>
          <a:xfrm>
            <a:off x="726340" y="5449089"/>
            <a:ext cx="3384376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de-CH"/>
              <a:t>Unterordnung </a:t>
            </a:r>
            <a:r>
              <a:rPr lang="de-CH" smtClean="0"/>
              <a:t>und Selbstaufgabe des </a:t>
            </a:r>
            <a:r>
              <a:rPr lang="de-CH"/>
              <a:t>Individuums </a:t>
            </a:r>
            <a:r>
              <a:rPr lang="de-CH" smtClean="0"/>
              <a:t>zugunsten </a:t>
            </a:r>
            <a:r>
              <a:rPr lang="de-CH"/>
              <a:t>der Rasse / </a:t>
            </a:r>
            <a:r>
              <a:rPr lang="de-CH" smtClean="0"/>
              <a:t>Klasse / «</a:t>
            </a:r>
            <a:r>
              <a:rPr lang="de-CH"/>
              <a:t>Gemeinschaft»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87088" y="1338230"/>
            <a:ext cx="326288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de-CH" dirty="0"/>
              <a:t>Ja, </a:t>
            </a:r>
            <a:endParaRPr lang="de-CH" dirty="0" smtClean="0"/>
          </a:p>
          <a:p>
            <a:pPr algn="ctr"/>
            <a:r>
              <a:rPr lang="de-CH" dirty="0" smtClean="0"/>
              <a:t>zur </a:t>
            </a:r>
            <a:r>
              <a:rPr lang="de-CH" dirty="0"/>
              <a:t>Mobilisierung der Massen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058302" y="1376998"/>
            <a:ext cx="3594381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de-CH" dirty="0"/>
              <a:t>Nein, wenn es um </a:t>
            </a:r>
            <a:r>
              <a:rPr lang="de-CH" dirty="0" smtClean="0"/>
              <a:t>die Selbst-bestimmung des Individuums </a:t>
            </a:r>
            <a:r>
              <a:rPr lang="de-CH" dirty="0"/>
              <a:t>geht</a:t>
            </a:r>
          </a:p>
        </p:txBody>
      </p:sp>
      <p:sp>
        <p:nvSpPr>
          <p:cNvPr id="37" name="Pfeil nach unten 36"/>
          <p:cNvSpPr/>
          <p:nvPr/>
        </p:nvSpPr>
        <p:spPr>
          <a:xfrm>
            <a:off x="6623611" y="2199651"/>
            <a:ext cx="463762" cy="925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Pfeil nach unten 37"/>
          <p:cNvSpPr/>
          <p:nvPr/>
        </p:nvSpPr>
        <p:spPr>
          <a:xfrm>
            <a:off x="6639468" y="4038793"/>
            <a:ext cx="432048" cy="895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Pfeil nach unten 38"/>
          <p:cNvSpPr/>
          <p:nvPr/>
        </p:nvSpPr>
        <p:spPr>
          <a:xfrm>
            <a:off x="2186647" y="2060849"/>
            <a:ext cx="463762" cy="94038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Pfeil nach unten 39"/>
          <p:cNvSpPr/>
          <p:nvPr/>
        </p:nvSpPr>
        <p:spPr>
          <a:xfrm>
            <a:off x="2202504" y="4455369"/>
            <a:ext cx="432048" cy="89545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Textfeld 40"/>
          <p:cNvSpPr txBox="1"/>
          <p:nvPr/>
        </p:nvSpPr>
        <p:spPr>
          <a:xfrm>
            <a:off x="2029978" y="404664"/>
            <a:ext cx="5184576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sz="2000" dirty="0"/>
              <a:t>Faschismus  und   Kommunismus als beste (Fussball) Ideologien?</a:t>
            </a:r>
          </a:p>
        </p:txBody>
      </p:sp>
      <p:sp>
        <p:nvSpPr>
          <p:cNvPr id="42" name="Ovale Legende 41"/>
          <p:cNvSpPr/>
          <p:nvPr/>
        </p:nvSpPr>
        <p:spPr>
          <a:xfrm>
            <a:off x="2186647" y="758607"/>
            <a:ext cx="6250605" cy="4242755"/>
          </a:xfrm>
          <a:prstGeom prst="wedgeEllipseCallout">
            <a:avLst>
              <a:gd name="adj1" fmla="val 23051"/>
              <a:gd name="adj2" fmla="val 60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Wir halten diese Wahrheiten für ausgemacht, daß alle Menschen gleich erschaffen worden, daß sie von ihrem Schöpfer mit gewissen unveräusserlichen Rechten begabt worden, worunter sind Leben, </a:t>
            </a:r>
            <a:r>
              <a:rPr lang="de-CH" dirty="0" err="1"/>
              <a:t>Freyheit</a:t>
            </a:r>
            <a:r>
              <a:rPr lang="de-CH" dirty="0"/>
              <a:t> und das Bestreben nach Glückseligkeit. </a:t>
            </a:r>
            <a:r>
              <a:rPr lang="de-CH" sz="2000" b="1" dirty="0">
                <a:solidFill>
                  <a:schemeClr val="bg1"/>
                </a:solidFill>
              </a:rPr>
              <a:t>Daß zur Versicherung dieser Rechte Regierungen unter den Menschen eingeführt worden </a:t>
            </a:r>
            <a:r>
              <a:rPr lang="de-CH" sz="2000" b="1" dirty="0" smtClean="0">
                <a:solidFill>
                  <a:schemeClr val="bg1"/>
                </a:solidFill>
              </a:rPr>
              <a:t>sind</a:t>
            </a:r>
            <a:r>
              <a:rPr lang="de-CH" sz="2000" dirty="0" smtClean="0">
                <a:solidFill>
                  <a:schemeClr val="bg1"/>
                </a:solidFill>
              </a:rPr>
              <a:t>, </a:t>
            </a:r>
            <a:r>
              <a:rPr lang="de-CH" sz="2000" b="1" dirty="0"/>
              <a:t>welche ihre gerechte Gewalt von der Einwilligung der Regierten herleiten</a:t>
            </a:r>
            <a:endParaRPr lang="de-CH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3203848" y="5277249"/>
            <a:ext cx="303364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4000" dirty="0" smtClean="0"/>
              <a:t>Liberalismus</a:t>
            </a:r>
            <a:endParaRPr lang="de-CH" sz="4000" dirty="0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15" l="27101" r="78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620688"/>
            <a:ext cx="3285835" cy="47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 smtClean="0"/>
              <a:t>LehrerInnenhinweis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Empfehlenswerte Lektüre dazu: </a:t>
            </a:r>
          </a:p>
          <a:p>
            <a:pPr marL="0" indent="0">
              <a:buNone/>
            </a:pPr>
            <a:r>
              <a:rPr lang="de-CH" dirty="0" smtClean="0"/>
              <a:t>Schaal, Gary S und Felix Heidenreich: </a:t>
            </a:r>
            <a:br>
              <a:rPr lang="de-CH" dirty="0" smtClean="0"/>
            </a:br>
            <a:r>
              <a:rPr lang="de-CH" dirty="0" smtClean="0"/>
              <a:t>Einführung in die Politischen Theorien der Moderne, Opladen 2009 (2. erweiterte und aktualisierte Auflage),  vor allem S. 47 – 75.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7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 smtClean="0"/>
              <a:t>LehrerInnenhinweis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CH" dirty="0" smtClean="0"/>
              <a:t>Die Schüler sollen sich (in Gruppen) über folgende Ideologien informieren: </a:t>
            </a:r>
          </a:p>
          <a:p>
            <a:endParaRPr lang="de-CH" dirty="0" smtClean="0"/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Liberalismus 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Faschismus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Konservatismus 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Anarchie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Nationalismus 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Sozialismus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Monarchie 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Kommunismus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788024" y="2924944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Neben den Beschreibungen auf Wikipedia, findet man bei der Bundeszentrale für politische Bildung weitere Informationen zu den Ideologien:</a:t>
            </a:r>
            <a:endParaRPr lang="de-CH" dirty="0">
              <a:hlinkClick r:id="rId3"/>
            </a:endParaRPr>
          </a:p>
          <a:p>
            <a:endParaRPr lang="de-CH" dirty="0" smtClean="0">
              <a:hlinkClick r:id="rId3"/>
            </a:endParaRPr>
          </a:p>
          <a:p>
            <a:r>
              <a:rPr lang="de-CH" dirty="0" smtClean="0">
                <a:hlinkClick r:id="rId3"/>
              </a:rPr>
              <a:t>http</a:t>
            </a:r>
            <a:r>
              <a:rPr lang="de-CH" dirty="0">
                <a:hlinkClick r:id="rId3"/>
              </a:rPr>
              <a:t>://www.bpb.de/nachschlagen/lexika</a:t>
            </a:r>
            <a:r>
              <a:rPr lang="de-CH" dirty="0" smtClean="0">
                <a:hlinkClick r:id="rId3"/>
              </a:rPr>
              <a:t>/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Für jüngere SchülerInnen:</a:t>
            </a:r>
          </a:p>
          <a:p>
            <a:r>
              <a:rPr lang="de-CH" dirty="0">
                <a:hlinkClick r:id="rId4"/>
              </a:rPr>
              <a:t>http://www.hanisauland.de/lexikon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97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554868" y="391258"/>
            <a:ext cx="7882384" cy="1143000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CH" sz="5400" dirty="0"/>
              <a:t>Sie sind </a:t>
            </a:r>
            <a:r>
              <a:rPr lang="de-CH" sz="5400" dirty="0" smtClean="0"/>
              <a:t>Trainer(in)</a:t>
            </a:r>
            <a:endParaRPr lang="de-CH" sz="5400" dirty="0"/>
          </a:p>
        </p:txBody>
      </p: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937034" y="1844824"/>
            <a:ext cx="7277739" cy="428133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eines berühmten Fussballklubs und Ihr Cheftrainer beauftragt Sie, die Mannschaft gemäss der Ideologie des </a:t>
            </a:r>
          </a:p>
          <a:p>
            <a:pPr marL="0" indent="0" algn="ctr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zu trainieren und aufzustellen, um im nächsten Turnier den begehrten Pokal der besten (Trainings)Ideologie zu gewinnen </a:t>
            </a:r>
          </a:p>
          <a:p>
            <a:pPr marL="0" indent="0">
              <a:buNone/>
            </a:pPr>
            <a:endParaRPr lang="de-CH" dirty="0" smtClean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015" l="27101" r="78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58" y="4128130"/>
            <a:ext cx="1615763" cy="23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015" l="27101" r="78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07" y="4128130"/>
            <a:ext cx="1615763" cy="23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2654089" y="330763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b="1" dirty="0" smtClean="0"/>
              <a:t>Liberalismus</a:t>
            </a:r>
            <a:endParaRPr lang="de-CH" sz="4800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2555776" y="3307631"/>
            <a:ext cx="381642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/>
            </a:lvl1pPr>
          </a:lstStyle>
          <a:p>
            <a:r>
              <a:rPr lang="de-CH" dirty="0" smtClean="0"/>
              <a:t>Faschismus</a:t>
            </a:r>
            <a:endParaRPr lang="de-CH" dirty="0"/>
          </a:p>
        </p:txBody>
      </p:sp>
      <p:sp>
        <p:nvSpPr>
          <p:cNvPr id="45" name="Textfeld 44"/>
          <p:cNvSpPr txBox="1"/>
          <p:nvPr/>
        </p:nvSpPr>
        <p:spPr>
          <a:xfrm>
            <a:off x="2654089" y="3285475"/>
            <a:ext cx="381642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CH" sz="4800" b="1" dirty="0" smtClean="0"/>
              <a:t>Sozialismus</a:t>
            </a:r>
            <a:endParaRPr lang="de-CH" sz="4800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2663788" y="3311895"/>
            <a:ext cx="381642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CH" sz="4800" b="1" dirty="0" smtClean="0"/>
              <a:t>usw.</a:t>
            </a:r>
            <a:endParaRPr lang="de-CH" sz="4800" b="1" dirty="0"/>
          </a:p>
        </p:txBody>
      </p:sp>
    </p:spTree>
    <p:extLst>
      <p:ext uri="{BB962C8B-B14F-4D97-AF65-F5344CB8AC3E}">
        <p14:creationId xmlns:p14="http://schemas.microsoft.com/office/powerpoint/2010/main" val="40775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554868" y="391258"/>
            <a:ext cx="7882384" cy="1143000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CH" dirty="0" smtClean="0"/>
              <a:t>Ihre Aufgabe:</a:t>
            </a:r>
            <a:endParaRPr lang="de-CH" dirty="0"/>
          </a:p>
        </p:txBody>
      </p: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704824" y="1844824"/>
            <a:ext cx="7732428" cy="4281339"/>
          </a:xfrm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r>
              <a:rPr lang="de-CH" dirty="0" smtClean="0"/>
              <a:t>Informieren Sie sich über Ihre (Trainings)Ideologie, so dass Sie die wichtigsten Aspekte verstanden haben.  </a:t>
            </a:r>
          </a:p>
          <a:p>
            <a:r>
              <a:rPr lang="de-CH" dirty="0" smtClean="0"/>
              <a:t>Stellen Sie Ihre Mannschaft auf dem Spielfeld auf und benützen Sie, </a:t>
            </a:r>
          </a:p>
          <a:p>
            <a:endParaRPr lang="de-CH" dirty="0" smtClean="0"/>
          </a:p>
          <a:p>
            <a:pPr marL="914400" lvl="1" indent="-514350"/>
            <a:r>
              <a:rPr lang="de-CH" dirty="0" smtClean="0"/>
              <a:t>Farben, Formen, Symbole, Aufstellung, Namen, Pfeile, evtl. Musik usw., um Ihre Ideologie verständlich zu machen. </a:t>
            </a:r>
          </a:p>
          <a:p>
            <a:pPr marL="914400" lvl="1" indent="-514350"/>
            <a:r>
              <a:rPr lang="de-CH" dirty="0"/>
              <a:t>Die Visualisierungen können auf Packpapier oder auf </a:t>
            </a:r>
            <a:r>
              <a:rPr lang="de-CH" dirty="0" err="1"/>
              <a:t>Powerpoint</a:t>
            </a:r>
            <a:r>
              <a:rPr lang="de-CH" dirty="0"/>
              <a:t> erstellt werden. Wichtig ist, dass diese Bilder leicht transportierbar sind, damit die Mannschaften gegeneinander antreten können. </a:t>
            </a:r>
          </a:p>
          <a:p>
            <a:pPr marL="914400" lvl="1" indent="-514350"/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35" name="Picture 2" descr="http://pixabay.com/static/uploads/photo/2012/04/15/18/52/black-34898_640.png?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4" y="1877543"/>
            <a:ext cx="447683" cy="4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pixabay.com/static/uploads/photo/2012/04/15/18/52/black-34898_640.png?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7" y="2528607"/>
            <a:ext cx="447683" cy="4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pixabay.com/static/uploads/photo/2012/04/15/18/52/black-34898_640.png?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16" y="3642916"/>
            <a:ext cx="447683" cy="4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pixabay.com/static/uploads/photo/2012/04/15/18/52/black-34898_640.png?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5" y="4419340"/>
            <a:ext cx="447683" cy="4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bldLvl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8" y="-89334"/>
            <a:ext cx="9141547" cy="6927135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34" name="Gruppieren 1033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Bogen 30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Bogen 53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330451"/>
            <a:ext cx="8229600" cy="1143000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de-CH" dirty="0" smtClean="0"/>
              <a:t>Die Auslosung ergibt folgende Paarung</a:t>
            </a:r>
            <a:endParaRPr lang="de-CH" dirty="0"/>
          </a:p>
        </p:txBody>
      </p:sp>
      <p:sp>
        <p:nvSpPr>
          <p:cNvPr id="46" name="Textfeld 45"/>
          <p:cNvSpPr txBox="1"/>
          <p:nvPr/>
        </p:nvSpPr>
        <p:spPr>
          <a:xfrm>
            <a:off x="723638" y="1987381"/>
            <a:ext cx="277084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Liberalismus</a:t>
            </a:r>
            <a:r>
              <a:rPr lang="de-CH" sz="2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de-CH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vs</a:t>
            </a:r>
            <a:r>
              <a:rPr lang="de-CH" sz="2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de-CH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Faschismus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666412" y="1977813"/>
            <a:ext cx="277084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pPr algn="ctr"/>
            <a:r>
              <a:rPr lang="de-CH" dirty="0" smtClean="0"/>
              <a:t>Konservatismus </a:t>
            </a:r>
            <a:r>
              <a:rPr lang="de-CH" dirty="0"/>
              <a:t>vs Anarchie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723639" y="4521939"/>
            <a:ext cx="277084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pPr algn="ctr"/>
            <a:r>
              <a:rPr lang="de-CH"/>
              <a:t>Nationalismus vs Sozialismus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666412" y="4521938"/>
            <a:ext cx="277084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pPr algn="ctr"/>
            <a:r>
              <a:rPr lang="de-CH"/>
              <a:t>Monarchie vs Kommunismus</a:t>
            </a: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15" l="27101" r="78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818515" cy="54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3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 smtClean="0"/>
              <a:t>LehrerInnenhinweis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Es folgt eine «Beispielwettkampf», der als Anregung, den Schülerinnen und Schülern gezeigt werden kann (ggf. ohne die Resultate).</a:t>
            </a:r>
          </a:p>
          <a:p>
            <a:r>
              <a:rPr lang="de-CH" dirty="0" smtClean="0"/>
              <a:t>Es empfiehlt sich, die Folien im Präsentationsmodus abzuspielen </a:t>
            </a:r>
            <a:r>
              <a:rPr lang="de-CH" dirty="0" smtClean="0">
                <a:sym typeface="Wingdings" pitchFamily="2" charset="2"/>
              </a:rPr>
              <a:t>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42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1" name="Titel 2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solidFill>
                  <a:srgbClr val="FFFF00"/>
                </a:solidFill>
              </a:rPr>
              <a:t>Liberalismus</a:t>
            </a:r>
            <a:r>
              <a:rPr lang="de-CH" dirty="0" smtClean="0"/>
              <a:t>     vs     </a:t>
            </a:r>
            <a:r>
              <a:rPr lang="de-CH" dirty="0" smtClean="0">
                <a:solidFill>
                  <a:schemeClr val="accent6">
                    <a:lumMod val="50000"/>
                  </a:schemeClr>
                </a:solidFill>
              </a:rPr>
              <a:t>Faschismus</a:t>
            </a:r>
            <a:endParaRPr lang="de-CH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Freihandform 45"/>
          <p:cNvSpPr/>
          <p:nvPr/>
        </p:nvSpPr>
        <p:spPr>
          <a:xfrm>
            <a:off x="1510906" y="1530570"/>
            <a:ext cx="1959429" cy="930434"/>
          </a:xfrm>
          <a:custGeom>
            <a:avLst/>
            <a:gdLst>
              <a:gd name="connsiteX0" fmla="*/ 0 w 1959429"/>
              <a:gd name="connsiteY0" fmla="*/ 756262 h 930434"/>
              <a:gd name="connsiteX1" fmla="*/ 1465943 w 1959429"/>
              <a:gd name="connsiteY1" fmla="*/ 1519 h 930434"/>
              <a:gd name="connsiteX2" fmla="*/ 1959429 w 1959429"/>
              <a:gd name="connsiteY2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29" h="930434">
                <a:moveTo>
                  <a:pt x="0" y="756262"/>
                </a:moveTo>
                <a:cubicBezTo>
                  <a:pt x="569686" y="364376"/>
                  <a:pt x="1139372" y="-27510"/>
                  <a:pt x="1465943" y="1519"/>
                </a:cubicBezTo>
                <a:cubicBezTo>
                  <a:pt x="1792514" y="30548"/>
                  <a:pt x="1875971" y="480491"/>
                  <a:pt x="1959429" y="930434"/>
                </a:cubicBezTo>
              </a:path>
            </a:pathLst>
          </a:custGeom>
          <a:noFill/>
          <a:ln w="73025">
            <a:solidFill>
              <a:srgbClr val="FFFF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Stern mit 5 Zacken 49"/>
          <p:cNvSpPr/>
          <p:nvPr/>
        </p:nvSpPr>
        <p:spPr>
          <a:xfrm>
            <a:off x="1115616" y="2207528"/>
            <a:ext cx="532974" cy="43204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1" name="Freihandform 50"/>
          <p:cNvSpPr/>
          <p:nvPr/>
        </p:nvSpPr>
        <p:spPr>
          <a:xfrm>
            <a:off x="1976582" y="4651294"/>
            <a:ext cx="1801091" cy="825870"/>
          </a:xfrm>
          <a:custGeom>
            <a:avLst/>
            <a:gdLst>
              <a:gd name="connsiteX0" fmla="*/ 1801091 w 1801091"/>
              <a:gd name="connsiteY0" fmla="*/ 400997 h 825870"/>
              <a:gd name="connsiteX1" fmla="*/ 858982 w 1801091"/>
              <a:gd name="connsiteY1" fmla="*/ 13070 h 825870"/>
              <a:gd name="connsiteX2" fmla="*/ 0 w 1801091"/>
              <a:gd name="connsiteY2" fmla="*/ 825870 h 825870"/>
              <a:gd name="connsiteX3" fmla="*/ 0 w 1801091"/>
              <a:gd name="connsiteY3" fmla="*/ 825870 h 82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091" h="825870">
                <a:moveTo>
                  <a:pt x="1801091" y="400997"/>
                </a:moveTo>
                <a:cubicBezTo>
                  <a:pt x="1480127" y="171627"/>
                  <a:pt x="1159164" y="-57742"/>
                  <a:pt x="858982" y="13070"/>
                </a:cubicBezTo>
                <a:cubicBezTo>
                  <a:pt x="558800" y="83882"/>
                  <a:pt x="0" y="825870"/>
                  <a:pt x="0" y="825870"/>
                </a:cubicBezTo>
                <a:lnTo>
                  <a:pt x="0" y="825870"/>
                </a:lnTo>
              </a:path>
            </a:pathLst>
          </a:custGeom>
          <a:noFill/>
          <a:ln w="73025">
            <a:solidFill>
              <a:srgbClr val="FFFF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Freihandform 51"/>
          <p:cNvSpPr/>
          <p:nvPr/>
        </p:nvSpPr>
        <p:spPr>
          <a:xfrm>
            <a:off x="609600" y="3694545"/>
            <a:ext cx="1034473" cy="942110"/>
          </a:xfrm>
          <a:custGeom>
            <a:avLst/>
            <a:gdLst>
              <a:gd name="connsiteX0" fmla="*/ 0 w 1034473"/>
              <a:gd name="connsiteY0" fmla="*/ 0 h 942110"/>
              <a:gd name="connsiteX1" fmla="*/ 212436 w 1034473"/>
              <a:gd name="connsiteY1" fmla="*/ 591128 h 942110"/>
              <a:gd name="connsiteX2" fmla="*/ 1034473 w 1034473"/>
              <a:gd name="connsiteY2" fmla="*/ 942110 h 942110"/>
              <a:gd name="connsiteX3" fmla="*/ 1034473 w 1034473"/>
              <a:gd name="connsiteY3" fmla="*/ 942110 h 94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473" h="942110">
                <a:moveTo>
                  <a:pt x="0" y="0"/>
                </a:moveTo>
                <a:cubicBezTo>
                  <a:pt x="20012" y="217055"/>
                  <a:pt x="40024" y="434110"/>
                  <a:pt x="212436" y="591128"/>
                </a:cubicBezTo>
                <a:cubicBezTo>
                  <a:pt x="384848" y="748146"/>
                  <a:pt x="1034473" y="942110"/>
                  <a:pt x="1034473" y="942110"/>
                </a:cubicBezTo>
                <a:lnTo>
                  <a:pt x="1034473" y="942110"/>
                </a:lnTo>
              </a:path>
            </a:pathLst>
          </a:custGeom>
          <a:noFill/>
          <a:ln w="73025">
            <a:solidFill>
              <a:srgbClr val="FFFF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3" name="Freihandform 52"/>
          <p:cNvSpPr/>
          <p:nvPr/>
        </p:nvSpPr>
        <p:spPr>
          <a:xfrm>
            <a:off x="2078837" y="3233287"/>
            <a:ext cx="1477163" cy="2216168"/>
          </a:xfrm>
          <a:custGeom>
            <a:avLst/>
            <a:gdLst>
              <a:gd name="connsiteX0" fmla="*/ 1227781 w 1477163"/>
              <a:gd name="connsiteY0" fmla="*/ 295004 h 2216168"/>
              <a:gd name="connsiteX1" fmla="*/ 341090 w 1477163"/>
              <a:gd name="connsiteY1" fmla="*/ 17913 h 2216168"/>
              <a:gd name="connsiteX2" fmla="*/ 63999 w 1477163"/>
              <a:gd name="connsiteY2" fmla="*/ 747586 h 2216168"/>
              <a:gd name="connsiteX3" fmla="*/ 1477163 w 1477163"/>
              <a:gd name="connsiteY3" fmla="*/ 2216168 h 221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163" h="2216168">
                <a:moveTo>
                  <a:pt x="1227781" y="295004"/>
                </a:moveTo>
                <a:cubicBezTo>
                  <a:pt x="881417" y="118743"/>
                  <a:pt x="535054" y="-57517"/>
                  <a:pt x="341090" y="17913"/>
                </a:cubicBezTo>
                <a:cubicBezTo>
                  <a:pt x="147126" y="93343"/>
                  <a:pt x="-125347" y="381210"/>
                  <a:pt x="63999" y="747586"/>
                </a:cubicBezTo>
                <a:cubicBezTo>
                  <a:pt x="253344" y="1113962"/>
                  <a:pt x="865253" y="1665065"/>
                  <a:pt x="1477163" y="2216168"/>
                </a:cubicBezTo>
              </a:path>
            </a:pathLst>
          </a:custGeom>
          <a:noFill/>
          <a:ln w="73025">
            <a:solidFill>
              <a:srgbClr val="FFFF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Freihandform 53"/>
          <p:cNvSpPr/>
          <p:nvPr/>
        </p:nvSpPr>
        <p:spPr>
          <a:xfrm>
            <a:off x="2405203" y="5780109"/>
            <a:ext cx="1224688" cy="833127"/>
          </a:xfrm>
          <a:custGeom>
            <a:avLst/>
            <a:gdLst>
              <a:gd name="connsiteX0" fmla="*/ 1224688 w 1224688"/>
              <a:gd name="connsiteY0" fmla="*/ 251236 h 833127"/>
              <a:gd name="connsiteX1" fmla="*/ 79379 w 1224688"/>
              <a:gd name="connsiteY1" fmla="*/ 29564 h 833127"/>
              <a:gd name="connsiteX2" fmla="*/ 190215 w 1224688"/>
              <a:gd name="connsiteY2" fmla="*/ 833127 h 83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688" h="833127">
                <a:moveTo>
                  <a:pt x="1224688" y="251236"/>
                </a:moveTo>
                <a:cubicBezTo>
                  <a:pt x="738239" y="91909"/>
                  <a:pt x="251791" y="-67418"/>
                  <a:pt x="79379" y="29564"/>
                </a:cubicBezTo>
                <a:cubicBezTo>
                  <a:pt x="-93033" y="126546"/>
                  <a:pt x="48591" y="479836"/>
                  <a:pt x="190215" y="833127"/>
                </a:cubicBezTo>
              </a:path>
            </a:pathLst>
          </a:custGeom>
          <a:noFill/>
          <a:ln w="73025">
            <a:solidFill>
              <a:srgbClr val="FFFF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9" name="Gruppieren 58"/>
          <p:cNvGrpSpPr/>
          <p:nvPr/>
        </p:nvGrpSpPr>
        <p:grpSpPr>
          <a:xfrm>
            <a:off x="2565514" y="2229269"/>
            <a:ext cx="683200" cy="687767"/>
            <a:chOff x="2565514" y="2229269"/>
            <a:chExt cx="683200" cy="687767"/>
          </a:xfrm>
        </p:grpSpPr>
        <p:sp>
          <p:nvSpPr>
            <p:cNvPr id="60" name="Stern mit 5 Zacken 59"/>
            <p:cNvSpPr/>
            <p:nvPr/>
          </p:nvSpPr>
          <p:spPr>
            <a:xfrm>
              <a:off x="2640627" y="2229269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2565514" y="2663120"/>
              <a:ext cx="6832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Freedom</a:t>
              </a:r>
              <a:endParaRPr lang="de-CH" sz="1050" b="1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3171634" y="3415615"/>
            <a:ext cx="615874" cy="706790"/>
            <a:chOff x="3171634" y="3415615"/>
            <a:chExt cx="615874" cy="706790"/>
          </a:xfrm>
        </p:grpSpPr>
        <p:sp>
          <p:nvSpPr>
            <p:cNvPr id="63" name="Stern mit 5 Zacken 62"/>
            <p:cNvSpPr/>
            <p:nvPr/>
          </p:nvSpPr>
          <p:spPr>
            <a:xfrm>
              <a:off x="3203848" y="3415615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3171634" y="3868489"/>
              <a:ext cx="61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Freiheit</a:t>
              </a:r>
              <a:endParaRPr lang="de-CH" sz="1050" b="1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728805" y="4894737"/>
            <a:ext cx="625491" cy="749028"/>
            <a:chOff x="728805" y="4894737"/>
            <a:chExt cx="625491" cy="749028"/>
          </a:xfrm>
        </p:grpSpPr>
        <p:sp>
          <p:nvSpPr>
            <p:cNvPr id="66" name="Stern mit 5 Zacken 65"/>
            <p:cNvSpPr/>
            <p:nvPr/>
          </p:nvSpPr>
          <p:spPr>
            <a:xfrm>
              <a:off x="755576" y="4894737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728805" y="5389849"/>
              <a:ext cx="6254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50" b="1" smtClean="0"/>
                <a:t>Vrijheid</a:t>
              </a:r>
              <a:endParaRPr lang="de-CH" sz="1050" b="1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600841" y="5733256"/>
            <a:ext cx="577402" cy="685964"/>
            <a:chOff x="3600841" y="5733256"/>
            <a:chExt cx="577402" cy="685964"/>
          </a:xfrm>
        </p:grpSpPr>
        <p:sp>
          <p:nvSpPr>
            <p:cNvPr id="69" name="Stern mit 5 Zacken 68"/>
            <p:cNvSpPr/>
            <p:nvPr/>
          </p:nvSpPr>
          <p:spPr>
            <a:xfrm>
              <a:off x="3635896" y="5733256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3600841" y="6165304"/>
              <a:ext cx="5774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Liberté</a:t>
              </a:r>
              <a:endParaRPr lang="de-CH" sz="1050" b="1" dirty="0"/>
            </a:p>
          </p:txBody>
        </p:sp>
      </p:grpSp>
      <p:sp>
        <p:nvSpPr>
          <p:cNvPr id="76" name="Textfeld 75"/>
          <p:cNvSpPr txBox="1"/>
          <p:nvPr/>
        </p:nvSpPr>
        <p:spPr>
          <a:xfrm>
            <a:off x="1048552" y="2661317"/>
            <a:ext cx="647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dirty="0" smtClean="0"/>
              <a:t>Libertad</a:t>
            </a:r>
            <a:endParaRPr lang="de-CH" sz="1050" b="1" dirty="0"/>
          </a:p>
        </p:txBody>
      </p:sp>
      <p:grpSp>
        <p:nvGrpSpPr>
          <p:cNvPr id="77" name="Gruppieren 76"/>
          <p:cNvGrpSpPr/>
          <p:nvPr/>
        </p:nvGrpSpPr>
        <p:grpSpPr>
          <a:xfrm>
            <a:off x="800465" y="1196752"/>
            <a:ext cx="630302" cy="721109"/>
            <a:chOff x="800465" y="1196752"/>
            <a:chExt cx="630302" cy="721109"/>
          </a:xfrm>
        </p:grpSpPr>
        <p:sp>
          <p:nvSpPr>
            <p:cNvPr id="78" name="Stern mit 5 Zacken 77"/>
            <p:cNvSpPr/>
            <p:nvPr/>
          </p:nvSpPr>
          <p:spPr>
            <a:xfrm>
              <a:off x="856502" y="1196752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800465" y="1663945"/>
              <a:ext cx="6303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Libertas</a:t>
              </a:r>
              <a:endParaRPr lang="de-CH" sz="1050" b="1"/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2336647" y="5084759"/>
            <a:ext cx="683200" cy="699564"/>
            <a:chOff x="2336647" y="5084759"/>
            <a:chExt cx="683200" cy="699564"/>
          </a:xfrm>
        </p:grpSpPr>
        <p:sp>
          <p:nvSpPr>
            <p:cNvPr id="81" name="Stern mit 5 Zacken 80"/>
            <p:cNvSpPr/>
            <p:nvPr/>
          </p:nvSpPr>
          <p:spPr>
            <a:xfrm>
              <a:off x="2411760" y="5084759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2336647" y="5530407"/>
              <a:ext cx="6832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050" b="1" smtClean="0"/>
                <a:t>Özgürlük</a:t>
              </a:r>
              <a:endParaRPr lang="de-CH" sz="1050" b="1"/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720102" y="1314546"/>
            <a:ext cx="575799" cy="697147"/>
            <a:chOff x="3720102" y="1314546"/>
            <a:chExt cx="575799" cy="697147"/>
          </a:xfrm>
        </p:grpSpPr>
        <p:sp>
          <p:nvSpPr>
            <p:cNvPr id="84" name="Stern mit 5 Zacken 83"/>
            <p:cNvSpPr/>
            <p:nvPr/>
          </p:nvSpPr>
          <p:spPr>
            <a:xfrm>
              <a:off x="3736822" y="1314546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3720102" y="1757777"/>
              <a:ext cx="5757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smtClean="0"/>
                <a:t>Libertà</a:t>
              </a:r>
              <a:endParaRPr lang="de-CH" sz="1050" b="1"/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1354296" y="5733256"/>
            <a:ext cx="622285" cy="685964"/>
            <a:chOff x="1354296" y="5733256"/>
            <a:chExt cx="622285" cy="685964"/>
          </a:xfrm>
        </p:grpSpPr>
        <p:sp>
          <p:nvSpPr>
            <p:cNvPr id="87" name="Stern mit 5 Zacken 86"/>
            <p:cNvSpPr/>
            <p:nvPr/>
          </p:nvSpPr>
          <p:spPr>
            <a:xfrm>
              <a:off x="1389476" y="5733256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1354296" y="6165304"/>
              <a:ext cx="6222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f-ZA" sz="1050" b="1" smtClean="0"/>
                <a:t>Vryheid</a:t>
              </a:r>
              <a:endParaRPr lang="de-CH" sz="1050" b="1"/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280022" y="2976433"/>
            <a:ext cx="659156" cy="696778"/>
            <a:chOff x="280022" y="2976433"/>
            <a:chExt cx="659156" cy="696778"/>
          </a:xfrm>
        </p:grpSpPr>
        <p:sp>
          <p:nvSpPr>
            <p:cNvPr id="90" name="Stern mit 5 Zacken 89"/>
            <p:cNvSpPr/>
            <p:nvPr/>
          </p:nvSpPr>
          <p:spPr>
            <a:xfrm>
              <a:off x="323528" y="3241163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280022" y="2976433"/>
              <a:ext cx="6591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Libereco</a:t>
              </a:r>
              <a:endParaRPr lang="de-CH" sz="1050" b="1" dirty="0"/>
            </a:p>
          </p:txBody>
        </p:sp>
      </p:grpSp>
      <p:grpSp>
        <p:nvGrpSpPr>
          <p:cNvPr id="92" name="Gruppieren 91"/>
          <p:cNvGrpSpPr/>
          <p:nvPr/>
        </p:nvGrpSpPr>
        <p:grpSpPr>
          <a:xfrm>
            <a:off x="3637547" y="4765862"/>
            <a:ext cx="740908" cy="727512"/>
            <a:chOff x="3637547" y="4765862"/>
            <a:chExt cx="740908" cy="727512"/>
          </a:xfrm>
        </p:grpSpPr>
        <p:sp>
          <p:nvSpPr>
            <p:cNvPr id="93" name="Stern mit 5 Zacken 92"/>
            <p:cNvSpPr/>
            <p:nvPr/>
          </p:nvSpPr>
          <p:spPr>
            <a:xfrm>
              <a:off x="3736822" y="4765862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3637547" y="5239458"/>
              <a:ext cx="7409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050" b="1" smtClean="0"/>
                <a:t>Liberdade</a:t>
              </a:r>
              <a:endParaRPr lang="pt-PT" sz="1050" b="1"/>
            </a:p>
          </p:txBody>
        </p:sp>
      </p:grpSp>
      <p:sp>
        <p:nvSpPr>
          <p:cNvPr id="103" name="Gleichschenkliges Dreieck 102"/>
          <p:cNvSpPr/>
          <p:nvPr/>
        </p:nvSpPr>
        <p:spPr>
          <a:xfrm rot="16200000">
            <a:off x="4722524" y="2884741"/>
            <a:ext cx="731108" cy="959753"/>
          </a:xfrm>
          <a:prstGeom prst="triangle">
            <a:avLst>
              <a:gd name="adj" fmla="val 483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4" name="Gleichschenkliges Dreieck 103"/>
          <p:cNvSpPr/>
          <p:nvPr/>
        </p:nvSpPr>
        <p:spPr>
          <a:xfrm rot="16200000">
            <a:off x="5932384" y="2208321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5" name="Gleichschenkliges Dreieck 104"/>
          <p:cNvSpPr/>
          <p:nvPr/>
        </p:nvSpPr>
        <p:spPr>
          <a:xfrm rot="16200000">
            <a:off x="6263400" y="1477214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6" name="Gleichschenkliges Dreieck 105"/>
          <p:cNvSpPr/>
          <p:nvPr/>
        </p:nvSpPr>
        <p:spPr>
          <a:xfrm rot="16200000">
            <a:off x="7475507" y="1047843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7" name="Gleichschenkliges Dreieck 106"/>
          <p:cNvSpPr/>
          <p:nvPr/>
        </p:nvSpPr>
        <p:spPr>
          <a:xfrm rot="16200000">
            <a:off x="5943793" y="3564594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8" name="Gleichschenkliges Dreieck 107"/>
          <p:cNvSpPr/>
          <p:nvPr/>
        </p:nvSpPr>
        <p:spPr>
          <a:xfrm rot="16200000">
            <a:off x="6272993" y="4295702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9" name="Gleichschenkliges Dreieck 108"/>
          <p:cNvSpPr/>
          <p:nvPr/>
        </p:nvSpPr>
        <p:spPr>
          <a:xfrm rot="16200000">
            <a:off x="7360697" y="4832976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0" name="Gleichschenkliges Dreieck 109"/>
          <p:cNvSpPr/>
          <p:nvPr/>
        </p:nvSpPr>
        <p:spPr>
          <a:xfrm rot="16200000">
            <a:off x="5700540" y="2891971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1" name="Gleichschenkliges Dreieck 110"/>
          <p:cNvSpPr/>
          <p:nvPr/>
        </p:nvSpPr>
        <p:spPr>
          <a:xfrm rot="16200000">
            <a:off x="7080984" y="2399979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2" name="Gleichschenkliges Dreieck 111"/>
          <p:cNvSpPr/>
          <p:nvPr/>
        </p:nvSpPr>
        <p:spPr>
          <a:xfrm rot="16200000">
            <a:off x="8099071" y="2865201"/>
            <a:ext cx="731108" cy="102892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7" name="Gleichschenkliges Dreieck 116"/>
          <p:cNvSpPr/>
          <p:nvPr/>
        </p:nvSpPr>
        <p:spPr>
          <a:xfrm rot="16200000">
            <a:off x="7080984" y="3308277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0" name="Textfeld 119"/>
          <p:cNvSpPr txBox="1"/>
          <p:nvPr/>
        </p:nvSpPr>
        <p:spPr>
          <a:xfrm>
            <a:off x="5891840" y="3852316"/>
            <a:ext cx="10888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err="1" smtClean="0"/>
              <a:t>Anti</a:t>
            </a:r>
            <a:r>
              <a:rPr lang="de-CH" sz="1050" b="1" dirty="0" smtClean="0"/>
              <a:t> </a:t>
            </a:r>
          </a:p>
          <a:p>
            <a:pPr algn="ctr"/>
            <a:r>
              <a:rPr lang="de-CH" sz="1050" b="1" dirty="0" smtClean="0"/>
              <a:t>Sozialistisch</a:t>
            </a:r>
            <a:endParaRPr lang="de-CH" sz="1050" b="1" dirty="0"/>
          </a:p>
        </p:txBody>
      </p:sp>
      <p:sp>
        <p:nvSpPr>
          <p:cNvPr id="121" name="Textfeld 120"/>
          <p:cNvSpPr txBox="1"/>
          <p:nvPr/>
        </p:nvSpPr>
        <p:spPr>
          <a:xfrm>
            <a:off x="5886278" y="2467823"/>
            <a:ext cx="10457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err="1" smtClean="0"/>
              <a:t>Anti</a:t>
            </a:r>
            <a:r>
              <a:rPr lang="de-CH" sz="1050" b="1" dirty="0" smtClean="0"/>
              <a:t> </a:t>
            </a:r>
          </a:p>
          <a:p>
            <a:pPr algn="ctr"/>
            <a:r>
              <a:rPr lang="de-CH" sz="1050" b="1" dirty="0" smtClean="0"/>
              <a:t>Demokratisch</a:t>
            </a:r>
            <a:endParaRPr lang="de-CH" sz="1050" b="1" dirty="0"/>
          </a:p>
        </p:txBody>
      </p:sp>
      <p:sp>
        <p:nvSpPr>
          <p:cNvPr id="122" name="Textfeld 121"/>
          <p:cNvSpPr txBox="1"/>
          <p:nvPr/>
        </p:nvSpPr>
        <p:spPr>
          <a:xfrm>
            <a:off x="7498980" y="1435348"/>
            <a:ext cx="92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Mussolini</a:t>
            </a:r>
            <a:endParaRPr lang="de-CH" sz="1050" b="1" dirty="0"/>
          </a:p>
        </p:txBody>
      </p:sp>
      <p:sp>
        <p:nvSpPr>
          <p:cNvPr id="123" name="Textfeld 122"/>
          <p:cNvSpPr txBox="1"/>
          <p:nvPr/>
        </p:nvSpPr>
        <p:spPr>
          <a:xfrm>
            <a:off x="7546993" y="5195539"/>
            <a:ext cx="712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Franco</a:t>
            </a:r>
            <a:endParaRPr lang="de-CH" sz="1050" b="1" dirty="0"/>
          </a:p>
        </p:txBody>
      </p:sp>
      <p:sp>
        <p:nvSpPr>
          <p:cNvPr id="124" name="Textfeld 123"/>
          <p:cNvSpPr txBox="1"/>
          <p:nvPr/>
        </p:nvSpPr>
        <p:spPr>
          <a:xfrm>
            <a:off x="6329686" y="1869117"/>
            <a:ext cx="887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Autoritär</a:t>
            </a:r>
            <a:endParaRPr lang="de-CH" sz="1050" b="1" dirty="0"/>
          </a:p>
        </p:txBody>
      </p:sp>
      <p:sp>
        <p:nvSpPr>
          <p:cNvPr id="125" name="Textfeld 124"/>
          <p:cNvSpPr txBox="1"/>
          <p:nvPr/>
        </p:nvSpPr>
        <p:spPr>
          <a:xfrm>
            <a:off x="6098379" y="4695364"/>
            <a:ext cx="1286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Nationalistisch</a:t>
            </a:r>
            <a:endParaRPr lang="de-CH" sz="1050" b="1" dirty="0"/>
          </a:p>
        </p:txBody>
      </p:sp>
      <p:sp>
        <p:nvSpPr>
          <p:cNvPr id="126" name="Textfeld 125"/>
          <p:cNvSpPr txBox="1"/>
          <p:nvPr/>
        </p:nvSpPr>
        <p:spPr>
          <a:xfrm>
            <a:off x="8087423" y="3150217"/>
            <a:ext cx="11238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Keinen </a:t>
            </a:r>
            <a:br>
              <a:rPr lang="de-CH" sz="1050" b="1" dirty="0" smtClean="0"/>
            </a:br>
            <a:r>
              <a:rPr lang="de-CH" sz="1050" b="1" dirty="0" smtClean="0"/>
              <a:t>reinlassen</a:t>
            </a:r>
            <a:endParaRPr lang="de-CH" sz="1050" b="1" dirty="0"/>
          </a:p>
        </p:txBody>
      </p:sp>
      <p:sp>
        <p:nvSpPr>
          <p:cNvPr id="127" name="Textfeld 126"/>
          <p:cNvSpPr txBox="1"/>
          <p:nvPr/>
        </p:nvSpPr>
        <p:spPr>
          <a:xfrm>
            <a:off x="4722814" y="3219466"/>
            <a:ext cx="978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Führerkult</a:t>
            </a:r>
            <a:endParaRPr lang="de-CH" sz="1050" b="1" dirty="0">
              <a:solidFill>
                <a:schemeClr val="bg1"/>
              </a:solidFill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7021903" y="2800318"/>
            <a:ext cx="11132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Hierarchisch</a:t>
            </a:r>
            <a:endParaRPr lang="de-CH" sz="1050" b="1" dirty="0"/>
          </a:p>
        </p:txBody>
      </p:sp>
      <p:sp>
        <p:nvSpPr>
          <p:cNvPr id="129" name="Textfeld 128"/>
          <p:cNvSpPr txBox="1"/>
          <p:nvPr/>
        </p:nvSpPr>
        <p:spPr>
          <a:xfrm>
            <a:off x="5701785" y="3288657"/>
            <a:ext cx="887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Gehorsam</a:t>
            </a:r>
            <a:endParaRPr lang="de-CH" sz="1050" b="1" dirty="0"/>
          </a:p>
        </p:txBody>
      </p:sp>
      <p:sp>
        <p:nvSpPr>
          <p:cNvPr id="130" name="Textfeld 129"/>
          <p:cNvSpPr txBox="1"/>
          <p:nvPr/>
        </p:nvSpPr>
        <p:spPr>
          <a:xfrm>
            <a:off x="7021903" y="3695782"/>
            <a:ext cx="1026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Konformität</a:t>
            </a:r>
            <a:endParaRPr lang="de-CH" sz="1050" b="1" dirty="0"/>
          </a:p>
        </p:txBody>
      </p:sp>
    </p:spTree>
    <p:extLst>
      <p:ext uri="{BB962C8B-B14F-4D97-AF65-F5344CB8AC3E}">
        <p14:creationId xmlns:p14="http://schemas.microsoft.com/office/powerpoint/2010/main" val="772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76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7" grpId="0" animBg="1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1520" y="330451"/>
            <a:ext cx="8660019" cy="6122885"/>
            <a:chOff x="251520" y="330451"/>
            <a:chExt cx="8660019" cy="6122885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448147" y="330451"/>
              <a:ext cx="8228309" cy="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467544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4675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448147" y="4810167"/>
              <a:ext cx="9980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7680574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251520" y="3140968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251520" y="364502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5152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67544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37034" y="2761307"/>
              <a:ext cx="0" cy="12584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3923928" y="2780928"/>
              <a:ext cx="1296144" cy="1296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67544" y="6453336"/>
              <a:ext cx="82089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-10800000">
              <a:off x="7668344" y="2060848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7668344" y="4810166"/>
              <a:ext cx="10081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-10800000">
              <a:off x="8676456" y="2060848"/>
              <a:ext cx="0" cy="27493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0800000" flipH="1">
              <a:off x="8676456" y="3155964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-10800000" flipH="1">
              <a:off x="8695515" y="3643081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-10800000">
              <a:off x="8892480" y="3140968"/>
              <a:ext cx="0" cy="5040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-10800000">
              <a:off x="8199972" y="2780928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-10800000">
              <a:off x="8199972" y="4005064"/>
              <a:ext cx="474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10800000">
              <a:off x="8674532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8676456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462135" y="2055137"/>
              <a:ext cx="0" cy="2774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8214773" y="2780928"/>
              <a:ext cx="0" cy="12241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572000" y="332656"/>
              <a:ext cx="0" cy="6120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2971511">
              <a:off x="367933" y="2735520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Bogen 29"/>
            <p:cNvSpPr/>
            <p:nvPr/>
          </p:nvSpPr>
          <p:spPr>
            <a:xfrm rot="18628489" flipH="1">
              <a:off x="7408107" y="2738064"/>
              <a:ext cx="1365735" cy="1409029"/>
            </a:xfrm>
            <a:prstGeom prst="arc">
              <a:avLst>
                <a:gd name="adj1" fmla="val 15337827"/>
                <a:gd name="adj2" fmla="val 17991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1" name="Titel 2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solidFill>
                  <a:srgbClr val="FFFF00"/>
                </a:solidFill>
              </a:rPr>
              <a:t>Liberalismus</a:t>
            </a:r>
            <a:r>
              <a:rPr lang="de-CH" dirty="0" smtClean="0"/>
              <a:t>     vs     </a:t>
            </a:r>
            <a:r>
              <a:rPr lang="de-CH" dirty="0" smtClean="0">
                <a:solidFill>
                  <a:schemeClr val="accent6">
                    <a:lumMod val="50000"/>
                  </a:schemeClr>
                </a:solidFill>
              </a:rPr>
              <a:t>Faschismus</a:t>
            </a:r>
            <a:endParaRPr lang="de-CH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Freihandform 45"/>
          <p:cNvSpPr/>
          <p:nvPr/>
        </p:nvSpPr>
        <p:spPr>
          <a:xfrm>
            <a:off x="1510906" y="1530570"/>
            <a:ext cx="1959429" cy="930434"/>
          </a:xfrm>
          <a:custGeom>
            <a:avLst/>
            <a:gdLst>
              <a:gd name="connsiteX0" fmla="*/ 0 w 1959429"/>
              <a:gd name="connsiteY0" fmla="*/ 756262 h 930434"/>
              <a:gd name="connsiteX1" fmla="*/ 1465943 w 1959429"/>
              <a:gd name="connsiteY1" fmla="*/ 1519 h 930434"/>
              <a:gd name="connsiteX2" fmla="*/ 1959429 w 1959429"/>
              <a:gd name="connsiteY2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29" h="930434">
                <a:moveTo>
                  <a:pt x="0" y="756262"/>
                </a:moveTo>
                <a:cubicBezTo>
                  <a:pt x="569686" y="364376"/>
                  <a:pt x="1139372" y="-27510"/>
                  <a:pt x="1465943" y="1519"/>
                </a:cubicBezTo>
                <a:cubicBezTo>
                  <a:pt x="1792514" y="30548"/>
                  <a:pt x="1875971" y="480491"/>
                  <a:pt x="1959429" y="930434"/>
                </a:cubicBezTo>
              </a:path>
            </a:pathLst>
          </a:custGeom>
          <a:noFill/>
          <a:ln w="73025">
            <a:solidFill>
              <a:srgbClr val="FFFF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Stern mit 5 Zacken 49"/>
          <p:cNvSpPr/>
          <p:nvPr/>
        </p:nvSpPr>
        <p:spPr>
          <a:xfrm>
            <a:off x="1115616" y="2207528"/>
            <a:ext cx="532974" cy="43204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1" name="Freihandform 50"/>
          <p:cNvSpPr/>
          <p:nvPr/>
        </p:nvSpPr>
        <p:spPr>
          <a:xfrm>
            <a:off x="1976582" y="4651294"/>
            <a:ext cx="1801091" cy="825870"/>
          </a:xfrm>
          <a:custGeom>
            <a:avLst/>
            <a:gdLst>
              <a:gd name="connsiteX0" fmla="*/ 1801091 w 1801091"/>
              <a:gd name="connsiteY0" fmla="*/ 400997 h 825870"/>
              <a:gd name="connsiteX1" fmla="*/ 858982 w 1801091"/>
              <a:gd name="connsiteY1" fmla="*/ 13070 h 825870"/>
              <a:gd name="connsiteX2" fmla="*/ 0 w 1801091"/>
              <a:gd name="connsiteY2" fmla="*/ 825870 h 825870"/>
              <a:gd name="connsiteX3" fmla="*/ 0 w 1801091"/>
              <a:gd name="connsiteY3" fmla="*/ 825870 h 82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091" h="825870">
                <a:moveTo>
                  <a:pt x="1801091" y="400997"/>
                </a:moveTo>
                <a:cubicBezTo>
                  <a:pt x="1480127" y="171627"/>
                  <a:pt x="1159164" y="-57742"/>
                  <a:pt x="858982" y="13070"/>
                </a:cubicBezTo>
                <a:cubicBezTo>
                  <a:pt x="558800" y="83882"/>
                  <a:pt x="0" y="825870"/>
                  <a:pt x="0" y="825870"/>
                </a:cubicBezTo>
                <a:lnTo>
                  <a:pt x="0" y="825870"/>
                </a:lnTo>
              </a:path>
            </a:pathLst>
          </a:custGeom>
          <a:noFill/>
          <a:ln w="73025">
            <a:solidFill>
              <a:srgbClr val="FFFF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Freihandform 51"/>
          <p:cNvSpPr/>
          <p:nvPr/>
        </p:nvSpPr>
        <p:spPr>
          <a:xfrm>
            <a:off x="609600" y="3694545"/>
            <a:ext cx="1034473" cy="942110"/>
          </a:xfrm>
          <a:custGeom>
            <a:avLst/>
            <a:gdLst>
              <a:gd name="connsiteX0" fmla="*/ 0 w 1034473"/>
              <a:gd name="connsiteY0" fmla="*/ 0 h 942110"/>
              <a:gd name="connsiteX1" fmla="*/ 212436 w 1034473"/>
              <a:gd name="connsiteY1" fmla="*/ 591128 h 942110"/>
              <a:gd name="connsiteX2" fmla="*/ 1034473 w 1034473"/>
              <a:gd name="connsiteY2" fmla="*/ 942110 h 942110"/>
              <a:gd name="connsiteX3" fmla="*/ 1034473 w 1034473"/>
              <a:gd name="connsiteY3" fmla="*/ 942110 h 94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473" h="942110">
                <a:moveTo>
                  <a:pt x="0" y="0"/>
                </a:moveTo>
                <a:cubicBezTo>
                  <a:pt x="20012" y="217055"/>
                  <a:pt x="40024" y="434110"/>
                  <a:pt x="212436" y="591128"/>
                </a:cubicBezTo>
                <a:cubicBezTo>
                  <a:pt x="384848" y="748146"/>
                  <a:pt x="1034473" y="942110"/>
                  <a:pt x="1034473" y="942110"/>
                </a:cubicBezTo>
                <a:lnTo>
                  <a:pt x="1034473" y="942110"/>
                </a:lnTo>
              </a:path>
            </a:pathLst>
          </a:custGeom>
          <a:noFill/>
          <a:ln w="73025">
            <a:solidFill>
              <a:srgbClr val="FFFF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3" name="Freihandform 52"/>
          <p:cNvSpPr/>
          <p:nvPr/>
        </p:nvSpPr>
        <p:spPr>
          <a:xfrm>
            <a:off x="2078837" y="3233287"/>
            <a:ext cx="1477163" cy="2216168"/>
          </a:xfrm>
          <a:custGeom>
            <a:avLst/>
            <a:gdLst>
              <a:gd name="connsiteX0" fmla="*/ 1227781 w 1477163"/>
              <a:gd name="connsiteY0" fmla="*/ 295004 h 2216168"/>
              <a:gd name="connsiteX1" fmla="*/ 341090 w 1477163"/>
              <a:gd name="connsiteY1" fmla="*/ 17913 h 2216168"/>
              <a:gd name="connsiteX2" fmla="*/ 63999 w 1477163"/>
              <a:gd name="connsiteY2" fmla="*/ 747586 h 2216168"/>
              <a:gd name="connsiteX3" fmla="*/ 1477163 w 1477163"/>
              <a:gd name="connsiteY3" fmla="*/ 2216168 h 221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163" h="2216168">
                <a:moveTo>
                  <a:pt x="1227781" y="295004"/>
                </a:moveTo>
                <a:cubicBezTo>
                  <a:pt x="881417" y="118743"/>
                  <a:pt x="535054" y="-57517"/>
                  <a:pt x="341090" y="17913"/>
                </a:cubicBezTo>
                <a:cubicBezTo>
                  <a:pt x="147126" y="93343"/>
                  <a:pt x="-125347" y="381210"/>
                  <a:pt x="63999" y="747586"/>
                </a:cubicBezTo>
                <a:cubicBezTo>
                  <a:pt x="253344" y="1113962"/>
                  <a:pt x="865253" y="1665065"/>
                  <a:pt x="1477163" y="2216168"/>
                </a:cubicBezTo>
              </a:path>
            </a:pathLst>
          </a:custGeom>
          <a:noFill/>
          <a:ln w="73025">
            <a:solidFill>
              <a:srgbClr val="FFFF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Freihandform 53"/>
          <p:cNvSpPr/>
          <p:nvPr/>
        </p:nvSpPr>
        <p:spPr>
          <a:xfrm>
            <a:off x="2405203" y="5780109"/>
            <a:ext cx="1224688" cy="833127"/>
          </a:xfrm>
          <a:custGeom>
            <a:avLst/>
            <a:gdLst>
              <a:gd name="connsiteX0" fmla="*/ 1224688 w 1224688"/>
              <a:gd name="connsiteY0" fmla="*/ 251236 h 833127"/>
              <a:gd name="connsiteX1" fmla="*/ 79379 w 1224688"/>
              <a:gd name="connsiteY1" fmla="*/ 29564 h 833127"/>
              <a:gd name="connsiteX2" fmla="*/ 190215 w 1224688"/>
              <a:gd name="connsiteY2" fmla="*/ 833127 h 83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688" h="833127">
                <a:moveTo>
                  <a:pt x="1224688" y="251236"/>
                </a:moveTo>
                <a:cubicBezTo>
                  <a:pt x="738239" y="91909"/>
                  <a:pt x="251791" y="-67418"/>
                  <a:pt x="79379" y="29564"/>
                </a:cubicBezTo>
                <a:cubicBezTo>
                  <a:pt x="-93033" y="126546"/>
                  <a:pt x="48591" y="479836"/>
                  <a:pt x="190215" y="833127"/>
                </a:cubicBezTo>
              </a:path>
            </a:pathLst>
          </a:custGeom>
          <a:noFill/>
          <a:ln w="73025">
            <a:solidFill>
              <a:srgbClr val="FFFF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9" name="Gruppieren 58"/>
          <p:cNvGrpSpPr/>
          <p:nvPr/>
        </p:nvGrpSpPr>
        <p:grpSpPr>
          <a:xfrm>
            <a:off x="2565514" y="2229269"/>
            <a:ext cx="683200" cy="687767"/>
            <a:chOff x="2565514" y="2229269"/>
            <a:chExt cx="683200" cy="687767"/>
          </a:xfrm>
        </p:grpSpPr>
        <p:sp>
          <p:nvSpPr>
            <p:cNvPr id="60" name="Stern mit 5 Zacken 59"/>
            <p:cNvSpPr/>
            <p:nvPr/>
          </p:nvSpPr>
          <p:spPr>
            <a:xfrm>
              <a:off x="2640627" y="2229269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2565514" y="2663120"/>
              <a:ext cx="6832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Freedom</a:t>
              </a:r>
              <a:endParaRPr lang="de-CH" sz="1050" b="1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3171634" y="3415615"/>
            <a:ext cx="615874" cy="706790"/>
            <a:chOff x="3171634" y="3415615"/>
            <a:chExt cx="615874" cy="706790"/>
          </a:xfrm>
        </p:grpSpPr>
        <p:sp>
          <p:nvSpPr>
            <p:cNvPr id="63" name="Stern mit 5 Zacken 62"/>
            <p:cNvSpPr/>
            <p:nvPr/>
          </p:nvSpPr>
          <p:spPr>
            <a:xfrm>
              <a:off x="3203848" y="3415615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3171634" y="3868489"/>
              <a:ext cx="61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Freiheit</a:t>
              </a:r>
              <a:endParaRPr lang="de-CH" sz="1050" b="1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728805" y="4894737"/>
            <a:ext cx="625491" cy="749028"/>
            <a:chOff x="728805" y="4894737"/>
            <a:chExt cx="625491" cy="749028"/>
          </a:xfrm>
        </p:grpSpPr>
        <p:sp>
          <p:nvSpPr>
            <p:cNvPr id="66" name="Stern mit 5 Zacken 65"/>
            <p:cNvSpPr/>
            <p:nvPr/>
          </p:nvSpPr>
          <p:spPr>
            <a:xfrm>
              <a:off x="755576" y="4894737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728805" y="5389849"/>
              <a:ext cx="6254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50" b="1" smtClean="0"/>
                <a:t>Vrijheid</a:t>
              </a:r>
              <a:endParaRPr lang="de-CH" sz="1050" b="1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600841" y="5733256"/>
            <a:ext cx="577402" cy="685964"/>
            <a:chOff x="3600841" y="5733256"/>
            <a:chExt cx="577402" cy="685964"/>
          </a:xfrm>
        </p:grpSpPr>
        <p:sp>
          <p:nvSpPr>
            <p:cNvPr id="69" name="Stern mit 5 Zacken 68"/>
            <p:cNvSpPr/>
            <p:nvPr/>
          </p:nvSpPr>
          <p:spPr>
            <a:xfrm>
              <a:off x="3635896" y="5733256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3600841" y="6165304"/>
              <a:ext cx="5774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Liberté</a:t>
              </a:r>
              <a:endParaRPr lang="de-CH" sz="1050" b="1" dirty="0"/>
            </a:p>
          </p:txBody>
        </p:sp>
      </p:grpSp>
      <p:sp>
        <p:nvSpPr>
          <p:cNvPr id="76" name="Textfeld 75"/>
          <p:cNvSpPr txBox="1"/>
          <p:nvPr/>
        </p:nvSpPr>
        <p:spPr>
          <a:xfrm>
            <a:off x="1048552" y="2661317"/>
            <a:ext cx="647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50" b="1" dirty="0" smtClean="0"/>
              <a:t>Libertad</a:t>
            </a:r>
            <a:endParaRPr lang="de-CH" sz="1050" b="1" dirty="0"/>
          </a:p>
        </p:txBody>
      </p:sp>
      <p:grpSp>
        <p:nvGrpSpPr>
          <p:cNvPr id="77" name="Gruppieren 76"/>
          <p:cNvGrpSpPr/>
          <p:nvPr/>
        </p:nvGrpSpPr>
        <p:grpSpPr>
          <a:xfrm>
            <a:off x="800465" y="1196752"/>
            <a:ext cx="630302" cy="721109"/>
            <a:chOff x="800465" y="1196752"/>
            <a:chExt cx="630302" cy="721109"/>
          </a:xfrm>
        </p:grpSpPr>
        <p:sp>
          <p:nvSpPr>
            <p:cNvPr id="78" name="Stern mit 5 Zacken 77"/>
            <p:cNvSpPr/>
            <p:nvPr/>
          </p:nvSpPr>
          <p:spPr>
            <a:xfrm>
              <a:off x="856502" y="1196752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800465" y="1663945"/>
              <a:ext cx="6303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smtClean="0"/>
                <a:t>Libertas</a:t>
              </a:r>
              <a:endParaRPr lang="de-CH" sz="1050" b="1"/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2336647" y="5084759"/>
            <a:ext cx="683200" cy="699564"/>
            <a:chOff x="2336647" y="5084759"/>
            <a:chExt cx="683200" cy="699564"/>
          </a:xfrm>
        </p:grpSpPr>
        <p:sp>
          <p:nvSpPr>
            <p:cNvPr id="81" name="Stern mit 5 Zacken 80"/>
            <p:cNvSpPr/>
            <p:nvPr/>
          </p:nvSpPr>
          <p:spPr>
            <a:xfrm>
              <a:off x="2411760" y="5084759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2336647" y="5530407"/>
              <a:ext cx="6832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050" b="1" smtClean="0"/>
                <a:t>Özgürlük</a:t>
              </a:r>
              <a:endParaRPr lang="de-CH" sz="1050" b="1"/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720102" y="1314546"/>
            <a:ext cx="575799" cy="697147"/>
            <a:chOff x="3720102" y="1314546"/>
            <a:chExt cx="575799" cy="697147"/>
          </a:xfrm>
        </p:grpSpPr>
        <p:sp>
          <p:nvSpPr>
            <p:cNvPr id="84" name="Stern mit 5 Zacken 83"/>
            <p:cNvSpPr/>
            <p:nvPr/>
          </p:nvSpPr>
          <p:spPr>
            <a:xfrm>
              <a:off x="3736822" y="1314546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3720102" y="1757777"/>
              <a:ext cx="5757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smtClean="0"/>
                <a:t>Libertà</a:t>
              </a:r>
              <a:endParaRPr lang="de-CH" sz="1050" b="1"/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1354296" y="5733256"/>
            <a:ext cx="622285" cy="685964"/>
            <a:chOff x="1354296" y="5733256"/>
            <a:chExt cx="622285" cy="685964"/>
          </a:xfrm>
        </p:grpSpPr>
        <p:sp>
          <p:nvSpPr>
            <p:cNvPr id="87" name="Stern mit 5 Zacken 86"/>
            <p:cNvSpPr/>
            <p:nvPr/>
          </p:nvSpPr>
          <p:spPr>
            <a:xfrm>
              <a:off x="1389476" y="5733256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1354296" y="6165304"/>
              <a:ext cx="6222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f-ZA" sz="1050" b="1" smtClean="0"/>
                <a:t>Vryheid</a:t>
              </a:r>
              <a:endParaRPr lang="de-CH" sz="1050" b="1"/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280022" y="2976433"/>
            <a:ext cx="659156" cy="696778"/>
            <a:chOff x="280022" y="2976433"/>
            <a:chExt cx="659156" cy="696778"/>
          </a:xfrm>
        </p:grpSpPr>
        <p:sp>
          <p:nvSpPr>
            <p:cNvPr id="90" name="Stern mit 5 Zacken 89"/>
            <p:cNvSpPr/>
            <p:nvPr/>
          </p:nvSpPr>
          <p:spPr>
            <a:xfrm>
              <a:off x="323528" y="3241163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280022" y="2976433"/>
              <a:ext cx="6591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1050" b="1" dirty="0" smtClean="0"/>
                <a:t>Libereco</a:t>
              </a:r>
              <a:endParaRPr lang="de-CH" sz="1050" b="1" dirty="0"/>
            </a:p>
          </p:txBody>
        </p:sp>
      </p:grpSp>
      <p:grpSp>
        <p:nvGrpSpPr>
          <p:cNvPr id="92" name="Gruppieren 91"/>
          <p:cNvGrpSpPr/>
          <p:nvPr/>
        </p:nvGrpSpPr>
        <p:grpSpPr>
          <a:xfrm>
            <a:off x="3637547" y="4765862"/>
            <a:ext cx="740908" cy="727512"/>
            <a:chOff x="3637547" y="4765862"/>
            <a:chExt cx="740908" cy="727512"/>
          </a:xfrm>
        </p:grpSpPr>
        <p:sp>
          <p:nvSpPr>
            <p:cNvPr id="93" name="Stern mit 5 Zacken 92"/>
            <p:cNvSpPr/>
            <p:nvPr/>
          </p:nvSpPr>
          <p:spPr>
            <a:xfrm>
              <a:off x="3736822" y="4765862"/>
              <a:ext cx="532974" cy="4320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3637547" y="5239458"/>
              <a:ext cx="7409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050" b="1" smtClean="0"/>
                <a:t>Liberdade</a:t>
              </a:r>
              <a:endParaRPr lang="pt-PT" sz="1050" b="1"/>
            </a:p>
          </p:txBody>
        </p:sp>
      </p:grpSp>
      <p:sp>
        <p:nvSpPr>
          <p:cNvPr id="101" name="Textfeld 100"/>
          <p:cNvSpPr txBox="1"/>
          <p:nvPr/>
        </p:nvSpPr>
        <p:spPr>
          <a:xfrm>
            <a:off x="1952173" y="2285969"/>
            <a:ext cx="1080120" cy="2143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1</a:t>
            </a:r>
            <a:endParaRPr lang="de-CH" dirty="0"/>
          </a:p>
        </p:txBody>
      </p:sp>
      <p:sp>
        <p:nvSpPr>
          <p:cNvPr id="103" name="Gleichschenkliges Dreieck 102"/>
          <p:cNvSpPr/>
          <p:nvPr/>
        </p:nvSpPr>
        <p:spPr>
          <a:xfrm rot="16200000">
            <a:off x="4722524" y="2884741"/>
            <a:ext cx="731108" cy="959753"/>
          </a:xfrm>
          <a:prstGeom prst="triangle">
            <a:avLst>
              <a:gd name="adj" fmla="val 483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4" name="Gleichschenkliges Dreieck 103"/>
          <p:cNvSpPr/>
          <p:nvPr/>
        </p:nvSpPr>
        <p:spPr>
          <a:xfrm rot="16200000">
            <a:off x="5932384" y="2208321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5" name="Gleichschenkliges Dreieck 104"/>
          <p:cNvSpPr/>
          <p:nvPr/>
        </p:nvSpPr>
        <p:spPr>
          <a:xfrm rot="16200000">
            <a:off x="6263400" y="1477214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6" name="Gleichschenkliges Dreieck 105"/>
          <p:cNvSpPr/>
          <p:nvPr/>
        </p:nvSpPr>
        <p:spPr>
          <a:xfrm rot="16200000">
            <a:off x="7475507" y="1047843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7" name="Gleichschenkliges Dreieck 106"/>
          <p:cNvSpPr/>
          <p:nvPr/>
        </p:nvSpPr>
        <p:spPr>
          <a:xfrm rot="16200000">
            <a:off x="5943793" y="3564594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8" name="Gleichschenkliges Dreieck 107"/>
          <p:cNvSpPr/>
          <p:nvPr/>
        </p:nvSpPr>
        <p:spPr>
          <a:xfrm rot="16200000">
            <a:off x="6272993" y="4295702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9" name="Gleichschenkliges Dreieck 108"/>
          <p:cNvSpPr/>
          <p:nvPr/>
        </p:nvSpPr>
        <p:spPr>
          <a:xfrm rot="16200000">
            <a:off x="7360697" y="4832976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0" name="Gleichschenkliges Dreieck 109"/>
          <p:cNvSpPr/>
          <p:nvPr/>
        </p:nvSpPr>
        <p:spPr>
          <a:xfrm rot="16200000">
            <a:off x="5700540" y="2891971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1" name="Gleichschenkliges Dreieck 110"/>
          <p:cNvSpPr/>
          <p:nvPr/>
        </p:nvSpPr>
        <p:spPr>
          <a:xfrm rot="16200000">
            <a:off x="7080984" y="2399979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2" name="Gleichschenkliges Dreieck 111"/>
          <p:cNvSpPr/>
          <p:nvPr/>
        </p:nvSpPr>
        <p:spPr>
          <a:xfrm rot="16200000">
            <a:off x="8099071" y="2865201"/>
            <a:ext cx="731108" cy="102892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7" name="Gleichschenkliges Dreieck 116"/>
          <p:cNvSpPr/>
          <p:nvPr/>
        </p:nvSpPr>
        <p:spPr>
          <a:xfrm rot="16200000">
            <a:off x="7080984" y="3308277"/>
            <a:ext cx="731107" cy="102892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0" name="Textfeld 119"/>
          <p:cNvSpPr txBox="1"/>
          <p:nvPr/>
        </p:nvSpPr>
        <p:spPr>
          <a:xfrm>
            <a:off x="5891840" y="3852316"/>
            <a:ext cx="10888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err="1" smtClean="0"/>
              <a:t>Anti</a:t>
            </a:r>
            <a:r>
              <a:rPr lang="de-CH" sz="1050" b="1" dirty="0" smtClean="0"/>
              <a:t> </a:t>
            </a:r>
          </a:p>
          <a:p>
            <a:pPr algn="ctr"/>
            <a:r>
              <a:rPr lang="de-CH" sz="1050" b="1" dirty="0" smtClean="0"/>
              <a:t>Sozialistisch</a:t>
            </a:r>
            <a:endParaRPr lang="de-CH" sz="1050" b="1" dirty="0"/>
          </a:p>
        </p:txBody>
      </p:sp>
      <p:sp>
        <p:nvSpPr>
          <p:cNvPr id="121" name="Textfeld 120"/>
          <p:cNvSpPr txBox="1"/>
          <p:nvPr/>
        </p:nvSpPr>
        <p:spPr>
          <a:xfrm>
            <a:off x="5886278" y="2467823"/>
            <a:ext cx="10457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err="1" smtClean="0"/>
              <a:t>Anti</a:t>
            </a:r>
            <a:r>
              <a:rPr lang="de-CH" sz="1050" b="1" dirty="0" smtClean="0"/>
              <a:t> </a:t>
            </a:r>
          </a:p>
          <a:p>
            <a:pPr algn="ctr"/>
            <a:r>
              <a:rPr lang="de-CH" sz="1050" b="1" dirty="0" smtClean="0"/>
              <a:t>Demokratisch</a:t>
            </a:r>
            <a:endParaRPr lang="de-CH" sz="1050" b="1" dirty="0"/>
          </a:p>
        </p:txBody>
      </p:sp>
      <p:sp>
        <p:nvSpPr>
          <p:cNvPr id="122" name="Textfeld 121"/>
          <p:cNvSpPr txBox="1"/>
          <p:nvPr/>
        </p:nvSpPr>
        <p:spPr>
          <a:xfrm>
            <a:off x="7498980" y="1435348"/>
            <a:ext cx="92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Mussolini</a:t>
            </a:r>
            <a:endParaRPr lang="de-CH" sz="1050" b="1" dirty="0"/>
          </a:p>
        </p:txBody>
      </p:sp>
      <p:sp>
        <p:nvSpPr>
          <p:cNvPr id="123" name="Textfeld 122"/>
          <p:cNvSpPr txBox="1"/>
          <p:nvPr/>
        </p:nvSpPr>
        <p:spPr>
          <a:xfrm>
            <a:off x="7546993" y="5195539"/>
            <a:ext cx="712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Franco</a:t>
            </a:r>
            <a:endParaRPr lang="de-CH" sz="1050" b="1" dirty="0"/>
          </a:p>
        </p:txBody>
      </p:sp>
      <p:sp>
        <p:nvSpPr>
          <p:cNvPr id="124" name="Textfeld 123"/>
          <p:cNvSpPr txBox="1"/>
          <p:nvPr/>
        </p:nvSpPr>
        <p:spPr>
          <a:xfrm>
            <a:off x="6329686" y="1869117"/>
            <a:ext cx="887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Autoritär</a:t>
            </a:r>
            <a:endParaRPr lang="de-CH" sz="1050" b="1" dirty="0"/>
          </a:p>
        </p:txBody>
      </p:sp>
      <p:sp>
        <p:nvSpPr>
          <p:cNvPr id="125" name="Textfeld 124"/>
          <p:cNvSpPr txBox="1"/>
          <p:nvPr/>
        </p:nvSpPr>
        <p:spPr>
          <a:xfrm>
            <a:off x="6098379" y="4695364"/>
            <a:ext cx="1286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Nationalistisch</a:t>
            </a:r>
            <a:endParaRPr lang="de-CH" sz="1050" b="1" dirty="0"/>
          </a:p>
        </p:txBody>
      </p:sp>
      <p:sp>
        <p:nvSpPr>
          <p:cNvPr id="126" name="Textfeld 125"/>
          <p:cNvSpPr txBox="1"/>
          <p:nvPr/>
        </p:nvSpPr>
        <p:spPr>
          <a:xfrm>
            <a:off x="8087423" y="3150217"/>
            <a:ext cx="11238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Keinen </a:t>
            </a:r>
            <a:br>
              <a:rPr lang="de-CH" sz="1050" b="1" dirty="0" smtClean="0"/>
            </a:br>
            <a:r>
              <a:rPr lang="de-CH" sz="1050" b="1" dirty="0" smtClean="0"/>
              <a:t>reinlassen</a:t>
            </a:r>
            <a:endParaRPr lang="de-CH" sz="1050" b="1" dirty="0"/>
          </a:p>
        </p:txBody>
      </p:sp>
      <p:sp>
        <p:nvSpPr>
          <p:cNvPr id="127" name="Textfeld 126"/>
          <p:cNvSpPr txBox="1"/>
          <p:nvPr/>
        </p:nvSpPr>
        <p:spPr>
          <a:xfrm>
            <a:off x="4722814" y="3219466"/>
            <a:ext cx="978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Führerkult</a:t>
            </a:r>
            <a:endParaRPr lang="de-CH" sz="1050" b="1" dirty="0">
              <a:solidFill>
                <a:schemeClr val="bg1"/>
              </a:solidFill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7021903" y="2800318"/>
            <a:ext cx="11132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Hierarchisch</a:t>
            </a:r>
            <a:endParaRPr lang="de-CH" sz="1050" b="1" dirty="0"/>
          </a:p>
        </p:txBody>
      </p:sp>
      <p:sp>
        <p:nvSpPr>
          <p:cNvPr id="129" name="Textfeld 128"/>
          <p:cNvSpPr txBox="1"/>
          <p:nvPr/>
        </p:nvSpPr>
        <p:spPr>
          <a:xfrm>
            <a:off x="5701785" y="3288657"/>
            <a:ext cx="887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Gehorsam</a:t>
            </a:r>
            <a:endParaRPr lang="de-CH" sz="1050" b="1" dirty="0"/>
          </a:p>
        </p:txBody>
      </p:sp>
      <p:sp>
        <p:nvSpPr>
          <p:cNvPr id="130" name="Textfeld 129"/>
          <p:cNvSpPr txBox="1"/>
          <p:nvPr/>
        </p:nvSpPr>
        <p:spPr>
          <a:xfrm>
            <a:off x="7064628" y="3713503"/>
            <a:ext cx="9647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 smtClean="0"/>
              <a:t>Konformität</a:t>
            </a:r>
            <a:endParaRPr lang="de-CH" sz="1050" b="1" dirty="0"/>
          </a:p>
        </p:txBody>
      </p:sp>
      <p:sp>
        <p:nvSpPr>
          <p:cNvPr id="100" name="Textfeld 99"/>
          <p:cNvSpPr txBox="1"/>
          <p:nvPr/>
        </p:nvSpPr>
        <p:spPr>
          <a:xfrm>
            <a:off x="6170216" y="2295685"/>
            <a:ext cx="1080120" cy="214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defRPr sz="11500"/>
            </a:lvl1pPr>
          </a:lstStyle>
          <a:p>
            <a:r>
              <a:rPr lang="de-CH" dirty="0" smtClean="0"/>
              <a:t>5</a:t>
            </a:r>
            <a:endParaRPr lang="de-CH" dirty="0"/>
          </a:p>
        </p:txBody>
      </p:sp>
      <p:pic>
        <p:nvPicPr>
          <p:cNvPr id="102" name="Grafik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847" y="2290636"/>
            <a:ext cx="3219457" cy="2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0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1590</Words>
  <Application>Microsoft Office PowerPoint</Application>
  <PresentationFormat>Bildschirmpräsentation (4:3)</PresentationFormat>
  <Paragraphs>459</Paragraphs>
  <Slides>28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Larissa</vt:lpstr>
      <vt:lpstr>1_Larissa</vt:lpstr>
      <vt:lpstr>Lehrerinnenhinweis - Grundidee</vt:lpstr>
      <vt:lpstr>PowerPoint-Präsentation</vt:lpstr>
      <vt:lpstr>LehrerInnenhinweis</vt:lpstr>
      <vt:lpstr>Sie sind Trainer(in)</vt:lpstr>
      <vt:lpstr>Ihre Aufgabe:</vt:lpstr>
      <vt:lpstr>Die Auslosung ergibt folgende Paarung</vt:lpstr>
      <vt:lpstr>LehrerInnenhinweis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Nationalismus      vs        Sozialismus</vt:lpstr>
      <vt:lpstr>Nationalismus      vs        Sozialismus</vt:lpstr>
      <vt:lpstr>PowerPoint-Präsentation</vt:lpstr>
      <vt:lpstr>Monarchie       vs        Kommunismus</vt:lpstr>
      <vt:lpstr>Monarchie       vs        Kommunismus</vt:lpstr>
      <vt:lpstr>PowerPoint-Präsentation</vt:lpstr>
      <vt:lpstr>Die Halbfinals</vt:lpstr>
      <vt:lpstr>PowerPoint-Präsentation</vt:lpstr>
      <vt:lpstr>PowerPoint-Präsentation</vt:lpstr>
      <vt:lpstr>PowerPoint-Präsentation</vt:lpstr>
      <vt:lpstr>PowerPoint-Präsentation</vt:lpstr>
      <vt:lpstr>Das Finale</vt:lpstr>
      <vt:lpstr>PowerPoint-Präsentation</vt:lpstr>
      <vt:lpstr>PowerPoint-Präsentation</vt:lpstr>
      <vt:lpstr>LehrerInnenhinweis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Kauffmann</dc:creator>
  <cp:lastModifiedBy>Kauffmann</cp:lastModifiedBy>
  <cp:revision>61</cp:revision>
  <dcterms:created xsi:type="dcterms:W3CDTF">2013-03-09T10:33:22Z</dcterms:created>
  <dcterms:modified xsi:type="dcterms:W3CDTF">2013-04-21T18:00:57Z</dcterms:modified>
</cp:coreProperties>
</file>