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76" r:id="rId2"/>
    <p:sldId id="377" r:id="rId3"/>
    <p:sldId id="389" r:id="rId4"/>
    <p:sldId id="378" r:id="rId5"/>
    <p:sldId id="379" r:id="rId6"/>
    <p:sldId id="380" r:id="rId7"/>
    <p:sldId id="381" r:id="rId8"/>
    <p:sldId id="393" r:id="rId9"/>
    <p:sldId id="399" r:id="rId10"/>
    <p:sldId id="382" r:id="rId11"/>
    <p:sldId id="384" r:id="rId12"/>
    <p:sldId id="383" r:id="rId13"/>
    <p:sldId id="400" r:id="rId14"/>
    <p:sldId id="390" r:id="rId15"/>
    <p:sldId id="388" r:id="rId16"/>
    <p:sldId id="397" r:id="rId17"/>
    <p:sldId id="387" r:id="rId18"/>
    <p:sldId id="394"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54" autoAdjust="0"/>
    <p:restoredTop sz="90270" autoAdjust="0"/>
  </p:normalViewPr>
  <p:slideViewPr>
    <p:cSldViewPr snapToGrid="0">
      <p:cViewPr varScale="1">
        <p:scale>
          <a:sx n="101" d="100"/>
          <a:sy n="101" d="100"/>
        </p:scale>
        <p:origin x="432" y="12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50FD4-A2CA-479A-9E38-3C244CF92EA2}" type="datetimeFigureOut">
              <a:rPr lang="de-CH" smtClean="0"/>
              <a:t>30.12.2017</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12ED9-A589-45FA-9F97-7E35AEDEE201}" type="slidenum">
              <a:rPr lang="de-CH" smtClean="0"/>
              <a:t>‹Nr.›</a:t>
            </a:fld>
            <a:endParaRPr lang="de-CH"/>
          </a:p>
        </p:txBody>
      </p:sp>
    </p:spTree>
    <p:extLst>
      <p:ext uri="{BB962C8B-B14F-4D97-AF65-F5344CB8AC3E}">
        <p14:creationId xmlns:p14="http://schemas.microsoft.com/office/powerpoint/2010/main" val="418868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Script findet man hier: http://edeos.org/downloads/#wissenswerte-vereinte-nationen</a:t>
            </a:r>
            <a:endParaRPr lang="de-CH" dirty="0"/>
          </a:p>
        </p:txBody>
      </p:sp>
      <p:sp>
        <p:nvSpPr>
          <p:cNvPr id="4" name="Foliennummernplatzhalter 3"/>
          <p:cNvSpPr>
            <a:spLocks noGrp="1"/>
          </p:cNvSpPr>
          <p:nvPr>
            <p:ph type="sldNum" sz="quarter" idx="10"/>
          </p:nvPr>
        </p:nvSpPr>
        <p:spPr/>
        <p:txBody>
          <a:bodyPr/>
          <a:lstStyle/>
          <a:p>
            <a:fld id="{20712ED9-A589-45FA-9F97-7E35AEDEE201}" type="slidenum">
              <a:rPr lang="de-CH" smtClean="0"/>
              <a:t>1</a:t>
            </a:fld>
            <a:endParaRPr lang="de-CH"/>
          </a:p>
        </p:txBody>
      </p:sp>
    </p:spTree>
    <p:extLst>
      <p:ext uri="{BB962C8B-B14F-4D97-AF65-F5344CB8AC3E}">
        <p14:creationId xmlns:p14="http://schemas.microsoft.com/office/powerpoint/2010/main" val="202119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a:t>
            </a:r>
            <a:r>
              <a:rPr lang="de-CH" baseline="0"/>
              <a:t>Script findet man hier: http://edeos.org/downloads/#wissenswerte-vereinte-nationen</a:t>
            </a:r>
            <a:endParaRPr lang="de-CH"/>
          </a:p>
        </p:txBody>
      </p:sp>
      <p:sp>
        <p:nvSpPr>
          <p:cNvPr id="4" name="Foliennummernplatzhalter 3"/>
          <p:cNvSpPr>
            <a:spLocks noGrp="1"/>
          </p:cNvSpPr>
          <p:nvPr>
            <p:ph type="sldNum" sz="quarter" idx="10"/>
          </p:nvPr>
        </p:nvSpPr>
        <p:spPr/>
        <p:txBody>
          <a:bodyPr/>
          <a:lstStyle/>
          <a:p>
            <a:fld id="{20712ED9-A589-45FA-9F97-7E35AEDEE201}" type="slidenum">
              <a:rPr lang="de-CH" smtClean="0"/>
              <a:t>10</a:t>
            </a:fld>
            <a:endParaRPr lang="de-CH"/>
          </a:p>
        </p:txBody>
      </p:sp>
    </p:spTree>
    <p:extLst>
      <p:ext uri="{BB962C8B-B14F-4D97-AF65-F5344CB8AC3E}">
        <p14:creationId xmlns:p14="http://schemas.microsoft.com/office/powerpoint/2010/main" val="3532331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a:t>
            </a:r>
            <a:r>
              <a:rPr lang="de-CH" baseline="0"/>
              <a:t>Script findet man hier: http://edeos.org/downloads/#wissenswerte-vereinte-nationen</a:t>
            </a:r>
            <a:endParaRPr lang="de-CH"/>
          </a:p>
        </p:txBody>
      </p:sp>
      <p:sp>
        <p:nvSpPr>
          <p:cNvPr id="4" name="Foliennummernplatzhalter 3"/>
          <p:cNvSpPr>
            <a:spLocks noGrp="1"/>
          </p:cNvSpPr>
          <p:nvPr>
            <p:ph type="sldNum" sz="quarter" idx="10"/>
          </p:nvPr>
        </p:nvSpPr>
        <p:spPr/>
        <p:txBody>
          <a:bodyPr/>
          <a:lstStyle/>
          <a:p>
            <a:fld id="{20712ED9-A589-45FA-9F97-7E35AEDEE201}" type="slidenum">
              <a:rPr lang="de-CH" smtClean="0"/>
              <a:t>11</a:t>
            </a:fld>
            <a:endParaRPr lang="de-CH"/>
          </a:p>
        </p:txBody>
      </p:sp>
    </p:spTree>
    <p:extLst>
      <p:ext uri="{BB962C8B-B14F-4D97-AF65-F5344CB8AC3E}">
        <p14:creationId xmlns:p14="http://schemas.microsoft.com/office/powerpoint/2010/main" val="2615663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Script findet man hier: http://edeos.org/downloads/#wissenswerte-vereinte-nationen</a:t>
            </a:r>
            <a:endParaRPr lang="de-CH" dirty="0"/>
          </a:p>
        </p:txBody>
      </p:sp>
      <p:sp>
        <p:nvSpPr>
          <p:cNvPr id="4" name="Foliennummernplatzhalter 3"/>
          <p:cNvSpPr>
            <a:spLocks noGrp="1"/>
          </p:cNvSpPr>
          <p:nvPr>
            <p:ph type="sldNum" sz="quarter" idx="10"/>
          </p:nvPr>
        </p:nvSpPr>
        <p:spPr/>
        <p:txBody>
          <a:bodyPr/>
          <a:lstStyle/>
          <a:p>
            <a:fld id="{20712ED9-A589-45FA-9F97-7E35AEDEE201}" type="slidenum">
              <a:rPr lang="de-CH" smtClean="0"/>
              <a:t>12</a:t>
            </a:fld>
            <a:endParaRPr lang="de-CH"/>
          </a:p>
        </p:txBody>
      </p:sp>
    </p:spTree>
    <p:extLst>
      <p:ext uri="{BB962C8B-B14F-4D97-AF65-F5344CB8AC3E}">
        <p14:creationId xmlns:p14="http://schemas.microsoft.com/office/powerpoint/2010/main" val="1278147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https://de.wikipedia.org/wiki/Sicherheitsrat_der_Vereinten_Nationen</a:t>
            </a:r>
          </a:p>
          <a:p>
            <a:endParaRPr lang="de-CH" dirty="0"/>
          </a:p>
          <a:p>
            <a:r>
              <a:rPr lang="de-CH" dirty="0"/>
              <a:t>https://en.wikipedia.org/wiki/United_Nations_Security_Council</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12ED9-A589-45FA-9F97-7E35AEDEE201}"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089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Script findet man hier: http://edeos.org/downloads/#wissenswerte-vereinte-nationen</a:t>
            </a:r>
            <a:endParaRPr lang="de-CH" dirty="0"/>
          </a:p>
        </p:txBody>
      </p:sp>
      <p:sp>
        <p:nvSpPr>
          <p:cNvPr id="4" name="Foliennummernplatzhalter 3"/>
          <p:cNvSpPr>
            <a:spLocks noGrp="1"/>
          </p:cNvSpPr>
          <p:nvPr>
            <p:ph type="sldNum" sz="quarter" idx="10"/>
          </p:nvPr>
        </p:nvSpPr>
        <p:spPr/>
        <p:txBody>
          <a:bodyPr/>
          <a:lstStyle/>
          <a:p>
            <a:fld id="{20712ED9-A589-45FA-9F97-7E35AEDEE201}" type="slidenum">
              <a:rPr lang="de-CH" smtClean="0"/>
              <a:t>15</a:t>
            </a:fld>
            <a:endParaRPr lang="de-CH"/>
          </a:p>
        </p:txBody>
      </p:sp>
    </p:spTree>
    <p:extLst>
      <p:ext uri="{BB962C8B-B14F-4D97-AF65-F5344CB8AC3E}">
        <p14:creationId xmlns:p14="http://schemas.microsoft.com/office/powerpoint/2010/main" val="3626676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Script findet man hier: http://edeos.org/downloads/#wissenswerte-vereinte-nationen</a:t>
            </a:r>
            <a:endParaRPr lang="de-CH" dirty="0"/>
          </a:p>
        </p:txBody>
      </p:sp>
      <p:sp>
        <p:nvSpPr>
          <p:cNvPr id="4" name="Foliennummernplatzhalter 3"/>
          <p:cNvSpPr>
            <a:spLocks noGrp="1"/>
          </p:cNvSpPr>
          <p:nvPr>
            <p:ph type="sldNum" sz="quarter" idx="10"/>
          </p:nvPr>
        </p:nvSpPr>
        <p:spPr/>
        <p:txBody>
          <a:bodyPr/>
          <a:lstStyle/>
          <a:p>
            <a:fld id="{20712ED9-A589-45FA-9F97-7E35AEDEE201}" type="slidenum">
              <a:rPr lang="de-CH" smtClean="0"/>
              <a:t>16</a:t>
            </a:fld>
            <a:endParaRPr lang="de-CH"/>
          </a:p>
        </p:txBody>
      </p:sp>
    </p:spTree>
    <p:extLst>
      <p:ext uri="{BB962C8B-B14F-4D97-AF65-F5344CB8AC3E}">
        <p14:creationId xmlns:p14="http://schemas.microsoft.com/office/powerpoint/2010/main" val="775195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Script findet man hier: http://edeos.org/downloads/#wissenswerte-vereinte-nationen</a:t>
            </a:r>
          </a:p>
          <a:p>
            <a:endParaRPr lang="de-CH" baseline="0" dirty="0"/>
          </a:p>
          <a:p>
            <a:r>
              <a:rPr lang="de-CH" dirty="0"/>
              <a:t>Zu Punkt 2: </a:t>
            </a:r>
            <a:r>
              <a:rPr lang="de-CH" dirty="0" err="1"/>
              <a:t>Friedenserzwinung</a:t>
            </a:r>
            <a:r>
              <a:rPr lang="de-CH" dirty="0"/>
              <a:t>:</a:t>
            </a:r>
            <a:r>
              <a:rPr lang="de-CH" baseline="0" dirty="0"/>
              <a:t> </a:t>
            </a:r>
          </a:p>
          <a:p>
            <a:endParaRPr lang="de-CH" dirty="0"/>
          </a:p>
          <a:p>
            <a:r>
              <a:rPr lang="de-CH" dirty="0"/>
              <a:t>Folgende Friedenserzwingende Missionen gab es bisher:</a:t>
            </a:r>
          </a:p>
          <a:p>
            <a:endParaRPr lang="de-CH" dirty="0"/>
          </a:p>
          <a:p>
            <a:r>
              <a:rPr lang="de-CH" dirty="0"/>
              <a:t>Koreakrieg von 1950 bis 1953</a:t>
            </a:r>
          </a:p>
          <a:p>
            <a:r>
              <a:rPr lang="de-CH" dirty="0"/>
              <a:t>Zweiter Golfkrieg um Kuwait 1990</a:t>
            </a:r>
          </a:p>
          <a:p>
            <a:r>
              <a:rPr lang="de-CH" dirty="0"/>
              <a:t>Beim Kosovokrieg von 1999 autorisierte der UN-Sicherheitsrat einzelne Militäraktionen von NATO-Staaten</a:t>
            </a:r>
          </a:p>
          <a:p>
            <a:r>
              <a:rPr lang="de-CH" dirty="0"/>
              <a:t>Beim Krieg in Afghanistan seit 2001 autorisierte der Sicherheitsrat den Aufbau der ISAF-Schutztruppe </a:t>
            </a:r>
          </a:p>
          <a:p>
            <a:r>
              <a:rPr lang="de-CH" dirty="0"/>
              <a:t>Quelle: https://de.wikipedia.org/wiki/Friedenserzwingung</a:t>
            </a:r>
          </a:p>
          <a:p>
            <a:endParaRPr lang="de-CH" dirty="0"/>
          </a:p>
          <a:p>
            <a:r>
              <a:rPr lang="de-CH" dirty="0"/>
              <a:t>Zu Punkt 3: Schutzverantwortung: </a:t>
            </a:r>
          </a:p>
          <a:p>
            <a:endParaRPr lang="de-CH" dirty="0"/>
          </a:p>
          <a:p>
            <a:r>
              <a:rPr lang="en-US" dirty="0"/>
              <a:t>The Responsibility to Protect (R2P or RtoP) is a proposed norm that sovereignty is not an absolute right, and that states forfeit aspects of their sovereignty when they fail to protect their populations from mass atrocity crimes and human rights violations (namely genocide, crimes against humanity, war crimes, and ethnic cleansing).[1][2][3] The R2P has three pillars:[4][5]</a:t>
            </a:r>
          </a:p>
          <a:p>
            <a:endParaRPr lang="en-US" dirty="0"/>
          </a:p>
          <a:p>
            <a:r>
              <a:rPr lang="en-US" dirty="0"/>
              <a:t>A state has a responsibility to protect its population from genocide, war crimes, crimes against humanity, and ethnic cleansing.</a:t>
            </a:r>
          </a:p>
          <a:p>
            <a:r>
              <a:rPr lang="en-US" dirty="0"/>
              <a:t>The international community has a responsibility to assist the state to fulfill its primary responsibility.</a:t>
            </a:r>
          </a:p>
          <a:p>
            <a:r>
              <a:rPr lang="en-US" dirty="0"/>
              <a:t>If the state manifestly fails to protect its citizens from the four above mass atrocities and peaceful measures have failed, the international community has the responsibility to intervene through coercive measures such as economic sanctions. Military intervention is considered the last resort.</a:t>
            </a:r>
          </a:p>
          <a:p>
            <a:r>
              <a:rPr lang="en-US" dirty="0"/>
              <a:t>While R2P is a proposed norm and not a law, its proponents maintain that it is based on a respect for the principles that </a:t>
            </a:r>
            <a:r>
              <a:rPr lang="en-US" dirty="0" err="1"/>
              <a:t>underly</a:t>
            </a:r>
            <a:r>
              <a:rPr lang="en-US" dirty="0"/>
              <a:t> international law, especially the underlying principles of law relating to sovereignty, peace and security, human rights, and armed conflict.[6][7]</a:t>
            </a:r>
          </a:p>
          <a:p>
            <a:endParaRPr lang="en-US" dirty="0"/>
          </a:p>
          <a:p>
            <a:r>
              <a:rPr lang="en-US" dirty="0"/>
              <a:t>R2P provides a framework for using tools that already exist (i.e., mediation, early warning mechanisms, economic sanctions, and chapter VII powers) to prevent mass atrocities. Civil society organizations, states, regional organizations, and international institutions all have a role to play in the R2P process. The authority to employ the last resort and intervene militarily rests solely with United Nations Security Council (UNSC).</a:t>
            </a:r>
          </a:p>
          <a:p>
            <a:endParaRPr lang="en-US" dirty="0"/>
          </a:p>
          <a:p>
            <a:r>
              <a:rPr lang="en-US" dirty="0"/>
              <a:t>Security Council[edit]</a:t>
            </a:r>
          </a:p>
          <a:p>
            <a:r>
              <a:rPr lang="en-US" dirty="0"/>
              <a:t>The Security Council has reaffirmed its commitment to the R2P in several resolutions. The first such resolution came in April 2006, when the Security Council reaffirmed the provisions of paragraphs 138 and 139 in Resolution 1674, formalizing their support for the R2P. In 2009, the Council again recognized states' primary responsibility to protect and reaffirmed paragraphs 138 and 139 in resolution 1894.</a:t>
            </a:r>
          </a:p>
          <a:p>
            <a:endParaRPr lang="en-US" dirty="0"/>
          </a:p>
          <a:p>
            <a:r>
              <a:rPr lang="en-US" dirty="0"/>
              <a:t>Additionally, the Security Council has mentioned the R2P in several country-specific resolutions:</a:t>
            </a:r>
          </a:p>
          <a:p>
            <a:endParaRPr lang="en-US" dirty="0"/>
          </a:p>
          <a:p>
            <a:r>
              <a:rPr lang="en-US" dirty="0"/>
              <a:t>Darfur: Resolution 1706 in 2006</a:t>
            </a:r>
          </a:p>
          <a:p>
            <a:r>
              <a:rPr lang="en-US" dirty="0"/>
              <a:t>Libya: Resolution 1970, Resolution 1973 in 2011, Resolution 2016 in 2011, and Resolution 2040 in 2012</a:t>
            </a:r>
          </a:p>
          <a:p>
            <a:r>
              <a:rPr lang="en-US" dirty="0"/>
              <a:t>Côte d'Ivoire: Resolution 1975 in 2011</a:t>
            </a:r>
          </a:p>
          <a:p>
            <a:r>
              <a:rPr lang="en-US" dirty="0"/>
              <a:t>Yemen: Resolution 2014 in 2011</a:t>
            </a:r>
          </a:p>
          <a:p>
            <a:r>
              <a:rPr lang="en-US" dirty="0"/>
              <a:t>Mali: Resolution 2085 in 2012 and Resolution 2100 in 2013</a:t>
            </a:r>
          </a:p>
          <a:p>
            <a:r>
              <a:rPr lang="en-US" dirty="0"/>
              <a:t>Sudan and South Sudan: Resolution 1996 in 2011 and Resolution 2121 in 2013</a:t>
            </a:r>
          </a:p>
          <a:p>
            <a:endParaRPr lang="en-US" dirty="0"/>
          </a:p>
          <a:p>
            <a:r>
              <a:rPr lang="de-CH" dirty="0"/>
              <a:t>https://en.wikipedia.org/wiki/Responsibility_to_protect</a:t>
            </a:r>
          </a:p>
        </p:txBody>
      </p:sp>
      <p:sp>
        <p:nvSpPr>
          <p:cNvPr id="4" name="Foliennummernplatzhalter 3"/>
          <p:cNvSpPr>
            <a:spLocks noGrp="1"/>
          </p:cNvSpPr>
          <p:nvPr>
            <p:ph type="sldNum" sz="quarter" idx="10"/>
          </p:nvPr>
        </p:nvSpPr>
        <p:spPr/>
        <p:txBody>
          <a:bodyPr/>
          <a:lstStyle/>
          <a:p>
            <a:fld id="{20712ED9-A589-45FA-9F97-7E35AEDEE201}" type="slidenum">
              <a:rPr lang="de-CH" smtClean="0"/>
              <a:t>17</a:t>
            </a:fld>
            <a:endParaRPr lang="de-CH"/>
          </a:p>
        </p:txBody>
      </p:sp>
    </p:spTree>
    <p:extLst>
      <p:ext uri="{BB962C8B-B14F-4D97-AF65-F5344CB8AC3E}">
        <p14:creationId xmlns:p14="http://schemas.microsoft.com/office/powerpoint/2010/main" val="51044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https://upload.wikimedia.org/wikipedia/commons/thumb/2/2f/Flag_of_the_United_Nations.svg/2000px-Flag_of_the_United_Nations.svg.png</a:t>
            </a:r>
          </a:p>
        </p:txBody>
      </p:sp>
      <p:sp>
        <p:nvSpPr>
          <p:cNvPr id="4" name="Foliennummernplatzhalter 3"/>
          <p:cNvSpPr>
            <a:spLocks noGrp="1"/>
          </p:cNvSpPr>
          <p:nvPr>
            <p:ph type="sldNum" sz="quarter" idx="10"/>
          </p:nvPr>
        </p:nvSpPr>
        <p:spPr/>
        <p:txBody>
          <a:bodyPr/>
          <a:lstStyle/>
          <a:p>
            <a:fld id="{20712ED9-A589-45FA-9F97-7E35AEDEE201}" type="slidenum">
              <a:rPr lang="de-CH" smtClean="0"/>
              <a:t>18</a:t>
            </a:fld>
            <a:endParaRPr lang="de-CH"/>
          </a:p>
        </p:txBody>
      </p:sp>
    </p:spTree>
    <p:extLst>
      <p:ext uri="{BB962C8B-B14F-4D97-AF65-F5344CB8AC3E}">
        <p14:creationId xmlns:p14="http://schemas.microsoft.com/office/powerpoint/2010/main" val="1807010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a:t>
            </a:r>
            <a:r>
              <a:rPr lang="de-CH" baseline="0"/>
              <a:t>Script findet man hier: http://edeos.org/downloads/#wissenswerte-vereinte-nationen</a:t>
            </a:r>
            <a:endParaRPr lang="de-CH"/>
          </a:p>
        </p:txBody>
      </p:sp>
      <p:sp>
        <p:nvSpPr>
          <p:cNvPr id="4" name="Foliennummernplatzhalter 3"/>
          <p:cNvSpPr>
            <a:spLocks noGrp="1"/>
          </p:cNvSpPr>
          <p:nvPr>
            <p:ph type="sldNum" sz="quarter" idx="10"/>
          </p:nvPr>
        </p:nvSpPr>
        <p:spPr/>
        <p:txBody>
          <a:bodyPr/>
          <a:lstStyle/>
          <a:p>
            <a:fld id="{20712ED9-A589-45FA-9F97-7E35AEDEE201}" type="slidenum">
              <a:rPr lang="de-CH" smtClean="0"/>
              <a:t>2</a:t>
            </a:fld>
            <a:endParaRPr lang="de-CH"/>
          </a:p>
        </p:txBody>
      </p:sp>
    </p:spTree>
    <p:extLst>
      <p:ext uri="{BB962C8B-B14F-4D97-AF65-F5344CB8AC3E}">
        <p14:creationId xmlns:p14="http://schemas.microsoft.com/office/powerpoint/2010/main" val="237013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a:t>
            </a:r>
            <a:r>
              <a:rPr lang="de-CH" baseline="0"/>
              <a:t>Script findet man hier: http://edeos.org/downloads/#wissenswerte-vereinte-nationen</a:t>
            </a:r>
            <a:endParaRPr lang="de-CH"/>
          </a:p>
        </p:txBody>
      </p:sp>
      <p:sp>
        <p:nvSpPr>
          <p:cNvPr id="4" name="Foliennummernplatzhalter 3"/>
          <p:cNvSpPr>
            <a:spLocks noGrp="1"/>
          </p:cNvSpPr>
          <p:nvPr>
            <p:ph type="sldNum" sz="quarter" idx="10"/>
          </p:nvPr>
        </p:nvSpPr>
        <p:spPr/>
        <p:txBody>
          <a:bodyPr/>
          <a:lstStyle/>
          <a:p>
            <a:fld id="{20712ED9-A589-45FA-9F97-7E35AEDEE201}" type="slidenum">
              <a:rPr lang="de-CH" smtClean="0"/>
              <a:t>3</a:t>
            </a:fld>
            <a:endParaRPr lang="de-CH"/>
          </a:p>
        </p:txBody>
      </p:sp>
    </p:spTree>
    <p:extLst>
      <p:ext uri="{BB962C8B-B14F-4D97-AF65-F5344CB8AC3E}">
        <p14:creationId xmlns:p14="http://schemas.microsoft.com/office/powerpoint/2010/main" val="205222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a:t>
            </a:r>
            <a:r>
              <a:rPr lang="de-CH" baseline="0"/>
              <a:t>Script findet man hier: http://edeos.org/downloads/#wissenswerte-vereinte-nationen</a:t>
            </a:r>
            <a:endParaRPr lang="de-CH"/>
          </a:p>
        </p:txBody>
      </p:sp>
      <p:sp>
        <p:nvSpPr>
          <p:cNvPr id="4" name="Foliennummernplatzhalter 3"/>
          <p:cNvSpPr>
            <a:spLocks noGrp="1"/>
          </p:cNvSpPr>
          <p:nvPr>
            <p:ph type="sldNum" sz="quarter" idx="10"/>
          </p:nvPr>
        </p:nvSpPr>
        <p:spPr/>
        <p:txBody>
          <a:bodyPr/>
          <a:lstStyle/>
          <a:p>
            <a:fld id="{20712ED9-A589-45FA-9F97-7E35AEDEE201}" type="slidenum">
              <a:rPr lang="de-CH" smtClean="0"/>
              <a:t>4</a:t>
            </a:fld>
            <a:endParaRPr lang="de-CH"/>
          </a:p>
        </p:txBody>
      </p:sp>
    </p:spTree>
    <p:extLst>
      <p:ext uri="{BB962C8B-B14F-4D97-AF65-F5344CB8AC3E}">
        <p14:creationId xmlns:p14="http://schemas.microsoft.com/office/powerpoint/2010/main" val="411794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a:t>
            </a:r>
            <a:r>
              <a:rPr lang="de-CH" baseline="0"/>
              <a:t>Script findet man hier: http://edeos.org/downloads/#wissenswerte-vereinte-nationen</a:t>
            </a:r>
            <a:endParaRPr lang="de-CH"/>
          </a:p>
        </p:txBody>
      </p:sp>
      <p:sp>
        <p:nvSpPr>
          <p:cNvPr id="4" name="Foliennummernplatzhalter 3"/>
          <p:cNvSpPr>
            <a:spLocks noGrp="1"/>
          </p:cNvSpPr>
          <p:nvPr>
            <p:ph type="sldNum" sz="quarter" idx="10"/>
          </p:nvPr>
        </p:nvSpPr>
        <p:spPr/>
        <p:txBody>
          <a:bodyPr/>
          <a:lstStyle/>
          <a:p>
            <a:fld id="{20712ED9-A589-45FA-9F97-7E35AEDEE201}" type="slidenum">
              <a:rPr lang="de-CH" smtClean="0"/>
              <a:t>5</a:t>
            </a:fld>
            <a:endParaRPr lang="de-CH"/>
          </a:p>
        </p:txBody>
      </p:sp>
    </p:spTree>
    <p:extLst>
      <p:ext uri="{BB962C8B-B14F-4D97-AF65-F5344CB8AC3E}">
        <p14:creationId xmlns:p14="http://schemas.microsoft.com/office/powerpoint/2010/main" val="3844232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a:t>
            </a:r>
            <a:r>
              <a:rPr lang="de-CH" baseline="0"/>
              <a:t>Script findet man hier: http://edeos.org/downloads/#wissenswerte-vereinte-nationen</a:t>
            </a:r>
            <a:endParaRPr lang="de-CH"/>
          </a:p>
        </p:txBody>
      </p:sp>
      <p:sp>
        <p:nvSpPr>
          <p:cNvPr id="4" name="Foliennummernplatzhalter 3"/>
          <p:cNvSpPr>
            <a:spLocks noGrp="1"/>
          </p:cNvSpPr>
          <p:nvPr>
            <p:ph type="sldNum" sz="quarter" idx="10"/>
          </p:nvPr>
        </p:nvSpPr>
        <p:spPr/>
        <p:txBody>
          <a:bodyPr/>
          <a:lstStyle/>
          <a:p>
            <a:fld id="{20712ED9-A589-45FA-9F97-7E35AEDEE201}" type="slidenum">
              <a:rPr lang="de-CH" smtClean="0"/>
              <a:t>6</a:t>
            </a:fld>
            <a:endParaRPr lang="de-CH"/>
          </a:p>
        </p:txBody>
      </p:sp>
    </p:spTree>
    <p:extLst>
      <p:ext uri="{BB962C8B-B14F-4D97-AF65-F5344CB8AC3E}">
        <p14:creationId xmlns:p14="http://schemas.microsoft.com/office/powerpoint/2010/main" val="58765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a:t>
            </a:r>
            <a:r>
              <a:rPr lang="de-CH" baseline="0"/>
              <a:t>Script findet man hier: http://edeos.org/downloads/#wissenswerte-vereinte-nationen</a:t>
            </a:r>
            <a:endParaRPr lang="de-CH"/>
          </a:p>
        </p:txBody>
      </p:sp>
      <p:sp>
        <p:nvSpPr>
          <p:cNvPr id="4" name="Foliennummernplatzhalter 3"/>
          <p:cNvSpPr>
            <a:spLocks noGrp="1"/>
          </p:cNvSpPr>
          <p:nvPr>
            <p:ph type="sldNum" sz="quarter" idx="10"/>
          </p:nvPr>
        </p:nvSpPr>
        <p:spPr/>
        <p:txBody>
          <a:bodyPr/>
          <a:lstStyle/>
          <a:p>
            <a:fld id="{20712ED9-A589-45FA-9F97-7E35AEDEE201}" type="slidenum">
              <a:rPr lang="de-CH" smtClean="0"/>
              <a:t>7</a:t>
            </a:fld>
            <a:endParaRPr lang="de-CH"/>
          </a:p>
        </p:txBody>
      </p:sp>
    </p:spTree>
    <p:extLst>
      <p:ext uri="{BB962C8B-B14F-4D97-AF65-F5344CB8AC3E}">
        <p14:creationId xmlns:p14="http://schemas.microsoft.com/office/powerpoint/2010/main" val="3760347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Script findet man hier: http://edeos.org/downloads/#wissenswerte-vereinte-nationen</a:t>
            </a:r>
            <a:endParaRPr lang="de-CH" dirty="0"/>
          </a:p>
        </p:txBody>
      </p:sp>
      <p:sp>
        <p:nvSpPr>
          <p:cNvPr id="4" name="Foliennummernplatzhalter 3"/>
          <p:cNvSpPr>
            <a:spLocks noGrp="1"/>
          </p:cNvSpPr>
          <p:nvPr>
            <p:ph type="sldNum" sz="quarter" idx="10"/>
          </p:nvPr>
        </p:nvSpPr>
        <p:spPr/>
        <p:txBody>
          <a:bodyPr/>
          <a:lstStyle/>
          <a:p>
            <a:fld id="{20712ED9-A589-45FA-9F97-7E35AEDEE201}" type="slidenum">
              <a:rPr lang="de-CH" smtClean="0"/>
              <a:t>8</a:t>
            </a:fld>
            <a:endParaRPr lang="de-CH"/>
          </a:p>
        </p:txBody>
      </p:sp>
    </p:spTree>
    <p:extLst>
      <p:ext uri="{BB962C8B-B14F-4D97-AF65-F5344CB8AC3E}">
        <p14:creationId xmlns:p14="http://schemas.microsoft.com/office/powerpoint/2010/main" val="1778437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Bilder aus: https://www.youtube.com/watch?v=gC_k0cIiW7c</a:t>
            </a:r>
          </a:p>
          <a:p>
            <a:r>
              <a:rPr lang="de-CH" dirty="0"/>
              <a:t>Download,</a:t>
            </a:r>
            <a:r>
              <a:rPr lang="de-CH" baseline="0" dirty="0"/>
              <a:t> inkl. </a:t>
            </a:r>
            <a:r>
              <a:rPr lang="de-CH" baseline="0"/>
              <a:t>Script findet man hier: http://edeos.org/downloads/#wissenswerte-vereinte-nationen</a:t>
            </a:r>
            <a:endParaRPr lang="de-CH"/>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12ED9-A589-45FA-9F97-7E35AEDEE201}"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27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4F076174-0354-4B82-AFF8-64C9DFFE54A8}" type="datetimeFigureOut">
              <a:rPr lang="de-CH" smtClean="0"/>
              <a:t>30.12.2017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1556860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4F076174-0354-4B82-AFF8-64C9DFFE54A8}" type="datetimeFigureOut">
              <a:rPr lang="de-CH" smtClean="0"/>
              <a:t>30.12.2017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4138429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4F076174-0354-4B82-AFF8-64C9DFFE54A8}" type="datetimeFigureOut">
              <a:rPr lang="de-CH" smtClean="0"/>
              <a:t>30.12.2017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297852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4F076174-0354-4B82-AFF8-64C9DFFE54A8}" type="datetimeFigureOut">
              <a:rPr lang="de-CH" smtClean="0"/>
              <a:t>30.12.2017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224358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F076174-0354-4B82-AFF8-64C9DFFE54A8}" type="datetimeFigureOut">
              <a:rPr lang="de-CH" smtClean="0"/>
              <a:t>30.12.2017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3010636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4F076174-0354-4B82-AFF8-64C9DFFE54A8}" type="datetimeFigureOut">
              <a:rPr lang="de-CH" smtClean="0"/>
              <a:t>30.12.2017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1844406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4F076174-0354-4B82-AFF8-64C9DFFE54A8}" type="datetimeFigureOut">
              <a:rPr lang="de-CH" smtClean="0"/>
              <a:t>30.12.2017</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2334418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4F076174-0354-4B82-AFF8-64C9DFFE54A8}" type="datetimeFigureOut">
              <a:rPr lang="de-CH" smtClean="0"/>
              <a:t>30.12.2017</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366151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F076174-0354-4B82-AFF8-64C9DFFE54A8}" type="datetimeFigureOut">
              <a:rPr lang="de-CH" smtClean="0"/>
              <a:t>30.12.2017</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404206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F076174-0354-4B82-AFF8-64C9DFFE54A8}" type="datetimeFigureOut">
              <a:rPr lang="de-CH" smtClean="0"/>
              <a:t>30.12.2017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404943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F076174-0354-4B82-AFF8-64C9DFFE54A8}" type="datetimeFigureOut">
              <a:rPr lang="de-CH" smtClean="0"/>
              <a:t>30.12.2017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1655DDD3-EF7D-4215-A42E-E8BAF6D56E61}" type="slidenum">
              <a:rPr lang="de-CH" smtClean="0"/>
              <a:t>‹Nr.›</a:t>
            </a:fld>
            <a:endParaRPr lang="de-CH"/>
          </a:p>
        </p:txBody>
      </p:sp>
    </p:spTree>
    <p:extLst>
      <p:ext uri="{BB962C8B-B14F-4D97-AF65-F5344CB8AC3E}">
        <p14:creationId xmlns:p14="http://schemas.microsoft.com/office/powerpoint/2010/main" val="4273496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076174-0354-4B82-AFF8-64C9DFFE54A8}" type="datetimeFigureOut">
              <a:rPr lang="de-CH" smtClean="0"/>
              <a:t>30.12.2017</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5DDD3-EF7D-4215-A42E-E8BAF6D56E61}" type="slidenum">
              <a:rPr lang="de-CH" smtClean="0"/>
              <a:t>‹Nr.›</a:t>
            </a:fld>
            <a:endParaRPr lang="de-CH"/>
          </a:p>
        </p:txBody>
      </p:sp>
    </p:spTree>
    <p:extLst>
      <p:ext uri="{BB962C8B-B14F-4D97-AF65-F5344CB8AC3E}">
        <p14:creationId xmlns:p14="http://schemas.microsoft.com/office/powerpoint/2010/main" val="893247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itel 6"/>
          <p:cNvSpPr>
            <a:spLocks noGrp="1"/>
          </p:cNvSpPr>
          <p:nvPr>
            <p:ph type="title"/>
          </p:nvPr>
        </p:nvSpPr>
        <p:spPr>
          <a:xfrm>
            <a:off x="0" y="1"/>
            <a:ext cx="12192000" cy="1244906"/>
          </a:xfrm>
          <a:solidFill>
            <a:schemeClr val="tx1">
              <a:alpha val="34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pPr algn="ctr"/>
            <a:r>
              <a:rPr lang="de-CH" sz="3600" b="1" dirty="0">
                <a:solidFill>
                  <a:schemeClr val="bg1"/>
                </a:solidFill>
                <a:latin typeface="Arial" panose="020B0604020202020204" pitchFamily="34" charset="0"/>
                <a:cs typeface="Arial" panose="020B0604020202020204" pitchFamily="34" charset="0"/>
              </a:rPr>
              <a:t>1. Wofür steht die Abkürzung «UNO» und wie lautet </a:t>
            </a:r>
            <a:br>
              <a:rPr lang="de-CH" sz="3600" b="1" dirty="0">
                <a:solidFill>
                  <a:schemeClr val="bg1"/>
                </a:solidFill>
                <a:latin typeface="Arial" panose="020B0604020202020204" pitchFamily="34" charset="0"/>
                <a:cs typeface="Arial" panose="020B0604020202020204" pitchFamily="34" charset="0"/>
              </a:rPr>
            </a:br>
            <a:r>
              <a:rPr lang="de-CH" sz="3600" b="1" dirty="0">
                <a:solidFill>
                  <a:schemeClr val="bg1"/>
                </a:solidFill>
                <a:latin typeface="Arial" panose="020B0604020202020204" pitchFamily="34" charset="0"/>
                <a:cs typeface="Arial" panose="020B0604020202020204" pitchFamily="34" charset="0"/>
              </a:rPr>
              <a:t>die deutsche Bezeichnung für die Organisation?</a:t>
            </a:r>
          </a:p>
        </p:txBody>
      </p:sp>
      <p:sp>
        <p:nvSpPr>
          <p:cNvPr id="8" name="Textfeld 7"/>
          <p:cNvSpPr txBox="1"/>
          <p:nvPr/>
        </p:nvSpPr>
        <p:spPr>
          <a:xfrm>
            <a:off x="2053389" y="4892842"/>
            <a:ext cx="8390021" cy="1464131"/>
          </a:xfrm>
          <a:prstGeom prst="rect">
            <a:avLst/>
          </a:prstGeom>
          <a:solidFill>
            <a:schemeClr val="tx1">
              <a:alpha val="59000"/>
            </a:schemeClr>
          </a:solidFill>
        </p:spPr>
        <p:txBody>
          <a:bodyPr vert="horz" lIns="91440" tIns="45720" rIns="91440" bIns="45720" rtlCol="0" anchor="ctr">
            <a:normAutofit/>
          </a:bodyPr>
          <a:lstStyle>
            <a:lvl1pPr algn="ctr">
              <a:lnSpc>
                <a:spcPct val="90000"/>
              </a:lnSpc>
              <a:spcBef>
                <a:spcPct val="0"/>
              </a:spcBef>
              <a:buNone/>
              <a:defRPr sz="3600" b="1">
                <a:solidFill>
                  <a:schemeClr val="bg1"/>
                </a:solidFill>
                <a:latin typeface="Arial" panose="020B0604020202020204" pitchFamily="34" charset="0"/>
                <a:ea typeface="+mj-ea"/>
                <a:cs typeface="Arial" panose="020B0604020202020204" pitchFamily="34" charset="0"/>
              </a:defRPr>
            </a:lvl1pPr>
          </a:lstStyle>
          <a:p>
            <a:r>
              <a:rPr lang="de-CH" dirty="0"/>
              <a:t>United Nations Organization</a:t>
            </a:r>
          </a:p>
          <a:p>
            <a:r>
              <a:rPr lang="de-CH" dirty="0"/>
              <a:t>Organisation der Vereinten Nationen</a:t>
            </a: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4577" y="1706730"/>
            <a:ext cx="6242845" cy="3444539"/>
          </a:xfrm>
          <a:prstGeom prst="rect">
            <a:avLst/>
          </a:prstGeom>
        </p:spPr>
      </p:pic>
    </p:spTree>
    <p:extLst>
      <p:ext uri="{BB962C8B-B14F-4D97-AF65-F5344CB8AC3E}">
        <p14:creationId xmlns:p14="http://schemas.microsoft.com/office/powerpoint/2010/main" val="193893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el 2"/>
          <p:cNvSpPr txBox="1">
            <a:spLocks/>
          </p:cNvSpPr>
          <p:nvPr/>
        </p:nvSpPr>
        <p:spPr>
          <a:xfrm>
            <a:off x="110169" y="0"/>
            <a:ext cx="11876184" cy="1145754"/>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3600" b="1" dirty="0">
                <a:solidFill>
                  <a:schemeClr val="bg1"/>
                </a:solidFill>
                <a:latin typeface="Arial" panose="020B0604020202020204" pitchFamily="34" charset="0"/>
                <a:cs typeface="Arial" panose="020B0604020202020204" pitchFamily="34" charset="0"/>
              </a:rPr>
              <a:t>7. Welche Organisation der UNO ist für die Sicherheit und den Frieden zuständig?</a:t>
            </a:r>
          </a:p>
        </p:txBody>
      </p:sp>
      <p:sp>
        <p:nvSpPr>
          <p:cNvPr id="6" name="Textfeld 5"/>
          <p:cNvSpPr txBox="1"/>
          <p:nvPr/>
        </p:nvSpPr>
        <p:spPr>
          <a:xfrm>
            <a:off x="3502774" y="5707058"/>
            <a:ext cx="5686634" cy="646331"/>
          </a:xfrm>
          <a:prstGeom prst="rect">
            <a:avLst/>
          </a:prstGeom>
          <a:solidFill>
            <a:schemeClr val="tx1">
              <a:alpha val="51000"/>
            </a:schemeClr>
          </a:solidFill>
          <a:effectLst>
            <a:outerShdw blurRad="50800" dist="38100" dir="2700000" algn="tl" rotWithShape="0">
              <a:prstClr val="black">
                <a:alpha val="40000"/>
              </a:prstClr>
            </a:outerShdw>
          </a:effectLst>
        </p:spPr>
        <p:txBody>
          <a:bodyPr wrap="square" rtlCol="0">
            <a:spAutoFit/>
          </a:bodyPr>
          <a:lstStyle/>
          <a:p>
            <a:pPr algn="ctr"/>
            <a:r>
              <a:rPr lang="de-CH" sz="3600" b="1" dirty="0">
                <a:solidFill>
                  <a:schemeClr val="bg1"/>
                </a:solidFill>
                <a:latin typeface="Arial" panose="020B0604020202020204" pitchFamily="34" charset="0"/>
                <a:ea typeface="+mj-ea"/>
                <a:cs typeface="Arial" panose="020B0604020202020204" pitchFamily="34" charset="0"/>
              </a:rPr>
              <a:t>Der Sicherheitsrat </a:t>
            </a:r>
          </a:p>
        </p:txBody>
      </p:sp>
    </p:spTree>
    <p:extLst>
      <p:ext uri="{BB962C8B-B14F-4D97-AF65-F5344CB8AC3E}">
        <p14:creationId xmlns:p14="http://schemas.microsoft.com/office/powerpoint/2010/main" val="17216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el 2"/>
          <p:cNvSpPr txBox="1">
            <a:spLocks/>
          </p:cNvSpPr>
          <p:nvPr/>
        </p:nvSpPr>
        <p:spPr>
          <a:xfrm>
            <a:off x="0" y="0"/>
            <a:ext cx="12192000" cy="1123720"/>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bg1"/>
                </a:solidFill>
                <a:latin typeface="Arial" panose="020B0604020202020204" pitchFamily="34" charset="0"/>
                <a:cs typeface="Arial" panose="020B0604020202020204" pitchFamily="34" charset="0"/>
              </a:rPr>
              <a:t>8. Welche Massnahmen kann der Sicherheitsrat ergreifen?</a:t>
            </a:r>
          </a:p>
        </p:txBody>
      </p:sp>
      <p:sp>
        <p:nvSpPr>
          <p:cNvPr id="8" name="Ellipse 7"/>
          <p:cNvSpPr/>
          <p:nvPr/>
        </p:nvSpPr>
        <p:spPr>
          <a:xfrm rot="21288365">
            <a:off x="509659" y="2358649"/>
            <a:ext cx="11831710" cy="4698552"/>
          </a:xfrm>
          <a:prstGeom prst="ellipse">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1293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el 2"/>
          <p:cNvSpPr txBox="1">
            <a:spLocks/>
          </p:cNvSpPr>
          <p:nvPr/>
        </p:nvSpPr>
        <p:spPr>
          <a:xfrm>
            <a:off x="0" y="0"/>
            <a:ext cx="12192000" cy="834189"/>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bg1"/>
                </a:solidFill>
                <a:latin typeface="Arial" panose="020B0604020202020204" pitchFamily="34" charset="0"/>
                <a:cs typeface="Arial" panose="020B0604020202020204" pitchFamily="34" charset="0"/>
              </a:rPr>
              <a:t>9. Welche Staaten sind Mitglied im UN-Sicherheitsrat</a:t>
            </a:r>
          </a:p>
        </p:txBody>
      </p:sp>
      <p:sp>
        <p:nvSpPr>
          <p:cNvPr id="5" name="Textfeld 4"/>
          <p:cNvSpPr txBox="1"/>
          <p:nvPr/>
        </p:nvSpPr>
        <p:spPr>
          <a:xfrm>
            <a:off x="0" y="5511299"/>
            <a:ext cx="12192000" cy="646331"/>
          </a:xfrm>
          <a:prstGeom prst="rect">
            <a:avLst/>
          </a:prstGeom>
          <a:solidFill>
            <a:schemeClr val="tx1">
              <a:alpha val="34000"/>
            </a:schemeClr>
          </a:solidFill>
          <a:effectLst>
            <a:outerShdw blurRad="50800" dist="38100" dir="2700000" algn="tl" rotWithShape="0">
              <a:prstClr val="black">
                <a:alpha val="40000"/>
              </a:prstClr>
            </a:outerShdw>
          </a:effectLst>
        </p:spPr>
        <p:txBody>
          <a:bodyPr wrap="square" rtlCol="0" anchor="ctr">
            <a:spAutoFit/>
          </a:bodyPr>
          <a:lstStyle/>
          <a:p>
            <a:r>
              <a:rPr lang="de-CH" sz="3600" b="1" dirty="0">
                <a:solidFill>
                  <a:schemeClr val="bg1"/>
                </a:solidFill>
                <a:latin typeface="Arial" panose="020B0604020202020204" pitchFamily="34" charset="0"/>
                <a:ea typeface="+mj-ea"/>
                <a:cs typeface="Arial" panose="020B0604020202020204" pitchFamily="34" charset="0"/>
              </a:rPr>
              <a:t>     USA        Russland   Frankreich      GB          China </a:t>
            </a:r>
          </a:p>
        </p:txBody>
      </p:sp>
    </p:spTree>
    <p:extLst>
      <p:ext uri="{BB962C8B-B14F-4D97-AF65-F5344CB8AC3E}">
        <p14:creationId xmlns:p14="http://schemas.microsoft.com/office/powerpoint/2010/main" val="33511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
        <p:nvSpPr>
          <p:cNvPr id="4" name="Titel 2"/>
          <p:cNvSpPr txBox="1">
            <a:spLocks/>
          </p:cNvSpPr>
          <p:nvPr/>
        </p:nvSpPr>
        <p:spPr>
          <a:xfrm>
            <a:off x="0" y="0"/>
            <a:ext cx="12192000" cy="1167788"/>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CH"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9. Ständige (blau) und nichtständige (grün) Mitglieder im Sicherheitsrat 2017 </a:t>
            </a:r>
          </a:p>
        </p:txBody>
      </p:sp>
      <p:pic>
        <p:nvPicPr>
          <p:cNvPr id="3" name="Grafik 2">
            <a:extLst>
              <a:ext uri="{FF2B5EF4-FFF2-40B4-BE49-F238E27FC236}">
                <a16:creationId xmlns:a16="http://schemas.microsoft.com/office/drawing/2014/main" id="{630634D0-8BC0-4C6B-8129-803F567671C3}"/>
              </a:ext>
            </a:extLst>
          </p:cNvPr>
          <p:cNvPicPr>
            <a:picLocks noChangeAspect="1"/>
          </p:cNvPicPr>
          <p:nvPr/>
        </p:nvPicPr>
        <p:blipFill rotWithShape="1">
          <a:blip r:embed="rId4"/>
          <a:srcRect t="27576"/>
          <a:stretch/>
        </p:blipFill>
        <p:spPr>
          <a:xfrm>
            <a:off x="7844794" y="1891145"/>
            <a:ext cx="3339630" cy="4966855"/>
          </a:xfrm>
          <a:prstGeom prst="rect">
            <a:avLst/>
          </a:prstGeom>
        </p:spPr>
      </p:pic>
    </p:spTree>
    <p:extLst>
      <p:ext uri="{BB962C8B-B14F-4D97-AF65-F5344CB8AC3E}">
        <p14:creationId xmlns:p14="http://schemas.microsoft.com/office/powerpoint/2010/main" val="3371833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el 2"/>
          <p:cNvSpPr txBox="1">
            <a:spLocks/>
          </p:cNvSpPr>
          <p:nvPr/>
        </p:nvSpPr>
        <p:spPr>
          <a:xfrm>
            <a:off x="0" y="0"/>
            <a:ext cx="12192000" cy="1090670"/>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bg1"/>
                </a:solidFill>
                <a:latin typeface="Arial" panose="020B0604020202020204" pitchFamily="34" charset="0"/>
                <a:cs typeface="Arial" panose="020B0604020202020204" pitchFamily="34" charset="0"/>
              </a:rPr>
              <a:t>10. Beschlüsse des Sicherheitsrates bedürfen (ausser Verfahrensfragen) der…?</a:t>
            </a:r>
          </a:p>
        </p:txBody>
      </p:sp>
      <p:sp>
        <p:nvSpPr>
          <p:cNvPr id="5" name="Textfeld 4"/>
          <p:cNvSpPr txBox="1"/>
          <p:nvPr/>
        </p:nvSpPr>
        <p:spPr>
          <a:xfrm>
            <a:off x="0" y="5657671"/>
            <a:ext cx="12192000" cy="1200329"/>
          </a:xfrm>
          <a:prstGeom prst="rect">
            <a:avLst/>
          </a:prstGeom>
          <a:solidFill>
            <a:schemeClr val="tx1">
              <a:alpha val="34000"/>
            </a:schemeClr>
          </a:solidFill>
          <a:effectLst>
            <a:outerShdw blurRad="50800" dist="38100" dir="2700000" algn="tl" rotWithShape="0">
              <a:prstClr val="black">
                <a:alpha val="40000"/>
              </a:prstClr>
            </a:outerShdw>
          </a:effectLst>
        </p:spPr>
        <p:txBody>
          <a:bodyPr wrap="square" rtlCol="0" anchor="ctr">
            <a:spAutoFit/>
          </a:bodyPr>
          <a:lstStyle/>
          <a:p>
            <a:pPr algn="ctr"/>
            <a:r>
              <a:rPr lang="de-CH" sz="3600" b="1" dirty="0">
                <a:solidFill>
                  <a:schemeClr val="bg1"/>
                </a:solidFill>
                <a:latin typeface="Arial" panose="020B0604020202020204" pitchFamily="34" charset="0"/>
                <a:ea typeface="+mj-ea"/>
                <a:cs typeface="Arial" panose="020B0604020202020204" pitchFamily="34" charset="0"/>
              </a:rPr>
              <a:t>Zustimmung von 9 Mitgliedern, einschliesslich der fünf ständigen Mitglieder, welche ein Vetorecht besitzen </a:t>
            </a:r>
          </a:p>
        </p:txBody>
      </p:sp>
    </p:spTree>
    <p:extLst>
      <p:ext uri="{BB962C8B-B14F-4D97-AF65-F5344CB8AC3E}">
        <p14:creationId xmlns:p14="http://schemas.microsoft.com/office/powerpoint/2010/main" val="347263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el 2"/>
          <p:cNvSpPr txBox="1">
            <a:spLocks/>
          </p:cNvSpPr>
          <p:nvPr/>
        </p:nvSpPr>
        <p:spPr>
          <a:xfrm>
            <a:off x="0" y="0"/>
            <a:ext cx="12192000" cy="1090670"/>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prstClr val="white"/>
                </a:solidFill>
                <a:latin typeface="Arial" panose="020B0604020202020204" pitchFamily="34" charset="0"/>
                <a:cs typeface="Arial" panose="020B0604020202020204" pitchFamily="34" charset="0"/>
              </a:rPr>
              <a:t>11. Was ist ein Hauptproblem im Sicherheitsrat?</a:t>
            </a:r>
          </a:p>
        </p:txBody>
      </p:sp>
      <p:sp>
        <p:nvSpPr>
          <p:cNvPr id="7" name="Textfeld 6"/>
          <p:cNvSpPr txBox="1"/>
          <p:nvPr/>
        </p:nvSpPr>
        <p:spPr>
          <a:xfrm>
            <a:off x="0" y="5657671"/>
            <a:ext cx="12192000" cy="1200329"/>
          </a:xfrm>
          <a:prstGeom prst="rect">
            <a:avLst/>
          </a:prstGeom>
          <a:solidFill>
            <a:schemeClr val="tx1">
              <a:alpha val="34000"/>
            </a:schemeClr>
          </a:solidFill>
          <a:effectLst>
            <a:outerShdw blurRad="50800" dist="38100" dir="2700000" algn="tl" rotWithShape="0">
              <a:prstClr val="black">
                <a:alpha val="40000"/>
              </a:prstClr>
            </a:outerShdw>
          </a:effectLst>
        </p:spPr>
        <p:txBody>
          <a:bodyPr wrap="square" rtlCol="0" anchor="ctr">
            <a:spAutoFit/>
          </a:bodyPr>
          <a:lstStyle/>
          <a:p>
            <a:pPr algn="ctr"/>
            <a:r>
              <a:rPr lang="de-CH" sz="3600" b="1" dirty="0">
                <a:solidFill>
                  <a:prstClr val="white"/>
                </a:solidFill>
                <a:latin typeface="Arial" panose="020B0604020202020204" pitchFamily="34" charset="0"/>
                <a:cs typeface="Arial" panose="020B0604020202020204" pitchFamily="34" charset="0"/>
              </a:rPr>
              <a:t>Blockade des Sicherheitsrates durch das Veto-Recht der ständigen Mitglieder</a:t>
            </a:r>
          </a:p>
        </p:txBody>
      </p:sp>
    </p:spTree>
    <p:extLst>
      <p:ext uri="{BB962C8B-B14F-4D97-AF65-F5344CB8AC3E}">
        <p14:creationId xmlns:p14="http://schemas.microsoft.com/office/powerpoint/2010/main" val="412327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el 2"/>
          <p:cNvSpPr txBox="1">
            <a:spLocks/>
          </p:cNvSpPr>
          <p:nvPr/>
        </p:nvSpPr>
        <p:spPr>
          <a:xfrm>
            <a:off x="0" y="0"/>
            <a:ext cx="12192000" cy="1130300"/>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bg1"/>
                </a:solidFill>
                <a:latin typeface="Arial" panose="020B0604020202020204" pitchFamily="34" charset="0"/>
                <a:cs typeface="Arial" panose="020B0604020202020204" pitchFamily="34" charset="0"/>
              </a:rPr>
              <a:t>12. Der Sicherheitsrat soll reformiert werden, was braucht es dazu?</a:t>
            </a:r>
          </a:p>
        </p:txBody>
      </p:sp>
      <p:sp>
        <p:nvSpPr>
          <p:cNvPr id="8" name="Textfeld 7"/>
          <p:cNvSpPr txBox="1"/>
          <p:nvPr/>
        </p:nvSpPr>
        <p:spPr>
          <a:xfrm>
            <a:off x="0" y="6211669"/>
            <a:ext cx="12192000" cy="646331"/>
          </a:xfrm>
          <a:prstGeom prst="rect">
            <a:avLst/>
          </a:prstGeom>
          <a:solidFill>
            <a:schemeClr val="tx1">
              <a:alpha val="34000"/>
            </a:schemeClr>
          </a:solidFill>
          <a:effectLst>
            <a:outerShdw blurRad="50800" dist="38100" dir="2700000" algn="tl" rotWithShape="0">
              <a:prstClr val="black">
                <a:alpha val="40000"/>
              </a:prstClr>
            </a:outerShdw>
          </a:effectLst>
        </p:spPr>
        <p:txBody>
          <a:bodyPr wrap="square" rtlCol="0" anchor="ctr">
            <a:spAutoFit/>
          </a:bodyPr>
          <a:lstStyle/>
          <a:p>
            <a:pPr algn="ctr"/>
            <a:r>
              <a:rPr lang="de-CH" sz="3600" b="1" dirty="0">
                <a:solidFill>
                  <a:prstClr val="white"/>
                </a:solidFill>
                <a:latin typeface="Arial" panose="020B0604020202020204" pitchFamily="34" charset="0"/>
                <a:cs typeface="Arial" panose="020B0604020202020204" pitchFamily="34" charset="0"/>
              </a:rPr>
              <a:t>Viel Geduld …</a:t>
            </a:r>
          </a:p>
        </p:txBody>
      </p:sp>
    </p:spTree>
    <p:extLst>
      <p:ext uri="{BB962C8B-B14F-4D97-AF65-F5344CB8AC3E}">
        <p14:creationId xmlns:p14="http://schemas.microsoft.com/office/powerpoint/2010/main" val="395389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itel 2"/>
          <p:cNvSpPr txBox="1">
            <a:spLocks/>
          </p:cNvSpPr>
          <p:nvPr/>
        </p:nvSpPr>
        <p:spPr>
          <a:xfrm>
            <a:off x="0" y="0"/>
            <a:ext cx="12192000" cy="1090670"/>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prstClr val="white"/>
                </a:solidFill>
                <a:latin typeface="Arial" panose="020B0604020202020204" pitchFamily="34" charset="0"/>
                <a:cs typeface="Arial" panose="020B0604020202020204" pitchFamily="34" charset="0"/>
              </a:rPr>
              <a:t>13. Was kann die UNO / der Sicherheitsrat </a:t>
            </a:r>
            <a:br>
              <a:rPr lang="de-CH" sz="3600" b="1" dirty="0">
                <a:solidFill>
                  <a:prstClr val="white"/>
                </a:solidFill>
                <a:latin typeface="Arial" panose="020B0604020202020204" pitchFamily="34" charset="0"/>
                <a:cs typeface="Arial" panose="020B0604020202020204" pitchFamily="34" charset="0"/>
              </a:rPr>
            </a:br>
            <a:r>
              <a:rPr lang="de-CH" sz="3600" b="1" dirty="0">
                <a:solidFill>
                  <a:prstClr val="white"/>
                </a:solidFill>
                <a:latin typeface="Arial" panose="020B0604020202020204" pitchFamily="34" charset="0"/>
                <a:cs typeface="Arial" panose="020B0604020202020204" pitchFamily="34" charset="0"/>
              </a:rPr>
              <a:t>konkret im Konfliktfall tun?</a:t>
            </a:r>
          </a:p>
        </p:txBody>
      </p:sp>
      <p:sp>
        <p:nvSpPr>
          <p:cNvPr id="8" name="Textfeld 7"/>
          <p:cNvSpPr txBox="1"/>
          <p:nvPr/>
        </p:nvSpPr>
        <p:spPr>
          <a:xfrm>
            <a:off x="0" y="3318570"/>
            <a:ext cx="12192000" cy="3539430"/>
          </a:xfrm>
          <a:prstGeom prst="rect">
            <a:avLst/>
          </a:prstGeom>
          <a:solidFill>
            <a:schemeClr val="tx1">
              <a:alpha val="34000"/>
            </a:schemeClr>
          </a:solidFill>
          <a:effectLst>
            <a:outerShdw blurRad="50800" dist="38100" dir="2700000" algn="tl" rotWithShape="0">
              <a:prstClr val="black">
                <a:alpha val="40000"/>
              </a:prstClr>
            </a:outerShdw>
          </a:effectLst>
        </p:spPr>
        <p:txBody>
          <a:bodyPr wrap="square" rtlCol="0" anchor="ctr">
            <a:spAutoFit/>
          </a:bodyPr>
          <a:lstStyle/>
          <a:p>
            <a:pPr marL="742950" indent="-742950" algn="ctr">
              <a:buAutoNum type="arabicPeriod"/>
            </a:pPr>
            <a:r>
              <a:rPr lang="de-CH" sz="3200" b="1" dirty="0">
                <a:solidFill>
                  <a:prstClr val="white"/>
                </a:solidFill>
                <a:latin typeface="Arial" panose="020B0604020202020204" pitchFamily="34" charset="0"/>
                <a:cs typeface="Arial" panose="020B0604020202020204" pitchFamily="34" charset="0"/>
              </a:rPr>
              <a:t>Friedenssicherung </a:t>
            </a:r>
          </a:p>
          <a:p>
            <a:pPr algn="ctr"/>
            <a:r>
              <a:rPr lang="de-CH" sz="1600" b="1" dirty="0">
                <a:solidFill>
                  <a:prstClr val="white"/>
                </a:solidFill>
                <a:latin typeface="Arial" panose="020B0604020202020204" pitchFamily="34" charset="0"/>
                <a:cs typeface="Arial" panose="020B0604020202020204" pitchFamily="34" charset="0"/>
              </a:rPr>
              <a:t>(Blauhelmsoldaten schicken, Zustimmung der Konfliktparteien und des Sicherheitsrates)</a:t>
            </a:r>
          </a:p>
          <a:p>
            <a:pPr marL="742950" indent="-742950" algn="ctr">
              <a:buAutoNum type="arabicPeriod"/>
            </a:pPr>
            <a:endParaRPr lang="de-CH" sz="2000" b="1" dirty="0">
              <a:solidFill>
                <a:prstClr val="white"/>
              </a:solidFill>
              <a:latin typeface="Arial" panose="020B0604020202020204" pitchFamily="34" charset="0"/>
              <a:cs typeface="Arial" panose="020B0604020202020204" pitchFamily="34" charset="0"/>
            </a:endParaRPr>
          </a:p>
          <a:p>
            <a:pPr marL="742950" indent="-742950" algn="ctr">
              <a:buFont typeface="+mj-lt"/>
              <a:buAutoNum type="arabicPeriod" startAt="2"/>
            </a:pPr>
            <a:r>
              <a:rPr lang="de-CH" sz="3200" b="1" dirty="0">
                <a:solidFill>
                  <a:prstClr val="white"/>
                </a:solidFill>
                <a:latin typeface="Arial" panose="020B0604020202020204" pitchFamily="34" charset="0"/>
                <a:cs typeface="Arial" panose="020B0604020202020204" pitchFamily="34" charset="0"/>
              </a:rPr>
              <a:t>Friedenserzwingung</a:t>
            </a:r>
            <a:r>
              <a:rPr lang="de-CH" b="1" dirty="0">
                <a:solidFill>
                  <a:prstClr val="white"/>
                </a:solidFill>
                <a:latin typeface="Arial" panose="020B0604020202020204" pitchFamily="34" charset="0"/>
                <a:cs typeface="Arial" panose="020B0604020202020204" pitchFamily="34" charset="0"/>
              </a:rPr>
              <a:t> </a:t>
            </a:r>
          </a:p>
          <a:p>
            <a:pPr algn="ctr"/>
            <a:r>
              <a:rPr lang="de-CH" sz="1600" b="1" dirty="0">
                <a:solidFill>
                  <a:prstClr val="white"/>
                </a:solidFill>
                <a:latin typeface="Arial" panose="020B0604020202020204" pitchFamily="34" charset="0"/>
                <a:cs typeface="Arial" panose="020B0604020202020204" pitchFamily="34" charset="0"/>
              </a:rPr>
              <a:t>(</a:t>
            </a:r>
            <a:r>
              <a:rPr lang="de-CH" sz="1600" b="1" dirty="0">
                <a:solidFill>
                  <a:schemeClr val="bg1"/>
                </a:solidFill>
                <a:latin typeface="Arial" panose="020B0604020202020204" pitchFamily="34" charset="0"/>
                <a:cs typeface="Arial" panose="020B0604020202020204" pitchFamily="34" charset="0"/>
              </a:rPr>
              <a:t>auch gegen den Willen des betroffenen Landes und der Konfliktparteien, Staaten setzen ihre eigenen Soldaten ein - die UN stellen für diese Missionen keine Blauhelme)</a:t>
            </a:r>
          </a:p>
          <a:p>
            <a:pPr marL="742950" indent="-742950" algn="ctr">
              <a:buAutoNum type="arabicPeriod"/>
            </a:pPr>
            <a:endParaRPr lang="de-CH" sz="2000" b="1" dirty="0">
              <a:solidFill>
                <a:schemeClr val="bg1"/>
              </a:solidFill>
              <a:latin typeface="Arial" panose="020B0604020202020204" pitchFamily="34" charset="0"/>
              <a:cs typeface="Arial" panose="020B0604020202020204" pitchFamily="34" charset="0"/>
            </a:endParaRPr>
          </a:p>
          <a:p>
            <a:pPr marL="742950" indent="-742950" algn="ctr">
              <a:buFont typeface="+mj-lt"/>
              <a:buAutoNum type="arabicPeriod" startAt="3"/>
            </a:pPr>
            <a:r>
              <a:rPr lang="de-CH" sz="3200" b="1" dirty="0">
                <a:solidFill>
                  <a:prstClr val="white"/>
                </a:solidFill>
                <a:latin typeface="Arial" panose="020B0604020202020204" pitchFamily="34" charset="0"/>
                <a:cs typeface="Arial" panose="020B0604020202020204" pitchFamily="34" charset="0"/>
              </a:rPr>
              <a:t>Schutzverantwortung (</a:t>
            </a:r>
            <a:r>
              <a:rPr lang="de-CH" sz="3200" b="1" dirty="0" err="1">
                <a:solidFill>
                  <a:prstClr val="white"/>
                </a:solidFill>
                <a:latin typeface="Arial" panose="020B0604020202020204" pitchFamily="34" charset="0"/>
                <a:cs typeface="Arial" panose="020B0604020202020204" pitchFamily="34" charset="0"/>
              </a:rPr>
              <a:t>Responsibility</a:t>
            </a:r>
            <a:r>
              <a:rPr lang="de-CH" sz="3200" b="1" dirty="0">
                <a:solidFill>
                  <a:prstClr val="white"/>
                </a:solidFill>
                <a:latin typeface="Arial" panose="020B0604020202020204" pitchFamily="34" charset="0"/>
                <a:cs typeface="Arial" panose="020B0604020202020204" pitchFamily="34" charset="0"/>
              </a:rPr>
              <a:t> </a:t>
            </a:r>
            <a:r>
              <a:rPr lang="de-CH" sz="3200" b="1" dirty="0" err="1">
                <a:solidFill>
                  <a:prstClr val="white"/>
                </a:solidFill>
                <a:latin typeface="Arial" panose="020B0604020202020204" pitchFamily="34" charset="0"/>
                <a:cs typeface="Arial" panose="020B0604020202020204" pitchFamily="34" charset="0"/>
              </a:rPr>
              <a:t>to</a:t>
            </a:r>
            <a:r>
              <a:rPr lang="de-CH" sz="3200" b="1" dirty="0">
                <a:solidFill>
                  <a:prstClr val="white"/>
                </a:solidFill>
                <a:latin typeface="Arial" panose="020B0604020202020204" pitchFamily="34" charset="0"/>
                <a:cs typeface="Arial" panose="020B0604020202020204" pitchFamily="34" charset="0"/>
              </a:rPr>
              <a:t> </a:t>
            </a:r>
            <a:r>
              <a:rPr lang="de-CH" sz="3200" b="1" dirty="0" err="1">
                <a:solidFill>
                  <a:prstClr val="white"/>
                </a:solidFill>
                <a:latin typeface="Arial" panose="020B0604020202020204" pitchFamily="34" charset="0"/>
                <a:cs typeface="Arial" panose="020B0604020202020204" pitchFamily="34" charset="0"/>
              </a:rPr>
              <a:t>protect</a:t>
            </a:r>
            <a:r>
              <a:rPr lang="de-CH" sz="3200" b="1" dirty="0">
                <a:solidFill>
                  <a:prstClr val="white"/>
                </a:solidFill>
                <a:latin typeface="Arial" panose="020B0604020202020204" pitchFamily="34" charset="0"/>
                <a:cs typeface="Arial" panose="020B0604020202020204" pitchFamily="34" charset="0"/>
              </a:rPr>
              <a:t>)</a:t>
            </a:r>
          </a:p>
          <a:p>
            <a:pPr algn="ctr"/>
            <a:r>
              <a:rPr lang="de-CH" sz="1600" b="1" dirty="0">
                <a:solidFill>
                  <a:prstClr val="white"/>
                </a:solidFill>
                <a:latin typeface="Arial" panose="020B0604020202020204" pitchFamily="34" charset="0"/>
                <a:cs typeface="Arial" panose="020B0604020202020204" pitchFamily="34" charset="0"/>
              </a:rPr>
              <a:t>(Ist ein Staat nicht fähig / willens, die Bürger vor schweren Menschenrechtsverletzungen zu schützen, darf die Staatengemeinschaft eingreifen (diplomatisch, wirtschaftlich …militärisch)</a:t>
            </a:r>
            <a:endParaRPr lang="de-CH"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389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fade">
                                      <p:cBhvr>
                                        <p:cTn id="2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AutoShape 2" descr="data:image/png;base64,iVBORw0KGgoAAAANSUhEUgAAAPQAAADPCAMAAAD1TAyiAAAAe1BMVEX///9brf9Mp/9Wq/9Rqf9Kpv/5/P/3+/9EpP/e7f/0+f/t9f/r9P/y+P/i7//a6/9hr//R5v/K4v+ayf+q0f9psv9ttP/U5//M4/+izf/A3P+Dvv98u/+11/+Ow/+Vxv91uP+w1f+72f+n0P84n/+LwP98vf/A3/8kmv9ph3DDAAAgAElEQVR4nNU9C5eqOq/QFkRFRBAURUEd99z//wtvk75bUPfzrC9rnX1mHCxNm3fSNIr+IayLw72rh3PbNGUcl017vtaPy65Y/8tJ/DtIi0vdliwhjFIaG+C/UZawsqkv2/S/nuSfhMWxHpOEUYklYyTJsiyJY8LXgMk1oIxkY11t/uvJ/hEoHg1BxDhWSdyO9e1e7fL1Jl0SdsyX1f3S9W1JCKwJXxDSPJb/4zu+rZtEIsOu+0O+sP5WELJVP6f59jaUiVicpBwO/8Fc/wzk+xgxZpxsjyHZ2kgLSHePnhD4CmF18Y9m+UfhOBIG06fn02rygRBpgLQaYoF3e/ofI/N0XxLc42E3O/NppAG2Ne43o930cgnIu8WLv/4l+M7n/rLpkKyT/vTq+/NIczhcGdBJdn1B5cXXeffBPP8crB/kOPOnRQ3zZaSeXRQBL5HmK3cpuUCn5Dk/TEGSsnvzlj8H1TnL5ia8B8ok5f3tIG+QhteMGYXdnrXXCi7us/ElPf0hWFwoo8nMfE+U7zJpPpnHe6SjaHnmS0iTbk4wbIEHGL39ZZEniDebVqTFSED+fH800idIc7RHLh8YnVvFAwFrjqP90St/DdIuA6ORTBNvDdRILx+O9RnSfDdhJUkzw7tbxJqj/ddkGhIvf0M9+foSKHv4mNI+RZq/NmZcou2n/1gJrGNy/fTFPwWbXoxPx6m/dhlfjeYn7Cgb6Vf6WAzOaXxms5/SaaPlX3BQK6ZGn9jMvIHN+JSyOZ+s1gfCdpvVap1XTZJ8PV8/n7d8wZPJ8VPtqbI/brreEjk0WYZ/hAVh7Scqc3W8dD/atolRmcN/Cf/nun3rUt64QCP9FPMoAv/zWNca54nlrjlpZzM8ZyA/1n2WgSdF3UACmF5JXx9fLxoSE5sSAwPTWPMh3gzzE1Cr1aR9+MeRz4a+FkrpriuZdKu5mxmXHOKYi74GvE4q3E8W14dX9jRMIplSXo1ZvkWUntvfl+R7vrWXRK9lMKt1yUl7fCmKvp8UPSeaZM2wPy5zeDonpCiGfJUvq/3QfCWw+9ynPFfz4+z4KMmE6siz2N6T+mv8UC9Mw6L7P66TtxpnElglSwj7DC+G2A4ZiECWNde7LQ6WrsoqTtc2YcI1m53yipM4G8PPDVsTMFMGPsZb1GbhxDIgJyMfg2U+JDMkp0ZowJBkbLz4rLYM9XR+6Rl6Gc1lTt0/SUybkAc6zdYE3tNS1vyiAkvPhHX8/7UeMfYfqZKp3Vew2AsHsZ+KI0wgzWF16sHoY+wxwzAdx5qGCPVqY5DAc/4Qm9Ay7yHno7f8/1vNMcRXCVXGn5kbfFELh2s/rY440tPfXDwwAkHqabRP8MdQN5UKa9yDG1/sOafoFRRcsGQwuJaNzDfrq+lVF7AHQk3GWbk0izSHQ49y/jH9R74J4UqvNTnCRkW/prY3sKBgz560thq9R4C22xkdU3HCpkn/gsRmkU4P91osNGWTDlvB/5Q43wXscjXPBLb6AmswZTu+ghTIBcm51BvNydSWRijTp5HO0TMaX670LNKtygvAO8cJUyNtpB2i4QgjbRXWaEpkM0bFKxip/I4eClfAkt45OFWUlhOreePMzMo3JsIs0pbcBNYOXGW+HxQmZYmKdIR/j4k10zP6wJ97A+rFDPhxkKueAA5b4xeswG5eXRktfXmzRnvxrVs/z9NPG+vAu1qUlNUFlyaxtdwNYrcTWFNQOScchPyE4hLWSAajSuomKJAaEz1ouJjj4hGwdin8xLeZnN/npF4IMhfrmNh2AOB8RZWCqkXCHkWuMlJYpFicvvHebEA5Qs+RMLjgvUirnQkH8nkluA4+1teEk+QnMbJX0ru3/BGuRBITIEj56GhtHUnMzvrjImO4pyJ8hFpLyMLsYwn+LVYJKHRPNZfwdczUEzcSK2ZzKHzTgp34QepxsToQslvNyP60N3v9g68va+WQsM/SwrxzrDv9jUbqzgKmTkH01FTv3EcgFgnduBa+GCNXbYkeAYhLjwZYS/YquNzNOn84Fw6nuh+bmEAMkdBm7Ov7hEn3NAL8xl15KnQul2EmLDQoYgPoqFTLOYj+JgKlGf8MV28NZ2xAXI2IEpcSKsC/4GZHaZ7Xe80NNMkI05BXQ5wRarvT+AvJ4sFLmNy1CxGzJ0R6Ab+Fom0BnAmI+tY6Uz7AouULzz9OhSFJ91H+1tXcKMJAy4Yvl3wN2ijyGa4OHDUp+fpOFFFMYnxrmEpCG0Ws3WnGmr39XYutyXbNByb31NA2Qlpy58N+Xk71zBgI81Z8mz/xNgX6UNSNgn+gmRDYXWLMUI6/51gB1tEdBOock94hWwF+I3t21TZPMTBYYGa66p4UvU+atXethlIGNp3Eep3y7SMN9XzYIov1KiB5ysjkPkO3WnwbbCryGudhFW0EXaAJmDDkN5BPfFLikU0i7FMP63ja1QXI6wQN8fJ5MjLOkd6b07NMwAdNBrXdl29wESU9LHEnqe/ZctpKVE4NrZE4w43ZJRA3EkzN+AP1S/e6qrUEAL7AL8PXYUB20aPTcLHorKQsnsKl9mIDvspKt4Nwps8WMSqsSQVBTxYkGWAukrhyoVzZCJJrfRPySCqh5deL2ob0a6O0VAwS+YzUNiSKOQA4cU940LBSk/b9+opZuD5Ick7p6aqH7c6eWuLm2mEsQWFnvgPCl0Iv9UUiqVlP2FVIlSiVZ+A5RkpbgOGdgkwuSin7xQakXFqFxLIDJ3MqpPFAor1OiLdp4yS/IiMop3IwQpw+rizUDYfE6C0l+4hcBktTX9lsAuSIHNEqUY9wV1b8TY/Egh1dc5z7gQXexxYSMtkwqSrnLLI1pMRYvFVT0kj3OSdm4hs+wFfyral+NMYN2okVGyOggtmQAsWFlKaJWFOZytFEBAIziAssYtQdgfcxgPI8z1gH82bo+swXWoX2Ch0SibP9aDBUwDHVlLfRj+LurwSJgurl5mkTTcKeEZizYAW0ONfqjVof9tS28/WHMYVvcqwtCs9L0DlzBQsvbe9dDL6p4KdF2SpU2I8m9JG5k5Eo0bfWVk8CMm8Uv8FyZPF0QGLBvx1pIoGxC81RVFIVp5hwqh1TH1oWKVoz2WR+U8D2BdIiaaIk0qj0NXeayjgIIvF9GNXPm9LG+qaRXmTx9FZ3QhUtxKJy/VSYcLci0SZU0RCz0gLT7DVGLV/Zf6+Rjo5gYdU4H8rO2v/4Ecd+5Qd3Ik0BTDqqR5OdTAKAwZyyaQMZOKA0SBcWh+gIG/fnMl+ScMqwRKPa6ysxrtEvIX0H3iBP9DGGqGqNGA/YmstW2xOwQj1U8TQIqikzAqKmo0a6wTCBxFkrnCY0isA+sAlH2OHcgnuXJRdm6CxwXcD1Feu57Ymv3MWG17zIAFfWzIoL6RwUWzyoQhrkAgtFKvwdkEae5mb2RLIbHHf/i7YcUViPXIIkL+JFi7y67AdK6/2lyudSduesuIAHo5fZyt140pHvlzY++PwOqrB4hPCJYPhx0qBDgx23DKR3tqjkerFxESlyGkO7BFbZkyxXeGUyV22zhpxVwnSmMkna62lSq9VZioEu/UGB7EqTODCDmUHovhEpL1ycg6Zq1MOj/woRAJR/p73K7wORbiTvLUnokg80lIpxPKHLEfJ9A6W+UNeegaeeqd/K/ZTN1rWw02aqa4pqJWQyboEqri7wcWnJjSAZgBkWKNKyyAPUzolEmn1LvwzV3SAp8EqDOFsxocIwR95O2OG7nkCclNHrvirWO8J266LaXym414yE1jn3JxkIRENdOYMwKydKXxxQEz0U7H1CQiWVlADCc2TeK4pMI815PhEaWphzhSSwVRamh1oaEPyeT3MMLdKoagjED67fkli2WpCtv68QSSClSx4pGO3gPVqFResGStiu1M+2cK5WBPcURW5LZOxxLyYoAoY+gdxEmBiUTB/Hz47GqkopjaUYvoWUDCEkDzkwXx7Rk3nex5brHErszJarsqoRIseNtagY3+b/fxBHw8Koi0TkbqxPmXb9TkzkKzfolkpWEFFw35pD6SNigTWlKOoTscCjIpwmZn5otw2Selzbo+R4MjuKhoFhr6TX19PFkNnBXqGfASA45SUU9iz2jOFasx5nX2lXiJAqRoCkbeZpeCmqK/EA7rPA8Mxk8I1zEvXUC0h4bxlGZSjY8fADZ9rA8dgGehocDSodnQWV+jkCcRPkDmMTMRHAjS9lNoEvJigGxRlGsjuBtGtZSWGNNZh3XKAMX44BaPEI16u+udEEqg80ppTDhsIfoG6DuEOINF8d7lMS2BlF2wiFa3wAXIKtHqlyhoGUpfaA7BTWbQpC9oRuIaMOmv4TgTO336mMYyeBGAN/1f1knVk5mKeUZmcy6XhMIY2OBumRttVX1jj3zKOToACi0s7jAvZXegNckyDSo6Rkhz9lqBvZEZAWxIOemrS3DmyClP3qV/6JJStwr1PIeUxp7WmkIZxHx9bgHC33VT1QXwbd/E/SWBG1sCWJMJnOFMlbFha4EuhglX1y8hYpzgJpQq7fECgnYCP3E77aTmTjiRYppZOx8Bmkd3npKZfDpeGCyzc9M3/zwayVX0AdLb2gEj+VaUjqVPgdVICE0+NFhtSXxH6Oj+KxJReYXgYn9nkPWIk20/UAk0hvyRcDSWtLfm5oANYendXU07pLrj7lj600oOHnHBWvQtqZsEI6W4A+QBmxZfqTSISJ3LemQeGNZSEoAEEyEy4KkV4+T7f7ClPjrrheocx01xOkkK+A1LZ8S7pFs/Dem+iZu04H6XonIDaQbpbyi1L73QITlNPy6H7CZBbbwBXqQJv1ZJmQhbQSL/vyxm1PkOC27Rkt7/WBC01v0Uef4q29VxuL6mMWaRngR1lwvRictXAYA8vkB/XkU7jR3DVsIbc4xm0VeJAa6aJNJO4FxkmSB0wyMcqwzmhS935xw4l5omxr3r9T3AqmwmEVrZSb7JC3QhowAwm+Vk/JaMPCShAKSAMLtPSXHgz4ds3lZ39a9vRyc+lTIb3NZKjxMUabY4OCYrzj++RCbSj4E8xldAjAJ+4ECGZlEM5uQFPlDGYE2Q3zlrpwXGHKVZpnDPCFdum9CqKswnHDjBCePmGtTec7IjTtlWaChrJ1C/5mvF2mX8OJ8Pl20pbgJhJ99D7zPP2KK/6BWte1W7WskXaIZUucT1WuQKf6b8w3x84+dQcMsHcrRyzxtD4NMaYpWTycGll5tX7It3Lfk0sVTs7WKc0ni+++EfbtLzt/QhP8Rb2cwebmipD5KqmFWutPBdE/1Dd0hII7c57ByTzi4rTsZj42Ac6xUK3HXh6WxjdwzjxKoWsy0sliAYl/Zo4FnZNT7HEYZzBXtuW2K6BSfzHkIBV6YIZKWQbnfG1OX+oqfq2Zma+eDr7s7ny9eaWxwUItexXtsCyYZM2o0+5MJH5WVq16uRyvuEpaDnylgV0w+oZxYxnXSnZhEZISUeBw3ITgGSJtp+Gw6uXGBEsD4+vhC9PSs+ZzzuK31kObDgMeVxuOqyiPDClQ0hWnxnq4LGQYMFGbmwILukJjT13BBCxn6PGot+4oI7zCurwIPh0jnbYHntbsYGglTAW1XgyUGy9utK5Hng+wBoGG5Qa3PC3tPxCXG5JRzbNYgNIBYF6BFKdIl8svjiOoj3aMSk+jVLsjT2wAuW+dwdaS26Kdky/HYOkczbt3aW8h/ep0jD2Qm9PXEFD+AMAmZlBCAd4TdQKvMAlHjHDjQqu1hQncc86M9ZZGd9RrJ9jEjczjn/RGW0VaGEyJ3OE9v75163L5+4QsvwZ83TywnOMrzRP/T5NQcv2D9jvUJbs7O1IvKmlx4bcRX1zYCKJCS+uG3lRdigHw450WacD/ipp6FdBQwLfeYScuKexIIMYhkBKGAGnuCFxLPN3zFUq6qa0+89GyZVRDDIs6oY8H9YIYpVl6oORKJrcziTRafjUqugadE1F0kRTK/gQJUikC50vqysmBukr5QGybsEDvcBMZsenhwf/jMnTMrtkHaFNMsuUJbIsbOeBL72sMPS2M0NeqiGKUO44bWIKRhyQhMnyZSP/IouGrsogat24MtEXmfNBZenxxxtBUKWYxgwhyS5UvJyhhChqO9K3ce1zGGcQ1vzvzgKicEGxNqyfihCvWUrrimkDIYXRCs3TUFSecRSR5b4K4kK/C0MCW9tMoaKUQn89snlqyezb5gA9ltB2+n0viZR79aVRMP9CikJa1wDXSMSqgNZocdyYYA/mQyfwsFhYcviTSQAU+0q71D/mlXhysqMd7Oao0djOFAfdSjfypPtpqOsTr24m/1i2DKz2kt0a+XkWwDgsduVjQ+TuufTmrdjIOhGZjKUSqCJE9FQkXvpouEs/sxcMDSFoFrMaOsQos8+8JUzR2T0IXjH6ANttvo2se+emoM00cLsuNd1nLuDsGzEqI+wmnECpnj8B2jRyB6/Edxi1wm9aZyssGNicnIydgJqUfjDMAL3GxejCFSu6exV56gJ2f7zca1qmGKboClQsux5tNYx2ku0kCRruEQLhRzLjELT8rQ36XxPR5gYURQf2rzkd9G9tEaC4uNh0zWNbbgXDY3MT6fR+OY+yYHzSBbHG3P7kyMdfm4AuksQ4DlYbj2nWeEoliHS48qnASmqNUxZLA5+Q2Sqsjo/yP449Y1iNxmtYlRRetGlqxkBf3ZerMLa27+gFfHmnbR/trdbPImyt+cALqLGhNcntrmqmKpr3n7PHFdyMTpTbWi0SZV1KYCo8Moo6cbkCnCuyktpIal0v7Uc1KbGx66xnUl+2AfC2yOmjTiuL5CszUi0WxrFAY9cHI9nDxo+Bf73DWhphvE3E2cy3FUce3QCKLBVjbGUtwBvh3AGnhN+a2Y8OtUWqFEOBdDyIqcRvu9tlWgq1r8cFVpuSJqVXHVei70+UWRP6Ldzhru2vnyRJuE7nB+KuJpjR6+zCRJTwJtEY4XlZsvTVLAsuj3yWRRgeYjjnk42yB4k4QkdYb8lRWP71ti1V0KZsuPBj+Dmntv3EkHa3BvU3XEaqNYQpEJtSWcKFS8XecijyZg89dhKqGH4ERNAlzVjpfbhcdbMOludxuFwSXJRn/ZM/o83RHON2VA8mSr+K5Te5F4m7O+la/3envrQAICC35/w8CtnzCvfhlh7C1wmQPI5I7VSucyvUXbCfWB1S12Gh0+3Ri88Ym2hhgsQgNPsf6CvxXgv5DW7WEcbugdui7yj7Q04wIwA5nFvi/w8k/pRHRRhDUv8hEGk/m5jkHCC0peJDboNlKE5w2BIACyqnJNOGnpWwXSQ0woTK6qBpSOOdkOw27uvsJrGGkxAL/dwi6KsYSZSYZ2n5PKkxtYSBy1hRKUgimi8xjCJ9aO693rrLStAvmRh/HdVq4HzfrzYYbbN1qA7DmsKmyFiwglAJ1EmRdi8eQvMGb7oslAN+pc14Y8H/PayuKZQqfOeHiBsrgH18AgYuwWfMMkRecb2TGCYVmEAQB2qK+HwXBaS7IHNvlCAKGf54+ObVPlZtX9/71Tsv154LM+bb/O5c+Bmmhn1GWpYKllcZeSzqX4SeCBuveFGvIsUHLThJ4EAeAfVwEUXJhwmHZ3mT15OYcCgdnKYXrU3mW4M77HUw0jbQ0E1FG9yCpVAagNPl4nMwZGD+Vh9G0/cGtmwZ8Mvae+WQlJvXiiAXE8KqvjLHpwy3jeL5WL6Q4iNc6B9PQscBOflOu2khvlbVBJt9/R8babc0JcxFqwEobebZH8x4cb+NIk0f0PqyFSPfUPyhS8uFOh/QyU18fVeexnCYlAWzY9jng5NjaD9/2tiM6CxXs4z/vdqL8GRewi9yE9R0QVS/SQ2EQYQH4TEXwXSBywT0Du/Zj1AHW90nfWwMFMn1SN15U+7ml3jYVVc0F3/t0Y0LbuCxKQEFWZrnQ1bZW+AnO960j6BvIvZDxNdYoJk/MLzMpfP/fg9PbaBloulZqVAVPP3Zn5zhUHZUyidWiovZ4qGzdXa2WWRAJGGv9AeM/ssVUYMAAziJPgurJkbLZrd5Wu7d8g1UUfnioFQfbDVgpEZOKFQuj2/LgGuigu9ALqndGYqlTDAFjv5L1/02pLguEpAkPxxwmSogBTre8eOtyUEE5eRKPzpeDbJMz7ZWJe0fGLRISO1WxOaG11EE2O65eQ2HSBa3SG3jlL0hR0PVAM99rPk+d84EkLEmycv3SpW7vggjvXsjXeHMSIOJsuTP6dJpYDzlBoZQUl4oRpQZ3hr9DHK1Qof9rHBpnGoQg2RHqH6rZsKkOBWLFk+9XHG2CfZ7c8qNWkHixF1ZVhMLu6y4estZDo4CWSeYsiAARJNPs8zzM87VgstQ5VS4HYRMNnxDpdjcbIAdo1FQaL0N981OnBzvbtNItu8DHVkiqGPFWn+pZmhVxmcVlnuWLNJSULDUNTgRBXJLp4LycvSi5Z69Ugs6MB0FZP04Ijr/eeijtUYg+jD2pp6ULNB5AyeJHPjurpbpfnDkf4ZGLk2d+5e4Zj1jTUqqUQdiPOxK3EzFTC0wW7eJncRq/SG2wYmiwoyoB/YxWeptSUTNuopGNOV8Oh9GM0np6ps9tdo4qytFTt71Qz/gqnKAZoWhpnIvpQgDo+VJFGzZpvfNkeeLriNFw5Qp4V1V/9rp8CkXNN6C91EyeKokHdeKLUY+29ytDZ6O2Uk54KT3YZ2zzBecvSX/SIvabxa/dSuNRrP0akyB/B1yojJcTklyskFbzxQLIIdpGllG2U6IcM+qmJnxLPH0zm1HXBQqjfeRA4qwa67JkPHf7W/fEQ4LwwSzipvjg5i/80zdC7RLdkYlHJNJyL3GEtIHOD9pa4faxPD2N0fVMM8jKP7mcziXe9OIvrVqfM7POgNbQZVEGVXB9B5Z8z6Y3Dbk0fol34lfPnUz+Ls2wBaQwqfkg6hS4qADF7LXaX/4dGVEB5smJeWMrygELbfrOy1s1Ea5VO42zTSeL6op9NLFZKtDv92mY04GsUIedDv7ZiYNfJ2nXJX8zPMixEEif5flgMaGORrgiSgc1qmwY3nQwbXu4gY5bmGu9eJlDWgsb7sqJA7A98yU5Z9DDhbEL6vvsO0pnvcqqURorKA6tqd/hujVO2FXWTqCpRa93KzzEFVkk+GKvCp1xBwWVHJlRF5xYUS5rm4q74eV0IlYLF6CtVbDPekSoDcWEwz1az1A3q2uliqE4z60m9ovpwANmigdb6T9hXIheRPQzwb9WrIniUa4SvuWASyO+cLMT/1QYCZ22BpqZCKkVwIGzpnM4w6naZTSQnPBVr9zQudKpWW0KP65+cV5YrlqZRC23yuXjIHvYEWcqa0sbPilJP6K8iN5QtgtX5Wmfk3iKKMBOU9R9mg0be/lbDI2PUzivelEadL9lldUVEeawz1Ugc8EJUCj+IvNPbltxfQmD2SSuXKRMg01MUCdLCVNBMHGUmIly+BG1uDAIOHub1iX8c5y83vup2k+Ysl2Zu4rjmXbg4KsB0tsy2kcnLRUZA0KXbFO20MlHBBJ7f6P565l3KJ0a8Q6uhkxTQswe8rZqHiXQ4lMGxGWX1R3RFJrFtvEZnBSZricpW++Zia4oHNe+Ooudfh5OppkJOdXrpTsebmcKZw9djr74NcBgYjGjOWJpp8AZug7IV56k41hy47LWRyix0RMIVLFg4HpYFdVPP8q1nfY6essH4PzsNIhTkGbZThS5fzdWyypk0r27logrHFr14i40OCb2sE5cAA8LCQ3NYsHDkqIBWxdvgRLkgJDeoteHKuK/0NguhQ+L2DGRF9K3CWyDTQJiv/GbI6z2FZDn3rQN11+FdKCd+sUVi73zO8htvu/aWhEu/CqKn5WYpOorKSvcoMpENpTIseVabNWgWBhYp70kcFE2XkPO1uav0M/QXdc/0BKhYcaqzjVmOSecYI0swx61/oXJE4EOhl4Bum2DigLJXqMZM0kDT1laJYwVQfCSYgVbojixlrMODlsCI9SBEa5MBqWroAsHeU4cXInbYMVK6O+VrqWNS0VVLdS7e28+JEGLgI6aIjMRFGg0GiqigVlllFg4/Gh9Go9mtSzLrwjCcHjMs/OtcDmWpZ/5I4F+sf00YqV0MlAPMdTkxG39VH1PE+8IV3iGOYqtMx47kZJdK6SlGt2J2BTKTzRH5FKiEdyb1bIrUNvYD9jjqfxv5mUAkBQd23MJO+hdm6La5VDaLC99L81fjDHsvnL+dmUOgrHoFsJi52UPZ3D7tH6VnVKXEmnZx0oFhawnpAIGywzJ5GZ9UQ/lCY87ngZcj8nTJfLQ9tzD5QrlXp+ozgXSjCWPPmuqLcawqDinfmVcOW4pznXbxCw2LXhWA6qTMjhbDMFWo8hFQExwfaMic/LIjtDHMl8ne29BLB932s5bS6DBETtZjrVy/Ws6XAPbczNknIizHtt7LLMsg61NTsdNuihuhGCntgFFIBzZbp43IOr7M7Mmimu3F/vhbzQXA1bZv4hxi5KoUs5ERcFlNkCdqBaLp8oDfwh6s2kyPJVv2r1sHUtyKsYN8jrGOxhOKjT5iDbFrRbyldZAwulJsAq1/rUaWz8od+s34flGkLKj+U1ghGbRmokcw8aVOOagpUCwFgdMmbvGcrH8rhm9lpnfjsodowlYnEa4h4Mqc6Ts4wSKEOBuQIggFadrPG3cGmz4LpxDcz51D2nLzBR2sv8S3USV2NHhHDW0xLpEDpKE5RiRXdAAY030ql9sMT5369Hq9GwybYSpYKW442+fzUSNDLeC5cAN5SQoOnSPGqtEbAR3T8EHuvmUWS7tMIn5L9GfkUg7CnKRBQ2uOMkrP3dv8/WLFlSbwx0aS5kFcqcagj65LbyhwCR1WjbB7a8qcxfBIXT+z1qrF8t21cOLmue+0EgDiVjqog57nTTGKNA1ojjU/C0ixc1JAjbnvmme/XxwUAdBFVv4A7DuRxsAABBASURBVN7MYeoNUIUMy6vIrHEI7SL5k/FzsDlfbpCmUBOqH4QmKr75ZxpAY784TkFPnH8y1wl55+eiRfOmOZQtJJ2+lhYQs9HUmrvMiG8sM8h2FE3gR5OvPunC6dZIrwltcSFGW+QNpjs3A7SEZX3YdutwHf0Dau9BNxjAs4RhT/qHac3VgRCWPW7VYpmjfa4ZtzSiV2lmC+mNFbTwBDrAWfZVjOAkudKKpytcAOLK+sUer679ecjiLzESiyduH9iYzlw7bAKqkhc/8DPTStkX+uaeFkU98gOMHIyGi75J0B09nbK3RQWw62jsPjulMglfKLBBFgTk89Tt9hYiLX60urbYmCW+i2sRnQjDSF0nLjCx2i2PoZaESOXVx1n0lnUcjUPgkX0OGLi6Bqd7IyzXUo7nmaLsOukzlKZTQByHFo220gDwGIPK5IHuzjPTqCZnIVcdM+i+0we2JzTFZbF61/J3cAae4u53FuoE00v0JAsIZUwe3P+VhfPEBS7WkqgeL/gzcktikQYXG4lfPcJVNG0nbM8CklWkFTN9U5f0GrjBdSHxxJ2HXLRKx3PNpBsorVwQNOad06WKJ8Nx0DZQdg0Vwzxtmp7oGoWcMxn3FHealrfVi6Tfe4BWEHUSk6CSAQsZpWRtVThUhixH+3jIdPDdvv8Mi7asTtEQrTPiHs6EBL0im6lujWJYsKdZ8jxGxa9uNe0K8NlZWLMCWynNJfC7Rc2ePEV4sVvcQkps0jS+WT6DTnOO8BcQQUaxP1hgZUJBaxxeCSPgHmO38vj6Ov0+D0x4ixNX5dxUwkxmK/BHEZDgelYbtuK0VXjpDGBhfAY2SCYXZFG41MuX0u1gzmVYz0Xr1AV1CLsnFqT/6k43jwF6moXil9sXqninlzE/ZXVyi1Pf0sMw9VmEJiLKNnO6hq+fnCLqRfiB6CD4hrhNZoWugltCZu/6WN1H9kkV8TRAW4GBhvZ8qd0VjAUJXhQpWHLQgXk5qzZs8f3Aj6xUmsxkJjq8ZgWhjol9kl7p545/2s5c48ZhXQ00Y+Ghj5eV3gq4Jc/x8rA+U623xUkjlLo7GQvVX1WXaoTtsmSnzFzNgHvS4qIaXAwMwFi9YCHPojbexAAv0CTwxZ0AfMOrWz+WSULEDaZJkpTjWN/eYo2tjApPT3NFqdwfsasizoM5ErJVdZHSxFgnU5cLxUIHrlSzaLJFC06YVGJaVvkpZyEZxLHtMDAAp4wAF9J1vtxBUn5X5Gsc8h3OMjK6dPYaD4fKn4WWEgobg0W9VJA0liK3Tab6qz9kIg8vGsE3bTAJgmRceScc8KY9DI+5dlgOmuWTG4WcTu6Bs+mB7sFsY81NQ32AQFZSiOZpYqPFiLonJ9+aqVnkme7XLsNyI1rurfijWAfDsVB8ym2eoLYCvKtkWmPPIh2d6vaFlLMe5DaCpHBIUunDB52piRLJbtEvh1K1QoN/KlNBr+s5V+KIP71i9g8+WVgHIiTAVUpjGOvFenUydXfdC6QjabFOgqMoluoOCnlLmQD5ICrySo+TXJVHVnMKme6pfSBU9y2+EFwpRBTnpoxY63moTJ+qM8DbubP6zVWD4UUFMw0UvNISKc1aW20r/kVaVgKMxTqcB/eezsVxWiurutYLL0SiNKac4D9EfZMp3E54sczra/BCpFfTSDNvugXwNbcJLPtPTk44R2qptKGEffz9sgUNkAs0t53eE11OGplTTk5I+JTFdKqpdbSCKzhY/OqywRDp6TiSf9pJlBxQx/lQJc6wIyIIxEpN+lssSZzfAaxK0UJIXSKPiuqoIinOFyCdXE6uYTHCZVNsP2urBEiHTdsEzuGigmNu43yy54ZxAGKo46GvaJgBTAyTs2b5k2iWBxumaoe9ckzY63j6woFdCYdc6XUmAB4gfSYTOz15o/pInW6TWhio7vus1CMvxc1AU3cBa8BUpdURaHHFdYIf1cp71jVeATczZDViXq69TYnykLzvZ19t+b2JxJy4heDcFqYPqMD2wsUJeptX12xSLHgg+Iq0ej7QiBlFmUqiU49gIRM2ewP18izMzTHEe+qambx3UR4mtrkAd8vo3Euqu6ng2jdmm9O9pJ25AIJ+rerXZO6sgluNIhNOAkXhSIXCkyourPcMXg0Xjbu9Pnyk89O1wSvj1IUS07cvgXbK9PsXcAGPVnUwyy8dFbroZGDy8vL3SDQq9965LKHJpe6yyi2AwqkXwkvPX3hXhwEbacKVDOeuWuo2OeoGrnz53Z0zvJaXJuVwOsO9r8n09b77zI5qHrI9NlgUE4OF11HIuzmj/8FF1DpOzKlLW3kg/FTRKllAXNLxpcD0pLP3JcFVb10pvGm43bBs2h91B22ku6Fvm9JceFjK0tOBXSd9tUXPbKXKnbrI9AqCkHch/3YqrWj3J/epGsOI77bclkMByUzxKXK4RWIAezBTXlyZFOGlli0maVX3AEXJmKBOsnGo3t27uYVYQqNJ6krQu1UHyUb93N3Ock8EUKfAMhIoORtGbA19cyHJnIiVmM/ba9yLe9e3JXejiShyJ0nCmrZ/nD65UrZ2VhbsLNBRC1W0r4j4m9oKPzwKNg2p3czSun1QiTKsjuMmq8PGKVgy5LVqUI+u82KJRe67ZZF/ellyAZxucg5wMxbSnEpnSFVaNU6g+bMZ4axsrDmRK7TVoQeZLqHupe13sEXCCwnm4NXNaBMAWWDW6hUqUBvBT5L+RKx266L8QUDDAtcMpuSK0lrps0a9zOnewX0U2Oy5O+98+CmkK+BSizuxrIfJEBJSMRY5nb10wkcyzEDvGsJULJk0j3G22KbJGxVcafrh6v4E0gWwjroTD0BmAsF0kc07wPy4eQYdTT4mOwmdV9gsLl2UjQrR78ISisTFcHEFH3su6O/Ax0ivz3g3puWxiXsfRehTlsasorVfafrKdJiDk595Ant3rc63RMpz9/d1Ce9+7VTKBz9DejPg7Z5nCwEZpsaIrjjtzdms8u32Nxp0BorSWzra5DLUKsIQ0k73Bz9h7uqFUyngI6Txwp04Ge0nK7uKsJSsW3v5/okrXj6Ewdtsmu1kjRwGCGWBKQnOK6BxwMjra58/QHoHVytx78ep4jrpWG2kWmA+otEXQS+vIX4NW+ptNheg+FLVbFV8GGZ+L9ilKRlfSM93SG9uJXYCb1zz9mRb2ujvcvOjcUmbtJ/YOvPQeZ496UWnQgzWqUwom0gnfrcofrLrbiZA+BLp1be4pDvpPSrVSXQ8hwJ+AuvWXuW1oIzVfB3bKxDnnL2ABo13B13jowOPE1hHW2jPhD2dwvsoXiK9uY9QPgpXVvte+Enn5EBBQKCH3pwDYpSMqv7kl3COUiGiuDBxiDx5VqVMYSqvbsZNX91Keal6vw/kyjTS6bEWdzTQbDwFNGLKBqxO1aYckBKm5Ehavro99RVs5QambppVePmYXdBJzrkbdIoOS8fgRsOmOxWWRA+Q3hT3Ok7Epeak3U8YdqZoAF3xh7UX3GWlbadXtghvl/0YBq3fN9UQE6eDrdhcXVswhzU0WWsT6UsntO27e7UEwWtuMN1sT5dubJgII/CnpoNqVgEJRmxl5064HJOz0G1pxTUuZDJx9SGUxJK/i+PtPCaZQl1UgOhrgGlY1aZh9Q2+tHKkufOcIQk3ZRkT/jPRLfpINtbHmdXb631GdxEO1nDGIeP15LHOtiXJz/gyPqwZ6V3xn+bf+3MZ412U8G5TbUrLl4piceTfo0mYlJcrQWh5voXtNTWYs1BYHLWBEMxwz4MV2nLJO3EO7Gdgl9DkGiKzWp6G9isDoyg33P7+XevlcT+cW9jeLEtgx7OvLGmf9f5YvLTgUuMB4SGmPBuOE1yfnkBTJp8FS+aBG300a78nsxi7GvZa3QwLvHZ9k7WzYJNzWK8/+0Kl9aa81Hoi1pcubyOeDfg8cDALd2AlRsfbJJvgnI25SuPfI6xpyLWfTJN6igEW23vXxolY/N/eZwBpENAkG6/343Jqaw6N3olk/FVLfw7yQdVLmxgOwKo4HE/74Xluksw6mpv9XOBgDnY6KEyx8WvcXutuf6+2Ra4vPcPLd8VDpH0RDP75l/cSZdDdcKsVXOpbn0vCoIMG80uT8K6LPwK5f2IY+75CIzFCm3Gs7xC8Xd/6RK43Kbvfs/gVbOtSZWbG+zpKq8dYkuRFw3u4LfuPwdOPKHgLkGV9XeVRsde8F090d/4pKE5PYsRXfav7LHvT3/+zkM3nEAQmwjcyEpej9WuWNaZXBjcyq9tt3+33t++lEzrebO+3rh6GgbPMZaduW99wGw2cFSO03xfYkf7TcPKnIJO2HwFYVn133BYCg1XV9bG8VBxvVM/KfkC+Lx78D4SZVskElPZd6YnN9nYlcyfUApTLPylKFBTjR6dOuKszdsbF2XalzYSANORxuC167a6ZaRDtLtn1W1MDXEJPpvL1LsrN3CX2vwvb/s3LgcTrozFktkNpLxT3kof95bIXR0qpqla71nU3lMxxixk9Wxu3PmICcOblfAH7X3UkP4Gii+e2G5wFJwe33rvPMqZl+tGcMBzVNxb30r3BglAntpge9uc4I0E5LX/t5ZMKxd+Cbdcw4pIj2P79zfWOdh5VUFNNi+FSbuS1OIrl0Zz8bvGk89BZ7S5DW8aQ+MOe5uW4nwtH/WlYbx/DD5Z9fX1xLdIP3WkbHGQp/QTLWU2/KgXK91W0qkUgTGeC0qeXYqDkOmFsLHLscV7kPx/N/yX4ZFlFsNqZu87YiwwbVcmADR6Fp9mglySotUni99Rb/U2W5vB4Z3L4dA3bquqiVsLIsaPSh1IUNCmzYhOWiDI2td0G8vHP2iQTEL90Yu5N2NwnUTmei4gaxS4KomcIa5SjMnGFFk2ayxyNHZ5f73NIvw1tNmdZFx0JtoljIwNeufC7w9TAVh64Vs543oSjxCw5nwKDa7HtKEn+loZ24JwkVuBRwbGbPDKr82g3UVfsN1UASIW/THXZrp8yFdvN/aznpRJmXrre3euR60S/Sexfgw7elTXX7rQ7bA+H6l5fy2lrUdelbkQidc4LkqeEMkUFy3baw5FRxUxGE2HAfyTBoRBAmI8MLwWZtZWM1yOF8nwgZynNM11nevHTaNMv+BNRkk8hrT+4nDHR5f2yA9eLNgnRSubU9TqJtqofvuAfQdG/cT+M1yPxmasWVnCV1SM6L5Z2L3c7Gf+ydp6CwzjvflDS6FBVwWRZyDvDRoovK36enpqZd5hE3b+G5ZBMbQUkaI1wl3HF+QOJBu5SaNtsUHRtICNp1gR3yv1DSE8jdb0PlpRnO934kET7UWmAOmGdOCbW5j40cYLykrEEfJs/E4H7DdjsujPL0OvJkrG+Fw4Vy2TMp/F3XV/tWzCLYnm83G7fx+V/uMU+pJv1ZkIFy2RM8nHh3qvihv8RkDi/OU3gQKHC5+M/8pP/NEiH6TN+VqDb8AWNN/8nQKau6Y+f+5ra6z+Un/nHUIhY59xtUbOwFN7YP3AY/waIo9g/n+jA3rX/xGH8K/D8tUKIXcL+c1X8G3D7Ncas/q42/n9C1Wpq+kQfyAAAAABJRU5ErkJggg=="/>
          <p:cNvSpPr>
            <a:spLocks noChangeAspect="1" noChangeArrowheads="1"/>
          </p:cNvSpPr>
          <p:nvPr/>
        </p:nvSpPr>
        <p:spPr bwMode="auto">
          <a:xfrm>
            <a:off x="155574" y="-144463"/>
            <a:ext cx="5584213" cy="55842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Titel 2"/>
          <p:cNvSpPr txBox="1">
            <a:spLocks/>
          </p:cNvSpPr>
          <p:nvPr/>
        </p:nvSpPr>
        <p:spPr>
          <a:xfrm>
            <a:off x="0" y="0"/>
            <a:ext cx="12192000" cy="1090670"/>
          </a:xfrm>
          <a:prstGeom prst="rect">
            <a:avLst/>
          </a:prstGeom>
          <a:solidFill>
            <a:schemeClr val="tx1">
              <a:alpha val="35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prstClr val="white"/>
                </a:solidFill>
                <a:latin typeface="Arial" panose="020B0604020202020204" pitchFamily="34" charset="0"/>
                <a:cs typeface="Arial" panose="020B0604020202020204" pitchFamily="34" charset="0"/>
              </a:rPr>
              <a:t>14. Seit wann ist Österreich, Deutschland und die Schweiz Mitglied der UNO?</a:t>
            </a:r>
          </a:p>
        </p:txBody>
      </p:sp>
      <p:sp>
        <p:nvSpPr>
          <p:cNvPr id="8" name="Textfeld 7"/>
          <p:cNvSpPr txBox="1"/>
          <p:nvPr/>
        </p:nvSpPr>
        <p:spPr>
          <a:xfrm>
            <a:off x="0" y="5103674"/>
            <a:ext cx="12192000" cy="1754326"/>
          </a:xfrm>
          <a:prstGeom prst="rect">
            <a:avLst/>
          </a:prstGeom>
          <a:solidFill>
            <a:schemeClr val="tx1">
              <a:alpha val="34000"/>
            </a:schemeClr>
          </a:solidFill>
          <a:effectLst>
            <a:outerShdw blurRad="50800" dist="38100" dir="2700000" algn="tl" rotWithShape="0">
              <a:prstClr val="black">
                <a:alpha val="40000"/>
              </a:prstClr>
            </a:outerShdw>
          </a:effectLst>
        </p:spPr>
        <p:txBody>
          <a:bodyPr wrap="square" rtlCol="0" anchor="ctr">
            <a:spAutoFit/>
          </a:bodyPr>
          <a:lstStyle/>
          <a:p>
            <a:pPr algn="ctr"/>
            <a:r>
              <a:rPr lang="de-CH" sz="3600" b="1" dirty="0">
                <a:solidFill>
                  <a:prstClr val="white"/>
                </a:solidFill>
                <a:latin typeface="Arial" panose="020B0604020202020204" pitchFamily="34" charset="0"/>
                <a:cs typeface="Arial" panose="020B0604020202020204" pitchFamily="34" charset="0"/>
              </a:rPr>
              <a:t>Österreich seit 1955</a:t>
            </a:r>
          </a:p>
          <a:p>
            <a:pPr algn="ctr"/>
            <a:r>
              <a:rPr lang="de-CH" sz="3600" b="1" dirty="0">
                <a:solidFill>
                  <a:prstClr val="white"/>
                </a:solidFill>
                <a:latin typeface="Arial" panose="020B0604020202020204" pitchFamily="34" charset="0"/>
                <a:cs typeface="Arial" panose="020B0604020202020204" pitchFamily="34" charset="0"/>
              </a:rPr>
              <a:t>Deutschland seit 1973</a:t>
            </a:r>
          </a:p>
          <a:p>
            <a:pPr algn="ctr"/>
            <a:r>
              <a:rPr lang="de-CH" sz="3600" b="1" dirty="0">
                <a:solidFill>
                  <a:prstClr val="white"/>
                </a:solidFill>
                <a:latin typeface="Arial" panose="020B0604020202020204" pitchFamily="34" charset="0"/>
                <a:cs typeface="Arial" panose="020B0604020202020204" pitchFamily="34" charset="0"/>
              </a:rPr>
              <a:t>Schweiz seit 2002</a:t>
            </a:r>
          </a:p>
        </p:txBody>
      </p:sp>
    </p:spTree>
    <p:extLst>
      <p:ext uri="{BB962C8B-B14F-4D97-AF65-F5344CB8AC3E}">
        <p14:creationId xmlns:p14="http://schemas.microsoft.com/office/powerpoint/2010/main" val="35167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0" y="0"/>
            <a:ext cx="12192000" cy="834189"/>
          </a:xfrm>
          <a:solidFill>
            <a:schemeClr val="tx1">
              <a:alpha val="34000"/>
            </a:schemeClr>
          </a:solidFill>
          <a:effectLst>
            <a:outerShdw blurRad="50800" dist="38100" dir="2700000" algn="tl" rotWithShape="0">
              <a:prstClr val="black">
                <a:alpha val="40000"/>
              </a:prstClr>
            </a:outerShdw>
          </a:effectLst>
        </p:spPr>
        <p:txBody>
          <a:bodyPr/>
          <a:lstStyle/>
          <a:p>
            <a:pPr algn="ctr"/>
            <a:r>
              <a:rPr lang="de-CH" sz="3600" b="1" dirty="0">
                <a:solidFill>
                  <a:schemeClr val="bg1"/>
                </a:solidFill>
                <a:latin typeface="Arial" panose="020B0604020202020204" pitchFamily="34" charset="0"/>
                <a:cs typeface="Arial" panose="020B0604020202020204" pitchFamily="34" charset="0"/>
              </a:rPr>
              <a:t>2. Wann wurde die UNO gegründet?</a:t>
            </a:r>
          </a:p>
        </p:txBody>
      </p:sp>
      <p:sp>
        <p:nvSpPr>
          <p:cNvPr id="5" name="Textfeld 4"/>
          <p:cNvSpPr txBox="1"/>
          <p:nvPr/>
        </p:nvSpPr>
        <p:spPr>
          <a:xfrm>
            <a:off x="3490417" y="5954193"/>
            <a:ext cx="5686634" cy="646331"/>
          </a:xfrm>
          <a:prstGeom prst="rect">
            <a:avLst/>
          </a:prstGeom>
          <a:solidFill>
            <a:schemeClr val="tx1">
              <a:alpha val="34000"/>
            </a:schemeClr>
          </a:solidFill>
          <a:effectLst>
            <a:outerShdw blurRad="50800" dist="38100" dir="2700000" algn="tl" rotWithShape="0">
              <a:prstClr val="black">
                <a:alpha val="40000"/>
              </a:prstClr>
            </a:outerShdw>
          </a:effectLst>
        </p:spPr>
        <p:txBody>
          <a:bodyPr wrap="square" rtlCol="0">
            <a:spAutoFit/>
          </a:bodyPr>
          <a:lstStyle/>
          <a:p>
            <a:pPr algn="ctr"/>
            <a:r>
              <a:rPr lang="de-CH" sz="3600" b="1" dirty="0">
                <a:solidFill>
                  <a:schemeClr val="bg1"/>
                </a:solidFill>
                <a:latin typeface="Arial" panose="020B0604020202020204" pitchFamily="34" charset="0"/>
                <a:ea typeface="+mj-ea"/>
                <a:cs typeface="Arial" panose="020B0604020202020204" pitchFamily="34" charset="0"/>
              </a:rPr>
              <a:t>1945</a:t>
            </a:r>
            <a:r>
              <a:rPr lang="de-CH" sz="3600" b="1" i="1" dirty="0">
                <a:solidFill>
                  <a:schemeClr val="bg1"/>
                </a:solidFill>
                <a:latin typeface="Arial" panose="020B0604020202020204" pitchFamily="34" charset="0"/>
                <a:cs typeface="Arial" panose="020B0604020202020204" pitchFamily="34" charset="0"/>
              </a:rPr>
              <a:t> </a:t>
            </a:r>
            <a:r>
              <a:rPr lang="de-CH" sz="3600" b="1" dirty="0">
                <a:solidFill>
                  <a:schemeClr val="bg1"/>
                </a:solidFill>
                <a:latin typeface="Arial" panose="020B0604020202020204" pitchFamily="34" charset="0"/>
                <a:ea typeface="+mj-ea"/>
                <a:cs typeface="Arial" panose="020B0604020202020204" pitchFamily="34" charset="0"/>
              </a:rPr>
              <a:t>San</a:t>
            </a:r>
            <a:r>
              <a:rPr lang="de-CH" sz="3600" b="1" i="1" dirty="0">
                <a:solidFill>
                  <a:schemeClr val="bg1"/>
                </a:solidFill>
                <a:latin typeface="Arial" panose="020B0604020202020204" pitchFamily="34" charset="0"/>
                <a:cs typeface="Arial" panose="020B0604020202020204" pitchFamily="34" charset="0"/>
              </a:rPr>
              <a:t> </a:t>
            </a:r>
            <a:r>
              <a:rPr lang="de-CH" sz="3600" b="1" dirty="0">
                <a:solidFill>
                  <a:schemeClr val="bg1"/>
                </a:solidFill>
                <a:latin typeface="Arial" panose="020B0604020202020204" pitchFamily="34" charset="0"/>
                <a:ea typeface="+mj-ea"/>
                <a:cs typeface="Arial" panose="020B0604020202020204" pitchFamily="34" charset="0"/>
              </a:rPr>
              <a:t>Francisco als… </a:t>
            </a:r>
          </a:p>
        </p:txBody>
      </p:sp>
    </p:spTree>
    <p:extLst>
      <p:ext uri="{BB962C8B-B14F-4D97-AF65-F5344CB8AC3E}">
        <p14:creationId xmlns:p14="http://schemas.microsoft.com/office/powerpoint/2010/main" val="286560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el 2"/>
          <p:cNvSpPr txBox="1">
            <a:spLocks/>
          </p:cNvSpPr>
          <p:nvPr/>
        </p:nvSpPr>
        <p:spPr>
          <a:xfrm>
            <a:off x="0" y="0"/>
            <a:ext cx="12192000" cy="737937"/>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bg1"/>
                </a:solidFill>
                <a:latin typeface="Arial" panose="020B0604020202020204" pitchFamily="34" charset="0"/>
                <a:cs typeface="Arial" panose="020B0604020202020204" pitchFamily="34" charset="0"/>
              </a:rPr>
              <a:t>… Reaktion auf den Zweiten Weltkrieg</a:t>
            </a:r>
          </a:p>
        </p:txBody>
      </p:sp>
    </p:spTree>
    <p:extLst>
      <p:ext uri="{BB962C8B-B14F-4D97-AF65-F5344CB8AC3E}">
        <p14:creationId xmlns:p14="http://schemas.microsoft.com/office/powerpoint/2010/main" val="105188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el 2"/>
          <p:cNvSpPr>
            <a:spLocks noGrp="1"/>
          </p:cNvSpPr>
          <p:nvPr>
            <p:ph type="title"/>
          </p:nvPr>
        </p:nvSpPr>
        <p:spPr>
          <a:xfrm>
            <a:off x="0" y="0"/>
            <a:ext cx="12192000" cy="834189"/>
          </a:xfrm>
          <a:solidFill>
            <a:schemeClr val="tx1">
              <a:alpha val="34000"/>
            </a:schemeClr>
          </a:solidFill>
          <a:effectLst>
            <a:outerShdw blurRad="50800" dist="38100" dir="2700000" algn="tl" rotWithShape="0">
              <a:prstClr val="black">
                <a:alpha val="40000"/>
              </a:prstClr>
            </a:outerShdw>
          </a:effectLst>
        </p:spPr>
        <p:txBody>
          <a:bodyPr/>
          <a:lstStyle/>
          <a:p>
            <a:pPr algn="ctr"/>
            <a:r>
              <a:rPr lang="de-CH" sz="3600" b="1" dirty="0">
                <a:solidFill>
                  <a:schemeClr val="bg1"/>
                </a:solidFill>
                <a:latin typeface="Arial" panose="020B0604020202020204" pitchFamily="34" charset="0"/>
                <a:cs typeface="Arial" panose="020B0604020202020204" pitchFamily="34" charset="0"/>
              </a:rPr>
              <a:t>3. Welche Ziele verfolgt die UNO?</a:t>
            </a:r>
          </a:p>
        </p:txBody>
      </p:sp>
      <p:sp>
        <p:nvSpPr>
          <p:cNvPr id="8" name="Ellipse 7"/>
          <p:cNvSpPr/>
          <p:nvPr/>
        </p:nvSpPr>
        <p:spPr>
          <a:xfrm rot="20866204">
            <a:off x="1074379" y="1844720"/>
            <a:ext cx="10752481" cy="1730595"/>
          </a:xfrm>
          <a:prstGeom prst="ellipse">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57932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el 2"/>
          <p:cNvSpPr txBox="1">
            <a:spLocks/>
          </p:cNvSpPr>
          <p:nvPr/>
        </p:nvSpPr>
        <p:spPr>
          <a:xfrm>
            <a:off x="0" y="0"/>
            <a:ext cx="12192000" cy="834189"/>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bg1"/>
                </a:solidFill>
                <a:latin typeface="Arial" panose="020B0604020202020204" pitchFamily="34" charset="0"/>
                <a:cs typeface="Arial" panose="020B0604020202020204" pitchFamily="34" charset="0"/>
              </a:rPr>
              <a:t>3. Welche Ziele verfolgt die UNO?</a:t>
            </a:r>
          </a:p>
        </p:txBody>
      </p:sp>
      <p:sp>
        <p:nvSpPr>
          <p:cNvPr id="6" name="Pfeil nach unten 5"/>
          <p:cNvSpPr/>
          <p:nvPr/>
        </p:nvSpPr>
        <p:spPr>
          <a:xfrm rot="10253935">
            <a:off x="2940908" y="1742301"/>
            <a:ext cx="1729946" cy="239721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2731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el 2"/>
          <p:cNvSpPr txBox="1">
            <a:spLocks/>
          </p:cNvSpPr>
          <p:nvPr/>
        </p:nvSpPr>
        <p:spPr>
          <a:xfrm>
            <a:off x="0" y="0"/>
            <a:ext cx="12192000" cy="834189"/>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bg1"/>
                </a:solidFill>
                <a:latin typeface="Arial" panose="020B0604020202020204" pitchFamily="34" charset="0"/>
                <a:cs typeface="Arial" panose="020B0604020202020204" pitchFamily="34" charset="0"/>
              </a:rPr>
              <a:t>3. Welche Ziele verfolgt die UNO?</a:t>
            </a:r>
          </a:p>
        </p:txBody>
      </p:sp>
      <p:sp>
        <p:nvSpPr>
          <p:cNvPr id="5" name="Pfeil nach unten 4"/>
          <p:cNvSpPr/>
          <p:nvPr/>
        </p:nvSpPr>
        <p:spPr>
          <a:xfrm rot="15729197">
            <a:off x="4992129" y="4510213"/>
            <a:ext cx="1729946" cy="239721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62181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el 2"/>
          <p:cNvSpPr txBox="1">
            <a:spLocks/>
          </p:cNvSpPr>
          <p:nvPr/>
        </p:nvSpPr>
        <p:spPr>
          <a:xfrm>
            <a:off x="0" y="0"/>
            <a:ext cx="12192000" cy="834189"/>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bg1"/>
                </a:solidFill>
                <a:latin typeface="Arial" panose="020B0604020202020204" pitchFamily="34" charset="0"/>
                <a:cs typeface="Arial" panose="020B0604020202020204" pitchFamily="34" charset="0"/>
              </a:rPr>
              <a:t>4. Wie viele Staaten umfasst die UNO?</a:t>
            </a:r>
          </a:p>
        </p:txBody>
      </p:sp>
      <p:sp>
        <p:nvSpPr>
          <p:cNvPr id="5" name="Textfeld 4"/>
          <p:cNvSpPr txBox="1"/>
          <p:nvPr/>
        </p:nvSpPr>
        <p:spPr>
          <a:xfrm>
            <a:off x="3490417" y="5954193"/>
            <a:ext cx="5686634" cy="646331"/>
          </a:xfrm>
          <a:prstGeom prst="rect">
            <a:avLst/>
          </a:prstGeom>
          <a:solidFill>
            <a:schemeClr val="tx1">
              <a:alpha val="34000"/>
            </a:schemeClr>
          </a:solidFill>
          <a:effectLst>
            <a:outerShdw blurRad="50800" dist="38100" dir="2700000" algn="tl" rotWithShape="0">
              <a:prstClr val="black">
                <a:alpha val="40000"/>
              </a:prstClr>
            </a:outerShdw>
          </a:effectLst>
        </p:spPr>
        <p:txBody>
          <a:bodyPr wrap="square" rtlCol="0">
            <a:spAutoFit/>
          </a:bodyPr>
          <a:lstStyle/>
          <a:p>
            <a:pPr algn="ctr"/>
            <a:r>
              <a:rPr lang="de-CH" sz="3600" b="1" dirty="0">
                <a:solidFill>
                  <a:schemeClr val="bg1"/>
                </a:solidFill>
                <a:latin typeface="Arial" panose="020B0604020202020204" pitchFamily="34" charset="0"/>
                <a:ea typeface="+mj-ea"/>
                <a:cs typeface="Arial" panose="020B0604020202020204" pitchFamily="34" charset="0"/>
              </a:rPr>
              <a:t>193 Staaten</a:t>
            </a:r>
          </a:p>
        </p:txBody>
      </p:sp>
      <p:sp>
        <p:nvSpPr>
          <p:cNvPr id="7" name="Rechteck 6"/>
          <p:cNvSpPr/>
          <p:nvPr/>
        </p:nvSpPr>
        <p:spPr>
          <a:xfrm>
            <a:off x="88135" y="6334699"/>
            <a:ext cx="2908453" cy="42965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07683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t="-6000" b="-6000"/>
          </a:stretch>
        </a:blipFill>
        <a:effectLst/>
      </p:bgPr>
    </p:bg>
    <p:spTree>
      <p:nvGrpSpPr>
        <p:cNvPr id="1" name=""/>
        <p:cNvGrpSpPr/>
        <p:nvPr/>
      </p:nvGrpSpPr>
      <p:grpSpPr>
        <a:xfrm>
          <a:off x="0" y="0"/>
          <a:ext cx="0" cy="0"/>
          <a:chOff x="0" y="0"/>
          <a:chExt cx="0" cy="0"/>
        </a:xfrm>
      </p:grpSpPr>
      <p:sp>
        <p:nvSpPr>
          <p:cNvPr id="4" name="Titel 2"/>
          <p:cNvSpPr txBox="1">
            <a:spLocks/>
          </p:cNvSpPr>
          <p:nvPr/>
        </p:nvSpPr>
        <p:spPr>
          <a:xfrm>
            <a:off x="0" y="0"/>
            <a:ext cx="12192000" cy="834189"/>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b="1" dirty="0">
                <a:solidFill>
                  <a:schemeClr val="bg1"/>
                </a:solidFill>
                <a:latin typeface="Arial" panose="020B0604020202020204" pitchFamily="34" charset="0"/>
                <a:cs typeface="Arial" panose="020B0604020202020204" pitchFamily="34" charset="0"/>
              </a:rPr>
              <a:t>5. Aus welchen Hauptorganen besteht die UNO?</a:t>
            </a:r>
          </a:p>
        </p:txBody>
      </p:sp>
      <p:sp>
        <p:nvSpPr>
          <p:cNvPr id="5" name="Textfeld 4"/>
          <p:cNvSpPr txBox="1"/>
          <p:nvPr/>
        </p:nvSpPr>
        <p:spPr>
          <a:xfrm>
            <a:off x="2961606" y="2505914"/>
            <a:ext cx="7195945" cy="3416320"/>
          </a:xfrm>
          <a:prstGeom prst="rect">
            <a:avLst/>
          </a:prstGeom>
          <a:solidFill>
            <a:schemeClr val="tx1">
              <a:alpha val="70000"/>
            </a:schemeClr>
          </a:solidFill>
          <a:effectLst>
            <a:outerShdw blurRad="50800" dist="38100" dir="2700000" algn="tl" rotWithShape="0">
              <a:prstClr val="black">
                <a:alpha val="40000"/>
              </a:prstClr>
            </a:outerShdw>
          </a:effectLst>
        </p:spPr>
        <p:txBody>
          <a:bodyPr wrap="square" rtlCol="0">
            <a:spAutoFit/>
          </a:bodyPr>
          <a:lstStyle/>
          <a:p>
            <a:pPr fontAlgn="base"/>
            <a:r>
              <a:rPr lang="de-CH" sz="3600" dirty="0">
                <a:solidFill>
                  <a:schemeClr val="bg1"/>
                </a:solidFill>
              </a:rPr>
              <a:t>Die Hauptorgane der UNO:</a:t>
            </a:r>
          </a:p>
          <a:p>
            <a:pPr fontAlgn="base"/>
            <a:r>
              <a:rPr lang="de-CH" sz="3600" dirty="0">
                <a:solidFill>
                  <a:schemeClr val="bg1"/>
                </a:solidFill>
              </a:rPr>
              <a:t>1. Generalversammlung (193 Länder)</a:t>
            </a:r>
          </a:p>
          <a:p>
            <a:pPr fontAlgn="base"/>
            <a:r>
              <a:rPr lang="de-CH" sz="3600" dirty="0">
                <a:solidFill>
                  <a:schemeClr val="bg1"/>
                </a:solidFill>
              </a:rPr>
              <a:t>2. Sicherheitsrat</a:t>
            </a:r>
          </a:p>
          <a:p>
            <a:pPr fontAlgn="base"/>
            <a:r>
              <a:rPr lang="de-CH" sz="3600" dirty="0">
                <a:solidFill>
                  <a:schemeClr val="bg1"/>
                </a:solidFill>
              </a:rPr>
              <a:t>3. Generalsekretär</a:t>
            </a:r>
          </a:p>
          <a:p>
            <a:pPr fontAlgn="base"/>
            <a:r>
              <a:rPr lang="de-CH" sz="3600" dirty="0">
                <a:solidFill>
                  <a:schemeClr val="bg1"/>
                </a:solidFill>
              </a:rPr>
              <a:t>4. Wirtschafts- und Sozialrat</a:t>
            </a:r>
          </a:p>
          <a:p>
            <a:pPr fontAlgn="base"/>
            <a:r>
              <a:rPr lang="de-CH" sz="3600" dirty="0">
                <a:solidFill>
                  <a:schemeClr val="bg1"/>
                </a:solidFill>
              </a:rPr>
              <a:t>5. Internationaler Gerichtshof</a:t>
            </a:r>
          </a:p>
        </p:txBody>
      </p:sp>
    </p:spTree>
    <p:extLst>
      <p:ext uri="{BB962C8B-B14F-4D97-AF65-F5344CB8AC3E}">
        <p14:creationId xmlns:p14="http://schemas.microsoft.com/office/powerpoint/2010/main" val="377293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el 2"/>
          <p:cNvSpPr txBox="1">
            <a:spLocks/>
          </p:cNvSpPr>
          <p:nvPr/>
        </p:nvSpPr>
        <p:spPr>
          <a:xfrm>
            <a:off x="0" y="0"/>
            <a:ext cx="12192000" cy="834189"/>
          </a:xfrm>
          <a:prstGeom prst="rect">
            <a:avLst/>
          </a:prstGeom>
          <a:solidFill>
            <a:schemeClr val="tx1">
              <a:alpha val="34000"/>
            </a:schemeClr>
          </a:solidFill>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CH"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6. Wie heisst der derzeitige Generalsekretär?</a:t>
            </a:r>
          </a:p>
        </p:txBody>
      </p:sp>
      <p:sp>
        <p:nvSpPr>
          <p:cNvPr id="5" name="Textfeld 4"/>
          <p:cNvSpPr txBox="1"/>
          <p:nvPr/>
        </p:nvSpPr>
        <p:spPr>
          <a:xfrm>
            <a:off x="3574022" y="5657671"/>
            <a:ext cx="5686634" cy="1200329"/>
          </a:xfrm>
          <a:prstGeom prst="rect">
            <a:avLst/>
          </a:prstGeom>
          <a:solidFill>
            <a:schemeClr val="tx1">
              <a:alpha val="57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António </a:t>
            </a:r>
            <a:r>
              <a:rPr kumimoji="0" lang="de-DE" sz="3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Guterres</a:t>
            </a:r>
            <a:endParaRPr kumimoji="0" lang="de-DE"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(Portugal)</a:t>
            </a:r>
          </a:p>
        </p:txBody>
      </p:sp>
      <p:sp>
        <p:nvSpPr>
          <p:cNvPr id="6" name="Rechteck 5"/>
          <p:cNvSpPr/>
          <p:nvPr/>
        </p:nvSpPr>
        <p:spPr>
          <a:xfrm rot="290662">
            <a:off x="4559643" y="5016843"/>
            <a:ext cx="1841157" cy="469557"/>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ttps://upload.wikimedia.org/wikipedia/commons/thumb/e/e1/Ant%C3%B3nio_Guterres_2013.jpg/450px-Ant%C3%B3nio_Guterres_2013.jpg">
            <a:extLst>
              <a:ext uri="{FF2B5EF4-FFF2-40B4-BE49-F238E27FC236}">
                <a16:creationId xmlns:a16="http://schemas.microsoft.com/office/drawing/2014/main" id="{6AC5DBE7-8876-4175-940D-1126F23AF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073" y="665867"/>
            <a:ext cx="3743853" cy="499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0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1504</Words>
  <Application>Microsoft Office PowerPoint</Application>
  <PresentationFormat>Breitbild</PresentationFormat>
  <Paragraphs>132</Paragraphs>
  <Slides>18</Slides>
  <Notes>17</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18</vt:i4>
      </vt:variant>
    </vt:vector>
  </HeadingPairs>
  <TitlesOfParts>
    <vt:vector size="22" baseType="lpstr">
      <vt:lpstr>Arial</vt:lpstr>
      <vt:lpstr>Calibri</vt:lpstr>
      <vt:lpstr>Calibri Light</vt:lpstr>
      <vt:lpstr>Office Theme</vt:lpstr>
      <vt:lpstr>1. Wofür steht die Abkürzung «UNO» und wie lautet  die deutsche Bezeichnung für die Organisation?</vt:lpstr>
      <vt:lpstr>2. Wann wurde die UNO gegründet?</vt:lpstr>
      <vt:lpstr>PowerPoint-Präsentation</vt:lpstr>
      <vt:lpstr>3. Welche Ziele verfolgt die UNO?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Remy Kauffmann</dc:creator>
  <cp:lastModifiedBy>Remy Kauffmann</cp:lastModifiedBy>
  <cp:revision>71</cp:revision>
  <dcterms:created xsi:type="dcterms:W3CDTF">2015-10-08T15:27:30Z</dcterms:created>
  <dcterms:modified xsi:type="dcterms:W3CDTF">2017-12-30T19:57:27Z</dcterms:modified>
</cp:coreProperties>
</file>