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20"/>
  </p:notesMasterIdLst>
  <p:sldIdLst>
    <p:sldId id="302" r:id="rId3"/>
    <p:sldId id="256" r:id="rId4"/>
    <p:sldId id="303" r:id="rId5"/>
    <p:sldId id="304" r:id="rId6"/>
    <p:sldId id="305" r:id="rId7"/>
    <p:sldId id="306" r:id="rId8"/>
    <p:sldId id="307" r:id="rId9"/>
    <p:sldId id="308" r:id="rId10"/>
    <p:sldId id="258" r:id="rId11"/>
    <p:sldId id="257" r:id="rId12"/>
    <p:sldId id="309" r:id="rId13"/>
    <p:sldId id="310" r:id="rId14"/>
    <p:sldId id="311" r:id="rId15"/>
    <p:sldId id="312" r:id="rId16"/>
    <p:sldId id="265" r:id="rId17"/>
    <p:sldId id="288" r:id="rId18"/>
    <p:sldId id="287"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FD7E7"/>
    <a:srgbClr val="14425D"/>
    <a:srgbClr val="F6DEE1"/>
    <a:srgbClr val="9C2833"/>
    <a:srgbClr val="404040"/>
    <a:srgbClr val="36C2EE"/>
    <a:srgbClr val="4BA3D9"/>
    <a:srgbClr val="FFFF66"/>
    <a:srgbClr val="288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73" autoAdjust="0"/>
  </p:normalViewPr>
  <p:slideViewPr>
    <p:cSldViewPr snapToGrid="0">
      <p:cViewPr varScale="1">
        <p:scale>
          <a:sx n="74" d="100"/>
          <a:sy n="74" d="100"/>
        </p:scale>
        <p:origin x="132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A6606-32F8-4092-BF9A-734D884A5155}" type="datetimeFigureOut">
              <a:rPr lang="de-CH" smtClean="0"/>
              <a:t>19.10.2021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76BA4-B013-426F-867F-BA36DE27D0D3}" type="slidenum">
              <a:rPr lang="de-CH" smtClean="0"/>
              <a:t>‹Nr.›</a:t>
            </a:fld>
            <a:endParaRPr lang="de-CH"/>
          </a:p>
        </p:txBody>
      </p:sp>
    </p:spTree>
    <p:extLst>
      <p:ext uri="{BB962C8B-B14F-4D97-AF65-F5344CB8AC3E}">
        <p14:creationId xmlns:p14="http://schemas.microsoft.com/office/powerpoint/2010/main" val="340217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0250-C2D9-4BC0-B8D9-6FF30B5CB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a:extLst>
              <a:ext uri="{FF2B5EF4-FFF2-40B4-BE49-F238E27FC236}">
                <a16:creationId xmlns:a16="http://schemas.microsoft.com/office/drawing/2014/main" id="{BF0D9F6D-33D7-4529-9A58-E874A3185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a:extLst>
              <a:ext uri="{FF2B5EF4-FFF2-40B4-BE49-F238E27FC236}">
                <a16:creationId xmlns:a16="http://schemas.microsoft.com/office/drawing/2014/main" id="{391A806A-2C49-4725-A1B9-1F6A597D3B49}"/>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5" name="Footer Placeholder 4">
            <a:extLst>
              <a:ext uri="{FF2B5EF4-FFF2-40B4-BE49-F238E27FC236}">
                <a16:creationId xmlns:a16="http://schemas.microsoft.com/office/drawing/2014/main" id="{55493437-D171-4255-91E4-F67EF8E9FB49}"/>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F6F7F495-A596-404A-A2D5-B7E6863795A7}"/>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195087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DFBE-FAC1-4E8C-8BC0-7AC1BDD3EC44}"/>
              </a:ext>
            </a:extLst>
          </p:cNvPr>
          <p:cNvSpPr>
            <a:spLocks noGrp="1"/>
          </p:cNvSpPr>
          <p:nvPr>
            <p:ph type="title"/>
          </p:nvPr>
        </p:nvSpPr>
        <p:spPr/>
        <p:txBody>
          <a:bodyPr/>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A11BC452-E991-46FB-9AE5-C53CA2A7E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F9C6C84B-6D64-426C-BEFE-6C6E1C25C465}"/>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5" name="Footer Placeholder 4">
            <a:extLst>
              <a:ext uri="{FF2B5EF4-FFF2-40B4-BE49-F238E27FC236}">
                <a16:creationId xmlns:a16="http://schemas.microsoft.com/office/drawing/2014/main" id="{7466E21D-B7AE-4C28-AA2F-2FEFC0098FDA}"/>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D4DC13B4-653D-4996-9875-3662D47B1DE6}"/>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310333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FD7C9-E871-43E1-8368-E59EA6769E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a:extLst>
              <a:ext uri="{FF2B5EF4-FFF2-40B4-BE49-F238E27FC236}">
                <a16:creationId xmlns:a16="http://schemas.microsoft.com/office/drawing/2014/main" id="{714BF378-CB7D-41D5-9EB5-DE1E93B684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564BDB09-0213-4A57-9813-66815CB6D612}"/>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5" name="Footer Placeholder 4">
            <a:extLst>
              <a:ext uri="{FF2B5EF4-FFF2-40B4-BE49-F238E27FC236}">
                <a16:creationId xmlns:a16="http://schemas.microsoft.com/office/drawing/2014/main" id="{FE1EB103-8155-494C-BBC4-77CCAA6C4736}"/>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98928905-346C-4128-AC0D-22209B1F3FFB}"/>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54058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F193E-0E73-426E-AB8D-B41177F7EAD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FD9468CD-0003-4248-BCC9-189C844D8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0007E7A-CF06-48EA-9106-5FC47B4F447B}"/>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5" name="Fußzeilenplatzhalter 4">
            <a:extLst>
              <a:ext uri="{FF2B5EF4-FFF2-40B4-BE49-F238E27FC236}">
                <a16:creationId xmlns:a16="http://schemas.microsoft.com/office/drawing/2014/main" id="{AE2C9311-3703-45F2-8C90-0B98DF34F47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917B177-CCE5-47A4-84C1-29651D94FF65}"/>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228006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1DCEC-523E-465A-A78D-4038B5DBD24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8F17C1C-46F5-424D-A323-29EF907FE5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B6AF37E-4B01-4E42-96A5-83A6778D699F}"/>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5" name="Fußzeilenplatzhalter 4">
            <a:extLst>
              <a:ext uri="{FF2B5EF4-FFF2-40B4-BE49-F238E27FC236}">
                <a16:creationId xmlns:a16="http://schemas.microsoft.com/office/drawing/2014/main" id="{A9B1C1BE-C78C-40B9-A598-0200B6A5D87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CEFCEE6-10BB-445B-8FC6-129C83C17C72}"/>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2328017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3EC1E-C087-4B41-8859-B2287BF4954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AE6707D-91DC-4E87-8A64-92A91417F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98524C8-AC47-4A39-AB90-5CD65A792D9A}"/>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5" name="Fußzeilenplatzhalter 4">
            <a:extLst>
              <a:ext uri="{FF2B5EF4-FFF2-40B4-BE49-F238E27FC236}">
                <a16:creationId xmlns:a16="http://schemas.microsoft.com/office/drawing/2014/main" id="{41E09E43-01E0-4A9E-A233-BB1D95B3594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86E8C39-3CA8-4E96-86BE-5953A410B039}"/>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255192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AB3EF-3DAC-4B72-A369-427C48DCE03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E85F156-7678-41FA-821D-B1EC5741928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37FA8951-A9D8-4CCE-BEB6-C244B11DA72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A75CA9D2-2B78-4BB1-883F-49F849BC6190}"/>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6" name="Fußzeilenplatzhalter 5">
            <a:extLst>
              <a:ext uri="{FF2B5EF4-FFF2-40B4-BE49-F238E27FC236}">
                <a16:creationId xmlns:a16="http://schemas.microsoft.com/office/drawing/2014/main" id="{9C4ABCBE-DD02-4FDB-B056-0F7207FE2F2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E0D177F-F51C-4BD9-8F7F-5F2821FC4F3A}"/>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374433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68807-3801-40FE-B4AE-EF981689C78D}"/>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D6152B01-5C86-4B4A-A487-F157EB92A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3064DD6-9372-42B0-8582-592DC3B49E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FACBB5CB-92A5-4CCB-AA7D-6D440E981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C0F44-0A54-49DA-9201-26DC93A819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D2EBF7B-2353-4BE2-8859-3FC1038DD8BC}"/>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8" name="Fußzeilenplatzhalter 7">
            <a:extLst>
              <a:ext uri="{FF2B5EF4-FFF2-40B4-BE49-F238E27FC236}">
                <a16:creationId xmlns:a16="http://schemas.microsoft.com/office/drawing/2014/main" id="{BD36E46F-9179-4E4A-9F28-C3B933C76E7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938AB297-F06A-4641-A4C7-028AD596526C}"/>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203449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5AE86D-3AF1-48E6-B63C-302EF322108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1185C830-01BC-419A-BE3F-952EE5DE5AE7}"/>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4" name="Fußzeilenplatzhalter 3">
            <a:extLst>
              <a:ext uri="{FF2B5EF4-FFF2-40B4-BE49-F238E27FC236}">
                <a16:creationId xmlns:a16="http://schemas.microsoft.com/office/drawing/2014/main" id="{520F2B43-08C1-4AB5-BF71-AD0E3A9C5440}"/>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775F9CB-B69D-426A-8222-6101F5D0C5FB}"/>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233576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44F3DD-9513-4EE0-BC83-40B7FAE1133C}"/>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3" name="Fußzeilenplatzhalter 2">
            <a:extLst>
              <a:ext uri="{FF2B5EF4-FFF2-40B4-BE49-F238E27FC236}">
                <a16:creationId xmlns:a16="http://schemas.microsoft.com/office/drawing/2014/main" id="{CBCAD533-B4FA-4A70-8835-30FC46C7771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841F526-13DF-4E1C-8216-BEB983707B3B}"/>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369645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E8093-458E-447A-A34C-E426DB80DE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3F0FD02-CC36-4773-A7D8-E8DA8922F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78D5E49A-3216-4B49-AA17-785C09543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A0D632-8B48-48E9-95B2-4D25E8DF301E}"/>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6" name="Fußzeilenplatzhalter 5">
            <a:extLst>
              <a:ext uri="{FF2B5EF4-FFF2-40B4-BE49-F238E27FC236}">
                <a16:creationId xmlns:a16="http://schemas.microsoft.com/office/drawing/2014/main" id="{93845A19-48F5-4D7B-80B4-0C78479E72E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2B2CE3E-B051-48CA-AEFA-AD79E53182C3}"/>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355525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61F2-9CFC-4AEF-9E0F-FEAEACE5D500}"/>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19DE010A-CFBC-464E-AA4B-8683B6A4F9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B866863E-B087-459D-A3E1-6E886FBC94BB}"/>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5" name="Footer Placeholder 4">
            <a:extLst>
              <a:ext uri="{FF2B5EF4-FFF2-40B4-BE49-F238E27FC236}">
                <a16:creationId xmlns:a16="http://schemas.microsoft.com/office/drawing/2014/main" id="{F9DD7EFD-184A-48C3-B768-93820C6EBFF8}"/>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CBEA1E08-5FE8-469A-AF5F-90D5FB6737E8}"/>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3910823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7A004-02F8-4F2B-8A09-3D9A04305D8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A951633-74AF-4BD2-BEBF-FC425AE39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3548F8E9-3F3F-4B08-86B9-94C7525FE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B9B4B76-13C5-41E0-9646-F1F02B60CCAB}"/>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6" name="Fußzeilenplatzhalter 5">
            <a:extLst>
              <a:ext uri="{FF2B5EF4-FFF2-40B4-BE49-F238E27FC236}">
                <a16:creationId xmlns:a16="http://schemas.microsoft.com/office/drawing/2014/main" id="{1C7EF825-F5DB-492F-B3B5-F66D0B2E382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707C218-9D41-4BEA-9CC9-70CB4F03FFBB}"/>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27802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47EFA-FC40-46B3-B8CE-15632E1BA94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A7A8755C-6FC6-4B5E-91C5-B3CFD0EBE5F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D6765DA-51EC-4D42-8F84-96DE35BDA913}"/>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5" name="Fußzeilenplatzhalter 4">
            <a:extLst>
              <a:ext uri="{FF2B5EF4-FFF2-40B4-BE49-F238E27FC236}">
                <a16:creationId xmlns:a16="http://schemas.microsoft.com/office/drawing/2014/main" id="{2A015028-F89B-4DE7-8843-5639BA6ED9D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940825E-C0B5-4764-BC44-0C08D4530C50}"/>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4240053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63556B9-D651-49FD-941C-8C7B52604E7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AF26C1E9-E302-43DF-8BCC-7FCDCB5240E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3062FE6-4AED-4D5A-AEA6-F0F93CE233AC}"/>
              </a:ext>
            </a:extLst>
          </p:cNvPr>
          <p:cNvSpPr>
            <a:spLocks noGrp="1"/>
          </p:cNvSpPr>
          <p:nvPr>
            <p:ph type="dt" sz="half" idx="10"/>
          </p:nvPr>
        </p:nvSpPr>
        <p:spPr/>
        <p:txBody>
          <a:bodyPr/>
          <a:lstStyle/>
          <a:p>
            <a:fld id="{44F975C7-0CBF-4B14-B518-048EF3EA7BAD}" type="datetimeFigureOut">
              <a:rPr lang="de-CH" smtClean="0"/>
              <a:t>19.10.2021</a:t>
            </a:fld>
            <a:endParaRPr lang="de-CH"/>
          </a:p>
        </p:txBody>
      </p:sp>
      <p:sp>
        <p:nvSpPr>
          <p:cNvPr id="5" name="Fußzeilenplatzhalter 4">
            <a:extLst>
              <a:ext uri="{FF2B5EF4-FFF2-40B4-BE49-F238E27FC236}">
                <a16:creationId xmlns:a16="http://schemas.microsoft.com/office/drawing/2014/main" id="{5714CF22-4FB0-4875-B0BB-CFF8DED3145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26582CE-EE8E-48CF-9BB2-33330A4CCC03}"/>
              </a:ext>
            </a:extLst>
          </p:cNvPr>
          <p:cNvSpPr>
            <a:spLocks noGrp="1"/>
          </p:cNvSpPr>
          <p:nvPr>
            <p:ph type="sldNum" sz="quarter" idx="12"/>
          </p:nvPr>
        </p:nvSpPr>
        <p:spPr/>
        <p:txBody>
          <a:bodyPr/>
          <a:lstStyle/>
          <a:p>
            <a:fld id="{AE985485-D831-4F97-B3D2-8F2B7ECB6392}" type="slidenum">
              <a:rPr lang="de-CH" smtClean="0"/>
              <a:t>‹Nr.›</a:t>
            </a:fld>
            <a:endParaRPr lang="de-CH"/>
          </a:p>
        </p:txBody>
      </p:sp>
    </p:spTree>
    <p:extLst>
      <p:ext uri="{BB962C8B-B14F-4D97-AF65-F5344CB8AC3E}">
        <p14:creationId xmlns:p14="http://schemas.microsoft.com/office/powerpoint/2010/main" val="343566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571F-328C-4864-8BAF-CA2C17388D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a:extLst>
              <a:ext uri="{FF2B5EF4-FFF2-40B4-BE49-F238E27FC236}">
                <a16:creationId xmlns:a16="http://schemas.microsoft.com/office/drawing/2014/main" id="{E86A3100-C79D-44B1-8791-B974D3F20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78F74C-0C3A-49AF-BEAF-3D05FA8CCC58}"/>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5" name="Footer Placeholder 4">
            <a:extLst>
              <a:ext uri="{FF2B5EF4-FFF2-40B4-BE49-F238E27FC236}">
                <a16:creationId xmlns:a16="http://schemas.microsoft.com/office/drawing/2014/main" id="{72B787E7-9274-4660-8914-565258BC17B2}"/>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D55FE2FD-96A4-46C7-A325-356C380D63AF}"/>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67654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A46-BC93-480E-9FE6-B82CB82401CF}"/>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EE834EE0-4C3E-4CA4-8252-D8AC80BD9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a:extLst>
              <a:ext uri="{FF2B5EF4-FFF2-40B4-BE49-F238E27FC236}">
                <a16:creationId xmlns:a16="http://schemas.microsoft.com/office/drawing/2014/main" id="{FB27CDB9-8F04-4F41-9615-2940FA7FF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a:extLst>
              <a:ext uri="{FF2B5EF4-FFF2-40B4-BE49-F238E27FC236}">
                <a16:creationId xmlns:a16="http://schemas.microsoft.com/office/drawing/2014/main" id="{283B75E1-4AC6-4B63-B17B-90AEFBC91884}"/>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6" name="Footer Placeholder 5">
            <a:extLst>
              <a:ext uri="{FF2B5EF4-FFF2-40B4-BE49-F238E27FC236}">
                <a16:creationId xmlns:a16="http://schemas.microsoft.com/office/drawing/2014/main" id="{C144B0E1-E69E-4501-B11B-1B2276543EA7}"/>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6E0FF5A7-6346-41A1-9CAF-5CBDC16774C8}"/>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4355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C9B6-DD41-4937-B5BC-176EC35688F7}"/>
              </a:ext>
            </a:extLst>
          </p:cNvPr>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a:extLst>
              <a:ext uri="{FF2B5EF4-FFF2-40B4-BE49-F238E27FC236}">
                <a16:creationId xmlns:a16="http://schemas.microsoft.com/office/drawing/2014/main" id="{8A1E7BAB-BD3D-4436-A00B-88590D426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3A75B-F98B-4403-B439-62448CF76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a:extLst>
              <a:ext uri="{FF2B5EF4-FFF2-40B4-BE49-F238E27FC236}">
                <a16:creationId xmlns:a16="http://schemas.microsoft.com/office/drawing/2014/main" id="{6CE64D33-F678-4E3B-9465-D02C717CA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0B387-0FE3-438C-BDB7-8224B9F51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a:extLst>
              <a:ext uri="{FF2B5EF4-FFF2-40B4-BE49-F238E27FC236}">
                <a16:creationId xmlns:a16="http://schemas.microsoft.com/office/drawing/2014/main" id="{E5A9F604-A3BA-41C8-B98B-E8C975F88523}"/>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8" name="Footer Placeholder 7">
            <a:extLst>
              <a:ext uri="{FF2B5EF4-FFF2-40B4-BE49-F238E27FC236}">
                <a16:creationId xmlns:a16="http://schemas.microsoft.com/office/drawing/2014/main" id="{E97F7DD6-E74C-4ABF-A0B5-CD51854BBADC}"/>
              </a:ext>
            </a:extLst>
          </p:cNvPr>
          <p:cNvSpPr>
            <a:spLocks noGrp="1"/>
          </p:cNvSpPr>
          <p:nvPr>
            <p:ph type="ftr" sz="quarter" idx="11"/>
          </p:nvPr>
        </p:nvSpPr>
        <p:spPr/>
        <p:txBody>
          <a:bodyPr/>
          <a:lstStyle/>
          <a:p>
            <a:endParaRPr lang="de-CH"/>
          </a:p>
        </p:txBody>
      </p:sp>
      <p:sp>
        <p:nvSpPr>
          <p:cNvPr id="9" name="Slide Number Placeholder 8">
            <a:extLst>
              <a:ext uri="{FF2B5EF4-FFF2-40B4-BE49-F238E27FC236}">
                <a16:creationId xmlns:a16="http://schemas.microsoft.com/office/drawing/2014/main" id="{E873EB97-4F7F-470F-8552-2255CCB8DB25}"/>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39182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6370-60EA-4630-A142-BE40268DF7C2}"/>
              </a:ext>
            </a:extLst>
          </p:cNvPr>
          <p:cNvSpPr>
            <a:spLocks noGrp="1"/>
          </p:cNvSpPr>
          <p:nvPr>
            <p:ph type="title"/>
          </p:nvPr>
        </p:nvSpPr>
        <p:spPr/>
        <p:txBody>
          <a:bodyPr/>
          <a:lstStyle/>
          <a:p>
            <a:r>
              <a:rPr lang="en-US"/>
              <a:t>Click to edit Master title style</a:t>
            </a:r>
            <a:endParaRPr lang="de-CH"/>
          </a:p>
        </p:txBody>
      </p:sp>
      <p:sp>
        <p:nvSpPr>
          <p:cNvPr id="3" name="Date Placeholder 2">
            <a:extLst>
              <a:ext uri="{FF2B5EF4-FFF2-40B4-BE49-F238E27FC236}">
                <a16:creationId xmlns:a16="http://schemas.microsoft.com/office/drawing/2014/main" id="{6C3B8FE4-3188-41F2-B367-DC1E96466CA8}"/>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4" name="Footer Placeholder 3">
            <a:extLst>
              <a:ext uri="{FF2B5EF4-FFF2-40B4-BE49-F238E27FC236}">
                <a16:creationId xmlns:a16="http://schemas.microsoft.com/office/drawing/2014/main" id="{7B1D62B8-35BD-4284-8FBD-46171D990F91}"/>
              </a:ext>
            </a:extLst>
          </p:cNvPr>
          <p:cNvSpPr>
            <a:spLocks noGrp="1"/>
          </p:cNvSpPr>
          <p:nvPr>
            <p:ph type="ftr" sz="quarter" idx="11"/>
          </p:nvPr>
        </p:nvSpPr>
        <p:spPr/>
        <p:txBody>
          <a:bodyPr/>
          <a:lstStyle/>
          <a:p>
            <a:endParaRPr lang="de-CH"/>
          </a:p>
        </p:txBody>
      </p:sp>
      <p:sp>
        <p:nvSpPr>
          <p:cNvPr id="5" name="Slide Number Placeholder 4">
            <a:extLst>
              <a:ext uri="{FF2B5EF4-FFF2-40B4-BE49-F238E27FC236}">
                <a16:creationId xmlns:a16="http://schemas.microsoft.com/office/drawing/2014/main" id="{00CEC755-F153-40BC-8817-6073F548C85E}"/>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337154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9B3BAB-3D16-4F25-BC7E-AAEDC8B8AE3B}"/>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3" name="Footer Placeholder 2">
            <a:extLst>
              <a:ext uri="{FF2B5EF4-FFF2-40B4-BE49-F238E27FC236}">
                <a16:creationId xmlns:a16="http://schemas.microsoft.com/office/drawing/2014/main" id="{6A391BF1-D2C0-45E7-863B-CC7EEE6FD5E5}"/>
              </a:ext>
            </a:extLst>
          </p:cNvPr>
          <p:cNvSpPr>
            <a:spLocks noGrp="1"/>
          </p:cNvSpPr>
          <p:nvPr>
            <p:ph type="ftr" sz="quarter" idx="11"/>
          </p:nvPr>
        </p:nvSpPr>
        <p:spPr/>
        <p:txBody>
          <a:bodyPr/>
          <a:lstStyle/>
          <a:p>
            <a:endParaRPr lang="de-CH"/>
          </a:p>
        </p:txBody>
      </p:sp>
      <p:sp>
        <p:nvSpPr>
          <p:cNvPr id="4" name="Slide Number Placeholder 3">
            <a:extLst>
              <a:ext uri="{FF2B5EF4-FFF2-40B4-BE49-F238E27FC236}">
                <a16:creationId xmlns:a16="http://schemas.microsoft.com/office/drawing/2014/main" id="{1D8ADC5B-9A63-4D8D-AA83-C1D213120CDA}"/>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73735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EB95-5957-4F8E-B2F0-D6CB099E8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a:extLst>
              <a:ext uri="{FF2B5EF4-FFF2-40B4-BE49-F238E27FC236}">
                <a16:creationId xmlns:a16="http://schemas.microsoft.com/office/drawing/2014/main" id="{25712262-288D-43EE-948A-3648F1C4F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a:extLst>
              <a:ext uri="{FF2B5EF4-FFF2-40B4-BE49-F238E27FC236}">
                <a16:creationId xmlns:a16="http://schemas.microsoft.com/office/drawing/2014/main" id="{F5A24AAC-17A4-4147-B94C-5191F32C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D3D37-F7E6-4614-92ED-F0A59349D8AF}"/>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6" name="Footer Placeholder 5">
            <a:extLst>
              <a:ext uri="{FF2B5EF4-FFF2-40B4-BE49-F238E27FC236}">
                <a16:creationId xmlns:a16="http://schemas.microsoft.com/office/drawing/2014/main" id="{2545838C-802F-4AE6-B2E9-F0346A0B0563}"/>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25EFCAEA-0BC1-4D63-AEBD-24D5001835CA}"/>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16473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E321-FD0E-4130-8B55-7D8388C1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a:extLst>
              <a:ext uri="{FF2B5EF4-FFF2-40B4-BE49-F238E27FC236}">
                <a16:creationId xmlns:a16="http://schemas.microsoft.com/office/drawing/2014/main" id="{B5E01A22-2234-4168-A21A-7BEB0176B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a:extLst>
              <a:ext uri="{FF2B5EF4-FFF2-40B4-BE49-F238E27FC236}">
                <a16:creationId xmlns:a16="http://schemas.microsoft.com/office/drawing/2014/main" id="{9046785F-68A5-4C9D-AB25-7E0CA0B4B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56758-F773-403D-B5C7-A76C7AA2EDDA}"/>
              </a:ext>
            </a:extLst>
          </p:cNvPr>
          <p:cNvSpPr>
            <a:spLocks noGrp="1"/>
          </p:cNvSpPr>
          <p:nvPr>
            <p:ph type="dt" sz="half" idx="10"/>
          </p:nvPr>
        </p:nvSpPr>
        <p:spPr/>
        <p:txBody>
          <a:bodyPr/>
          <a:lstStyle/>
          <a:p>
            <a:fld id="{52E3102D-B53F-4038-B298-187A0D0C42E5}" type="datetimeFigureOut">
              <a:rPr lang="de-CH" smtClean="0"/>
              <a:t>19.10.2021</a:t>
            </a:fld>
            <a:endParaRPr lang="de-CH"/>
          </a:p>
        </p:txBody>
      </p:sp>
      <p:sp>
        <p:nvSpPr>
          <p:cNvPr id="6" name="Footer Placeholder 5">
            <a:extLst>
              <a:ext uri="{FF2B5EF4-FFF2-40B4-BE49-F238E27FC236}">
                <a16:creationId xmlns:a16="http://schemas.microsoft.com/office/drawing/2014/main" id="{E27A3FB9-7495-40AC-819A-78794DB5DABB}"/>
              </a:ext>
            </a:extLst>
          </p:cNvPr>
          <p:cNvSpPr>
            <a:spLocks noGrp="1"/>
          </p:cNvSpPr>
          <p:nvPr>
            <p:ph type="ftr" sz="quarter" idx="11"/>
          </p:nvPr>
        </p:nvSpPr>
        <p:spPr/>
        <p:txBody>
          <a:bodyPr/>
          <a:lstStyle/>
          <a:p>
            <a:endParaRPr lang="de-CH"/>
          </a:p>
        </p:txBody>
      </p:sp>
      <p:sp>
        <p:nvSpPr>
          <p:cNvPr id="7" name="Slide Number Placeholder 6">
            <a:extLst>
              <a:ext uri="{FF2B5EF4-FFF2-40B4-BE49-F238E27FC236}">
                <a16:creationId xmlns:a16="http://schemas.microsoft.com/office/drawing/2014/main" id="{ED0386C2-F796-4898-A94F-C6F2A434BC17}"/>
              </a:ext>
            </a:extLst>
          </p:cNvPr>
          <p:cNvSpPr>
            <a:spLocks noGrp="1"/>
          </p:cNvSpPr>
          <p:nvPr>
            <p:ph type="sldNum" sz="quarter" idx="12"/>
          </p:nvPr>
        </p:nvSpPr>
        <p:spPr/>
        <p:txBody>
          <a:bodyPr/>
          <a:lstStyle/>
          <a:p>
            <a:fld id="{1EBF1D04-7231-49FC-B50F-FBE8A094AEE3}" type="slidenum">
              <a:rPr lang="de-CH" smtClean="0"/>
              <a:t>‹Nr.›</a:t>
            </a:fld>
            <a:endParaRPr lang="de-CH"/>
          </a:p>
        </p:txBody>
      </p:sp>
    </p:spTree>
    <p:extLst>
      <p:ext uri="{BB962C8B-B14F-4D97-AF65-F5344CB8AC3E}">
        <p14:creationId xmlns:p14="http://schemas.microsoft.com/office/powerpoint/2010/main" val="406548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860B1-D160-4753-B9F2-E63376560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a:extLst>
              <a:ext uri="{FF2B5EF4-FFF2-40B4-BE49-F238E27FC236}">
                <a16:creationId xmlns:a16="http://schemas.microsoft.com/office/drawing/2014/main" id="{B7EF7BFB-1246-427B-8C51-B1929C506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a:extLst>
              <a:ext uri="{FF2B5EF4-FFF2-40B4-BE49-F238E27FC236}">
                <a16:creationId xmlns:a16="http://schemas.microsoft.com/office/drawing/2014/main" id="{F2E0E404-EA6C-4122-B777-0BB20AEFB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3102D-B53F-4038-B298-187A0D0C42E5}" type="datetimeFigureOut">
              <a:rPr lang="de-CH" smtClean="0"/>
              <a:t>19.10.2021</a:t>
            </a:fld>
            <a:endParaRPr lang="de-CH"/>
          </a:p>
        </p:txBody>
      </p:sp>
      <p:sp>
        <p:nvSpPr>
          <p:cNvPr id="5" name="Footer Placeholder 4">
            <a:extLst>
              <a:ext uri="{FF2B5EF4-FFF2-40B4-BE49-F238E27FC236}">
                <a16:creationId xmlns:a16="http://schemas.microsoft.com/office/drawing/2014/main" id="{5CF22DB3-A71F-41D7-82C2-0B03830D0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a:extLst>
              <a:ext uri="{FF2B5EF4-FFF2-40B4-BE49-F238E27FC236}">
                <a16:creationId xmlns:a16="http://schemas.microsoft.com/office/drawing/2014/main" id="{125BC33A-5233-4BE5-A1B4-B4F54A97A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F1D04-7231-49FC-B50F-FBE8A094AEE3}" type="slidenum">
              <a:rPr lang="de-CH" smtClean="0"/>
              <a:t>‹Nr.›</a:t>
            </a:fld>
            <a:endParaRPr lang="de-CH"/>
          </a:p>
        </p:txBody>
      </p:sp>
    </p:spTree>
    <p:extLst>
      <p:ext uri="{BB962C8B-B14F-4D97-AF65-F5344CB8AC3E}">
        <p14:creationId xmlns:p14="http://schemas.microsoft.com/office/powerpoint/2010/main" val="36421578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A0A543-E881-40C9-914F-7412F50F4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E5E8C4D8-232B-43EB-BC6E-D17282079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5B0E896-8A31-4850-9453-A6BAF920C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975C7-0CBF-4B14-B518-048EF3EA7BAD}" type="datetimeFigureOut">
              <a:rPr lang="de-CH" smtClean="0"/>
              <a:t>19.10.2021</a:t>
            </a:fld>
            <a:endParaRPr lang="de-CH"/>
          </a:p>
        </p:txBody>
      </p:sp>
      <p:sp>
        <p:nvSpPr>
          <p:cNvPr id="5" name="Fußzeilenplatzhalter 4">
            <a:extLst>
              <a:ext uri="{FF2B5EF4-FFF2-40B4-BE49-F238E27FC236}">
                <a16:creationId xmlns:a16="http://schemas.microsoft.com/office/drawing/2014/main" id="{74F01009-A8FD-4C44-A25E-7C85BC8F9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A37F73-5A1F-4AF7-9F5B-2810AD69A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85485-D831-4F97-B3D2-8F2B7ECB6392}" type="slidenum">
              <a:rPr lang="de-CH" smtClean="0"/>
              <a:t>‹Nr.›</a:t>
            </a:fld>
            <a:endParaRPr lang="de-CH"/>
          </a:p>
        </p:txBody>
      </p:sp>
    </p:spTree>
    <p:extLst>
      <p:ext uri="{BB962C8B-B14F-4D97-AF65-F5344CB8AC3E}">
        <p14:creationId xmlns:p14="http://schemas.microsoft.com/office/powerpoint/2010/main" val="25542197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mockupgraphics?utm_source=unsplash&amp;utm_medium=referral&amp;utm_content=creditCopyText"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s://unsplash.com/?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timmossholder?utm_source=unsplash&amp;utm_medium=referral&amp;utm_content=creditCopyText"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s://unsplash.com/?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utm_source=unsplash&amp;utm_medium=referral&amp;utm_content=creditCopyText" TargetMode="External"/><Relationship Id="rId2" Type="http://schemas.openxmlformats.org/officeDocument/2006/relationships/hyperlink" Target="https://unsplash.com/@yendeg?utm_source=unsplash&amp;utm_medium=referral&amp;utm_content=creditCopyText"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KhdEOVairJ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srf.ch/kultur/dokumentarfilm-made-to-measure-eine-digitale-spurensuche" TargetMode="External"/><Relationship Id="rId2" Type="http://schemas.openxmlformats.org/officeDocument/2006/relationships/hyperlink" Target="https://madetomeasure.online/d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hyperlink" Target="https://unsplash.com/s/photos/bulletin-board?utm_source=unsplash&amp;utm_medium=referral&amp;utm_content=creditCopyText" TargetMode="External"/><Relationship Id="rId4" Type="http://schemas.openxmlformats.org/officeDocument/2006/relationships/hyperlink" Target="https://unsplash.com/@joszczepanska?utm_source=unsplash&amp;utm_medium=referral&amp;utm_content=creditCopyTex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ViswN602_k" TargetMode="External"/><Relationship Id="rId2" Type="http://schemas.openxmlformats.org/officeDocument/2006/relationships/hyperlink" Target="https://www.youtube.com/watch?v=PVkWokLqPO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BJZXPKmnrI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OnLpylrZ028" TargetMode="External"/><Relationship Id="rId3" Type="http://schemas.openxmlformats.org/officeDocument/2006/relationships/hyperlink" Target="https://www.youtube.com/watch?v=m9PiPlRuy6E" TargetMode="External"/><Relationship Id="rId7" Type="http://schemas.openxmlformats.org/officeDocument/2006/relationships/hyperlink" Target="https://www.youtube.com/watch?v=21CKkv4J8KA" TargetMode="External"/><Relationship Id="rId2" Type="http://schemas.openxmlformats.org/officeDocument/2006/relationships/hyperlink" Target="https://youtu.be/RTWpcI1EkTM?t=624" TargetMode="External"/><Relationship Id="rId1" Type="http://schemas.openxmlformats.org/officeDocument/2006/relationships/slideLayout" Target="../slideLayouts/slideLayout7.xml"/><Relationship Id="rId6" Type="http://schemas.openxmlformats.org/officeDocument/2006/relationships/hyperlink" Target="https://www.youtube.com/watch?v=mRWPqwyukGY&amp;t=5s" TargetMode="External"/><Relationship Id="rId5" Type="http://schemas.openxmlformats.org/officeDocument/2006/relationships/hyperlink" Target="https://www.youtube.com/watch?v=d6wG_sAdP0U" TargetMode="External"/><Relationship Id="rId4" Type="http://schemas.openxmlformats.org/officeDocument/2006/relationships/hyperlink" Target="https://www.youtube.com/watch?v=qEps5w2UWb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jeremybishop?utm_source=unsplash&amp;utm_medium=referral&amp;utm_content=creditCopyText" TargetMode="External"/><Relationship Id="rId2" Type="http://schemas.openxmlformats.org/officeDocument/2006/relationships/hyperlink" Target="https://youtu.be/mRWPqwyukGY?t=371" TargetMode="Externa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s://unsplash.com/?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DED98B-02B7-4442-838F-EBC48F6959E7}"/>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solidFill>
                  <a:schemeClr val="bg1"/>
                </a:solidFill>
              </a:rPr>
              <a:t>Die </a:t>
            </a:r>
            <a:r>
              <a:rPr lang="de-CH" sz="3600" dirty="0">
                <a:solidFill>
                  <a:schemeClr val="bg1"/>
                </a:solidFill>
              </a:rPr>
              <a:t>Vermessung</a:t>
            </a:r>
            <a:r>
              <a:rPr lang="en-US" sz="3600" dirty="0">
                <a:solidFill>
                  <a:schemeClr val="bg1"/>
                </a:solidFill>
              </a:rPr>
              <a:t> des Ichs</a:t>
            </a:r>
          </a:p>
        </p:txBody>
      </p:sp>
      <p:pic>
        <p:nvPicPr>
          <p:cNvPr id="8" name="Grafik 7">
            <a:extLst>
              <a:ext uri="{FF2B5EF4-FFF2-40B4-BE49-F238E27FC236}">
                <a16:creationId xmlns:a16="http://schemas.microsoft.com/office/drawing/2014/main" id="{0FBD563E-CAFB-4AE8-AA30-3DEB52556658}"/>
              </a:ext>
            </a:extLst>
          </p:cNvPr>
          <p:cNvPicPr>
            <a:picLocks noChangeAspect="1"/>
          </p:cNvPicPr>
          <p:nvPr/>
        </p:nvPicPr>
        <p:blipFill rotWithShape="1">
          <a:blip r:embed="rId2">
            <a:extLst>
              <a:ext uri="{28A0092B-C50C-407E-A947-70E740481C1C}">
                <a14:useLocalDpi xmlns:a14="http://schemas.microsoft.com/office/drawing/2010/main" val="0"/>
              </a:ext>
            </a:extLst>
          </a:blip>
          <a:srcRect t="28119" b="1777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feld 1">
            <a:extLst>
              <a:ext uri="{FF2B5EF4-FFF2-40B4-BE49-F238E27FC236}">
                <a16:creationId xmlns:a16="http://schemas.microsoft.com/office/drawing/2014/main" id="{B35FF9A5-A6FE-4305-AC45-BC6D484B996A}"/>
              </a:ext>
            </a:extLst>
          </p:cNvPr>
          <p:cNvSpPr txBox="1"/>
          <p:nvPr/>
        </p:nvSpPr>
        <p:spPr>
          <a:xfrm>
            <a:off x="6575297" y="4778829"/>
            <a:ext cx="4310417" cy="653143"/>
          </a:xfrm>
          <a:prstGeom prst="rect">
            <a:avLst/>
          </a:prstGeom>
        </p:spPr>
        <p:txBody>
          <a:bodyPr vert="horz" lIns="91440" tIns="45720" rIns="91440" bIns="45720" rtlCol="0" anchor="ctr">
            <a:normAutofit lnSpcReduction="10000"/>
          </a:bodyPr>
          <a:lstStyle/>
          <a:p>
            <a:pPr algn="ctr">
              <a:lnSpc>
                <a:spcPct val="90000"/>
              </a:lnSpc>
              <a:spcAft>
                <a:spcPts val="600"/>
              </a:spcAft>
            </a:pPr>
            <a:r>
              <a:rPr lang="de-CH" dirty="0">
                <a:solidFill>
                  <a:schemeClr val="bg1"/>
                </a:solidFill>
              </a:rPr>
              <a:t>Fünf Module zum Thema: </a:t>
            </a:r>
          </a:p>
          <a:p>
            <a:pPr algn="ctr">
              <a:lnSpc>
                <a:spcPct val="90000"/>
              </a:lnSpc>
              <a:spcAft>
                <a:spcPts val="600"/>
              </a:spcAft>
            </a:pPr>
            <a:r>
              <a:rPr lang="de-CH" dirty="0">
                <a:solidFill>
                  <a:schemeClr val="bg1"/>
                </a:solidFill>
              </a:rPr>
              <a:t>«Die Vermessung des Ichs» </a:t>
            </a:r>
            <a:endParaRPr lang="en-US" dirty="0">
              <a:solidFill>
                <a:schemeClr val="bg1"/>
              </a:solidFill>
            </a:endParaRPr>
          </a:p>
        </p:txBody>
      </p:sp>
      <p:sp>
        <p:nvSpPr>
          <p:cNvPr id="7" name="Textfeld 6">
            <a:extLst>
              <a:ext uri="{FF2B5EF4-FFF2-40B4-BE49-F238E27FC236}">
                <a16:creationId xmlns:a16="http://schemas.microsoft.com/office/drawing/2014/main" id="{59413F08-16A5-46DF-8E16-9725F37586E0}"/>
              </a:ext>
            </a:extLst>
          </p:cNvPr>
          <p:cNvSpPr txBox="1"/>
          <p:nvPr/>
        </p:nvSpPr>
        <p:spPr>
          <a:xfrm>
            <a:off x="188727" y="6321470"/>
            <a:ext cx="6097772" cy="369332"/>
          </a:xfrm>
          <a:prstGeom prst="rect">
            <a:avLst/>
          </a:prstGeom>
          <a:noFill/>
        </p:spPr>
        <p:txBody>
          <a:bodyPr wrap="square">
            <a:spAutoFit/>
          </a:bodyPr>
          <a:lstStyle/>
          <a:p>
            <a:pPr>
              <a:spcAft>
                <a:spcPts val="600"/>
              </a:spcAft>
            </a:pPr>
            <a:r>
              <a:rPr lang="en-US" dirty="0">
                <a:solidFill>
                  <a:schemeClr val="bg1"/>
                </a:solidFill>
              </a:rPr>
              <a:t>Photo by </a:t>
            </a:r>
            <a:r>
              <a:rPr lang="en-US" dirty="0">
                <a:solidFill>
                  <a:schemeClr val="bg1"/>
                </a:solidFill>
                <a:hlinkClick r:id="rId3">
                  <a:extLst>
                    <a:ext uri="{A12FA001-AC4F-418D-AE19-62706E023703}">
                      <ahyp:hlinkClr xmlns:ahyp="http://schemas.microsoft.com/office/drawing/2018/hyperlinkcolor" val="tx"/>
                    </a:ext>
                  </a:extLst>
                </a:hlinkClick>
              </a:rPr>
              <a:t>Mockup Graphics</a:t>
            </a:r>
            <a:r>
              <a:rPr lang="en-US" dirty="0">
                <a:solidFill>
                  <a:schemeClr val="bg1"/>
                </a:solidFill>
              </a:rPr>
              <a:t> on </a:t>
            </a:r>
            <a:r>
              <a:rPr lang="en-US" dirty="0" err="1">
                <a:solidFill>
                  <a:schemeClr val="bg1"/>
                </a:solidFill>
                <a:hlinkClick r:id="rId4">
                  <a:extLst>
                    <a:ext uri="{A12FA001-AC4F-418D-AE19-62706E023703}">
                      <ahyp:hlinkClr xmlns:ahyp="http://schemas.microsoft.com/office/drawing/2018/hyperlinkcolor" val="tx"/>
                    </a:ext>
                  </a:extLst>
                </a:hlinkClick>
              </a:rPr>
              <a:t>Unsplash</a:t>
            </a:r>
            <a:r>
              <a:rPr lang="en-US" dirty="0">
                <a:solidFill>
                  <a:schemeClr val="bg1"/>
                </a:solidFill>
              </a:rPr>
              <a:t> </a:t>
            </a:r>
            <a:endParaRPr lang="de-CH" dirty="0">
              <a:solidFill>
                <a:schemeClr val="bg1"/>
              </a:solidFill>
            </a:endParaRPr>
          </a:p>
        </p:txBody>
      </p:sp>
    </p:spTree>
    <p:extLst>
      <p:ext uri="{BB962C8B-B14F-4D97-AF65-F5344CB8AC3E}">
        <p14:creationId xmlns:p14="http://schemas.microsoft.com/office/powerpoint/2010/main" val="259016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EE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71111D-C806-4CA8-A4B5-FC9B535B0D45}"/>
              </a:ext>
            </a:extLst>
          </p:cNvPr>
          <p:cNvSpPr>
            <a:spLocks noGrp="1"/>
          </p:cNvSpPr>
          <p:nvPr>
            <p:ph type="title"/>
          </p:nvPr>
        </p:nvSpPr>
        <p:spPr/>
        <p:txBody>
          <a:bodyPr/>
          <a:lstStyle/>
          <a:p>
            <a:r>
              <a:rPr lang="de-CH" dirty="0"/>
              <a:t>Aufgabe für das Plenum</a:t>
            </a:r>
          </a:p>
        </p:txBody>
      </p:sp>
      <p:sp>
        <p:nvSpPr>
          <p:cNvPr id="5" name="Inhaltsplatzhalter 4">
            <a:extLst>
              <a:ext uri="{FF2B5EF4-FFF2-40B4-BE49-F238E27FC236}">
                <a16:creationId xmlns:a16="http://schemas.microsoft.com/office/drawing/2014/main" id="{7CE70D20-EA40-4ACF-B7B5-ACBF3050E5BF}"/>
              </a:ext>
            </a:extLst>
          </p:cNvPr>
          <p:cNvSpPr>
            <a:spLocks noGrp="1"/>
          </p:cNvSpPr>
          <p:nvPr>
            <p:ph sz="half" idx="2"/>
          </p:nvPr>
        </p:nvSpPr>
        <p:spPr/>
        <p:txBody>
          <a:bodyPr/>
          <a:lstStyle/>
          <a:p>
            <a:pPr marL="0" indent="0">
              <a:buNone/>
            </a:pPr>
            <a:r>
              <a:rPr lang="de-CH" dirty="0"/>
              <a:t>Zeigen Sie dem Plenum die drei Profile und danach </a:t>
            </a:r>
            <a:r>
              <a:rPr lang="de-CH" b="1" dirty="0"/>
              <a:t>stimmen wir ab, welches Profil am meisten «Likes» erhalten wird. </a:t>
            </a:r>
          </a:p>
          <a:p>
            <a:pPr marL="0" indent="0">
              <a:buNone/>
            </a:pPr>
            <a:r>
              <a:rPr lang="de-CH" dirty="0"/>
              <a:t>Damit können wir die </a:t>
            </a:r>
            <a:r>
              <a:rPr lang="de-CH" b="1" dirty="0"/>
              <a:t>These überprüfen, </a:t>
            </a:r>
            <a:r>
              <a:rPr lang="de-CH" dirty="0"/>
              <a:t>die im Video vorgetragen wurde. </a:t>
            </a:r>
          </a:p>
          <a:p>
            <a:endParaRPr lang="de-CH" dirty="0"/>
          </a:p>
        </p:txBody>
      </p:sp>
      <p:pic>
        <p:nvPicPr>
          <p:cNvPr id="10" name="Inhaltsplatzhalter 9">
            <a:extLst>
              <a:ext uri="{FF2B5EF4-FFF2-40B4-BE49-F238E27FC236}">
                <a16:creationId xmlns:a16="http://schemas.microsoft.com/office/drawing/2014/main" id="{319F68D7-A8C6-4147-9BBC-D40406C360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25624"/>
            <a:ext cx="5246234" cy="3497489"/>
          </a:xfrm>
        </p:spPr>
      </p:pic>
      <p:sp>
        <p:nvSpPr>
          <p:cNvPr id="8" name="Textfeld 7">
            <a:extLst>
              <a:ext uri="{FF2B5EF4-FFF2-40B4-BE49-F238E27FC236}">
                <a16:creationId xmlns:a16="http://schemas.microsoft.com/office/drawing/2014/main" id="{D0ACB9F2-2BC7-4DF3-AE24-9396BFFF5AD7}"/>
              </a:ext>
            </a:extLst>
          </p:cNvPr>
          <p:cNvSpPr txBox="1"/>
          <p:nvPr/>
        </p:nvSpPr>
        <p:spPr>
          <a:xfrm>
            <a:off x="457200" y="6176963"/>
            <a:ext cx="4192073" cy="369332"/>
          </a:xfrm>
          <a:prstGeom prst="rect">
            <a:avLst/>
          </a:prstGeom>
          <a:noFill/>
        </p:spPr>
        <p:txBody>
          <a:bodyPr wrap="square">
            <a:spAutoFit/>
          </a:bodyPr>
          <a:lstStyle/>
          <a:p>
            <a:r>
              <a:rPr lang="en-US" dirty="0"/>
              <a:t>Photo by </a:t>
            </a:r>
            <a:r>
              <a:rPr lang="en-US" dirty="0">
                <a:hlinkClick r:id="rId3"/>
              </a:rPr>
              <a:t>Tim </a:t>
            </a:r>
            <a:r>
              <a:rPr lang="en-US" dirty="0" err="1">
                <a:hlinkClick r:id="rId3"/>
              </a:rPr>
              <a:t>Mossholder</a:t>
            </a:r>
            <a:r>
              <a:rPr lang="en-US" dirty="0"/>
              <a:t> on </a:t>
            </a:r>
            <a:r>
              <a:rPr lang="en-US" dirty="0" err="1">
                <a:hlinkClick r:id="rId4"/>
              </a:rPr>
              <a:t>Unsplash</a:t>
            </a:r>
            <a:r>
              <a:rPr lang="en-US" dirty="0"/>
              <a:t> </a:t>
            </a:r>
            <a:endParaRPr lang="de-CH" dirty="0"/>
          </a:p>
        </p:txBody>
      </p:sp>
    </p:spTree>
    <p:extLst>
      <p:ext uri="{BB962C8B-B14F-4D97-AF65-F5344CB8AC3E}">
        <p14:creationId xmlns:p14="http://schemas.microsoft.com/office/powerpoint/2010/main" val="84931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8464-8576-4D92-980D-07887A42E663}"/>
              </a:ext>
            </a:extLst>
          </p:cNvPr>
          <p:cNvSpPr txBox="1">
            <a:spLocks/>
          </p:cNvSpPr>
          <p:nvPr/>
        </p:nvSpPr>
        <p:spPr>
          <a:xfrm>
            <a:off x="1837508" y="365125"/>
            <a:ext cx="951629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t>Onlinehandel: Wie mächtig ist Amazon?</a:t>
            </a:r>
          </a:p>
        </p:txBody>
      </p:sp>
      <p:sp>
        <p:nvSpPr>
          <p:cNvPr id="3" name="Content Placeholder 2">
            <a:extLst>
              <a:ext uri="{FF2B5EF4-FFF2-40B4-BE49-F238E27FC236}">
                <a16:creationId xmlns:a16="http://schemas.microsoft.com/office/drawing/2014/main" id="{C5AF8C89-5002-4396-AD9B-9DF4DC44A889}"/>
              </a:ext>
            </a:extLst>
          </p:cNvPr>
          <p:cNvSpPr txBox="1">
            <a:spLocks/>
          </p:cNvSpPr>
          <p:nvPr/>
        </p:nvSpPr>
        <p:spPr>
          <a:xfrm>
            <a:off x="388057" y="1798233"/>
            <a:ext cx="8189887" cy="4741796"/>
          </a:xfrm>
          <a:prstGeom prst="rect">
            <a:avLst/>
          </a:prstGeom>
          <a:solidFill>
            <a:schemeClr val="accent3">
              <a:lumMod val="75000"/>
            </a:schemeClr>
          </a:solidFill>
        </p:spPr>
        <p:txBody>
          <a:bodyPr tIns="18000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solidFill>
                  <a:schemeClr val="bg1"/>
                </a:solidFill>
              </a:rPr>
              <a:t>Amazon ist heute der weltweit größte Online-Händler</a:t>
            </a:r>
          </a:p>
          <a:p>
            <a:r>
              <a:rPr lang="de-CH" dirty="0">
                <a:solidFill>
                  <a:schemeClr val="bg1"/>
                </a:solidFill>
              </a:rPr>
              <a:t>Angefangen als digitale Buchhandlung in der Garage von Jeff Bezos</a:t>
            </a:r>
          </a:p>
          <a:p>
            <a:r>
              <a:rPr lang="de-CH" dirty="0">
                <a:solidFill>
                  <a:schemeClr val="bg1"/>
                </a:solidFill>
              </a:rPr>
              <a:t>Verkauf von Büchern, das war gestern…Wo ist Amazon heute überall vertreten?</a:t>
            </a:r>
          </a:p>
          <a:p>
            <a:r>
              <a:rPr lang="de-CH" dirty="0">
                <a:solidFill>
                  <a:schemeClr val="bg1"/>
                </a:solidFill>
              </a:rPr>
              <a:t>Was ist das Geheimnis des Erfolgs von Jeff Bezos?</a:t>
            </a:r>
          </a:p>
          <a:p>
            <a:r>
              <a:rPr lang="de-CH" dirty="0">
                <a:solidFill>
                  <a:schemeClr val="bg1"/>
                </a:solidFill>
              </a:rPr>
              <a:t>Gibt es bald nur noch Amazon? </a:t>
            </a:r>
          </a:p>
          <a:p>
            <a:r>
              <a:rPr lang="de-CH" b="1" dirty="0">
                <a:solidFill>
                  <a:schemeClr val="bg1"/>
                </a:solidFill>
              </a:rPr>
              <a:t>Was weiss Amazon über mich?! Und wie lässt       sich damit ein Imperium aufbauen….  </a:t>
            </a:r>
          </a:p>
          <a:p>
            <a:endParaRPr lang="de-CH" b="1" dirty="0">
              <a:solidFill>
                <a:schemeClr val="bg1"/>
              </a:solidFill>
            </a:endParaRPr>
          </a:p>
          <a:p>
            <a:pPr marL="0" indent="0">
              <a:buNone/>
            </a:pPr>
            <a:r>
              <a:rPr lang="en-US" dirty="0"/>
              <a:t>Photo by </a:t>
            </a:r>
            <a:r>
              <a:rPr lang="en-US" dirty="0" err="1">
                <a:hlinkClick r:id="rId2"/>
              </a:rPr>
              <a:t>Yender</a:t>
            </a:r>
            <a:r>
              <a:rPr lang="en-US" dirty="0">
                <a:hlinkClick r:id="rId2"/>
              </a:rPr>
              <a:t> Gonzalez</a:t>
            </a:r>
            <a:r>
              <a:rPr lang="en-US" dirty="0"/>
              <a:t> on </a:t>
            </a:r>
            <a:r>
              <a:rPr lang="en-US" dirty="0" err="1">
                <a:hlinkClick r:id="rId3"/>
              </a:rPr>
              <a:t>Unsplash</a:t>
            </a:r>
            <a:r>
              <a:rPr lang="en-US" dirty="0"/>
              <a:t> </a:t>
            </a:r>
            <a:endParaRPr lang="de-CH" b="1" dirty="0">
              <a:solidFill>
                <a:schemeClr val="bg1"/>
              </a:solidFill>
            </a:endParaRPr>
          </a:p>
          <a:p>
            <a:endParaRPr lang="de-CH" b="1" dirty="0">
              <a:solidFill>
                <a:schemeClr val="bg1"/>
              </a:solidFill>
            </a:endParaRPr>
          </a:p>
          <a:p>
            <a:endParaRPr lang="de-CH" b="1" dirty="0">
              <a:solidFill>
                <a:schemeClr val="bg1"/>
              </a:solidFill>
            </a:endParaRPr>
          </a:p>
          <a:p>
            <a:pPr marL="0" indent="0">
              <a:buFont typeface="Arial" panose="020B0604020202020204" pitchFamily="34" charset="0"/>
              <a:buNone/>
            </a:pPr>
            <a:endParaRPr lang="de-CH" b="1" dirty="0">
              <a:solidFill>
                <a:schemeClr val="bg1"/>
              </a:solidFill>
            </a:endParaRPr>
          </a:p>
        </p:txBody>
      </p:sp>
      <p:pic>
        <p:nvPicPr>
          <p:cNvPr id="4" name="Picture 3">
            <a:extLst>
              <a:ext uri="{FF2B5EF4-FFF2-40B4-BE49-F238E27FC236}">
                <a16:creationId xmlns:a16="http://schemas.microsoft.com/office/drawing/2014/main" id="{0A424A78-E96E-4AEC-A083-F59C769FFF91}"/>
              </a:ext>
            </a:extLst>
          </p:cNvPr>
          <p:cNvPicPr>
            <a:picLocks noChangeAspect="1"/>
          </p:cNvPicPr>
          <p:nvPr/>
        </p:nvPicPr>
        <p:blipFill>
          <a:blip r:embed="rId4"/>
          <a:stretch>
            <a:fillRect/>
          </a:stretch>
        </p:blipFill>
        <p:spPr>
          <a:xfrm>
            <a:off x="170455" y="84442"/>
            <a:ext cx="1560373" cy="771827"/>
          </a:xfrm>
          <a:prstGeom prst="rect">
            <a:avLst/>
          </a:prstGeom>
        </p:spPr>
      </p:pic>
      <p:pic>
        <p:nvPicPr>
          <p:cNvPr id="9" name="Grafik 8" descr="Ein Bild, das Text, draußen enthält.&#10;&#10;Automatisch generierte Beschreibung">
            <a:extLst>
              <a:ext uri="{FF2B5EF4-FFF2-40B4-BE49-F238E27FC236}">
                <a16:creationId xmlns:a16="http://schemas.microsoft.com/office/drawing/2014/main" id="{D5A4E464-F49D-47BA-889B-CD2EC1FB4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928" y="1206029"/>
            <a:ext cx="2749128" cy="5334000"/>
          </a:xfrm>
          <a:prstGeom prst="rect">
            <a:avLst/>
          </a:prstGeom>
        </p:spPr>
      </p:pic>
    </p:spTree>
    <p:extLst>
      <p:ext uri="{BB962C8B-B14F-4D97-AF65-F5344CB8AC3E}">
        <p14:creationId xmlns:p14="http://schemas.microsoft.com/office/powerpoint/2010/main" val="791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75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447C-DDE0-4953-BD42-8B6ECD9A3CD2}"/>
              </a:ext>
            </a:extLst>
          </p:cNvPr>
          <p:cNvSpPr txBox="1">
            <a:spLocks/>
          </p:cNvSpPr>
          <p:nvPr/>
        </p:nvSpPr>
        <p:spPr>
          <a:xfrm>
            <a:off x="838200" y="365125"/>
            <a:ext cx="10515600"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solidFill>
                  <a:schemeClr val="tx2"/>
                </a:solidFill>
              </a:rPr>
              <a:t>Input zu Amazon</a:t>
            </a:r>
            <a:endParaRPr lang="de-CH" dirty="0">
              <a:solidFill>
                <a:schemeClr val="tx2"/>
              </a:solidFill>
            </a:endParaRPr>
          </a:p>
        </p:txBody>
      </p:sp>
      <p:sp>
        <p:nvSpPr>
          <p:cNvPr id="3" name="Content Placeholder 2">
            <a:extLst>
              <a:ext uri="{FF2B5EF4-FFF2-40B4-BE49-F238E27FC236}">
                <a16:creationId xmlns:a16="http://schemas.microsoft.com/office/drawing/2014/main" id="{6E46494A-CA62-4DFE-933F-A75571D6E7A3}"/>
              </a:ext>
            </a:extLst>
          </p:cNvPr>
          <p:cNvSpPr txBox="1">
            <a:spLocks/>
          </p:cNvSpPr>
          <p:nvPr/>
        </p:nvSpPr>
        <p:spPr>
          <a:xfrm>
            <a:off x="838200" y="1825625"/>
            <a:ext cx="10515600" cy="4351338"/>
          </a:xfrm>
          <a:prstGeom prst="rect">
            <a:avLst/>
          </a:prstGeom>
          <a:solidFill>
            <a:srgbClr val="14425D"/>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CH" dirty="0">
              <a:solidFill>
                <a:schemeClr val="bg1"/>
              </a:solidFill>
            </a:endParaRPr>
          </a:p>
          <a:p>
            <a:pPr marL="0" indent="0">
              <a:buFont typeface="Arial" panose="020B0604020202020204" pitchFamily="34" charset="0"/>
              <a:buNone/>
            </a:pPr>
            <a:r>
              <a:rPr lang="de-CH" dirty="0">
                <a:solidFill>
                  <a:schemeClr val="bg1"/>
                </a:solidFill>
              </a:rPr>
              <a:t>Alexa: Wie mächtig ist Amazon? WDR Doku ( 44 Min.)</a:t>
            </a:r>
          </a:p>
          <a:p>
            <a:r>
              <a:rPr lang="de-CH" dirty="0">
                <a:solidFill>
                  <a:schemeClr val="bg1"/>
                </a:solidFill>
                <a:hlinkClick r:id="rId2">
                  <a:extLst>
                    <a:ext uri="{A12FA001-AC4F-418D-AE19-62706E023703}">
                      <ahyp:hlinkClr xmlns:ahyp="http://schemas.microsoft.com/office/drawing/2018/hyperlinkcolor" val="tx"/>
                    </a:ext>
                  </a:extLst>
                </a:hlinkClick>
              </a:rPr>
              <a:t>https://www.youtube.com/watch?v=KhdEOVairJY</a:t>
            </a:r>
            <a:endParaRPr lang="de-CH" dirty="0">
              <a:solidFill>
                <a:schemeClr val="bg1"/>
              </a:solidFill>
            </a:endParaRPr>
          </a:p>
          <a:p>
            <a:pPr marL="0" indent="0">
              <a:buFont typeface="Arial" panose="020B0604020202020204" pitchFamily="34" charset="0"/>
              <a:buNone/>
            </a:pPr>
            <a:endParaRPr lang="de-CH" dirty="0">
              <a:solidFill>
                <a:schemeClr val="bg1"/>
              </a:solidFill>
            </a:endParaRPr>
          </a:p>
          <a:p>
            <a:endParaRPr lang="de-CH" dirty="0">
              <a:solidFill>
                <a:schemeClr val="bg1"/>
              </a:solidFill>
            </a:endParaRPr>
          </a:p>
          <a:p>
            <a:endParaRPr lang="de-CH" dirty="0">
              <a:solidFill>
                <a:schemeClr val="bg1"/>
              </a:solidFill>
            </a:endParaRPr>
          </a:p>
        </p:txBody>
      </p:sp>
    </p:spTree>
    <p:extLst>
      <p:ext uri="{BB962C8B-B14F-4D97-AF65-F5344CB8AC3E}">
        <p14:creationId xmlns:p14="http://schemas.microsoft.com/office/powerpoint/2010/main" val="52367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7FC0-BB77-41E4-9F2B-33204B41C656}"/>
              </a:ext>
            </a:extLst>
          </p:cNvPr>
          <p:cNvSpPr txBox="1">
            <a:spLocks/>
          </p:cNvSpPr>
          <p:nvPr/>
        </p:nvSpPr>
        <p:spPr>
          <a:xfrm>
            <a:off x="1687278" y="365125"/>
            <a:ext cx="1038197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tx1">
                    <a:lumMod val="75000"/>
                    <a:lumOff val="25000"/>
                  </a:schemeClr>
                </a:solidFill>
                <a:latin typeface="SRG_SSR_Text_VF"/>
              </a:rPr>
              <a:t>Made to Measure: eine digitale Spurensuche</a:t>
            </a:r>
            <a:br>
              <a:rPr lang="en-US">
                <a:solidFill>
                  <a:schemeClr val="tx1">
                    <a:lumMod val="75000"/>
                    <a:lumOff val="25000"/>
                  </a:schemeClr>
                </a:solidFill>
                <a:latin typeface="SRG_SSR_Text_VF"/>
              </a:rPr>
            </a:br>
            <a:endParaRPr lang="de-CH"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3A70956C-E435-445D-AD04-3832C473A33B}"/>
              </a:ext>
            </a:extLst>
          </p:cNvPr>
          <p:cNvSpPr txBox="1">
            <a:spLocks/>
          </p:cNvSpPr>
          <p:nvPr/>
        </p:nvSpPr>
        <p:spPr>
          <a:xfrm>
            <a:off x="637901" y="1198601"/>
            <a:ext cx="7851457" cy="5318809"/>
          </a:xfrm>
          <a:prstGeom prst="rect">
            <a:avLst/>
          </a:prstGeom>
          <a:solidFill>
            <a:schemeClr val="accent5">
              <a:lumMod val="20000"/>
              <a:lumOff val="80000"/>
            </a:schemeClr>
          </a:solid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de-CH"/>
              <a:t>«Made to Measure» ist  ein künstlerisch-investigatives Datenexperiment.</a:t>
            </a:r>
          </a:p>
          <a:p>
            <a:pPr>
              <a:lnSpc>
                <a:spcPct val="110000"/>
              </a:lnSpc>
            </a:pPr>
            <a:r>
              <a:rPr lang="de-CH"/>
              <a:t>Eine Schauspielerin sieht sich an, was eine junge Frau in fünf Jahren alles gegoogelt hat. </a:t>
            </a:r>
          </a:p>
          <a:p>
            <a:pPr>
              <a:lnSpc>
                <a:spcPct val="110000"/>
              </a:lnSpc>
            </a:pPr>
            <a:r>
              <a:rPr lang="de-CH"/>
              <a:t>Ist es möglich, allein anhand von Google-Daten...</a:t>
            </a:r>
          </a:p>
          <a:p>
            <a:pPr>
              <a:lnSpc>
                <a:spcPct val="110000"/>
              </a:lnSpc>
            </a:pPr>
            <a:r>
              <a:rPr lang="de-CH"/>
              <a:t>… einen unbekannten Menschen zu rekonstruieren?</a:t>
            </a:r>
          </a:p>
          <a:p>
            <a:pPr>
              <a:lnSpc>
                <a:spcPct val="110000"/>
              </a:lnSpc>
            </a:pPr>
            <a:r>
              <a:rPr lang="de-CH"/>
              <a:t>… Szenen aus dessen Leben nachzuspielen?</a:t>
            </a:r>
          </a:p>
          <a:p>
            <a:pPr>
              <a:lnSpc>
                <a:spcPct val="110000"/>
              </a:lnSpc>
            </a:pPr>
            <a:r>
              <a:rPr lang="de-CH"/>
              <a:t>… als Doppelgängerin deren Wünsche, Ängste und Hoffnungen wiederzugeben?</a:t>
            </a:r>
          </a:p>
          <a:p>
            <a:pPr>
              <a:lnSpc>
                <a:spcPct val="110000"/>
              </a:lnSpc>
            </a:pPr>
            <a:r>
              <a:rPr lang="de-CH"/>
              <a:t>Online-Unternehmen und Datenhändler nutzen gesammelten Informationen, um daraus Profit zu schlagen – </a:t>
            </a:r>
            <a:r>
              <a:rPr lang="de-CH" b="1"/>
              <a:t>wie weit können Sie dabei gehen…???</a:t>
            </a:r>
          </a:p>
          <a:p>
            <a:endParaRPr lang="de-CH"/>
          </a:p>
          <a:p>
            <a:endParaRPr lang="de-CH" dirty="0"/>
          </a:p>
        </p:txBody>
      </p:sp>
      <p:pic>
        <p:nvPicPr>
          <p:cNvPr id="4" name="Picture 2" descr="Made to Measure">
            <a:extLst>
              <a:ext uri="{FF2B5EF4-FFF2-40B4-BE49-F238E27FC236}">
                <a16:creationId xmlns:a16="http://schemas.microsoft.com/office/drawing/2014/main" id="{FA4C6E19-518E-48BA-86A4-0F23458FA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9850">
            <a:off x="8048464" y="2023130"/>
            <a:ext cx="3825773" cy="2387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4343372-990C-4C7C-86EC-112DC35EA7CF}"/>
              </a:ext>
            </a:extLst>
          </p:cNvPr>
          <p:cNvPicPr>
            <a:picLocks noChangeAspect="1"/>
          </p:cNvPicPr>
          <p:nvPr/>
        </p:nvPicPr>
        <p:blipFill>
          <a:blip r:embed="rId3"/>
          <a:stretch>
            <a:fillRect/>
          </a:stretch>
        </p:blipFill>
        <p:spPr>
          <a:xfrm>
            <a:off x="83022" y="57833"/>
            <a:ext cx="1566156" cy="931973"/>
          </a:xfrm>
          <a:prstGeom prst="rect">
            <a:avLst/>
          </a:prstGeom>
        </p:spPr>
      </p:pic>
      <p:sp>
        <p:nvSpPr>
          <p:cNvPr id="9" name="Textfeld 8">
            <a:extLst>
              <a:ext uri="{FF2B5EF4-FFF2-40B4-BE49-F238E27FC236}">
                <a16:creationId xmlns:a16="http://schemas.microsoft.com/office/drawing/2014/main" id="{290678A3-8905-4F50-BC70-76D23CFE62BC}"/>
              </a:ext>
            </a:extLst>
          </p:cNvPr>
          <p:cNvSpPr txBox="1"/>
          <p:nvPr/>
        </p:nvSpPr>
        <p:spPr>
          <a:xfrm>
            <a:off x="7164180" y="6488668"/>
            <a:ext cx="5148022" cy="369332"/>
          </a:xfrm>
          <a:prstGeom prst="rect">
            <a:avLst/>
          </a:prstGeom>
          <a:noFill/>
        </p:spPr>
        <p:txBody>
          <a:bodyPr wrap="square">
            <a:spAutoFit/>
          </a:bodyPr>
          <a:lstStyle/>
          <a:p>
            <a:r>
              <a:rPr lang="en-US" dirty="0"/>
              <a:t>Photo von https://www.madetomeasure.online/de</a:t>
            </a:r>
            <a:endParaRPr lang="de-CH" dirty="0"/>
          </a:p>
        </p:txBody>
      </p:sp>
    </p:spTree>
    <p:extLst>
      <p:ext uri="{BB962C8B-B14F-4D97-AF65-F5344CB8AC3E}">
        <p14:creationId xmlns:p14="http://schemas.microsoft.com/office/powerpoint/2010/main" val="105494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379B-720F-4849-A37E-67AF39632F8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t>Input zu Made to Measure: Eine digitale Spurensuche</a:t>
            </a:r>
            <a:endParaRPr lang="de-CH" dirty="0"/>
          </a:p>
        </p:txBody>
      </p:sp>
      <p:sp>
        <p:nvSpPr>
          <p:cNvPr id="3" name="Content Placeholder 2">
            <a:extLst>
              <a:ext uri="{FF2B5EF4-FFF2-40B4-BE49-F238E27FC236}">
                <a16:creationId xmlns:a16="http://schemas.microsoft.com/office/drawing/2014/main" id="{DF96E473-0063-48BF-A2F1-0C3004600062}"/>
              </a:ext>
            </a:extLst>
          </p:cNvPr>
          <p:cNvSpPr txBox="1">
            <a:spLocks/>
          </p:cNvSpPr>
          <p:nvPr/>
        </p:nvSpPr>
        <p:spPr>
          <a:xfrm>
            <a:off x="838200" y="1825625"/>
            <a:ext cx="10515600" cy="4351338"/>
          </a:xfrm>
          <a:prstGeom prst="rect">
            <a:avLst/>
          </a:prstGeom>
          <a:solidFill>
            <a:srgbClr val="DFD7E7"/>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dirty="0"/>
              <a:t>Verfolgen Sie das </a:t>
            </a:r>
            <a:r>
              <a:rPr lang="de-CH" dirty="0" err="1"/>
              <a:t>Datenexperminent</a:t>
            </a:r>
            <a:r>
              <a:rPr lang="de-CH" dirty="0"/>
              <a:t> unter (55 Min.):</a:t>
            </a:r>
          </a:p>
          <a:p>
            <a:pPr marL="0" indent="0">
              <a:buFont typeface="Arial" panose="020B0604020202020204" pitchFamily="34" charset="0"/>
              <a:buNone/>
            </a:pPr>
            <a:r>
              <a:rPr lang="de-CH" sz="2400" u="sng" dirty="0">
                <a:solidFill>
                  <a:schemeClr val="tx2"/>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https://madetomeasure.online/de/</a:t>
            </a:r>
            <a:endParaRPr lang="de-CH" sz="2400" dirty="0">
              <a:solidFill>
                <a:schemeClr val="tx2"/>
              </a:solidFill>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a:p>
            <a:pPr marL="0" indent="0">
              <a:buFont typeface="Arial" panose="020B0604020202020204" pitchFamily="34" charset="0"/>
              <a:buNone/>
            </a:pPr>
            <a:r>
              <a:rPr lang="de-CH" dirty="0"/>
              <a:t>(Doku: </a:t>
            </a:r>
            <a:r>
              <a:rPr lang="de-CH" dirty="0">
                <a:solidFill>
                  <a:schemeClr val="tx2"/>
                </a:solidFill>
                <a:hlinkClick r:id="rId3">
                  <a:extLst>
                    <a:ext uri="{A12FA001-AC4F-418D-AE19-62706E023703}">
                      <ahyp:hlinkClr xmlns:ahyp="http://schemas.microsoft.com/office/drawing/2018/hyperlinkcolor" val="tx"/>
                    </a:ext>
                  </a:extLst>
                </a:hlinkClick>
              </a:rPr>
              <a:t>https://www.srf.ch/kultur/dokumentarfilm-made-to-measure-eine-digitale-spurensuche</a:t>
            </a:r>
            <a:r>
              <a:rPr lang="de-CH" dirty="0"/>
              <a:t>)</a:t>
            </a:r>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297812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A006-71DC-4269-A74E-1EF1F23D1B5A}"/>
              </a:ext>
            </a:extLst>
          </p:cNvPr>
          <p:cNvSpPr>
            <a:spLocks noGrp="1"/>
          </p:cNvSpPr>
          <p:nvPr>
            <p:ph type="title"/>
          </p:nvPr>
        </p:nvSpPr>
        <p:spPr>
          <a:xfrm>
            <a:off x="282195" y="256903"/>
            <a:ext cx="11576430" cy="705122"/>
          </a:xfrm>
          <a:solidFill>
            <a:srgbClr val="FFFF99"/>
          </a:solidFill>
        </p:spPr>
        <p:txBody>
          <a:bodyPr tIns="36000">
            <a:normAutofit/>
          </a:bodyPr>
          <a:lstStyle/>
          <a:p>
            <a:pPr algn="ctr"/>
            <a:r>
              <a:rPr lang="de-CH" sz="3600" b="1" dirty="0"/>
              <a:t>Aufgaben </a:t>
            </a:r>
          </a:p>
        </p:txBody>
      </p:sp>
      <p:sp>
        <p:nvSpPr>
          <p:cNvPr id="4" name="Text Placeholder 3">
            <a:extLst>
              <a:ext uri="{FF2B5EF4-FFF2-40B4-BE49-F238E27FC236}">
                <a16:creationId xmlns:a16="http://schemas.microsoft.com/office/drawing/2014/main" id="{08F19D64-2416-4A4D-AC03-58DE1BA5F372}"/>
              </a:ext>
            </a:extLst>
          </p:cNvPr>
          <p:cNvSpPr>
            <a:spLocks noGrp="1"/>
          </p:cNvSpPr>
          <p:nvPr>
            <p:ph type="body" sz="half" idx="2"/>
          </p:nvPr>
        </p:nvSpPr>
        <p:spPr>
          <a:xfrm>
            <a:off x="756489" y="1044784"/>
            <a:ext cx="4642453" cy="823145"/>
          </a:xfrm>
        </p:spPr>
        <p:txBody>
          <a:bodyPr>
            <a:normAutofit fontScale="92500" lnSpcReduction="10000"/>
          </a:bodyPr>
          <a:lstStyle/>
          <a:p>
            <a:r>
              <a:rPr lang="de-CH" sz="2000" b="1" dirty="0"/>
              <a:t>1. Wählen Sie einen kurzen Filmausschnitt aus, den Sie zeigen möchten bzw. arbeiten Sie an der Lösung Ihrer Aufgabenstellung.</a:t>
            </a:r>
          </a:p>
        </p:txBody>
      </p:sp>
      <p:pic>
        <p:nvPicPr>
          <p:cNvPr id="20" name="Picture 19">
            <a:extLst>
              <a:ext uri="{FF2B5EF4-FFF2-40B4-BE49-F238E27FC236}">
                <a16:creationId xmlns:a16="http://schemas.microsoft.com/office/drawing/2014/main" id="{B0E9DBD3-B5FD-45F9-B70D-478E3BB29AB6}"/>
              </a:ext>
            </a:extLst>
          </p:cNvPr>
          <p:cNvPicPr>
            <a:picLocks noChangeAspect="1"/>
          </p:cNvPicPr>
          <p:nvPr/>
        </p:nvPicPr>
        <p:blipFill>
          <a:blip r:embed="rId2"/>
          <a:stretch>
            <a:fillRect/>
          </a:stretch>
        </p:blipFill>
        <p:spPr>
          <a:xfrm>
            <a:off x="681734" y="4291344"/>
            <a:ext cx="4717209" cy="2274614"/>
          </a:xfrm>
          <a:prstGeom prst="rect">
            <a:avLst/>
          </a:prstGeom>
          <a:solidFill>
            <a:schemeClr val="bg1"/>
          </a:solidFill>
          <a:ln w="76200">
            <a:solidFill>
              <a:schemeClr val="tx1">
                <a:lumMod val="50000"/>
                <a:lumOff val="50000"/>
              </a:schemeClr>
            </a:solidFill>
          </a:ln>
        </p:spPr>
      </p:pic>
      <p:grpSp>
        <p:nvGrpSpPr>
          <p:cNvPr id="6" name="Gruppieren 5">
            <a:extLst>
              <a:ext uri="{FF2B5EF4-FFF2-40B4-BE49-F238E27FC236}">
                <a16:creationId xmlns:a16="http://schemas.microsoft.com/office/drawing/2014/main" id="{B31D77DB-10C3-4DE9-A5C2-D87EA5B75845}"/>
              </a:ext>
            </a:extLst>
          </p:cNvPr>
          <p:cNvGrpSpPr/>
          <p:nvPr/>
        </p:nvGrpSpPr>
        <p:grpSpPr>
          <a:xfrm>
            <a:off x="1071032" y="1741188"/>
            <a:ext cx="2094903" cy="2464235"/>
            <a:chOff x="941732" y="1888269"/>
            <a:chExt cx="2094903" cy="2464235"/>
          </a:xfrm>
        </p:grpSpPr>
        <p:pic>
          <p:nvPicPr>
            <p:cNvPr id="23" name="Graphic 22" descr="Film strip outline">
              <a:extLst>
                <a:ext uri="{FF2B5EF4-FFF2-40B4-BE49-F238E27FC236}">
                  <a16:creationId xmlns:a16="http://schemas.microsoft.com/office/drawing/2014/main" id="{AB8D380E-CCBB-4B7C-99B5-F519271320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732" y="2257601"/>
              <a:ext cx="2094903" cy="2094903"/>
            </a:xfrm>
            <a:prstGeom prst="rect">
              <a:avLst/>
            </a:prstGeom>
          </p:spPr>
        </p:pic>
        <p:sp>
          <p:nvSpPr>
            <p:cNvPr id="24" name="TextBox 23">
              <a:extLst>
                <a:ext uri="{FF2B5EF4-FFF2-40B4-BE49-F238E27FC236}">
                  <a16:creationId xmlns:a16="http://schemas.microsoft.com/office/drawing/2014/main" id="{0C9C0B44-B489-4F0E-B965-7AFF52EB4043}"/>
                </a:ext>
              </a:extLst>
            </p:cNvPr>
            <p:cNvSpPr txBox="1"/>
            <p:nvPr/>
          </p:nvSpPr>
          <p:spPr>
            <a:xfrm>
              <a:off x="1497742" y="1888269"/>
              <a:ext cx="982881" cy="369332"/>
            </a:xfrm>
            <a:prstGeom prst="rect">
              <a:avLst/>
            </a:prstGeom>
            <a:noFill/>
          </p:spPr>
          <p:txBody>
            <a:bodyPr wrap="square" rtlCol="0">
              <a:spAutoFit/>
            </a:bodyPr>
            <a:lstStyle/>
            <a:p>
              <a:r>
                <a:rPr lang="de-CH" dirty="0"/>
                <a:t>2-3 Min.</a:t>
              </a:r>
            </a:p>
          </p:txBody>
        </p:sp>
      </p:grpSp>
      <p:sp>
        <p:nvSpPr>
          <p:cNvPr id="22" name="Text Placeholder 3">
            <a:extLst>
              <a:ext uri="{FF2B5EF4-FFF2-40B4-BE49-F238E27FC236}">
                <a16:creationId xmlns:a16="http://schemas.microsoft.com/office/drawing/2014/main" id="{7B835217-6949-41F7-B829-7ADB80194748}"/>
              </a:ext>
            </a:extLst>
          </p:cNvPr>
          <p:cNvSpPr txBox="1">
            <a:spLocks/>
          </p:cNvSpPr>
          <p:nvPr/>
        </p:nvSpPr>
        <p:spPr>
          <a:xfrm>
            <a:off x="6002448" y="968584"/>
            <a:ext cx="5993394" cy="705122"/>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b="1"/>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a:lnSpc>
                <a:spcPct val="110000"/>
              </a:lnSpc>
            </a:pPr>
            <a:r>
              <a:rPr lang="de-CH" sz="2000" dirty="0"/>
              <a:t>2. Gestalten Sie eine Pinnwand mit Ihren Erkenntnissen (mögliche Struktur, siehe nächste Folie)</a:t>
            </a:r>
          </a:p>
        </p:txBody>
      </p:sp>
      <p:sp>
        <p:nvSpPr>
          <p:cNvPr id="3" name="Scroll: Horizontal 2">
            <a:extLst>
              <a:ext uri="{FF2B5EF4-FFF2-40B4-BE49-F238E27FC236}">
                <a16:creationId xmlns:a16="http://schemas.microsoft.com/office/drawing/2014/main" id="{A94D7A8E-4627-4F1E-9895-B783B8EA10EC}"/>
              </a:ext>
            </a:extLst>
          </p:cNvPr>
          <p:cNvSpPr/>
          <p:nvPr/>
        </p:nvSpPr>
        <p:spPr>
          <a:xfrm>
            <a:off x="3340729" y="2344848"/>
            <a:ext cx="1846907" cy="1611516"/>
          </a:xfrm>
          <a:prstGeom prst="horizontalScroll">
            <a:avLst/>
          </a:prstGeom>
          <a:noFill/>
          <a:ln w="38100">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dirty="0">
                <a:solidFill>
                  <a:schemeClr val="tx2"/>
                </a:solidFill>
              </a:rPr>
              <a:t>Dating Profile, </a:t>
            </a:r>
            <a:r>
              <a:rPr lang="de-CH" dirty="0" err="1">
                <a:solidFill>
                  <a:schemeClr val="tx2"/>
                </a:solidFill>
              </a:rPr>
              <a:t>Credit</a:t>
            </a:r>
            <a:r>
              <a:rPr lang="de-CH" dirty="0">
                <a:solidFill>
                  <a:schemeClr val="tx2"/>
                </a:solidFill>
              </a:rPr>
              <a:t> System für Kanti usw.</a:t>
            </a:r>
          </a:p>
        </p:txBody>
      </p:sp>
      <p:pic>
        <p:nvPicPr>
          <p:cNvPr id="7" name="Grafik 6">
            <a:extLst>
              <a:ext uri="{FF2B5EF4-FFF2-40B4-BE49-F238E27FC236}">
                <a16:creationId xmlns:a16="http://schemas.microsoft.com/office/drawing/2014/main" id="{083DAF7C-3BFE-43BC-9610-D591634AB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2448" y="2256880"/>
            <a:ext cx="5569161" cy="3897086"/>
          </a:xfrm>
          <a:prstGeom prst="rect">
            <a:avLst/>
          </a:prstGeom>
        </p:spPr>
      </p:pic>
    </p:spTree>
    <p:extLst>
      <p:ext uri="{BB962C8B-B14F-4D97-AF65-F5344CB8AC3E}">
        <p14:creationId xmlns:p14="http://schemas.microsoft.com/office/powerpoint/2010/main" val="26699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292391D-414C-44E5-9A0E-F3E589FEEA70}"/>
              </a:ext>
            </a:extLst>
          </p:cNvPr>
          <p:cNvSpPr>
            <a:spLocks noGrp="1"/>
          </p:cNvSpPr>
          <p:nvPr>
            <p:ph idx="1"/>
          </p:nvPr>
        </p:nvSpPr>
        <p:spPr>
          <a:xfrm>
            <a:off x="382626" y="1271588"/>
            <a:ext cx="4265573" cy="448218"/>
          </a:xfrm>
        </p:spPr>
        <p:txBody>
          <a:bodyPr>
            <a:normAutofit/>
          </a:bodyPr>
          <a:lstStyle/>
          <a:p>
            <a:pPr marL="0" indent="0">
              <a:buNone/>
            </a:pPr>
            <a:r>
              <a:rPr lang="de-CH" sz="1800" b="1" dirty="0"/>
              <a:t>2. Mögliche Struktur für Ihre Pinnwand</a:t>
            </a:r>
          </a:p>
        </p:txBody>
      </p:sp>
      <p:sp>
        <p:nvSpPr>
          <p:cNvPr id="19" name="TextBox 18">
            <a:extLst>
              <a:ext uri="{FF2B5EF4-FFF2-40B4-BE49-F238E27FC236}">
                <a16:creationId xmlns:a16="http://schemas.microsoft.com/office/drawing/2014/main" id="{33ED7806-457D-47AB-9A8C-C75F35CC14C9}"/>
              </a:ext>
            </a:extLst>
          </p:cNvPr>
          <p:cNvSpPr txBox="1"/>
          <p:nvPr/>
        </p:nvSpPr>
        <p:spPr>
          <a:xfrm>
            <a:off x="382626" y="1719806"/>
            <a:ext cx="4733940" cy="4755277"/>
          </a:xfrm>
          <a:prstGeom prst="rect">
            <a:avLst/>
          </a:prstGeom>
          <a:solidFill>
            <a:schemeClr val="accent6">
              <a:lumMod val="40000"/>
              <a:lumOff val="60000"/>
            </a:schemeClr>
          </a:solidFill>
        </p:spPr>
        <p:txBody>
          <a:bodyPr wrap="square" rtlCol="0">
            <a:noAutofit/>
          </a:bodyPr>
          <a:lstStyle/>
          <a:p>
            <a:pPr marL="266700" lvl="1" indent="-263525">
              <a:spcBef>
                <a:spcPts val="500"/>
              </a:spcBef>
              <a:spcAft>
                <a:spcPts val="500"/>
              </a:spcAft>
              <a:buFont typeface="Symbol" panose="05050102010706020507" pitchFamily="18" charset="2"/>
              <a:buChar char="-"/>
            </a:pPr>
            <a:r>
              <a:rPr lang="de-CH" sz="2600" b="1" dirty="0"/>
              <a:t>Inhalt Beitrag </a:t>
            </a:r>
            <a:r>
              <a:rPr lang="de-CH" sz="2600" dirty="0"/>
              <a:t>(w</a:t>
            </a:r>
            <a:r>
              <a:rPr lang="de-CH" sz="2600" i="1" dirty="0"/>
              <a:t>orum geht es?)</a:t>
            </a:r>
          </a:p>
          <a:p>
            <a:pPr marL="266700" lvl="1" indent="-263525">
              <a:spcBef>
                <a:spcPts val="500"/>
              </a:spcBef>
              <a:spcAft>
                <a:spcPts val="500"/>
              </a:spcAft>
              <a:buFont typeface="Symbol" panose="05050102010706020507" pitchFamily="18" charset="2"/>
              <a:buChar char="-"/>
            </a:pPr>
            <a:r>
              <a:rPr lang="de-CH" sz="2600" b="1" dirty="0"/>
              <a:t>Methodik </a:t>
            </a:r>
            <a:r>
              <a:rPr lang="de-CH" sz="2600" dirty="0"/>
              <a:t>(</a:t>
            </a:r>
            <a:r>
              <a:rPr lang="de-CH" sz="2600" i="1" dirty="0"/>
              <a:t>welche Aspekte des Ichs werden wie gemessen?)</a:t>
            </a:r>
          </a:p>
          <a:p>
            <a:pPr marL="266700" lvl="1" indent="-263525">
              <a:spcBef>
                <a:spcPts val="500"/>
              </a:spcBef>
              <a:spcAft>
                <a:spcPts val="500"/>
              </a:spcAft>
              <a:buFont typeface="Symbol" panose="05050102010706020507" pitchFamily="18" charset="2"/>
              <a:buChar char="-"/>
            </a:pPr>
            <a:r>
              <a:rPr lang="de-CH" sz="2600" b="1" dirty="0"/>
              <a:t>Datenverwendung</a:t>
            </a:r>
            <a:r>
              <a:rPr lang="de-CH" sz="2600" dirty="0"/>
              <a:t> (</a:t>
            </a:r>
            <a:r>
              <a:rPr lang="de-CH" sz="2600" i="1" dirty="0"/>
              <a:t>welche Ziele können verfolgt werden? Wer profitiert?)</a:t>
            </a:r>
          </a:p>
          <a:p>
            <a:pPr marL="266700" lvl="1" indent="-263525">
              <a:spcBef>
                <a:spcPts val="500"/>
              </a:spcBef>
              <a:spcAft>
                <a:spcPts val="500"/>
              </a:spcAft>
              <a:buFont typeface="Symbol" panose="05050102010706020507" pitchFamily="18" charset="2"/>
              <a:buChar char="-"/>
            </a:pPr>
            <a:r>
              <a:rPr lang="de-CH" sz="2600" b="1" dirty="0"/>
              <a:t>Vorteile / Mehrwert / Fortschritt</a:t>
            </a:r>
          </a:p>
          <a:p>
            <a:pPr marL="266700" lvl="1" indent="-263525">
              <a:spcBef>
                <a:spcPts val="500"/>
              </a:spcBef>
              <a:spcAft>
                <a:spcPts val="500"/>
              </a:spcAft>
              <a:buFont typeface="Symbol" panose="05050102010706020507" pitchFamily="18" charset="2"/>
              <a:buChar char="-"/>
            </a:pPr>
            <a:r>
              <a:rPr lang="de-CH" sz="2600" b="1" dirty="0"/>
              <a:t>Probleme / Konflikte / Gefahren</a:t>
            </a:r>
          </a:p>
        </p:txBody>
      </p:sp>
      <p:sp>
        <p:nvSpPr>
          <p:cNvPr id="21" name="Rectangle: Rounded Corners 20">
            <a:extLst>
              <a:ext uri="{FF2B5EF4-FFF2-40B4-BE49-F238E27FC236}">
                <a16:creationId xmlns:a16="http://schemas.microsoft.com/office/drawing/2014/main" id="{14FAE147-A539-4C72-85AC-ADC894070953}"/>
              </a:ext>
            </a:extLst>
          </p:cNvPr>
          <p:cNvSpPr/>
          <p:nvPr/>
        </p:nvSpPr>
        <p:spPr>
          <a:xfrm>
            <a:off x="8905874" y="3792102"/>
            <a:ext cx="3027324" cy="1525421"/>
          </a:xfrm>
          <a:prstGeom prst="roundRect">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i="1" dirty="0">
                <a:solidFill>
                  <a:srgbClr val="FFFF00"/>
                </a:solidFill>
              </a:rPr>
              <a:t>Vorstellung Ihrer     Erkenntnisse mit Hilfe des Films und der Pinwand</a:t>
            </a:r>
          </a:p>
        </p:txBody>
      </p:sp>
      <p:sp>
        <p:nvSpPr>
          <p:cNvPr id="22" name="Text Placeholder 3">
            <a:extLst>
              <a:ext uri="{FF2B5EF4-FFF2-40B4-BE49-F238E27FC236}">
                <a16:creationId xmlns:a16="http://schemas.microsoft.com/office/drawing/2014/main" id="{BD20B0D1-F255-4FC7-8460-6892FED82ACA}"/>
              </a:ext>
            </a:extLst>
          </p:cNvPr>
          <p:cNvSpPr txBox="1">
            <a:spLocks/>
          </p:cNvSpPr>
          <p:nvPr/>
        </p:nvSpPr>
        <p:spPr>
          <a:xfrm>
            <a:off x="6300787" y="1245858"/>
            <a:ext cx="5210175" cy="7051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CH" sz="1800" b="1" dirty="0"/>
              <a:t>3. Präsentieren Sie Ihre Erkenntnisse im Plenum</a:t>
            </a:r>
          </a:p>
        </p:txBody>
      </p:sp>
      <p:grpSp>
        <p:nvGrpSpPr>
          <p:cNvPr id="26" name="Gruppieren 25">
            <a:extLst>
              <a:ext uri="{FF2B5EF4-FFF2-40B4-BE49-F238E27FC236}">
                <a16:creationId xmlns:a16="http://schemas.microsoft.com/office/drawing/2014/main" id="{38B886A6-CE54-4A91-8100-BDAADDD914A8}"/>
              </a:ext>
            </a:extLst>
          </p:cNvPr>
          <p:cNvGrpSpPr/>
          <p:nvPr/>
        </p:nvGrpSpPr>
        <p:grpSpPr>
          <a:xfrm>
            <a:off x="5867401" y="2163087"/>
            <a:ext cx="3241529" cy="2867329"/>
            <a:chOff x="734480" y="1887178"/>
            <a:chExt cx="2712765" cy="2465326"/>
          </a:xfrm>
        </p:grpSpPr>
        <p:pic>
          <p:nvPicPr>
            <p:cNvPr id="27" name="Graphic 22" descr="Film strip outline">
              <a:extLst>
                <a:ext uri="{FF2B5EF4-FFF2-40B4-BE49-F238E27FC236}">
                  <a16:creationId xmlns:a16="http://schemas.microsoft.com/office/drawing/2014/main" id="{4F66ED75-CF99-4DC4-A881-34F2C260E3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732" y="2257601"/>
              <a:ext cx="2094903" cy="2094903"/>
            </a:xfrm>
            <a:prstGeom prst="rect">
              <a:avLst/>
            </a:prstGeom>
          </p:spPr>
        </p:pic>
        <p:sp>
          <p:nvSpPr>
            <p:cNvPr id="28" name="TextBox 23">
              <a:extLst>
                <a:ext uri="{FF2B5EF4-FFF2-40B4-BE49-F238E27FC236}">
                  <a16:creationId xmlns:a16="http://schemas.microsoft.com/office/drawing/2014/main" id="{701695E7-FF2A-478B-A64E-2EF0F064D241}"/>
                </a:ext>
              </a:extLst>
            </p:cNvPr>
            <p:cNvSpPr txBox="1"/>
            <p:nvPr/>
          </p:nvSpPr>
          <p:spPr>
            <a:xfrm>
              <a:off x="734480" y="1887178"/>
              <a:ext cx="2712765" cy="396939"/>
            </a:xfrm>
            <a:prstGeom prst="rect">
              <a:avLst/>
            </a:prstGeom>
            <a:noFill/>
          </p:spPr>
          <p:txBody>
            <a:bodyPr wrap="square" rtlCol="0">
              <a:spAutoFit/>
            </a:bodyPr>
            <a:lstStyle/>
            <a:p>
              <a:r>
                <a:rPr lang="de-CH" sz="2400" dirty="0"/>
                <a:t>2-3 Min Filmausschnitt</a:t>
              </a:r>
            </a:p>
          </p:txBody>
        </p:sp>
      </p:grpSp>
      <p:sp>
        <p:nvSpPr>
          <p:cNvPr id="8" name="Rechteck 7">
            <a:extLst>
              <a:ext uri="{FF2B5EF4-FFF2-40B4-BE49-F238E27FC236}">
                <a16:creationId xmlns:a16="http://schemas.microsoft.com/office/drawing/2014/main" id="{A561E319-4D3A-4E23-A2C7-9A0BD76C723D}"/>
              </a:ext>
            </a:extLst>
          </p:cNvPr>
          <p:cNvSpPr/>
          <p:nvPr/>
        </p:nvSpPr>
        <p:spPr>
          <a:xfrm>
            <a:off x="8905875" y="2163087"/>
            <a:ext cx="3027324" cy="315657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Rechteck 28">
            <a:extLst>
              <a:ext uri="{FF2B5EF4-FFF2-40B4-BE49-F238E27FC236}">
                <a16:creationId xmlns:a16="http://schemas.microsoft.com/office/drawing/2014/main" id="{50149C6C-EFAA-458A-87DE-43B7F5B2D104}"/>
              </a:ext>
            </a:extLst>
          </p:cNvPr>
          <p:cNvSpPr/>
          <p:nvPr/>
        </p:nvSpPr>
        <p:spPr>
          <a:xfrm>
            <a:off x="5853005" y="2145699"/>
            <a:ext cx="3027324" cy="315657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itle 1">
            <a:extLst>
              <a:ext uri="{FF2B5EF4-FFF2-40B4-BE49-F238E27FC236}">
                <a16:creationId xmlns:a16="http://schemas.microsoft.com/office/drawing/2014/main" id="{81470276-2680-40FA-9652-374D0C2A819E}"/>
              </a:ext>
            </a:extLst>
          </p:cNvPr>
          <p:cNvSpPr>
            <a:spLocks noGrp="1"/>
          </p:cNvSpPr>
          <p:nvPr>
            <p:ph type="title"/>
          </p:nvPr>
        </p:nvSpPr>
        <p:spPr>
          <a:xfrm>
            <a:off x="282195" y="256903"/>
            <a:ext cx="11576430" cy="705122"/>
          </a:xfrm>
          <a:solidFill>
            <a:srgbClr val="FFFF99"/>
          </a:solidFill>
        </p:spPr>
        <p:txBody>
          <a:bodyPr tIns="36000">
            <a:normAutofit/>
          </a:bodyPr>
          <a:lstStyle/>
          <a:p>
            <a:pPr algn="ctr"/>
            <a:r>
              <a:rPr lang="de-CH" sz="3600" b="1" dirty="0"/>
              <a:t>Aufgaben </a:t>
            </a:r>
          </a:p>
        </p:txBody>
      </p:sp>
      <p:sp>
        <p:nvSpPr>
          <p:cNvPr id="16" name="Textfeld 15">
            <a:extLst>
              <a:ext uri="{FF2B5EF4-FFF2-40B4-BE49-F238E27FC236}">
                <a16:creationId xmlns:a16="http://schemas.microsoft.com/office/drawing/2014/main" id="{FBBE39EB-D661-41B4-BD85-E90182F3563C}"/>
              </a:ext>
            </a:extLst>
          </p:cNvPr>
          <p:cNvSpPr txBox="1"/>
          <p:nvPr/>
        </p:nvSpPr>
        <p:spPr>
          <a:xfrm>
            <a:off x="8408629" y="6087040"/>
            <a:ext cx="3783371" cy="369332"/>
          </a:xfrm>
          <a:prstGeom prst="rect">
            <a:avLst/>
          </a:prstGeom>
          <a:noFill/>
        </p:spPr>
        <p:txBody>
          <a:bodyPr wrap="square">
            <a:spAutoFit/>
          </a:bodyPr>
          <a:lstStyle/>
          <a:p>
            <a:r>
              <a:rPr lang="pl-PL" dirty="0"/>
              <a:t>Photo by </a:t>
            </a:r>
            <a:r>
              <a:rPr lang="pl-PL" dirty="0">
                <a:hlinkClick r:id="rId4"/>
              </a:rPr>
              <a:t>Jo Szczepanska</a:t>
            </a:r>
            <a:r>
              <a:rPr lang="pl-PL" dirty="0"/>
              <a:t> on </a:t>
            </a:r>
            <a:r>
              <a:rPr lang="pl-PL" dirty="0">
                <a:hlinkClick r:id="rId5"/>
              </a:rPr>
              <a:t>Unsplash</a:t>
            </a:r>
            <a:r>
              <a:rPr lang="pl-PL" dirty="0"/>
              <a:t> </a:t>
            </a:r>
            <a:endParaRPr lang="de-CH" dirty="0"/>
          </a:p>
        </p:txBody>
      </p:sp>
      <p:pic>
        <p:nvPicPr>
          <p:cNvPr id="4" name="Grafik 3">
            <a:extLst>
              <a:ext uri="{FF2B5EF4-FFF2-40B4-BE49-F238E27FC236}">
                <a16:creationId xmlns:a16="http://schemas.microsoft.com/office/drawing/2014/main" id="{CA5E5CFD-EC82-4C4A-8763-25ECFD3597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4179" y="2175389"/>
            <a:ext cx="3027323" cy="1614572"/>
          </a:xfrm>
          <a:prstGeom prst="rect">
            <a:avLst/>
          </a:prstGeom>
        </p:spPr>
      </p:pic>
      <p:sp>
        <p:nvSpPr>
          <p:cNvPr id="7" name="Textfeld 6">
            <a:extLst>
              <a:ext uri="{FF2B5EF4-FFF2-40B4-BE49-F238E27FC236}">
                <a16:creationId xmlns:a16="http://schemas.microsoft.com/office/drawing/2014/main" id="{77F1E6B1-F872-4A2C-93C8-205A56A6B3EB}"/>
              </a:ext>
            </a:extLst>
          </p:cNvPr>
          <p:cNvSpPr txBox="1"/>
          <p:nvPr/>
        </p:nvSpPr>
        <p:spPr>
          <a:xfrm>
            <a:off x="8212734" y="3023596"/>
            <a:ext cx="798617" cy="1569660"/>
          </a:xfrm>
          <a:prstGeom prst="rect">
            <a:avLst/>
          </a:prstGeom>
          <a:solidFill>
            <a:schemeClr val="bg1"/>
          </a:solidFill>
          <a:ln>
            <a:solidFill>
              <a:schemeClr val="accent2"/>
            </a:solidFill>
          </a:ln>
        </p:spPr>
        <p:txBody>
          <a:bodyPr wrap="none" rtlCol="0">
            <a:spAutoFit/>
          </a:bodyPr>
          <a:lstStyle/>
          <a:p>
            <a:r>
              <a:rPr lang="de-CH" sz="9600" dirty="0"/>
              <a:t>+</a:t>
            </a:r>
          </a:p>
        </p:txBody>
      </p:sp>
    </p:spTree>
    <p:extLst>
      <p:ext uri="{BB962C8B-B14F-4D97-AF65-F5344CB8AC3E}">
        <p14:creationId xmlns:p14="http://schemas.microsoft.com/office/powerpoint/2010/main" val="8332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8" grpId="0" animBg="1"/>
      <p:bldP spid="2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CA072FD5-7E7A-441E-A15A-03CEED7DA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4" y="1932495"/>
            <a:ext cx="4770151" cy="3337969"/>
          </a:xfrm>
          <a:prstGeom prst="rect">
            <a:avLst/>
          </a:prstGeom>
        </p:spPr>
      </p:pic>
      <p:sp>
        <p:nvSpPr>
          <p:cNvPr id="2" name="Title 1">
            <a:extLst>
              <a:ext uri="{FF2B5EF4-FFF2-40B4-BE49-F238E27FC236}">
                <a16:creationId xmlns:a16="http://schemas.microsoft.com/office/drawing/2014/main" id="{C6E6A006-71DC-4269-A74E-1EF1F23D1B5A}"/>
              </a:ext>
            </a:extLst>
          </p:cNvPr>
          <p:cNvSpPr>
            <a:spLocks noGrp="1"/>
          </p:cNvSpPr>
          <p:nvPr>
            <p:ph type="title"/>
          </p:nvPr>
        </p:nvSpPr>
        <p:spPr>
          <a:xfrm>
            <a:off x="282195" y="256903"/>
            <a:ext cx="4733941" cy="1100578"/>
          </a:xfrm>
        </p:spPr>
        <p:txBody>
          <a:bodyPr>
            <a:normAutofit/>
          </a:bodyPr>
          <a:lstStyle/>
          <a:p>
            <a:r>
              <a:rPr lang="de-CH" sz="3600" b="1" dirty="0"/>
              <a:t>Gestalten Sie eine Wand mit Ihren Erkenntnissen</a:t>
            </a:r>
          </a:p>
        </p:txBody>
      </p:sp>
      <p:sp>
        <p:nvSpPr>
          <p:cNvPr id="4" name="Text Placeholder 3">
            <a:extLst>
              <a:ext uri="{FF2B5EF4-FFF2-40B4-BE49-F238E27FC236}">
                <a16:creationId xmlns:a16="http://schemas.microsoft.com/office/drawing/2014/main" id="{08F19D64-2416-4A4D-AC03-58DE1BA5F372}"/>
              </a:ext>
            </a:extLst>
          </p:cNvPr>
          <p:cNvSpPr>
            <a:spLocks noGrp="1"/>
          </p:cNvSpPr>
          <p:nvPr>
            <p:ph type="body" sz="half" idx="2"/>
          </p:nvPr>
        </p:nvSpPr>
        <p:spPr>
          <a:xfrm>
            <a:off x="334688" y="1857103"/>
            <a:ext cx="3932237" cy="3811588"/>
          </a:xfrm>
        </p:spPr>
        <p:txBody>
          <a:bodyPr/>
          <a:lstStyle/>
          <a:p>
            <a:endParaRPr lang="de-CH" dirty="0"/>
          </a:p>
        </p:txBody>
      </p:sp>
      <p:sp>
        <p:nvSpPr>
          <p:cNvPr id="15" name="Content Placeholder 14">
            <a:extLst>
              <a:ext uri="{FF2B5EF4-FFF2-40B4-BE49-F238E27FC236}">
                <a16:creationId xmlns:a16="http://schemas.microsoft.com/office/drawing/2014/main" id="{E292391D-414C-44E5-9A0E-F3E589FEEA70}"/>
              </a:ext>
            </a:extLst>
          </p:cNvPr>
          <p:cNvSpPr>
            <a:spLocks noGrp="1"/>
          </p:cNvSpPr>
          <p:nvPr>
            <p:ph idx="1"/>
          </p:nvPr>
        </p:nvSpPr>
        <p:spPr>
          <a:xfrm>
            <a:off x="4859377" y="256903"/>
            <a:ext cx="6992985" cy="1532709"/>
          </a:xfrm>
        </p:spPr>
        <p:txBody>
          <a:bodyPr/>
          <a:lstStyle/>
          <a:p>
            <a:pPr marL="0" indent="0">
              <a:buNone/>
            </a:pPr>
            <a:r>
              <a:rPr lang="de-CH" sz="3000" dirty="0">
                <a:solidFill>
                  <a:schemeClr val="tx1">
                    <a:lumMod val="65000"/>
                    <a:lumOff val="35000"/>
                  </a:schemeClr>
                </a:solidFill>
              </a:rPr>
              <a:t>Studieren Sie die Beiträge zu Ihrem Modul</a:t>
            </a:r>
          </a:p>
          <a:p>
            <a:pPr marL="0" indent="0">
              <a:buNone/>
            </a:pPr>
            <a:r>
              <a:rPr lang="de-CH" sz="3000" dirty="0">
                <a:solidFill>
                  <a:schemeClr val="tx1">
                    <a:lumMod val="65000"/>
                    <a:lumOff val="35000"/>
                  </a:schemeClr>
                </a:solidFill>
              </a:rPr>
              <a:t>Strukturieren Sie Ihre Pinwand</a:t>
            </a:r>
            <a:r>
              <a:rPr lang="de-CH" sz="3000" dirty="0">
                <a:solidFill>
                  <a:schemeClr val="tx1">
                    <a:lumMod val="65000"/>
                    <a:lumOff val="35000"/>
                  </a:schemeClr>
                </a:solidFill>
                <a:sym typeface="Wingdings" panose="05000000000000000000" pitchFamily="2" charset="2"/>
              </a:rPr>
              <a:t> (mögliche</a:t>
            </a:r>
            <a:r>
              <a:rPr lang="de-CH" sz="3000" dirty="0">
                <a:solidFill>
                  <a:schemeClr val="tx1">
                    <a:lumMod val="65000"/>
                    <a:lumOff val="35000"/>
                  </a:schemeClr>
                </a:solidFill>
              </a:rPr>
              <a:t> Themenbereiche):</a:t>
            </a:r>
          </a:p>
          <a:p>
            <a:endParaRPr lang="de-CH" dirty="0">
              <a:solidFill>
                <a:schemeClr val="tx1">
                  <a:lumMod val="65000"/>
                  <a:lumOff val="35000"/>
                </a:schemeClr>
              </a:solidFill>
            </a:endParaRPr>
          </a:p>
        </p:txBody>
      </p:sp>
      <p:sp>
        <p:nvSpPr>
          <p:cNvPr id="19" name="TextBox 18">
            <a:extLst>
              <a:ext uri="{FF2B5EF4-FFF2-40B4-BE49-F238E27FC236}">
                <a16:creationId xmlns:a16="http://schemas.microsoft.com/office/drawing/2014/main" id="{33ED7806-457D-47AB-9A8C-C75F35CC14C9}"/>
              </a:ext>
            </a:extLst>
          </p:cNvPr>
          <p:cNvSpPr txBox="1"/>
          <p:nvPr/>
        </p:nvSpPr>
        <p:spPr>
          <a:xfrm>
            <a:off x="4853944" y="1933302"/>
            <a:ext cx="4733940" cy="4524103"/>
          </a:xfrm>
          <a:prstGeom prst="rect">
            <a:avLst/>
          </a:prstGeom>
          <a:solidFill>
            <a:schemeClr val="accent6">
              <a:lumMod val="40000"/>
              <a:lumOff val="60000"/>
            </a:schemeClr>
          </a:solidFill>
        </p:spPr>
        <p:txBody>
          <a:bodyPr wrap="square" rtlCol="0">
            <a:noAutofit/>
          </a:bodyPr>
          <a:lstStyle/>
          <a:p>
            <a:pPr marL="266700" lvl="1" indent="-263525">
              <a:spcBef>
                <a:spcPts val="500"/>
              </a:spcBef>
              <a:spcAft>
                <a:spcPts val="500"/>
              </a:spcAft>
              <a:buFont typeface="Symbol" panose="05050102010706020507" pitchFamily="18" charset="2"/>
              <a:buChar char="-"/>
            </a:pPr>
            <a:r>
              <a:rPr lang="de-CH" sz="2600" b="1" dirty="0"/>
              <a:t>Inhalt Beitrag </a:t>
            </a:r>
            <a:r>
              <a:rPr lang="de-CH" sz="2600" dirty="0"/>
              <a:t>(w</a:t>
            </a:r>
            <a:r>
              <a:rPr lang="de-CH" sz="2600" i="1" dirty="0"/>
              <a:t>orum geht es?)</a:t>
            </a:r>
          </a:p>
          <a:p>
            <a:pPr marL="266700" lvl="1" indent="-263525">
              <a:spcBef>
                <a:spcPts val="500"/>
              </a:spcBef>
              <a:spcAft>
                <a:spcPts val="500"/>
              </a:spcAft>
              <a:buFont typeface="Symbol" panose="05050102010706020507" pitchFamily="18" charset="2"/>
              <a:buChar char="-"/>
            </a:pPr>
            <a:r>
              <a:rPr lang="de-CH" sz="2600" b="1" dirty="0"/>
              <a:t>Methodik </a:t>
            </a:r>
            <a:r>
              <a:rPr lang="de-CH" sz="2600" dirty="0"/>
              <a:t>(</a:t>
            </a:r>
            <a:r>
              <a:rPr lang="de-CH" sz="2600" i="1" dirty="0"/>
              <a:t>welche Aspekte des Ichs werden wie gemessen?)</a:t>
            </a:r>
          </a:p>
          <a:p>
            <a:pPr marL="266700" lvl="1" indent="-263525">
              <a:spcBef>
                <a:spcPts val="500"/>
              </a:spcBef>
              <a:spcAft>
                <a:spcPts val="500"/>
              </a:spcAft>
              <a:buFont typeface="Symbol" panose="05050102010706020507" pitchFamily="18" charset="2"/>
              <a:buChar char="-"/>
            </a:pPr>
            <a:r>
              <a:rPr lang="de-CH" sz="2600" b="1" dirty="0"/>
              <a:t>Datenverwendung</a:t>
            </a:r>
            <a:r>
              <a:rPr lang="de-CH" sz="2600" dirty="0"/>
              <a:t> (</a:t>
            </a:r>
            <a:r>
              <a:rPr lang="de-CH" sz="2600" i="1" dirty="0"/>
              <a:t>welche Ziele können verfolgt werden? Wer profitiert?)</a:t>
            </a:r>
          </a:p>
          <a:p>
            <a:pPr marL="266700" lvl="1" indent="-263525">
              <a:spcBef>
                <a:spcPts val="500"/>
              </a:spcBef>
              <a:spcAft>
                <a:spcPts val="500"/>
              </a:spcAft>
              <a:buFont typeface="Symbol" panose="05050102010706020507" pitchFamily="18" charset="2"/>
              <a:buChar char="-"/>
            </a:pPr>
            <a:r>
              <a:rPr lang="de-CH" sz="2600" b="1" dirty="0"/>
              <a:t>Vorteile / Mehrwert / Fortschritt</a:t>
            </a:r>
          </a:p>
          <a:p>
            <a:pPr marL="266700" lvl="1" indent="-263525">
              <a:spcBef>
                <a:spcPts val="500"/>
              </a:spcBef>
              <a:spcAft>
                <a:spcPts val="500"/>
              </a:spcAft>
              <a:buFont typeface="Symbol" panose="05050102010706020507" pitchFamily="18" charset="2"/>
              <a:buChar char="-"/>
            </a:pPr>
            <a:r>
              <a:rPr lang="de-CH" sz="2600" b="1" dirty="0"/>
              <a:t>Probleme / Konflikte / Gefahren</a:t>
            </a:r>
          </a:p>
        </p:txBody>
      </p:sp>
      <p:pic>
        <p:nvPicPr>
          <p:cNvPr id="20" name="Picture 19">
            <a:extLst>
              <a:ext uri="{FF2B5EF4-FFF2-40B4-BE49-F238E27FC236}">
                <a16:creationId xmlns:a16="http://schemas.microsoft.com/office/drawing/2014/main" id="{B0E9DBD3-B5FD-45F9-B70D-478E3BB29AB6}"/>
              </a:ext>
            </a:extLst>
          </p:cNvPr>
          <p:cNvPicPr>
            <a:picLocks noChangeAspect="1"/>
          </p:cNvPicPr>
          <p:nvPr/>
        </p:nvPicPr>
        <p:blipFill>
          <a:blip r:embed="rId3"/>
          <a:stretch>
            <a:fillRect/>
          </a:stretch>
        </p:blipFill>
        <p:spPr>
          <a:xfrm rot="20910181">
            <a:off x="428402" y="3898008"/>
            <a:ext cx="3934566" cy="1897228"/>
          </a:xfrm>
          <a:prstGeom prst="rect">
            <a:avLst/>
          </a:prstGeom>
          <a:solidFill>
            <a:schemeClr val="bg1"/>
          </a:solidFill>
          <a:ln w="76200">
            <a:solidFill>
              <a:schemeClr val="tx1">
                <a:lumMod val="50000"/>
                <a:lumOff val="50000"/>
              </a:schemeClr>
            </a:solidFill>
          </a:ln>
        </p:spPr>
      </p:pic>
      <p:sp>
        <p:nvSpPr>
          <p:cNvPr id="21" name="Rectangle: Rounded Corners 20">
            <a:extLst>
              <a:ext uri="{FF2B5EF4-FFF2-40B4-BE49-F238E27FC236}">
                <a16:creationId xmlns:a16="http://schemas.microsoft.com/office/drawing/2014/main" id="{14FAE147-A539-4C72-85AC-ADC894070953}"/>
              </a:ext>
            </a:extLst>
          </p:cNvPr>
          <p:cNvSpPr/>
          <p:nvPr/>
        </p:nvSpPr>
        <p:spPr>
          <a:xfrm>
            <a:off x="9707992" y="3214258"/>
            <a:ext cx="2168307" cy="1097278"/>
          </a:xfrm>
          <a:prstGeom prst="roundRect">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i="1" dirty="0">
                <a:solidFill>
                  <a:srgbClr val="FFFF00"/>
                </a:solidFill>
              </a:rPr>
              <a:t>Vorstellung der Pinwand inkl. Filmsequenz</a:t>
            </a:r>
          </a:p>
        </p:txBody>
      </p:sp>
      <p:pic>
        <p:nvPicPr>
          <p:cNvPr id="23" name="Graphic 22" descr="Film strip outline">
            <a:extLst>
              <a:ext uri="{FF2B5EF4-FFF2-40B4-BE49-F238E27FC236}">
                <a16:creationId xmlns:a16="http://schemas.microsoft.com/office/drawing/2014/main" id="{AB8D380E-CCBB-4B7C-99B5-F519271320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3483" y="5360127"/>
            <a:ext cx="1097278" cy="1097278"/>
          </a:xfrm>
          <a:prstGeom prst="rect">
            <a:avLst/>
          </a:prstGeom>
        </p:spPr>
      </p:pic>
      <p:sp>
        <p:nvSpPr>
          <p:cNvPr id="24" name="TextBox 23">
            <a:extLst>
              <a:ext uri="{FF2B5EF4-FFF2-40B4-BE49-F238E27FC236}">
                <a16:creationId xmlns:a16="http://schemas.microsoft.com/office/drawing/2014/main" id="{0C9C0B44-B489-4F0E-B965-7AFF52EB4043}"/>
              </a:ext>
            </a:extLst>
          </p:cNvPr>
          <p:cNvSpPr txBox="1"/>
          <p:nvPr/>
        </p:nvSpPr>
        <p:spPr>
          <a:xfrm>
            <a:off x="8736251" y="5099499"/>
            <a:ext cx="971741" cy="369332"/>
          </a:xfrm>
          <a:prstGeom prst="rect">
            <a:avLst/>
          </a:prstGeom>
          <a:noFill/>
        </p:spPr>
        <p:txBody>
          <a:bodyPr wrap="none" rtlCol="0">
            <a:spAutoFit/>
          </a:bodyPr>
          <a:lstStyle/>
          <a:p>
            <a:r>
              <a:rPr lang="de-CH" dirty="0"/>
              <a:t>2-3 Min.</a:t>
            </a:r>
          </a:p>
        </p:txBody>
      </p:sp>
    </p:spTree>
    <p:extLst>
      <p:ext uri="{BB962C8B-B14F-4D97-AF65-F5344CB8AC3E}">
        <p14:creationId xmlns:p14="http://schemas.microsoft.com/office/powerpoint/2010/main" val="333771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A28D-0B21-46DC-B8EB-B0CFDDF2BA7E}"/>
              </a:ext>
            </a:extLst>
          </p:cNvPr>
          <p:cNvSpPr>
            <a:spLocks noGrp="1"/>
          </p:cNvSpPr>
          <p:nvPr>
            <p:ph type="title"/>
          </p:nvPr>
        </p:nvSpPr>
        <p:spPr/>
        <p:txBody>
          <a:bodyPr/>
          <a:lstStyle/>
          <a:p>
            <a:r>
              <a:rPr lang="de-CH" b="1" dirty="0">
                <a:solidFill>
                  <a:schemeClr val="tx2">
                    <a:lumMod val="90000"/>
                    <a:lumOff val="10000"/>
                  </a:schemeClr>
                </a:solidFill>
              </a:rPr>
              <a:t>Fünf Module zur «Vermessung des Ichs»</a:t>
            </a:r>
          </a:p>
        </p:txBody>
      </p:sp>
      <p:sp>
        <p:nvSpPr>
          <p:cNvPr id="6" name="Rectangle: Rounded Corners 5">
            <a:extLst>
              <a:ext uri="{FF2B5EF4-FFF2-40B4-BE49-F238E27FC236}">
                <a16:creationId xmlns:a16="http://schemas.microsoft.com/office/drawing/2014/main" id="{9CCBEC5B-1024-471D-9F9F-B5A6B76D2F45}"/>
              </a:ext>
            </a:extLst>
          </p:cNvPr>
          <p:cNvSpPr/>
          <p:nvPr/>
        </p:nvSpPr>
        <p:spPr>
          <a:xfrm>
            <a:off x="1010188" y="4676510"/>
            <a:ext cx="3317966" cy="1565366"/>
          </a:xfrm>
          <a:prstGeom prst="roundRect">
            <a:avLst>
              <a:gd name="adj" fmla="val 8322"/>
            </a:avLst>
          </a:prstGeom>
          <a:solidFill>
            <a:schemeClr val="tx1">
              <a:lumMod val="85000"/>
              <a:lumOff val="1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4400" baseline="30000" dirty="0">
                <a:solidFill>
                  <a:schemeClr val="bg1"/>
                </a:solidFill>
              </a:rPr>
              <a:t> </a:t>
            </a:r>
            <a:r>
              <a:rPr lang="de-CH" sz="3600" dirty="0">
                <a:solidFill>
                  <a:schemeClr val="bg1"/>
                </a:solidFill>
              </a:rPr>
              <a:t>Black Mirror: Willkommen in der Like-Hölle</a:t>
            </a:r>
          </a:p>
        </p:txBody>
      </p:sp>
      <p:grpSp>
        <p:nvGrpSpPr>
          <p:cNvPr id="13" name="Group 12">
            <a:extLst>
              <a:ext uri="{FF2B5EF4-FFF2-40B4-BE49-F238E27FC236}">
                <a16:creationId xmlns:a16="http://schemas.microsoft.com/office/drawing/2014/main" id="{64E7F73C-A744-4D63-A4B6-13D7E0148CBE}"/>
              </a:ext>
            </a:extLst>
          </p:cNvPr>
          <p:cNvGrpSpPr/>
          <p:nvPr/>
        </p:nvGrpSpPr>
        <p:grpSpPr>
          <a:xfrm>
            <a:off x="714096" y="1637207"/>
            <a:ext cx="3561810" cy="1635036"/>
            <a:chOff x="809893" y="1793964"/>
            <a:chExt cx="3561810" cy="1635036"/>
          </a:xfrm>
        </p:grpSpPr>
        <p:sp>
          <p:nvSpPr>
            <p:cNvPr id="4" name="Rectangle: Rounded Corners 3">
              <a:extLst>
                <a:ext uri="{FF2B5EF4-FFF2-40B4-BE49-F238E27FC236}">
                  <a16:creationId xmlns:a16="http://schemas.microsoft.com/office/drawing/2014/main" id="{25FE00E3-DFE9-44D0-B42B-A5A7747E5B5F}"/>
                </a:ext>
              </a:extLst>
            </p:cNvPr>
            <p:cNvSpPr/>
            <p:nvPr/>
          </p:nvSpPr>
          <p:spPr>
            <a:xfrm>
              <a:off x="1053737" y="1863634"/>
              <a:ext cx="3317966" cy="1565366"/>
            </a:xfrm>
            <a:prstGeom prst="roundRect">
              <a:avLst>
                <a:gd name="adj" fmla="val 83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3600" dirty="0">
                  <a:solidFill>
                    <a:schemeClr val="bg1"/>
                  </a:solidFill>
                </a:rPr>
                <a:t>Game of Life: Chinas Social-Credit-System</a:t>
              </a:r>
            </a:p>
          </p:txBody>
        </p:sp>
        <p:sp>
          <p:nvSpPr>
            <p:cNvPr id="9" name="Oval 8">
              <a:extLst>
                <a:ext uri="{FF2B5EF4-FFF2-40B4-BE49-F238E27FC236}">
                  <a16:creationId xmlns:a16="http://schemas.microsoft.com/office/drawing/2014/main" id="{46C4E313-8A2B-4673-AC39-6E742CF37D19}"/>
                </a:ext>
              </a:extLst>
            </p:cNvPr>
            <p:cNvSpPr/>
            <p:nvPr/>
          </p:nvSpPr>
          <p:spPr>
            <a:xfrm>
              <a:off x="809893" y="1793964"/>
              <a:ext cx="714103" cy="374469"/>
            </a:xfrm>
            <a:prstGeom prst="ellipse">
              <a:avLst/>
            </a:prstGeom>
            <a:solidFill>
              <a:schemeClr val="tx2">
                <a:lumMod val="25000"/>
                <a:lumOff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de-CH" sz="1600" b="1" dirty="0"/>
                <a:t>M1</a:t>
              </a:r>
            </a:p>
          </p:txBody>
        </p:sp>
      </p:grpSp>
      <p:grpSp>
        <p:nvGrpSpPr>
          <p:cNvPr id="14" name="Group 13">
            <a:extLst>
              <a:ext uri="{FF2B5EF4-FFF2-40B4-BE49-F238E27FC236}">
                <a16:creationId xmlns:a16="http://schemas.microsoft.com/office/drawing/2014/main" id="{94833C9F-D5EA-449D-914D-BFC50F63906E}"/>
              </a:ext>
            </a:extLst>
          </p:cNvPr>
          <p:cNvGrpSpPr/>
          <p:nvPr/>
        </p:nvGrpSpPr>
        <p:grpSpPr>
          <a:xfrm>
            <a:off x="7406651" y="1658977"/>
            <a:ext cx="3535684" cy="1661163"/>
            <a:chOff x="6588044" y="1815734"/>
            <a:chExt cx="3535684" cy="1661163"/>
          </a:xfrm>
        </p:grpSpPr>
        <p:sp>
          <p:nvSpPr>
            <p:cNvPr id="5" name="Rectangle: Rounded Corners 4">
              <a:extLst>
                <a:ext uri="{FF2B5EF4-FFF2-40B4-BE49-F238E27FC236}">
                  <a16:creationId xmlns:a16="http://schemas.microsoft.com/office/drawing/2014/main" id="{68BD0F33-90E5-4AA3-9FE9-DBF6611A5A12}"/>
                </a:ext>
              </a:extLst>
            </p:cNvPr>
            <p:cNvSpPr/>
            <p:nvPr/>
          </p:nvSpPr>
          <p:spPr>
            <a:xfrm>
              <a:off x="6805762" y="1911531"/>
              <a:ext cx="3317966" cy="1565366"/>
            </a:xfrm>
            <a:prstGeom prst="roundRect">
              <a:avLst>
                <a:gd name="adj" fmla="val 8322"/>
              </a:avLst>
            </a:prstGeom>
            <a:solidFill>
              <a:schemeClr val="accent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3600" dirty="0">
                  <a:solidFill>
                    <a:schemeClr val="tx1"/>
                  </a:solidFill>
                </a:rPr>
                <a:t>Parship.ch - Liebe per Big Data</a:t>
              </a:r>
            </a:p>
          </p:txBody>
        </p:sp>
        <p:sp>
          <p:nvSpPr>
            <p:cNvPr id="10" name="Oval 9">
              <a:extLst>
                <a:ext uri="{FF2B5EF4-FFF2-40B4-BE49-F238E27FC236}">
                  <a16:creationId xmlns:a16="http://schemas.microsoft.com/office/drawing/2014/main" id="{F0693FC6-AB46-408B-A96F-2F260F53FB88}"/>
                </a:ext>
              </a:extLst>
            </p:cNvPr>
            <p:cNvSpPr/>
            <p:nvPr/>
          </p:nvSpPr>
          <p:spPr>
            <a:xfrm>
              <a:off x="6588044" y="1815734"/>
              <a:ext cx="714103" cy="374469"/>
            </a:xfrm>
            <a:prstGeom prst="ellipse">
              <a:avLst/>
            </a:prstGeom>
            <a:solidFill>
              <a:schemeClr val="tx2">
                <a:lumMod val="25000"/>
                <a:lumOff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de-CH" sz="1600" b="1" dirty="0"/>
                <a:t>M3</a:t>
              </a:r>
            </a:p>
          </p:txBody>
        </p:sp>
      </p:grpSp>
      <p:grpSp>
        <p:nvGrpSpPr>
          <p:cNvPr id="15" name="Group 14">
            <a:extLst>
              <a:ext uri="{FF2B5EF4-FFF2-40B4-BE49-F238E27FC236}">
                <a16:creationId xmlns:a16="http://schemas.microsoft.com/office/drawing/2014/main" id="{0ED0BCA9-66C4-408C-9EAD-40B2EA0505C9}"/>
              </a:ext>
            </a:extLst>
          </p:cNvPr>
          <p:cNvGrpSpPr/>
          <p:nvPr/>
        </p:nvGrpSpPr>
        <p:grpSpPr>
          <a:xfrm>
            <a:off x="7659206" y="4615549"/>
            <a:ext cx="3344090" cy="1643745"/>
            <a:chOff x="6792698" y="4188827"/>
            <a:chExt cx="3344090" cy="1643745"/>
          </a:xfrm>
        </p:grpSpPr>
        <p:sp>
          <p:nvSpPr>
            <p:cNvPr id="8" name="Rectangle: Rounded Corners 7">
              <a:extLst>
                <a:ext uri="{FF2B5EF4-FFF2-40B4-BE49-F238E27FC236}">
                  <a16:creationId xmlns:a16="http://schemas.microsoft.com/office/drawing/2014/main" id="{0B49817D-1245-4A8A-8B3D-66FF435EA659}"/>
                </a:ext>
              </a:extLst>
            </p:cNvPr>
            <p:cNvSpPr/>
            <p:nvPr/>
          </p:nvSpPr>
          <p:spPr>
            <a:xfrm>
              <a:off x="6818822" y="4267206"/>
              <a:ext cx="3317966" cy="1565366"/>
            </a:xfrm>
            <a:prstGeom prst="roundRect">
              <a:avLst>
                <a:gd name="adj" fmla="val 83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sz="3600" dirty="0">
                  <a:solidFill>
                    <a:schemeClr val="bg1"/>
                  </a:solidFill>
                </a:rPr>
                <a:t>Wie mächtig ist Amazon?</a:t>
              </a:r>
            </a:p>
          </p:txBody>
        </p:sp>
        <p:sp>
          <p:nvSpPr>
            <p:cNvPr id="11" name="Oval 10">
              <a:extLst>
                <a:ext uri="{FF2B5EF4-FFF2-40B4-BE49-F238E27FC236}">
                  <a16:creationId xmlns:a16="http://schemas.microsoft.com/office/drawing/2014/main" id="{7A997005-5DE4-4F76-B394-D66218C56A55}"/>
                </a:ext>
              </a:extLst>
            </p:cNvPr>
            <p:cNvSpPr/>
            <p:nvPr/>
          </p:nvSpPr>
          <p:spPr>
            <a:xfrm>
              <a:off x="6792698" y="4188827"/>
              <a:ext cx="714103" cy="374469"/>
            </a:xfrm>
            <a:prstGeom prst="ellipse">
              <a:avLst/>
            </a:prstGeom>
            <a:solidFill>
              <a:schemeClr val="tx2">
                <a:lumMod val="25000"/>
                <a:lumOff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de-CH" sz="1600" b="1" dirty="0"/>
                <a:t>M4</a:t>
              </a:r>
            </a:p>
          </p:txBody>
        </p:sp>
      </p:grpSp>
      <p:sp>
        <p:nvSpPr>
          <p:cNvPr id="12" name="Oval 11">
            <a:extLst>
              <a:ext uri="{FF2B5EF4-FFF2-40B4-BE49-F238E27FC236}">
                <a16:creationId xmlns:a16="http://schemas.microsoft.com/office/drawing/2014/main" id="{00B397F5-C328-44BF-9B30-3DF9387BF281}"/>
              </a:ext>
            </a:extLst>
          </p:cNvPr>
          <p:cNvSpPr/>
          <p:nvPr/>
        </p:nvSpPr>
        <p:spPr>
          <a:xfrm>
            <a:off x="840369" y="4619903"/>
            <a:ext cx="714103" cy="374469"/>
          </a:xfrm>
          <a:prstGeom prst="ellipse">
            <a:avLst/>
          </a:prstGeom>
          <a:solidFill>
            <a:schemeClr val="tx2">
              <a:lumMod val="25000"/>
              <a:lumOff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de-CH" sz="1600" b="1" dirty="0"/>
              <a:t>M2</a:t>
            </a:r>
          </a:p>
        </p:txBody>
      </p:sp>
      <p:grpSp>
        <p:nvGrpSpPr>
          <p:cNvPr id="19" name="Group 18">
            <a:extLst>
              <a:ext uri="{FF2B5EF4-FFF2-40B4-BE49-F238E27FC236}">
                <a16:creationId xmlns:a16="http://schemas.microsoft.com/office/drawing/2014/main" id="{CCBFDBBF-6487-40A8-A420-B0443CE66048}"/>
              </a:ext>
            </a:extLst>
          </p:cNvPr>
          <p:cNvGrpSpPr/>
          <p:nvPr/>
        </p:nvGrpSpPr>
        <p:grpSpPr>
          <a:xfrm>
            <a:off x="4201893" y="3113318"/>
            <a:ext cx="3448596" cy="1643745"/>
            <a:chOff x="4201893" y="3113318"/>
            <a:chExt cx="3448596" cy="1643745"/>
          </a:xfrm>
          <a:solidFill>
            <a:schemeClr val="accent1">
              <a:lumMod val="75000"/>
            </a:schemeClr>
          </a:solidFill>
        </p:grpSpPr>
        <p:sp>
          <p:nvSpPr>
            <p:cNvPr id="17" name="Rectangle: Rounded Corners 16">
              <a:extLst>
                <a:ext uri="{FF2B5EF4-FFF2-40B4-BE49-F238E27FC236}">
                  <a16:creationId xmlns:a16="http://schemas.microsoft.com/office/drawing/2014/main" id="{DAB61EF8-6C1D-484C-BB1A-87E9E2695FAF}"/>
                </a:ext>
              </a:extLst>
            </p:cNvPr>
            <p:cNvSpPr/>
            <p:nvPr/>
          </p:nvSpPr>
          <p:spPr>
            <a:xfrm>
              <a:off x="4332523" y="3191697"/>
              <a:ext cx="3317966" cy="1565366"/>
            </a:xfrm>
            <a:prstGeom prst="roundRect">
              <a:avLst>
                <a:gd name="adj" fmla="val 8322"/>
              </a:avLst>
            </a:prstGeom>
            <a:solidFill>
              <a:schemeClr val="accent5">
                <a:lumMod val="75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de-CH" sz="3600" dirty="0">
                  <a:solidFill>
                    <a:schemeClr val="bg1"/>
                  </a:solidFill>
                </a:rPr>
                <a:t>Made to Measure (Google </a:t>
              </a:r>
              <a:r>
                <a:rPr lang="de-CH" sz="3600" dirty="0" err="1">
                  <a:solidFill>
                    <a:schemeClr val="bg1"/>
                  </a:solidFill>
                </a:rPr>
                <a:t>Exp</a:t>
              </a:r>
              <a:r>
                <a:rPr lang="de-CH" sz="3600" dirty="0">
                  <a:solidFill>
                    <a:schemeClr val="bg1"/>
                  </a:solidFill>
                </a:rPr>
                <a:t>.)</a:t>
              </a:r>
            </a:p>
          </p:txBody>
        </p:sp>
        <p:sp>
          <p:nvSpPr>
            <p:cNvPr id="18" name="Oval 17">
              <a:extLst>
                <a:ext uri="{FF2B5EF4-FFF2-40B4-BE49-F238E27FC236}">
                  <a16:creationId xmlns:a16="http://schemas.microsoft.com/office/drawing/2014/main" id="{3FF98832-0ADC-436D-9CB2-E2B2D5E11412}"/>
                </a:ext>
              </a:extLst>
            </p:cNvPr>
            <p:cNvSpPr/>
            <p:nvPr/>
          </p:nvSpPr>
          <p:spPr>
            <a:xfrm>
              <a:off x="4201893" y="3113318"/>
              <a:ext cx="714103" cy="374469"/>
            </a:xfrm>
            <a:prstGeom prst="ellipse">
              <a:avLst/>
            </a:prstGeom>
            <a:solidFill>
              <a:schemeClr val="tx2">
                <a:lumMod val="25000"/>
                <a:lumOff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sz="1600" b="1" dirty="0">
                  <a:solidFill>
                    <a:sysClr val="windowText" lastClr="000000"/>
                  </a:solidFill>
                </a:rPr>
                <a:t>M5</a:t>
              </a:r>
            </a:p>
          </p:txBody>
        </p:sp>
      </p:grpSp>
    </p:spTree>
    <p:extLst>
      <p:ext uri="{BB962C8B-B14F-4D97-AF65-F5344CB8AC3E}">
        <p14:creationId xmlns:p14="http://schemas.microsoft.com/office/powerpoint/2010/main" val="240904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622403-E347-4DA9-84EE-656D407E4789}"/>
              </a:ext>
            </a:extLst>
          </p:cNvPr>
          <p:cNvSpPr txBox="1">
            <a:spLocks/>
          </p:cNvSpPr>
          <p:nvPr/>
        </p:nvSpPr>
        <p:spPr>
          <a:xfrm>
            <a:off x="1942010" y="365125"/>
            <a:ext cx="9411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t>Game of Life: </a:t>
            </a:r>
            <a:br>
              <a:rPr lang="de-CH"/>
            </a:br>
            <a:r>
              <a:rPr lang="de-CH"/>
              <a:t>Das Social Credit System in China</a:t>
            </a:r>
            <a:endParaRPr lang="de-CH" dirty="0"/>
          </a:p>
        </p:txBody>
      </p:sp>
      <p:sp>
        <p:nvSpPr>
          <p:cNvPr id="4" name="Content Placeholder 2">
            <a:extLst>
              <a:ext uri="{FF2B5EF4-FFF2-40B4-BE49-F238E27FC236}">
                <a16:creationId xmlns:a16="http://schemas.microsoft.com/office/drawing/2014/main" id="{84F5F876-2B01-44A8-A41D-D36F3D805ADC}"/>
              </a:ext>
            </a:extLst>
          </p:cNvPr>
          <p:cNvSpPr txBox="1">
            <a:spLocks/>
          </p:cNvSpPr>
          <p:nvPr/>
        </p:nvSpPr>
        <p:spPr>
          <a:xfrm>
            <a:off x="806244" y="1819276"/>
            <a:ext cx="10515600" cy="4673599"/>
          </a:xfrm>
          <a:prstGeom prst="rect">
            <a:avLst/>
          </a:prstGeom>
          <a:solidFill>
            <a:srgbClr val="9C2833"/>
          </a:solidFill>
        </p:spPr>
        <p:txBody>
          <a:bodyPr tIns="144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de-CH" sz="2400" dirty="0">
                <a:solidFill>
                  <a:schemeClr val="bg1"/>
                </a:solidFill>
              </a:rPr>
              <a:t>China ist auf dem Weg zur totalen Überwachung. Mit einem Punktesystem sollen gute Taten belohnt und schlechte bestraft werden</a:t>
            </a:r>
          </a:p>
          <a:p>
            <a:pPr>
              <a:spcBef>
                <a:spcPts val="600"/>
              </a:spcBef>
              <a:spcAft>
                <a:spcPts val="600"/>
              </a:spcAft>
            </a:pPr>
            <a:r>
              <a:rPr lang="de-CH" sz="2400" dirty="0">
                <a:solidFill>
                  <a:schemeClr val="bg1"/>
                </a:solidFill>
              </a:rPr>
              <a:t>Es ist ein Versuch der totalen Kontrolle der Bevölkerung (1.4 Milliarden Menschen) </a:t>
            </a:r>
          </a:p>
          <a:p>
            <a:pPr>
              <a:spcBef>
                <a:spcPts val="600"/>
              </a:spcBef>
              <a:spcAft>
                <a:spcPts val="600"/>
              </a:spcAft>
            </a:pPr>
            <a:r>
              <a:rPr lang="de-CH" sz="2400" dirty="0">
                <a:solidFill>
                  <a:schemeClr val="bg1"/>
                </a:solidFill>
              </a:rPr>
              <a:t>Das Ziel: Bürger sollen ihr Verhalten verstärkt am Gemeinwohl orientieren und sich vorbildlich sozial verhalten. Niemand kann sich entziehen</a:t>
            </a:r>
          </a:p>
          <a:p>
            <a:pPr>
              <a:spcBef>
                <a:spcPts val="600"/>
              </a:spcBef>
              <a:spcAft>
                <a:spcPts val="600"/>
              </a:spcAft>
            </a:pPr>
            <a:r>
              <a:rPr lang="de-CH" sz="2400" dirty="0">
                <a:solidFill>
                  <a:schemeClr val="bg1"/>
                </a:solidFill>
              </a:rPr>
              <a:t>Folgen eines negativen Rankings: Möglich sind Reisebeschränkungen (keine Zug- oder Flugzeugtickets mehr), die Drosselung der Internet-geschwindigkeit und höhere zu zahlende Steuern</a:t>
            </a:r>
          </a:p>
          <a:p>
            <a:pPr>
              <a:spcBef>
                <a:spcPts val="600"/>
              </a:spcBef>
              <a:spcAft>
                <a:spcPts val="600"/>
              </a:spcAft>
            </a:pPr>
            <a:r>
              <a:rPr lang="de-CH" sz="2400" dirty="0">
                <a:solidFill>
                  <a:schemeClr val="bg1"/>
                </a:solidFill>
              </a:rPr>
              <a:t>Das Sozialpunktesystem wirkt über China hinaus. Werden wir auch bald ähnliche Systeme einführen?</a:t>
            </a:r>
          </a:p>
        </p:txBody>
      </p:sp>
      <p:pic>
        <p:nvPicPr>
          <p:cNvPr id="5" name="Picture 4">
            <a:extLst>
              <a:ext uri="{FF2B5EF4-FFF2-40B4-BE49-F238E27FC236}">
                <a16:creationId xmlns:a16="http://schemas.microsoft.com/office/drawing/2014/main" id="{5A21CAB0-EEB9-4F07-8B06-A8853131E938}"/>
              </a:ext>
            </a:extLst>
          </p:cNvPr>
          <p:cNvPicPr>
            <a:picLocks noChangeAspect="1"/>
          </p:cNvPicPr>
          <p:nvPr/>
        </p:nvPicPr>
        <p:blipFill>
          <a:blip r:embed="rId2"/>
          <a:stretch>
            <a:fillRect/>
          </a:stretch>
        </p:blipFill>
        <p:spPr>
          <a:xfrm>
            <a:off x="93190" y="82858"/>
            <a:ext cx="1630835" cy="945048"/>
          </a:xfrm>
          <a:prstGeom prst="rect">
            <a:avLst/>
          </a:prstGeom>
        </p:spPr>
      </p:pic>
    </p:spTree>
    <p:extLst>
      <p:ext uri="{BB962C8B-B14F-4D97-AF65-F5344CB8AC3E}">
        <p14:creationId xmlns:p14="http://schemas.microsoft.com/office/powerpoint/2010/main" val="43819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EBFC-4A97-4EC9-8DE8-75C148E2087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t>Input zum Social Credit System in China </a:t>
            </a:r>
            <a:endParaRPr lang="de-CH" dirty="0"/>
          </a:p>
        </p:txBody>
      </p:sp>
      <p:sp>
        <p:nvSpPr>
          <p:cNvPr id="3" name="Content Placeholder 2">
            <a:extLst>
              <a:ext uri="{FF2B5EF4-FFF2-40B4-BE49-F238E27FC236}">
                <a16:creationId xmlns:a16="http://schemas.microsoft.com/office/drawing/2014/main" id="{9E16B5B3-C51C-4FA5-A2D7-4AB9FAEC224E}"/>
              </a:ext>
            </a:extLst>
          </p:cNvPr>
          <p:cNvSpPr txBox="1">
            <a:spLocks/>
          </p:cNvSpPr>
          <p:nvPr/>
        </p:nvSpPr>
        <p:spPr>
          <a:xfrm>
            <a:off x="647700" y="1466661"/>
            <a:ext cx="10515600" cy="5026214"/>
          </a:xfrm>
          <a:prstGeom prst="rect">
            <a:avLst/>
          </a:prstGeom>
          <a:solidFill>
            <a:schemeClr val="accent2"/>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dirty="0">
                <a:solidFill>
                  <a:schemeClr val="bg1"/>
                </a:solidFill>
              </a:rPr>
              <a:t>Links zu YouTube Dokus:</a:t>
            </a:r>
          </a:p>
          <a:p>
            <a:r>
              <a:rPr lang="de-CH" dirty="0">
                <a:solidFill>
                  <a:schemeClr val="bg1"/>
                </a:solidFill>
                <a:hlinkClick r:id="rId2">
                  <a:extLst>
                    <a:ext uri="{A12FA001-AC4F-418D-AE19-62706E023703}">
                      <ahyp:hlinkClr xmlns:ahyp="http://schemas.microsoft.com/office/drawing/2018/hyperlinkcolor" val="tx"/>
                    </a:ext>
                  </a:extLst>
                </a:hlinkClick>
              </a:rPr>
              <a:t>https://www.youtube.com/watch?v=PVkWokLqPOg</a:t>
            </a:r>
            <a:endParaRPr lang="de-CH" dirty="0">
              <a:solidFill>
                <a:schemeClr val="bg1"/>
              </a:solidFill>
            </a:endParaRPr>
          </a:p>
          <a:p>
            <a:r>
              <a:rPr lang="de-CH" dirty="0">
                <a:solidFill>
                  <a:schemeClr val="bg1"/>
                </a:solidFill>
                <a:hlinkClick r:id="rId3">
                  <a:extLst>
                    <a:ext uri="{A12FA001-AC4F-418D-AE19-62706E023703}">
                      <ahyp:hlinkClr xmlns:ahyp="http://schemas.microsoft.com/office/drawing/2018/hyperlinkcolor" val="tx"/>
                    </a:ext>
                  </a:extLst>
                </a:hlinkClick>
              </a:rPr>
              <a:t>https://www.youtube.com/watch?v=eViswN602_k</a:t>
            </a:r>
            <a:endParaRPr lang="de-CH" dirty="0">
              <a:solidFill>
                <a:schemeClr val="bg1"/>
              </a:solidFill>
            </a:endParaRPr>
          </a:p>
          <a:p>
            <a:pPr marL="0" indent="0">
              <a:buFont typeface="Arial" panose="020B0604020202020204" pitchFamily="34" charset="0"/>
              <a:buNone/>
            </a:pPr>
            <a:r>
              <a:rPr lang="de-CH" dirty="0">
                <a:solidFill>
                  <a:schemeClr val="bg1"/>
                </a:solidFill>
              </a:rPr>
              <a:t>Viele weitere zusätzliche Videos sind auf dem Netz zu finden</a:t>
            </a:r>
          </a:p>
          <a:p>
            <a:pPr marL="0" indent="0">
              <a:buFont typeface="Arial" panose="020B0604020202020204" pitchFamily="34" charset="0"/>
              <a:buNone/>
            </a:pPr>
            <a:r>
              <a:rPr lang="de-CH" dirty="0">
                <a:solidFill>
                  <a:schemeClr val="bg1"/>
                </a:solidFill>
              </a:rPr>
              <a:t> </a:t>
            </a:r>
          </a:p>
          <a:p>
            <a:pPr marL="0" indent="0">
              <a:buFont typeface="Arial" panose="020B0604020202020204" pitchFamily="34" charset="0"/>
              <a:buNone/>
            </a:pPr>
            <a:r>
              <a:rPr lang="de-CH" dirty="0">
                <a:solidFill>
                  <a:schemeClr val="bg1"/>
                </a:solidFill>
              </a:rPr>
              <a:t>Mögliche </a:t>
            </a:r>
            <a:r>
              <a:rPr lang="de-CH" b="1" dirty="0">
                <a:solidFill>
                  <a:schemeClr val="bg1"/>
                </a:solidFill>
              </a:rPr>
              <a:t>zusätzliche Aktivitäten</a:t>
            </a:r>
          </a:p>
          <a:p>
            <a:pPr>
              <a:lnSpc>
                <a:spcPct val="120000"/>
              </a:lnSpc>
              <a:spcBef>
                <a:spcPts val="600"/>
              </a:spcBef>
              <a:spcAft>
                <a:spcPts val="600"/>
              </a:spcAft>
            </a:pPr>
            <a:r>
              <a:rPr lang="de-CH" dirty="0">
                <a:solidFill>
                  <a:schemeClr val="bg1"/>
                </a:solidFill>
              </a:rPr>
              <a:t>Überlegen Sie sich, wie so ein System für die Ihre Schule aussehen könnte. Definiere Sie Kriterien für Bonus / Malus für SchülerInnen und / oder LehrerInnen</a:t>
            </a:r>
            <a:br>
              <a:rPr lang="de-CH" dirty="0">
                <a:solidFill>
                  <a:schemeClr val="bg1"/>
                </a:solidFill>
              </a:rPr>
            </a:br>
            <a:br>
              <a:rPr lang="de-CH" dirty="0">
                <a:solidFill>
                  <a:schemeClr val="bg1"/>
                </a:solidFill>
              </a:rPr>
            </a:br>
            <a:r>
              <a:rPr lang="de-CH" i="1" dirty="0">
                <a:solidFill>
                  <a:schemeClr val="bg1"/>
                </a:solidFill>
              </a:rPr>
              <a:t>Beispiel: Ein Schüler spielt mehr als 5 Stunden Games pro Tag, schläft weniger als 5 Stunden, bestellt 6 mal pro Woche Pizza und hat Saldopunkte &lt; 3 ... Was machen Sie nun? </a:t>
            </a:r>
          </a:p>
          <a:p>
            <a:pPr>
              <a:lnSpc>
                <a:spcPct val="120000"/>
              </a:lnSpc>
              <a:spcBef>
                <a:spcPts val="600"/>
              </a:spcBef>
              <a:spcAft>
                <a:spcPts val="600"/>
              </a:spcAft>
            </a:pPr>
            <a:r>
              <a:rPr lang="de-CH" dirty="0">
                <a:solidFill>
                  <a:schemeClr val="bg1"/>
                </a:solidFill>
              </a:rPr>
              <a:t>Gestalten Sie ein einfaches Modell für die Schweiz, um Menschen, eine Gruppe oder eine Gesellschaft in eine bestimmte Richtung zu lenken, Beispiel Covid-Impfung …</a:t>
            </a:r>
          </a:p>
          <a:p>
            <a:endParaRPr lang="de-CH" dirty="0">
              <a:solidFill>
                <a:schemeClr val="bg1"/>
              </a:solidFill>
            </a:endParaRPr>
          </a:p>
        </p:txBody>
      </p:sp>
    </p:spTree>
    <p:extLst>
      <p:ext uri="{BB962C8B-B14F-4D97-AF65-F5344CB8AC3E}">
        <p14:creationId xmlns:p14="http://schemas.microsoft.com/office/powerpoint/2010/main" val="216871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0BE2C-A56C-4A1F-BC75-1D9F233B4514}"/>
              </a:ext>
            </a:extLst>
          </p:cNvPr>
          <p:cNvSpPr txBox="1">
            <a:spLocks/>
          </p:cNvSpPr>
          <p:nvPr/>
        </p:nvSpPr>
        <p:spPr>
          <a:xfrm>
            <a:off x="1793966" y="365125"/>
            <a:ext cx="9559834" cy="10291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t>Willkommen in der Like-Hölle </a:t>
            </a:r>
            <a:br>
              <a:rPr lang="de-CH" b="1" dirty="0"/>
            </a:br>
            <a:r>
              <a:rPr lang="de-CH" sz="2400" b="1" dirty="0"/>
              <a:t>(Netflix Zugang notwendig)</a:t>
            </a:r>
            <a:endParaRPr lang="de-CH" b="1" dirty="0"/>
          </a:p>
        </p:txBody>
      </p:sp>
      <p:sp>
        <p:nvSpPr>
          <p:cNvPr id="3" name="Content Placeholder 2">
            <a:extLst>
              <a:ext uri="{FF2B5EF4-FFF2-40B4-BE49-F238E27FC236}">
                <a16:creationId xmlns:a16="http://schemas.microsoft.com/office/drawing/2014/main" id="{301905BF-48E4-463B-B8A8-D67D86A8F2CC}"/>
              </a:ext>
            </a:extLst>
          </p:cNvPr>
          <p:cNvSpPr txBox="1">
            <a:spLocks/>
          </p:cNvSpPr>
          <p:nvPr/>
        </p:nvSpPr>
        <p:spPr>
          <a:xfrm>
            <a:off x="838200" y="1394234"/>
            <a:ext cx="10650648" cy="5232903"/>
          </a:xfrm>
          <a:prstGeom prst="rect">
            <a:avLst/>
          </a:prstGeom>
          <a:solidFill>
            <a:schemeClr val="tx1">
              <a:lumMod val="75000"/>
              <a:lumOff val="25000"/>
            </a:schemeClr>
          </a:solidFill>
        </p:spPr>
        <p:txBody>
          <a:bodyPr tIns="144000" bIns="10800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de-CH" sz="2400" dirty="0">
                <a:solidFill>
                  <a:schemeClr val="bg1"/>
                </a:solidFill>
              </a:rPr>
              <a:t>In einer zukünftigen Welt kann jeder Menschen auf einer Skala von 1 (schlecht) bis 5 (super) Sternen andere Menschen bewerten. Dies geschieht auf Basis von banalen Alltagsaktivitäten (Kaffee trinken) oder sozialen Interaktionen (Jemand beendet eine Beziehung). </a:t>
            </a:r>
          </a:p>
          <a:p>
            <a:pPr>
              <a:lnSpc>
                <a:spcPct val="120000"/>
              </a:lnSpc>
            </a:pPr>
            <a:r>
              <a:rPr lang="de-CH" sz="2400" dirty="0">
                <a:solidFill>
                  <a:schemeClr val="bg1"/>
                </a:solidFill>
              </a:rPr>
              <a:t>Durch das ständige Streben nach guten Bewertungen, wirken alle Menschen oberflächlich. Man muss permanent nett und freundlich zu sein, sonst sinkt der Score. </a:t>
            </a:r>
          </a:p>
          <a:p>
            <a:pPr>
              <a:lnSpc>
                <a:spcPct val="120000"/>
              </a:lnSpc>
            </a:pPr>
            <a:r>
              <a:rPr lang="de-CH" sz="2400" dirty="0">
                <a:solidFill>
                  <a:schemeClr val="bg1"/>
                </a:solidFill>
              </a:rPr>
              <a:t>Die Black Mirror Folge zeigt, dass sich Menschen vor allem an «Likes» orientieren und ein «Fake» Leben führen, indem sie nur die schönsten und besten Momente ihres Lebens teilen. </a:t>
            </a:r>
          </a:p>
          <a:p>
            <a:pPr>
              <a:lnSpc>
                <a:spcPct val="120000"/>
              </a:lnSpc>
            </a:pPr>
            <a:r>
              <a:rPr lang="de-CH" sz="2400" dirty="0">
                <a:solidFill>
                  <a:schemeClr val="bg1"/>
                </a:solidFill>
              </a:rPr>
              <a:t>Es ist eine Geschichte "über die Welt in der wir leben". Ob bei Facebook, </a:t>
            </a:r>
            <a:r>
              <a:rPr lang="de-CH" sz="2400" dirty="0" err="1">
                <a:solidFill>
                  <a:schemeClr val="bg1"/>
                </a:solidFill>
              </a:rPr>
              <a:t>Tripadvisor</a:t>
            </a:r>
            <a:r>
              <a:rPr lang="de-CH" sz="2400" dirty="0">
                <a:solidFill>
                  <a:schemeClr val="bg1"/>
                </a:solidFill>
              </a:rPr>
              <a:t>, </a:t>
            </a:r>
            <a:r>
              <a:rPr lang="de-CH" sz="2400" dirty="0" err="1">
                <a:solidFill>
                  <a:schemeClr val="bg1"/>
                </a:solidFill>
              </a:rPr>
              <a:t>yelp</a:t>
            </a:r>
            <a:r>
              <a:rPr lang="de-CH" sz="2400" dirty="0">
                <a:solidFill>
                  <a:schemeClr val="bg1"/>
                </a:solidFill>
              </a:rPr>
              <a:t> oder </a:t>
            </a:r>
            <a:r>
              <a:rPr lang="de-CH" sz="2400" dirty="0" err="1">
                <a:solidFill>
                  <a:schemeClr val="bg1"/>
                </a:solidFill>
              </a:rPr>
              <a:t>lieferando</a:t>
            </a:r>
            <a:r>
              <a:rPr lang="de-CH" sz="2400" dirty="0">
                <a:solidFill>
                  <a:schemeClr val="bg1"/>
                </a:solidFill>
              </a:rPr>
              <a:t>: Auf all diesen Bewertungsplattformen können Menschen ihre Beurteilungen (über andere Menschen) äußern. </a:t>
            </a:r>
          </a:p>
          <a:p>
            <a:pPr>
              <a:lnSpc>
                <a:spcPct val="120000"/>
              </a:lnSpc>
            </a:pPr>
            <a:r>
              <a:rPr lang="de-CH" sz="2400" dirty="0">
                <a:solidFill>
                  <a:schemeClr val="bg1"/>
                </a:solidFill>
              </a:rPr>
              <a:t>"</a:t>
            </a:r>
            <a:r>
              <a:rPr lang="de-CH" sz="2400" dirty="0" err="1">
                <a:solidFill>
                  <a:schemeClr val="bg1"/>
                </a:solidFill>
              </a:rPr>
              <a:t>Nosedive</a:t>
            </a:r>
            <a:r>
              <a:rPr lang="de-CH" sz="2400" dirty="0">
                <a:solidFill>
                  <a:schemeClr val="bg1"/>
                </a:solidFill>
              </a:rPr>
              <a:t>" wirkt wie die Horror-Fantasie all jener, die seit Jahren gegen Instagram und Facebook wettern. Es ist ein Spiegel für jene, die Fotos von Menschen liken, nur um nicht in Ungnade zu fallen und selbst zu gefallen - auch wenn das gezeigte Motiv nichts in ihnen auslöst. </a:t>
            </a:r>
          </a:p>
          <a:p>
            <a:endParaRPr lang="de-CH" sz="1600" dirty="0">
              <a:solidFill>
                <a:schemeClr val="bg1"/>
              </a:solidFill>
            </a:endParaRPr>
          </a:p>
        </p:txBody>
      </p:sp>
      <p:pic>
        <p:nvPicPr>
          <p:cNvPr id="4" name="Picture 3">
            <a:extLst>
              <a:ext uri="{FF2B5EF4-FFF2-40B4-BE49-F238E27FC236}">
                <a16:creationId xmlns:a16="http://schemas.microsoft.com/office/drawing/2014/main" id="{F441121E-C423-439C-B773-E8A295672095}"/>
              </a:ext>
            </a:extLst>
          </p:cNvPr>
          <p:cNvPicPr>
            <a:picLocks noChangeAspect="1"/>
          </p:cNvPicPr>
          <p:nvPr/>
        </p:nvPicPr>
        <p:blipFill>
          <a:blip r:embed="rId2"/>
          <a:stretch>
            <a:fillRect/>
          </a:stretch>
        </p:blipFill>
        <p:spPr>
          <a:xfrm>
            <a:off x="121920" y="131840"/>
            <a:ext cx="1569441" cy="896066"/>
          </a:xfrm>
          <a:prstGeom prst="rect">
            <a:avLst/>
          </a:prstGeom>
        </p:spPr>
      </p:pic>
    </p:spTree>
    <p:extLst>
      <p:ext uri="{BB962C8B-B14F-4D97-AF65-F5344CB8AC3E}">
        <p14:creationId xmlns:p14="http://schemas.microsoft.com/office/powerpoint/2010/main" val="23471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BB06-057D-452B-97B6-0872BF44EDE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solidFill>
                  <a:schemeClr val="bg1"/>
                </a:solidFill>
              </a:rPr>
              <a:t>Input zur Like-Hölle </a:t>
            </a:r>
            <a:br>
              <a:rPr lang="de-CH">
                <a:solidFill>
                  <a:schemeClr val="bg1"/>
                </a:solidFill>
              </a:rPr>
            </a:br>
            <a:r>
              <a:rPr lang="de-CH">
                <a:solidFill>
                  <a:schemeClr val="bg1"/>
                </a:solidFill>
              </a:rPr>
              <a:t>Netflix - Serie Black Mirror, Folge: Abgestürzt </a:t>
            </a:r>
            <a:endParaRPr lang="de-CH" dirty="0">
              <a:solidFill>
                <a:schemeClr val="bg1"/>
              </a:solidFill>
            </a:endParaRPr>
          </a:p>
        </p:txBody>
      </p:sp>
      <p:sp>
        <p:nvSpPr>
          <p:cNvPr id="3" name="Content Placeholder 2">
            <a:extLst>
              <a:ext uri="{FF2B5EF4-FFF2-40B4-BE49-F238E27FC236}">
                <a16:creationId xmlns:a16="http://schemas.microsoft.com/office/drawing/2014/main" id="{95CD3B18-8F47-45EE-989D-A0CE9C742F14}"/>
              </a:ext>
            </a:extLst>
          </p:cNvPr>
          <p:cNvSpPr txBox="1">
            <a:spLocks/>
          </p:cNvSpPr>
          <p:nvPr/>
        </p:nvSpPr>
        <p:spPr>
          <a:xfrm>
            <a:off x="838200" y="1825625"/>
            <a:ext cx="10515600" cy="4421266"/>
          </a:xfrm>
          <a:prstGeom prst="rect">
            <a:avLst/>
          </a:prstGeom>
          <a:solidFill>
            <a:schemeClr val="tx1">
              <a:lumMod val="75000"/>
              <a:lumOff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dirty="0">
                <a:solidFill>
                  <a:schemeClr val="bg1"/>
                </a:solidFill>
              </a:rPr>
              <a:t>Netflix Serie: Abgestürzt (</a:t>
            </a:r>
            <a:r>
              <a:rPr lang="de-CH" sz="2400" dirty="0" err="1">
                <a:solidFill>
                  <a:schemeClr val="bg1"/>
                </a:solidFill>
              </a:rPr>
              <a:t>Nosedive</a:t>
            </a:r>
            <a:r>
              <a:rPr lang="de-CH" sz="2400" dirty="0">
                <a:solidFill>
                  <a:schemeClr val="bg1"/>
                </a:solidFill>
              </a:rPr>
              <a:t>)</a:t>
            </a:r>
          </a:p>
          <a:p>
            <a:pPr marL="0" indent="0">
              <a:buFont typeface="Arial" panose="020B0604020202020204" pitchFamily="34" charset="0"/>
              <a:buNone/>
            </a:pPr>
            <a:r>
              <a:rPr lang="de-CH" sz="2400" dirty="0">
                <a:solidFill>
                  <a:schemeClr val="bg1"/>
                </a:solidFill>
              </a:rPr>
              <a:t>Mögliche zusätzliche Überlegungen / Aktivitäten</a:t>
            </a:r>
          </a:p>
          <a:p>
            <a:pPr>
              <a:lnSpc>
                <a:spcPct val="100000"/>
              </a:lnSpc>
              <a:spcBef>
                <a:spcPts val="1200"/>
              </a:spcBef>
              <a:spcAft>
                <a:spcPts val="1200"/>
              </a:spcAft>
            </a:pPr>
            <a:r>
              <a:rPr lang="de-CH" sz="2400" dirty="0">
                <a:solidFill>
                  <a:schemeClr val="bg1"/>
                </a:solidFill>
              </a:rPr>
              <a:t>Wo finden wir überall solche Bewertungssysteme?</a:t>
            </a:r>
          </a:p>
          <a:p>
            <a:pPr>
              <a:lnSpc>
                <a:spcPct val="100000"/>
              </a:lnSpc>
              <a:spcBef>
                <a:spcPts val="1200"/>
              </a:spcBef>
              <a:spcAft>
                <a:spcPts val="1200"/>
              </a:spcAft>
            </a:pPr>
            <a:r>
              <a:rPr lang="de-CH" sz="2400" dirty="0">
                <a:solidFill>
                  <a:schemeClr val="bg1"/>
                </a:solidFill>
              </a:rPr>
              <a:t>Sind wir schon so weit, wie es die Netflix Serie aufzeigt?</a:t>
            </a:r>
          </a:p>
          <a:p>
            <a:pPr>
              <a:lnSpc>
                <a:spcPct val="100000"/>
              </a:lnSpc>
              <a:spcBef>
                <a:spcPts val="1200"/>
              </a:spcBef>
              <a:spcAft>
                <a:spcPts val="1200"/>
              </a:spcAft>
            </a:pPr>
            <a:r>
              <a:rPr lang="de-CH" sz="2400" dirty="0">
                <a:solidFill>
                  <a:schemeClr val="bg1"/>
                </a:solidFill>
              </a:rPr>
              <a:t>Hängt unsere Identität je länger je mehr von Likes / Sternchen ab?</a:t>
            </a:r>
          </a:p>
          <a:p>
            <a:pPr>
              <a:lnSpc>
                <a:spcPct val="100000"/>
              </a:lnSpc>
              <a:spcBef>
                <a:spcPts val="1200"/>
              </a:spcBef>
              <a:spcAft>
                <a:spcPts val="1200"/>
              </a:spcAft>
            </a:pPr>
            <a:r>
              <a:rPr lang="de-CH" sz="2400" dirty="0">
                <a:solidFill>
                  <a:schemeClr val="bg1"/>
                </a:solidFill>
              </a:rPr>
              <a:t>Was überwiegt in der heutigen Welt: Die Innen- oder die Aussenorientierung?</a:t>
            </a:r>
            <a:endParaRPr lang="de-CH" sz="3200" dirty="0">
              <a:solidFill>
                <a:schemeClr val="bg1"/>
              </a:solidFill>
            </a:endParaRPr>
          </a:p>
          <a:p>
            <a:r>
              <a:rPr lang="de-CH" sz="1800" dirty="0">
                <a:solidFill>
                  <a:schemeClr val="bg1"/>
                </a:solidFill>
              </a:rPr>
              <a:t>Zusatzinfos: Was Likes bewirken </a:t>
            </a:r>
            <a:r>
              <a:rPr lang="de-CH" sz="1800" dirty="0">
                <a:solidFill>
                  <a:schemeClr val="bg1"/>
                </a:solidFill>
                <a:sym typeface="Wingdings" panose="05000000000000000000" pitchFamily="2" charset="2"/>
              </a:rPr>
              <a:t></a:t>
            </a:r>
            <a:endParaRPr lang="de-CH" sz="1800" dirty="0">
              <a:solidFill>
                <a:schemeClr val="bg1"/>
              </a:solidFill>
            </a:endParaRPr>
          </a:p>
          <a:p>
            <a:pPr marL="0" indent="0">
              <a:buFont typeface="Arial" panose="020B0604020202020204" pitchFamily="34" charset="0"/>
              <a:buNone/>
            </a:pPr>
            <a:r>
              <a:rPr lang="de-CH" sz="1800" dirty="0">
                <a:solidFill>
                  <a:schemeClr val="bg1"/>
                </a:solidFill>
                <a:hlinkClick r:id="rId2">
                  <a:extLst>
                    <a:ext uri="{A12FA001-AC4F-418D-AE19-62706E023703}">
                      <ahyp:hlinkClr xmlns:ahyp="http://schemas.microsoft.com/office/drawing/2018/hyperlinkcolor" val="tx"/>
                    </a:ext>
                  </a:extLst>
                </a:hlinkClick>
              </a:rPr>
              <a:t>https://www.youtube.com/watch?v=BJZXPKmnrI0</a:t>
            </a:r>
            <a:endParaRPr lang="de-CH" sz="1800" dirty="0">
              <a:solidFill>
                <a:schemeClr val="bg1"/>
              </a:solidFill>
            </a:endParaRPr>
          </a:p>
          <a:p>
            <a:endParaRPr lang="de-CH" sz="3200" dirty="0"/>
          </a:p>
        </p:txBody>
      </p:sp>
      <p:sp>
        <p:nvSpPr>
          <p:cNvPr id="5" name="Title 1">
            <a:extLst>
              <a:ext uri="{FF2B5EF4-FFF2-40B4-BE49-F238E27FC236}">
                <a16:creationId xmlns:a16="http://schemas.microsoft.com/office/drawing/2014/main" id="{5A7BC37D-4ACF-4523-BC14-BEDEA578FFC8}"/>
              </a:ext>
            </a:extLst>
          </p:cNvPr>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t>Input zur Like-Hölle </a:t>
            </a:r>
            <a:br>
              <a:rPr lang="de-CH"/>
            </a:br>
            <a:r>
              <a:rPr lang="de-CH"/>
              <a:t>Netflix - Serie Black Mirror, Folge: Abgestürzt </a:t>
            </a:r>
            <a:endParaRPr lang="de-CH" dirty="0"/>
          </a:p>
        </p:txBody>
      </p:sp>
    </p:spTree>
    <p:extLst>
      <p:ext uri="{BB962C8B-B14F-4D97-AF65-F5344CB8AC3E}">
        <p14:creationId xmlns:p14="http://schemas.microsoft.com/office/powerpoint/2010/main" val="102890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A1AC-BAC9-42B7-B388-C1965B8282CD}"/>
              </a:ext>
            </a:extLst>
          </p:cNvPr>
          <p:cNvSpPr txBox="1">
            <a:spLocks/>
          </p:cNvSpPr>
          <p:nvPr/>
        </p:nvSpPr>
        <p:spPr>
          <a:xfrm>
            <a:off x="1793966" y="365125"/>
            <a:ext cx="955983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t>Parship – Liebe per Big Data?</a:t>
            </a:r>
          </a:p>
        </p:txBody>
      </p:sp>
      <p:sp>
        <p:nvSpPr>
          <p:cNvPr id="3" name="Content Placeholder 2">
            <a:extLst>
              <a:ext uri="{FF2B5EF4-FFF2-40B4-BE49-F238E27FC236}">
                <a16:creationId xmlns:a16="http://schemas.microsoft.com/office/drawing/2014/main" id="{85035E66-FEBA-46D4-A569-DAF4C4D4B133}"/>
              </a:ext>
            </a:extLst>
          </p:cNvPr>
          <p:cNvSpPr txBox="1">
            <a:spLocks/>
          </p:cNvSpPr>
          <p:nvPr/>
        </p:nvSpPr>
        <p:spPr>
          <a:xfrm>
            <a:off x="838200" y="1825625"/>
            <a:ext cx="10515600" cy="4351338"/>
          </a:xfrm>
          <a:prstGeom prst="rect">
            <a:avLst/>
          </a:prstGeom>
          <a:solidFill>
            <a:srgbClr val="F6DEE1"/>
          </a:solidFill>
        </p:spPr>
        <p:txBody>
          <a:bodyPr tIns="108000" bIns="108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solidFill>
                  <a:srgbClr val="111111"/>
                </a:solidFill>
                <a:latin typeface="Arial" panose="020B0604020202020204" pitchFamily="34" charset="0"/>
                <a:cs typeface="Arial" panose="020B0604020202020204" pitchFamily="34" charset="0"/>
              </a:rPr>
              <a:t>Liebe auf den ersten Klick? </a:t>
            </a:r>
            <a:r>
              <a:rPr lang="de-CH">
                <a:solidFill>
                  <a:srgbClr val="000000"/>
                </a:solidFill>
                <a:latin typeface="Arial" panose="020B0604020202020204" pitchFamily="34" charset="0"/>
                <a:cs typeface="Arial" panose="020B0604020202020204" pitchFamily="34" charset="0"/>
              </a:rPr>
              <a:t>Unter fünf Millionen Nutzern den Richtigen / die Richtige finden? </a:t>
            </a:r>
          </a:p>
          <a:p>
            <a:r>
              <a:rPr lang="de-CH">
                <a:latin typeface="Arial" panose="020B0604020202020204" pitchFamily="34" charset="0"/>
                <a:cs typeface="Arial" panose="020B0604020202020204" pitchFamily="34" charset="0"/>
              </a:rPr>
              <a:t>Immer mehr Menschen versuchen ihr soziales Glück über Partnerbörsen</a:t>
            </a:r>
          </a:p>
          <a:p>
            <a:r>
              <a:rPr lang="de-CH">
                <a:solidFill>
                  <a:srgbClr val="000000"/>
                </a:solidFill>
                <a:latin typeface="Arial" panose="020B0604020202020204" pitchFamily="34" charset="0"/>
                <a:cs typeface="Arial" panose="020B0604020202020204" pitchFamily="34" charset="0"/>
              </a:rPr>
              <a:t>Alle 11 Minuten verliebt sich ein Single über Parship" - die bekannte Singlebörse wirbt mit hohen Erfolgsquoten. Doch findet ihr hier wirklich die große Liebe?</a:t>
            </a:r>
          </a:p>
          <a:p>
            <a:r>
              <a:rPr lang="de-CH">
                <a:latin typeface="Arial" panose="020B0604020202020204" pitchFamily="34" charset="0"/>
                <a:cs typeface="Arial" panose="020B0604020202020204" pitchFamily="34" charset="0"/>
              </a:rPr>
              <a:t>Partnersuche im Internet: Wie arbeiten Singlebörsen?</a:t>
            </a:r>
          </a:p>
          <a:p>
            <a:r>
              <a:rPr lang="de-CH">
                <a:solidFill>
                  <a:srgbClr val="000000"/>
                </a:solidFill>
                <a:latin typeface="Arial" panose="020B0604020202020204" pitchFamily="34" charset="0"/>
                <a:cs typeface="Arial" panose="020B0604020202020204" pitchFamily="34" charset="0"/>
              </a:rPr>
              <a:t>Funktioniert die Partnersuche im Netz?</a:t>
            </a:r>
          </a:p>
          <a:p>
            <a:endParaRPr lang="de-CH" sz="2000" b="1">
              <a:solidFill>
                <a:srgbClr val="000000"/>
              </a:solidFill>
              <a:latin typeface="Verdana" panose="020B0604030504040204" pitchFamily="34" charset="0"/>
            </a:endParaRPr>
          </a:p>
          <a:p>
            <a:endParaRPr lang="de-CH" dirty="0"/>
          </a:p>
        </p:txBody>
      </p:sp>
      <p:pic>
        <p:nvPicPr>
          <p:cNvPr id="5" name="Picture 4">
            <a:extLst>
              <a:ext uri="{FF2B5EF4-FFF2-40B4-BE49-F238E27FC236}">
                <a16:creationId xmlns:a16="http://schemas.microsoft.com/office/drawing/2014/main" id="{7B71C46C-E033-45C0-B468-50DAA231B735}"/>
              </a:ext>
            </a:extLst>
          </p:cNvPr>
          <p:cNvPicPr>
            <a:picLocks noChangeAspect="1"/>
          </p:cNvPicPr>
          <p:nvPr/>
        </p:nvPicPr>
        <p:blipFill>
          <a:blip r:embed="rId2"/>
          <a:stretch>
            <a:fillRect/>
          </a:stretch>
        </p:blipFill>
        <p:spPr>
          <a:xfrm>
            <a:off x="25973" y="164356"/>
            <a:ext cx="1767993" cy="1033362"/>
          </a:xfrm>
          <a:prstGeom prst="rect">
            <a:avLst/>
          </a:prstGeom>
        </p:spPr>
      </p:pic>
    </p:spTree>
    <p:extLst>
      <p:ext uri="{BB962C8B-B14F-4D97-AF65-F5344CB8AC3E}">
        <p14:creationId xmlns:p14="http://schemas.microsoft.com/office/powerpoint/2010/main" val="3523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150C-FAA6-4D23-B717-5ED9698287B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t>Inputs zu Parship – Liebe per Big Data </a:t>
            </a:r>
            <a:br>
              <a:rPr lang="de-CH"/>
            </a:br>
            <a:r>
              <a:rPr lang="de-CH"/>
              <a:t>(Dating Apps)</a:t>
            </a:r>
            <a:endParaRPr lang="de-CH" dirty="0"/>
          </a:p>
        </p:txBody>
      </p:sp>
      <p:sp>
        <p:nvSpPr>
          <p:cNvPr id="3" name="Content Placeholder 2">
            <a:extLst>
              <a:ext uri="{FF2B5EF4-FFF2-40B4-BE49-F238E27FC236}">
                <a16:creationId xmlns:a16="http://schemas.microsoft.com/office/drawing/2014/main" id="{03423ED0-4820-4809-89CB-7476BE7B9BDE}"/>
              </a:ext>
            </a:extLst>
          </p:cNvPr>
          <p:cNvSpPr txBox="1">
            <a:spLocks/>
          </p:cNvSpPr>
          <p:nvPr/>
        </p:nvSpPr>
        <p:spPr>
          <a:xfrm>
            <a:off x="838200" y="1825625"/>
            <a:ext cx="10515600" cy="4529908"/>
          </a:xfrm>
          <a:prstGeom prst="rect">
            <a:avLst/>
          </a:prstGeom>
          <a:solidFill>
            <a:srgbClr val="F6DEE1"/>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1400" dirty="0">
                <a:latin typeface="Roboto" panose="02000000000000000000" pitchFamily="2" charset="0"/>
              </a:rPr>
              <a:t>Worauf es beim Dating wirklich ankommt , Quarks, Doku, starten Sie nach 10.30min</a:t>
            </a:r>
          </a:p>
          <a:p>
            <a:pPr marL="0" indent="0">
              <a:buFont typeface="Arial" panose="020B0604020202020204" pitchFamily="34" charset="0"/>
              <a:buNone/>
            </a:pPr>
            <a:r>
              <a:rPr lang="de-CH" sz="1400" dirty="0">
                <a:hlinkClick r:id="rId2"/>
              </a:rPr>
              <a:t>https://youtu.be/RTWpcI1EkTM?t=624</a:t>
            </a:r>
            <a:endParaRPr lang="de-CH" sz="1400" dirty="0"/>
          </a:p>
          <a:p>
            <a:pPr marL="0" indent="0">
              <a:buFont typeface="Arial" panose="020B0604020202020204" pitchFamily="34" charset="0"/>
              <a:buNone/>
            </a:pPr>
            <a:r>
              <a:rPr lang="de-CH" sz="1400" dirty="0">
                <a:latin typeface="Roboto" panose="02000000000000000000" pitchFamily="2" charset="0"/>
              </a:rPr>
              <a:t>Die Mathematik hinter der Online-Partnersuche</a:t>
            </a:r>
          </a:p>
          <a:p>
            <a:pPr marL="0" indent="0">
              <a:buFont typeface="Arial" panose="020B0604020202020204" pitchFamily="34" charset="0"/>
              <a:buNone/>
            </a:pPr>
            <a:r>
              <a:rPr lang="de-CH" sz="1400" dirty="0">
                <a:hlinkClick r:id="rId3"/>
              </a:rPr>
              <a:t>https://www.youtube.com/watch?v=m9PiPlRuy6E</a:t>
            </a:r>
            <a:br>
              <a:rPr lang="de-CH" sz="1200" dirty="0"/>
            </a:br>
            <a:br>
              <a:rPr lang="de-CH" sz="1200" dirty="0"/>
            </a:br>
            <a:r>
              <a:rPr lang="de-CH" sz="1400" dirty="0">
                <a:latin typeface="Roboto" panose="02000000000000000000" pitchFamily="2" charset="0"/>
              </a:rPr>
              <a:t>Kurze Erklärung des Algorithmus</a:t>
            </a:r>
          </a:p>
          <a:p>
            <a:pPr marL="0" indent="0">
              <a:buFont typeface="Arial" panose="020B0604020202020204" pitchFamily="34" charset="0"/>
              <a:buNone/>
            </a:pPr>
            <a:r>
              <a:rPr lang="de-CH" sz="1400" dirty="0">
                <a:hlinkClick r:id="rId4"/>
              </a:rPr>
              <a:t>https://www.youtube.com/watch?v=qEps5w2UWbk</a:t>
            </a:r>
            <a:endParaRPr lang="de-CH" sz="1400" dirty="0"/>
          </a:p>
          <a:p>
            <a:pPr marL="0" indent="0">
              <a:buFont typeface="Arial" panose="020B0604020202020204" pitchFamily="34" charset="0"/>
              <a:buNone/>
            </a:pPr>
            <a:r>
              <a:rPr lang="de-CH" sz="1400" dirty="0">
                <a:latin typeface="Roboto" panose="02000000000000000000" pitchFamily="2" charset="0"/>
              </a:rPr>
              <a:t>Witziger TED Talk über eine funktionierende Partnersuche</a:t>
            </a:r>
          </a:p>
          <a:p>
            <a:pPr marL="0" indent="0">
              <a:buFont typeface="Arial" panose="020B0604020202020204" pitchFamily="34" charset="0"/>
              <a:buNone/>
            </a:pPr>
            <a:r>
              <a:rPr lang="de-CH" sz="1400" dirty="0">
                <a:latin typeface="Roboto" panose="02000000000000000000" pitchFamily="2" charset="0"/>
                <a:hlinkClick r:id="rId5"/>
              </a:rPr>
              <a:t>https://www.youtube.com/watch?v=d6wG_sAdP0U</a:t>
            </a:r>
            <a:endParaRPr lang="de-CH" sz="1400" dirty="0">
              <a:latin typeface="Roboto" panose="02000000000000000000" pitchFamily="2" charset="0"/>
            </a:endParaRPr>
          </a:p>
          <a:p>
            <a:pPr marL="0" indent="0">
              <a:buFont typeface="Arial" panose="020B0604020202020204" pitchFamily="34" charset="0"/>
              <a:buNone/>
            </a:pPr>
            <a:r>
              <a:rPr lang="de-CH" sz="1400" dirty="0">
                <a:latin typeface="Roboto" panose="02000000000000000000" pitchFamily="2" charset="0"/>
              </a:rPr>
              <a:t>Wer sucht wen – Vorurteile über Männer und Frauen und das Geheimnis erfolgreicher Matches</a:t>
            </a:r>
          </a:p>
          <a:p>
            <a:pPr marL="0" indent="0">
              <a:buFont typeface="Arial" panose="020B0604020202020204" pitchFamily="34" charset="0"/>
              <a:buNone/>
            </a:pPr>
            <a:r>
              <a:rPr lang="de-CH" sz="1400" dirty="0">
                <a:latin typeface="Roboto" panose="02000000000000000000" pitchFamily="2" charset="0"/>
                <a:hlinkClick r:id="rId6"/>
              </a:rPr>
              <a:t>https://www.youtube.com/watch?v=mRWPqwyukGY</a:t>
            </a:r>
            <a:endParaRPr lang="de-CH" sz="1400" dirty="0">
              <a:latin typeface="Roboto" panose="02000000000000000000" pitchFamily="2" charset="0"/>
            </a:endParaRPr>
          </a:p>
          <a:p>
            <a:pPr marL="0" indent="0">
              <a:buFont typeface="Arial" panose="020B0604020202020204" pitchFamily="34" charset="0"/>
              <a:buNone/>
            </a:pPr>
            <a:br>
              <a:rPr lang="de-CH" sz="1400" dirty="0">
                <a:latin typeface="Roboto" panose="02000000000000000000" pitchFamily="2" charset="0"/>
              </a:rPr>
            </a:br>
            <a:br>
              <a:rPr lang="de-CH" sz="1400" dirty="0">
                <a:latin typeface="Roboto" panose="02000000000000000000" pitchFamily="2" charset="0"/>
              </a:rPr>
            </a:br>
            <a:r>
              <a:rPr lang="de-CH" sz="1400" dirty="0">
                <a:latin typeface="Roboto" panose="02000000000000000000" pitchFamily="2" charset="0"/>
              </a:rPr>
              <a:t>(Tinder macht süchtig)</a:t>
            </a:r>
          </a:p>
          <a:p>
            <a:pPr marL="0" indent="0">
              <a:buFont typeface="Arial" panose="020B0604020202020204" pitchFamily="34" charset="0"/>
              <a:buNone/>
            </a:pPr>
            <a:r>
              <a:rPr lang="de-CH" sz="1400" dirty="0">
                <a:hlinkClick r:id="rId7"/>
              </a:rPr>
              <a:t>https://www.youtube.com/watch?v=21CKkv4J8KA</a:t>
            </a:r>
            <a:r>
              <a:rPr lang="de-CH" sz="1400" dirty="0"/>
              <a:t> </a:t>
            </a:r>
          </a:p>
          <a:p>
            <a:pPr marL="0" indent="0">
              <a:buFont typeface="Arial" panose="020B0604020202020204" pitchFamily="34" charset="0"/>
              <a:buNone/>
            </a:pPr>
            <a:r>
              <a:rPr lang="de-CH" sz="1400" dirty="0">
                <a:latin typeface="Roboto" panose="02000000000000000000" pitchFamily="2" charset="0"/>
              </a:rPr>
              <a:t>(Kritischer Bericht über Tinder)</a:t>
            </a:r>
          </a:p>
          <a:p>
            <a:pPr marL="0" indent="0">
              <a:buFont typeface="Arial" panose="020B0604020202020204" pitchFamily="34" charset="0"/>
              <a:buNone/>
            </a:pPr>
            <a:r>
              <a:rPr lang="de-CH" sz="1400" dirty="0">
                <a:hlinkClick r:id="rId8"/>
              </a:rPr>
              <a:t>https://www.youtube.com/watch?v=OnLpylrZ028</a:t>
            </a:r>
            <a:endParaRPr lang="de-CH" sz="1400" dirty="0"/>
          </a:p>
          <a:p>
            <a:endParaRPr lang="de-CH" sz="800" dirty="0"/>
          </a:p>
          <a:p>
            <a:pPr marL="0" indent="0">
              <a:buFont typeface="Arial" panose="020B0604020202020204" pitchFamily="34" charset="0"/>
              <a:buNone/>
            </a:pPr>
            <a:endParaRPr lang="de-CH" sz="800" dirty="0"/>
          </a:p>
          <a:p>
            <a:endParaRPr lang="de-CH" sz="800" dirty="0"/>
          </a:p>
          <a:p>
            <a:endParaRPr lang="de-CH" sz="800" dirty="0"/>
          </a:p>
        </p:txBody>
      </p:sp>
    </p:spTree>
    <p:extLst>
      <p:ext uri="{BB962C8B-B14F-4D97-AF65-F5344CB8AC3E}">
        <p14:creationId xmlns:p14="http://schemas.microsoft.com/office/powerpoint/2010/main" val="156968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EE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1F28F3-6E5F-4050-BCBA-EA798BE2CC58}"/>
              </a:ext>
            </a:extLst>
          </p:cNvPr>
          <p:cNvSpPr>
            <a:spLocks noGrp="1"/>
          </p:cNvSpPr>
          <p:nvPr>
            <p:ph type="title"/>
          </p:nvPr>
        </p:nvSpPr>
        <p:spPr>
          <a:xfrm>
            <a:off x="838200" y="365126"/>
            <a:ext cx="10515600" cy="926646"/>
          </a:xfrm>
        </p:spPr>
        <p:txBody>
          <a:bodyPr>
            <a:normAutofit fontScale="90000"/>
          </a:bodyPr>
          <a:lstStyle/>
          <a:p>
            <a:r>
              <a:rPr lang="de-CH" sz="3600" dirty="0"/>
              <a:t>Aufgabe: Erstellen Sie 3 unterschiedliche Dating-Profile mit je einem Profilbild</a:t>
            </a:r>
          </a:p>
        </p:txBody>
      </p:sp>
      <p:sp>
        <p:nvSpPr>
          <p:cNvPr id="4" name="Textfeld 3">
            <a:extLst>
              <a:ext uri="{FF2B5EF4-FFF2-40B4-BE49-F238E27FC236}">
                <a16:creationId xmlns:a16="http://schemas.microsoft.com/office/drawing/2014/main" id="{E63BD441-02CC-4321-9982-BFB23CF9F061}"/>
              </a:ext>
            </a:extLst>
          </p:cNvPr>
          <p:cNvSpPr txBox="1"/>
          <p:nvPr/>
        </p:nvSpPr>
        <p:spPr>
          <a:xfrm>
            <a:off x="515287" y="1430271"/>
            <a:ext cx="3476775" cy="1200329"/>
          </a:xfrm>
          <a:prstGeom prst="rect">
            <a:avLst/>
          </a:prstGeom>
          <a:noFill/>
          <a:ln>
            <a:solidFill>
              <a:schemeClr val="accent2">
                <a:lumMod val="60000"/>
                <a:lumOff val="40000"/>
              </a:schemeClr>
            </a:solidFill>
          </a:ln>
        </p:spPr>
        <p:txBody>
          <a:bodyPr wrap="square" rtlCol="0">
            <a:spAutoFit/>
          </a:bodyPr>
          <a:lstStyle/>
          <a:p>
            <a:pPr algn="ctr"/>
            <a:r>
              <a:rPr lang="de-CH" b="1" dirty="0"/>
              <a:t>Profil 1</a:t>
            </a:r>
          </a:p>
          <a:p>
            <a:pPr algn="ctr"/>
            <a:r>
              <a:rPr lang="de-CH" dirty="0"/>
              <a:t>Attraktives Foto, aber ober-</a:t>
            </a:r>
          </a:p>
          <a:p>
            <a:pPr algn="ctr"/>
            <a:r>
              <a:rPr lang="de-CH" dirty="0"/>
              <a:t>flächliche und sehr extrovertierte Selbstdarstellung, sehr kurzer Text</a:t>
            </a:r>
          </a:p>
        </p:txBody>
      </p:sp>
      <p:sp>
        <p:nvSpPr>
          <p:cNvPr id="7" name="Textfeld 6">
            <a:extLst>
              <a:ext uri="{FF2B5EF4-FFF2-40B4-BE49-F238E27FC236}">
                <a16:creationId xmlns:a16="http://schemas.microsoft.com/office/drawing/2014/main" id="{14461A76-DFF2-4E3E-84D0-1A41995A6162}"/>
              </a:ext>
            </a:extLst>
          </p:cNvPr>
          <p:cNvSpPr txBox="1"/>
          <p:nvPr/>
        </p:nvSpPr>
        <p:spPr>
          <a:xfrm>
            <a:off x="4521901" y="1438142"/>
            <a:ext cx="3148197" cy="1200329"/>
          </a:xfrm>
          <a:prstGeom prst="rect">
            <a:avLst/>
          </a:prstGeom>
          <a:noFill/>
          <a:ln>
            <a:solidFill>
              <a:schemeClr val="accent2">
                <a:lumMod val="60000"/>
                <a:lumOff val="40000"/>
              </a:schemeClr>
            </a:solidFill>
          </a:ln>
        </p:spPr>
        <p:txBody>
          <a:bodyPr wrap="square" rtlCol="0">
            <a:spAutoFit/>
          </a:bodyPr>
          <a:lstStyle/>
          <a:p>
            <a:pPr algn="ctr"/>
            <a:r>
              <a:rPr lang="de-CH" b="1" dirty="0"/>
              <a:t>Profil 2</a:t>
            </a:r>
          </a:p>
          <a:p>
            <a:pPr algn="ctr"/>
            <a:r>
              <a:rPr lang="de-CH" dirty="0"/>
              <a:t>Sympathisches Foto, aussage-</a:t>
            </a:r>
          </a:p>
          <a:p>
            <a:pPr algn="ctr"/>
            <a:r>
              <a:rPr lang="de-CH" dirty="0"/>
              <a:t>kräftiger und ehrlicher Text, </a:t>
            </a:r>
          </a:p>
          <a:p>
            <a:pPr algn="ctr"/>
            <a:r>
              <a:rPr lang="de-CH" dirty="0"/>
              <a:t>humorvoll, gute Textlänge</a:t>
            </a:r>
          </a:p>
        </p:txBody>
      </p:sp>
      <p:sp>
        <p:nvSpPr>
          <p:cNvPr id="8" name="Textfeld 7">
            <a:extLst>
              <a:ext uri="{FF2B5EF4-FFF2-40B4-BE49-F238E27FC236}">
                <a16:creationId xmlns:a16="http://schemas.microsoft.com/office/drawing/2014/main" id="{B2FE67C0-FAF2-4FF3-8389-9DFBB6AB9D09}"/>
              </a:ext>
            </a:extLst>
          </p:cNvPr>
          <p:cNvSpPr txBox="1"/>
          <p:nvPr/>
        </p:nvSpPr>
        <p:spPr>
          <a:xfrm>
            <a:off x="8287657" y="1430271"/>
            <a:ext cx="3667782" cy="1200329"/>
          </a:xfrm>
          <a:prstGeom prst="rect">
            <a:avLst/>
          </a:prstGeom>
          <a:noFill/>
          <a:ln>
            <a:solidFill>
              <a:schemeClr val="accent2">
                <a:lumMod val="60000"/>
                <a:lumOff val="40000"/>
              </a:schemeClr>
            </a:solidFill>
          </a:ln>
        </p:spPr>
        <p:txBody>
          <a:bodyPr wrap="square" rtlCol="0">
            <a:spAutoFit/>
          </a:bodyPr>
          <a:lstStyle/>
          <a:p>
            <a:pPr algn="ctr"/>
            <a:r>
              <a:rPr lang="de-CH" b="1" dirty="0"/>
              <a:t>Profil 3</a:t>
            </a:r>
          </a:p>
          <a:p>
            <a:pPr algn="ctr"/>
            <a:r>
              <a:rPr lang="de-CH" dirty="0"/>
              <a:t>Sympathisches Foto, überlanger Text</a:t>
            </a:r>
          </a:p>
          <a:p>
            <a:pPr algn="ctr"/>
            <a:r>
              <a:rPr lang="de-CH" dirty="0"/>
              <a:t>zu viele Infos, «schwaflig», über-</a:t>
            </a:r>
          </a:p>
          <a:p>
            <a:pPr algn="ctr"/>
            <a:r>
              <a:rPr lang="de-CH" dirty="0"/>
              <a:t>triebene Selbstdarstellung</a:t>
            </a:r>
          </a:p>
        </p:txBody>
      </p:sp>
      <p:sp>
        <p:nvSpPr>
          <p:cNvPr id="11" name="Textfeld 10">
            <a:extLst>
              <a:ext uri="{FF2B5EF4-FFF2-40B4-BE49-F238E27FC236}">
                <a16:creationId xmlns:a16="http://schemas.microsoft.com/office/drawing/2014/main" id="{1039950E-8E7E-43C3-B9DE-2F4D4196E02F}"/>
              </a:ext>
            </a:extLst>
          </p:cNvPr>
          <p:cNvSpPr txBox="1"/>
          <p:nvPr/>
        </p:nvSpPr>
        <p:spPr>
          <a:xfrm rot="20740116">
            <a:off x="334105" y="4128740"/>
            <a:ext cx="2971376" cy="1200329"/>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marL="0" indent="0">
              <a:buNone/>
            </a:pPr>
            <a:r>
              <a:rPr lang="de-CH" sz="1800" dirty="0">
                <a:solidFill>
                  <a:schemeClr val="bg1"/>
                </a:solidFill>
                <a:latin typeface="Roboto" panose="02000000000000000000" pitchFamily="2" charset="0"/>
              </a:rPr>
              <a:t>Hilfreich dieser Input hier</a:t>
            </a:r>
            <a:endParaRPr lang="de-CH" sz="1800" b="0" i="0" dirty="0">
              <a:solidFill>
                <a:schemeClr val="bg1"/>
              </a:solidFill>
              <a:effectLst/>
              <a:latin typeface="Roboto" panose="02000000000000000000" pitchFamily="2" charset="0"/>
            </a:endParaRPr>
          </a:p>
          <a:p>
            <a:pPr marL="0" indent="0">
              <a:buNone/>
            </a:pPr>
            <a:r>
              <a:rPr lang="de-CH" sz="1800" b="0" i="0" dirty="0">
                <a:solidFill>
                  <a:schemeClr val="bg1"/>
                </a:solidFill>
                <a:effectLst/>
                <a:latin typeface="Roboto" panose="02000000000000000000" pitchFamily="2" charset="0"/>
                <a:hlinkClick r:id="rId2">
                  <a:extLst>
                    <a:ext uri="{A12FA001-AC4F-418D-AE19-62706E023703}">
                      <ahyp:hlinkClr xmlns:ahyp="http://schemas.microsoft.com/office/drawing/2018/hyperlinkcolor" val="tx"/>
                    </a:ext>
                  </a:extLst>
                </a:hlinkClick>
              </a:rPr>
              <a:t>https://youtu.be/mRWPqwyukGY?t=369</a:t>
            </a:r>
            <a:endParaRPr lang="de-CH" sz="1800" b="0" i="0" dirty="0">
              <a:solidFill>
                <a:schemeClr val="bg1"/>
              </a:solidFill>
              <a:effectLst/>
              <a:latin typeface="Roboto" panose="02000000000000000000" pitchFamily="2" charset="0"/>
            </a:endParaRPr>
          </a:p>
          <a:p>
            <a:pPr marL="0" indent="0">
              <a:buNone/>
            </a:pPr>
            <a:endParaRPr lang="de-CH" sz="1800" b="0" i="0" dirty="0">
              <a:solidFill>
                <a:schemeClr val="bg1"/>
              </a:solidFill>
              <a:effectLst/>
              <a:latin typeface="Roboto" panose="02000000000000000000" pitchFamily="2" charset="0"/>
            </a:endParaRPr>
          </a:p>
        </p:txBody>
      </p:sp>
      <p:sp>
        <p:nvSpPr>
          <p:cNvPr id="12" name="Textfeld 11">
            <a:extLst>
              <a:ext uri="{FF2B5EF4-FFF2-40B4-BE49-F238E27FC236}">
                <a16:creationId xmlns:a16="http://schemas.microsoft.com/office/drawing/2014/main" id="{B7620077-EDD2-407A-9415-810205B759C3}"/>
              </a:ext>
            </a:extLst>
          </p:cNvPr>
          <p:cNvSpPr txBox="1"/>
          <p:nvPr/>
        </p:nvSpPr>
        <p:spPr>
          <a:xfrm>
            <a:off x="0" y="6308208"/>
            <a:ext cx="6096000" cy="369332"/>
          </a:xfrm>
          <a:prstGeom prst="rect">
            <a:avLst/>
          </a:prstGeom>
          <a:noFill/>
        </p:spPr>
        <p:txBody>
          <a:bodyPr wrap="square">
            <a:spAutoFit/>
          </a:bodyPr>
          <a:lstStyle/>
          <a:p>
            <a:r>
              <a:rPr lang="en-US" dirty="0"/>
              <a:t>Photo by </a:t>
            </a:r>
            <a:r>
              <a:rPr lang="en-US" dirty="0">
                <a:hlinkClick r:id="rId3"/>
              </a:rPr>
              <a:t>Jeremy Bishop</a:t>
            </a:r>
            <a:r>
              <a:rPr lang="en-US" dirty="0"/>
              <a:t> on </a:t>
            </a:r>
            <a:r>
              <a:rPr lang="en-US" dirty="0" err="1">
                <a:hlinkClick r:id="rId4"/>
              </a:rPr>
              <a:t>Unsplash</a:t>
            </a:r>
            <a:r>
              <a:rPr lang="en-US" dirty="0"/>
              <a:t> </a:t>
            </a:r>
            <a:endParaRPr lang="de-CH" dirty="0"/>
          </a:p>
        </p:txBody>
      </p:sp>
      <p:pic>
        <p:nvPicPr>
          <p:cNvPr id="13" name="Grafik 12" descr="Ein Bild, das draußen, Himmel, Wasser, Strand enthält.&#10;&#10;Automatisch generierte Beschreibung">
            <a:extLst>
              <a:ext uri="{FF2B5EF4-FFF2-40B4-BE49-F238E27FC236}">
                <a16:creationId xmlns:a16="http://schemas.microsoft.com/office/drawing/2014/main" id="{297A6EE9-9512-446D-A9DE-8F6762418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971" y="3009223"/>
            <a:ext cx="4936671" cy="3291114"/>
          </a:xfrm>
          <a:prstGeom prst="rect">
            <a:avLst/>
          </a:prstGeom>
        </p:spPr>
      </p:pic>
    </p:spTree>
    <p:extLst>
      <p:ext uri="{BB962C8B-B14F-4D97-AF65-F5344CB8AC3E}">
        <p14:creationId xmlns:p14="http://schemas.microsoft.com/office/powerpoint/2010/main" val="3309951962"/>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1441</Words>
  <Application>Microsoft Office PowerPoint</Application>
  <PresentationFormat>Breitbild</PresentationFormat>
  <Paragraphs>147</Paragraphs>
  <Slides>17</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17</vt:i4>
      </vt:variant>
    </vt:vector>
  </HeadingPairs>
  <TitlesOfParts>
    <vt:vector size="26" baseType="lpstr">
      <vt:lpstr>Arial</vt:lpstr>
      <vt:lpstr>Calibri</vt:lpstr>
      <vt:lpstr>Calibri Light</vt:lpstr>
      <vt:lpstr>Roboto</vt:lpstr>
      <vt:lpstr>SRG_SSR_Text_VF</vt:lpstr>
      <vt:lpstr>Symbol</vt:lpstr>
      <vt:lpstr>Verdana</vt:lpstr>
      <vt:lpstr>Office Theme</vt:lpstr>
      <vt:lpstr>Office</vt:lpstr>
      <vt:lpstr>Die Vermessung des Ichs</vt:lpstr>
      <vt:lpstr>Fünf Module zur «Vermessung des Ichs»</vt:lpstr>
      <vt:lpstr>PowerPoint-Präsentation</vt:lpstr>
      <vt:lpstr>PowerPoint-Präsentation</vt:lpstr>
      <vt:lpstr>PowerPoint-Präsentation</vt:lpstr>
      <vt:lpstr>PowerPoint-Präsentation</vt:lpstr>
      <vt:lpstr>PowerPoint-Präsentation</vt:lpstr>
      <vt:lpstr>PowerPoint-Präsentation</vt:lpstr>
      <vt:lpstr>Aufgabe: Erstellen Sie 3 unterschiedliche Dating-Profile mit je einem Profilbild</vt:lpstr>
      <vt:lpstr>Aufgabe für das Plenum</vt:lpstr>
      <vt:lpstr>PowerPoint-Präsentation</vt:lpstr>
      <vt:lpstr>PowerPoint-Präsentation</vt:lpstr>
      <vt:lpstr>PowerPoint-Präsentation</vt:lpstr>
      <vt:lpstr>PowerPoint-Präsentation</vt:lpstr>
      <vt:lpstr>Aufgaben </vt:lpstr>
      <vt:lpstr>Aufgaben </vt:lpstr>
      <vt:lpstr>Gestalten Sie eine Wand mit Ihren Erkenntnissen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Fünf Module zur «Vermessung des Ichs»</dc:title>
  <dc:creator>Ildiko Gyomlay</dc:creator>
  <cp:lastModifiedBy>Remy Kauffmann</cp:lastModifiedBy>
  <cp:revision>15</cp:revision>
  <dcterms:created xsi:type="dcterms:W3CDTF">2021-09-16T12:57:21Z</dcterms:created>
  <dcterms:modified xsi:type="dcterms:W3CDTF">2021-10-19T13:32:02Z</dcterms:modified>
</cp:coreProperties>
</file>