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309" r:id="rId2"/>
    <p:sldId id="311" r:id="rId3"/>
    <p:sldId id="312" r:id="rId4"/>
    <p:sldId id="316" r:id="rId5"/>
    <p:sldId id="313" r:id="rId6"/>
    <p:sldId id="314" r:id="rId7"/>
    <p:sldId id="317" r:id="rId8"/>
    <p:sldId id="315" r:id="rId9"/>
    <p:sldId id="323" r:id="rId10"/>
    <p:sldId id="322" r:id="rId11"/>
    <p:sldId id="318" r:id="rId12"/>
    <p:sldId id="265" r:id="rId13"/>
    <p:sldId id="321" r:id="rId14"/>
    <p:sldId id="325" r:id="rId15"/>
    <p:sldId id="327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9653" autoAdjust="0"/>
  </p:normalViewPr>
  <p:slideViewPr>
    <p:cSldViewPr snapToGrid="0">
      <p:cViewPr varScale="1">
        <p:scale>
          <a:sx n="74" d="100"/>
          <a:sy n="74" d="100"/>
        </p:scale>
        <p:origin x="1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E0225-AB38-497C-8AE6-526B58406378}" type="datetimeFigureOut">
              <a:rPr lang="de-CH" smtClean="0"/>
              <a:t>19.10.2021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68B4F-BED3-4A6B-918F-9531ADF4955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97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1200" dirty="0"/>
              <a:t>Eine unübersichtliche und komplexe Welt wird durch die Übersetzung in eine Zahl </a:t>
            </a:r>
            <a:r>
              <a:rPr lang="de-CH" sz="1200" b="1" dirty="0"/>
              <a:t>«objektiviert», vereinfacht und vergleichbar gemacht (Ranking) 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68B4F-BED3-4A6B-918F-9531ADF49559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79475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1200" dirty="0"/>
              <a:t>Die Verbesserung der anderen setzt mich dann aber wieder unter </a:t>
            </a:r>
            <a:r>
              <a:rPr lang="de-CH" sz="1200" b="1" dirty="0"/>
              <a:t>Zugzwang</a:t>
            </a:r>
            <a:r>
              <a:rPr lang="de-CH" sz="1200" dirty="0"/>
              <a:t>. 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68B4F-BED3-4A6B-918F-9531ADF49559}" type="slidenum">
              <a:rPr lang="de-CH" smtClean="0"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62590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1200" dirty="0"/>
              <a:t>Der Lehrer schätzt seine SchülerInnen, auch wenn diese ungenügende Leistungen in seinem Fach erbringen 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68B4F-BED3-4A6B-918F-9531ADF49559}" type="slidenum">
              <a:rPr lang="de-CH" smtClean="0"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0761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F68B4F-BED3-4A6B-918F-9531ADF49559}" type="slidenum">
              <a:rPr lang="de-CH" smtClean="0"/>
              <a:t>13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0123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41A9CA-904F-4FD7-B7F7-8B0E45569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2F72DD-DCF6-4854-BE07-02E8B4671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13480D-3AAC-4B5B-B588-645F24BF2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E194-D3DB-412C-9EE3-0D3DC22DD194}" type="datetime1">
              <a:rPr lang="de-CH" smtClean="0"/>
              <a:t>19.10.2021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7139B9-B14D-469A-B417-B1432C86A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898B56-7858-4051-8F97-849180F5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318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FCDC4-C5CE-48AD-89ED-11B1AD0EC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C9BD06-8E19-4644-9472-785867B99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3D0F42-2E8F-4CC2-888A-9310E3C25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3B2A-1756-4483-AC89-15D82D103A79}" type="datetime1">
              <a:rPr lang="de-CH" smtClean="0"/>
              <a:t>19.10.2021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15CA41-2533-4E58-B568-DF5A219E8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524833-36BF-469B-9137-1B28A7252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20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57410E4-80BD-49C8-8EF5-0773A5EF1F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33CB1F-333C-40BB-86EC-480B7BAB4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3F3C56-E991-48C2-9AE5-506F3BD0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1C50D-87E6-4AFA-881F-1BD99F77C515}" type="datetime1">
              <a:rPr lang="de-CH" smtClean="0"/>
              <a:t>19.10.2021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23ECE5-F550-42DA-A5CB-16C02729C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9D5796-2F29-41D7-B2A3-A26A1649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2499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F86B4D-222A-4B64-A5D9-4BE331EB8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1225CD-5A08-4D63-853F-A87C8F67A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1DFA9-5F0F-4926-8F63-CC052EFC9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B9FC4-4C8B-4790-9CBA-9C2B2BE3FD98}" type="datetime1">
              <a:rPr lang="de-CH" smtClean="0"/>
              <a:t>19.10.2021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E253AF-69A2-477D-97A0-200294E62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AD05EA-7F77-4FB3-8AC4-7207F1738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2031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7D3DB-BC48-4F56-B2DA-30955DE2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29CB61-BED3-44EE-B53A-77F58A642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272AAC-9A07-4526-9CA9-FA6E97E7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0E55-A5F0-4E34-8BBD-82267A50E166}" type="datetime1">
              <a:rPr lang="de-CH" smtClean="0"/>
              <a:t>19.10.2021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BCB5EC-A668-48CD-A54F-0D19E3F3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9E536D-EA67-4619-BB68-DA9D99B0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346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7879D7-002F-401D-B672-D69DB91B6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D1CEAA-E1FE-458D-AD3C-BEDAB131D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B147F5-DE6E-4757-8894-E81B00558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40CD12-2E18-4405-9ED8-5C6BFF53C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895D-7DAE-42C1-A2F9-C43DFF7024C0}" type="datetime1">
              <a:rPr lang="de-CH" smtClean="0"/>
              <a:t>19.10.2021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53C1A5-4C89-4B15-92A7-92CC9E7C6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9514CA8-2C1E-4263-80B7-40AF52710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9617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C704F-3C2D-4611-B4C7-C33AF24A4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D249C3-EDC6-4006-A4EC-E5B9DE2A0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5F3610D-FFC2-49A2-A5A8-DB42221BF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F5C9D31-72F8-4B7E-A65E-4607E2A5D6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E1974C4-7DF9-4140-B08A-A1A59D967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8E81039-BD62-44FB-BB4B-4436B4ED9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B13DA-8E32-416D-BF1B-D492B0F0BBBC}" type="datetime1">
              <a:rPr lang="de-CH" smtClean="0"/>
              <a:t>19.10.2021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D0B85B9-0DB5-46D0-8522-941637826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66BAE01-3CF9-4FEC-92CE-978F2E65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3210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95A31-D17A-4179-9316-080FB5BB6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C6242AA-BBDC-477C-B620-FAB7F28EF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BC56-553D-4B7D-A158-787A31CD3C64}" type="datetime1">
              <a:rPr lang="de-CH" smtClean="0"/>
              <a:t>19.10.2021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69BBED-C6BC-4D8E-86F7-A2ED620E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49039CE-17BA-4E23-B08A-9A88586C2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1184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8A71206-4BE6-4FF5-8F6E-384124115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95FD-161F-4A66-A6E3-7157EEA7AEAB}" type="datetime1">
              <a:rPr lang="de-CH" smtClean="0"/>
              <a:t>19.10.2021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0BD4B2B-2A90-404E-B4A2-331621AD3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5BD6A5-C052-401F-81C1-C47A014A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456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52CF6D-6213-4176-B7AA-0E5B2290F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600CB0-303C-44F4-85A9-88838B6A6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56B47C-94DE-47DC-AFE4-A4C97AE67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8C7077-60A8-4434-85B5-8E0FB0302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9D8BD-64ED-4A2C-8346-31704CDFFF25}" type="datetime1">
              <a:rPr lang="de-CH" smtClean="0"/>
              <a:t>19.10.2021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2170EB-F7D7-4F0C-A5C7-F8B44F494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53C8B1-F6D4-41F7-8D7F-5B406C51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0703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CB1A3B-1E2E-45E4-BE54-EA3F10059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8313105-9268-42A9-90AE-413C478061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BE8207F-16F6-463E-928C-0D00BB444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1E4995-2D4B-434E-854D-A83079DD6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44CC6-B508-428C-82C9-7FF8B79CE708}" type="datetime1">
              <a:rPr lang="de-CH" smtClean="0"/>
              <a:t>19.10.2021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62E214-DA71-4C2A-9030-0E5AAAC92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C1F323-41F6-4F26-AD65-2FD5BB8B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262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A74F4F2-3B31-4433-8373-13CD8F958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36B2AD-BC4F-447D-B63D-1CB054D93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CBD0C3-4ED2-476B-AF76-13F73D254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6DCB5-DAED-4FD3-8DFA-AF7F27255023}" type="datetime1">
              <a:rPr lang="de-CH" smtClean="0"/>
              <a:t>19.10.2021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F7F10F-0CBD-4F04-A614-F0D99427E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Mau, Steffen, Das metrische Wir: Über die Quantifizierung des Sozialen, 2017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B4519-3065-4F6B-87E1-548A8822DD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BA021-63A8-468F-9167-FBB8F1C213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240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5168E7B-6D42-4B3A-B7A1-17D4C49E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8A030C2-9F23-4593-9F99-7B73C232A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el 4">
            <a:extLst>
              <a:ext uri="{FF2B5EF4-FFF2-40B4-BE49-F238E27FC236}">
                <a16:creationId xmlns:a16="http://schemas.microsoft.com/office/drawing/2014/main" id="{B12D49EA-EAFE-42C9-B83D-78E6F8604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6432" y="1741337"/>
            <a:ext cx="6739136" cy="2387918"/>
          </a:xfrm>
        </p:spPr>
        <p:txBody>
          <a:bodyPr anchor="b">
            <a:normAutofit/>
          </a:bodyPr>
          <a:lstStyle/>
          <a:p>
            <a:r>
              <a:rPr lang="de-CH" sz="6600">
                <a:solidFill>
                  <a:srgbClr val="FFFFFF"/>
                </a:solidFill>
              </a:rPr>
              <a:t>Erkenntnisse</a:t>
            </a:r>
          </a:p>
        </p:txBody>
      </p:sp>
      <p:sp>
        <p:nvSpPr>
          <p:cNvPr id="6" name="Untertitel 5">
            <a:extLst>
              <a:ext uri="{FF2B5EF4-FFF2-40B4-BE49-F238E27FC236}">
                <a16:creationId xmlns:a16="http://schemas.microsoft.com/office/drawing/2014/main" id="{D225469E-7C50-426C-814D-6B66FAFCC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9559" y="4200522"/>
            <a:ext cx="6740685" cy="682079"/>
          </a:xfrm>
        </p:spPr>
        <p:txBody>
          <a:bodyPr>
            <a:normAutofit/>
          </a:bodyPr>
          <a:lstStyle/>
          <a:p>
            <a:r>
              <a:rPr lang="de-CH" dirty="0">
                <a:solidFill>
                  <a:srgbClr val="FFFFFF"/>
                </a:solidFill>
              </a:rPr>
              <a:t>Die Vermessung des Ichs</a:t>
            </a:r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64AB2145-E3DE-4FC8-B62B-7AB8A6B13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30402" y="6162268"/>
            <a:ext cx="468632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 dirty="0">
                <a:solidFill>
                  <a:schemeClr val="bg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</p:spTree>
    <p:extLst>
      <p:ext uri="{BB962C8B-B14F-4D97-AF65-F5344CB8AC3E}">
        <p14:creationId xmlns:p14="http://schemas.microsoft.com/office/powerpoint/2010/main" val="1951643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0B2ACF-D393-45FF-8556-20B9AF1FE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>
                <a:solidFill>
                  <a:schemeClr val="accent1"/>
                </a:solidFill>
              </a:rPr>
              <a:t>Gefangen im Hamsterrad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8A9043-C205-4FBF-BCF5-5FCCAF13C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Ich verteile Likes in der Hoffnung, dass ich selber wieder Likes erhalte, damit halte ich das </a:t>
            </a:r>
            <a:r>
              <a:rPr lang="de-CH" sz="2400" b="1" dirty="0"/>
              <a:t>System am Laufen.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00DF439-1751-40B5-9C2D-F2463274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E527C4-09DE-4377-8652-13CAA1E8A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10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1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957602-481A-41D3-A1B3-C2F6C15ED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 sz="2800">
                <a:solidFill>
                  <a:schemeClr val="accent1"/>
                </a:solidFill>
              </a:rPr>
              <a:t>Leistungsorientierung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FD24AB-BACC-4ABA-8F7A-E79BAE77E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Diese Kultur der Leistungssteigerung und </a:t>
            </a:r>
            <a:r>
              <a:rPr lang="de-CH" sz="2400" b="1" dirty="0"/>
              <a:t>Leistungsoptimierung</a:t>
            </a:r>
            <a:r>
              <a:rPr lang="de-CH" sz="2400" dirty="0"/>
              <a:t> wirkt sich auf alle Bereiche des menschlichen Lebens aus</a:t>
            </a:r>
          </a:p>
          <a:p>
            <a:pPr marL="0" indent="0">
              <a:buNone/>
            </a:pPr>
            <a:r>
              <a:rPr lang="de-CH" sz="2400" dirty="0"/>
              <a:t>Notendurchschnitt in der Schule, Anzahl Kunden pro Tag bedient, Feedback von Kunden, Fitnesstracker,  … </a:t>
            </a:r>
            <a:r>
              <a:rPr lang="de-CH" sz="2400" b="1" dirty="0"/>
              <a:t>immer mehr, immer besser, immer schneller.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4A5AE53-6C3E-44F9-BC27-F430E807B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5497ECA-5272-44BD-AADE-B32C9CAB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11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389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907875F-70BE-44E2-99FF-B47EF859C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 sz="3400">
                <a:solidFill>
                  <a:schemeClr val="accent1"/>
                </a:solidFill>
              </a:rPr>
              <a:t>Neue Herrschaftstechnik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867E27-7137-4E69-88A8-D963E57F1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Die Verfügbarkeit von Zahlen in Form (Big) Data ermöglichte ganz </a:t>
            </a:r>
            <a:r>
              <a:rPr lang="de-CH" sz="2400" b="1" dirty="0"/>
              <a:t>neue Herrschaftstechniken </a:t>
            </a:r>
            <a:r>
              <a:rPr lang="de-CH" sz="2400" dirty="0"/>
              <a:t>(früher durch Kirche/Gewalt/Geld) heute durch permanente Überwachung und Lenkung.</a:t>
            </a:r>
          </a:p>
          <a:p>
            <a:endParaRPr lang="de-CH" sz="2400" dirty="0"/>
          </a:p>
          <a:p>
            <a:endParaRPr lang="de-CH" sz="24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0470BB1-B094-41D0-9867-67511FC0A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2027CB-8B30-4ECB-8EBF-3B60711E6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77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4608D1-A734-4066-B442-F8FEEF89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 dirty="0">
                <a:solidFill>
                  <a:schemeClr val="accent1"/>
                </a:solidFill>
              </a:rPr>
              <a:t>Subjektive «Zahlen»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660272-CEAD-4857-A9E8-F29153650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b="1" dirty="0"/>
              <a:t>«Zahlen» sind nie objektiv</a:t>
            </a:r>
            <a:r>
              <a:rPr lang="de-CH" sz="2400" dirty="0"/>
              <a:t>, sondern immer Träger von bestimmten gesellschaftlichen Konzepte und </a:t>
            </a:r>
            <a:r>
              <a:rPr lang="de-CH" sz="2400" b="1" dirty="0"/>
              <a:t>Werten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770F1B9-006B-4D20-A699-F6D066CFF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4DA84A4-976D-4705-B6EE-3A66FE4DA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13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401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071B71-FEA0-4F94-8EF3-80B2E052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>
                <a:solidFill>
                  <a:schemeClr val="accent1"/>
                </a:solidFill>
              </a:rPr>
              <a:t>Take Home Message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9FBEFB1-E0E1-4536-9180-F8C4198A9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CH" dirty="0"/>
              <a:t>Was messen wir, wie und warum?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/>
              <a:t>Was machen die Algorithmen mit unseren Daten? 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/>
              <a:t>Welche Aussagen können wir anhand der Resultate / Zahlen wirklich machen?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8561FF3-A75E-4B11-B312-5E970A622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E42390E-78AF-478B-9E2C-65486B2A0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14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2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F9E0D9-97C7-485E-A1C7-60FC56A91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 dirty="0">
                <a:solidFill>
                  <a:schemeClr val="accent1"/>
                </a:solidFill>
              </a:rPr>
              <a:t>Ihre Erkenntnis?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68E22E-7FF1-40E2-A8E3-B3BF1CB11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CH" sz="9600" dirty="0"/>
              <a:t>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A5C0C01-94AC-4757-8297-14D15F408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5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12490D-CF5C-426C-AB4C-56994D43A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B8BA021-63A8-468F-9167-FBB8F1C213D8}" type="slidenum">
              <a:rPr kumimoji="0" lang="de-CH" sz="105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alpha val="8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CH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alpha val="8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7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957388-5C72-42AA-839C-3F80DC051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 sz="4100" dirty="0">
                <a:solidFill>
                  <a:schemeClr val="accent1"/>
                </a:solidFill>
              </a:rPr>
              <a:t>Die Vermessung des Ich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7B45FC-DE5E-43E2-9515-7713D0A61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Verschiedene komplexe Aspekte (Eigenschaften, Verhalten, Aussehen, Leistungen…) werden zusammengefasst und </a:t>
            </a:r>
            <a:r>
              <a:rPr lang="de-CH" sz="2400" b="1" dirty="0"/>
              <a:t>in einer einfachen Zahl </a:t>
            </a:r>
            <a:r>
              <a:rPr lang="de-CH" sz="2400" dirty="0"/>
              <a:t>ausgedrückt (übersetzt), vgl. bspw. Ihre </a:t>
            </a:r>
            <a:r>
              <a:rPr lang="de-CH" sz="2400" b="1" dirty="0"/>
              <a:t>Saldopunktzahl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4417F07-2998-4D96-BC01-BA46056DE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 dirty="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273D01-AE20-469E-8E61-B9831F3D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731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ED3A2A4-93F8-4D46-A0D0-665643D9F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>
                <a:solidFill>
                  <a:schemeClr val="accent1"/>
                </a:solidFill>
              </a:rPr>
              <a:t>Wo stehe ich und Wer bin ich?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D1EB74-530A-488A-9E01-2FF2D7824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Das Ranking in den sozialen Medien gibt eine Antwort auf die Frage: </a:t>
            </a:r>
            <a:r>
              <a:rPr lang="de-CH" sz="2400" b="1" dirty="0"/>
              <a:t>«Wo stehe ich» </a:t>
            </a:r>
            <a:r>
              <a:rPr lang="de-CH" sz="2400" dirty="0"/>
              <a:t>und damit auch eine Antwort auf die Frage: </a:t>
            </a:r>
            <a:r>
              <a:rPr lang="de-CH" sz="2400" b="1" dirty="0"/>
              <a:t>«Wer bin ich»?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A480BB-0D49-47AE-91F4-0B36E29B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9D7463C-3971-4B34-AD18-5C5D804BA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3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67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F2E346-9075-42DC-B931-3FDC39943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>
                <a:solidFill>
                  <a:schemeClr val="accent1"/>
                </a:solidFill>
              </a:rPr>
              <a:t>Likes = Glück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201A4C-86E7-4B25-8E9E-A4A8D3C2A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Ein Like wirkt sich positiv auf das Belohnungssystem des Gehirns aus, d.h</a:t>
            </a:r>
            <a:r>
              <a:rPr lang="de-CH" sz="2400" b="1" dirty="0"/>
              <a:t>. je mehr Likes, umso glücklicher.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C4E7FD4-B795-45D6-AC23-04283167D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ABEC07-E4FB-418D-B3BC-8D2F3B04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200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536EBE4-E3CD-47C3-8CCF-2671B11D9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 sz="3100">
                <a:solidFill>
                  <a:schemeClr val="accent1"/>
                </a:solidFill>
              </a:rPr>
              <a:t>Aussenorientierung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32A5A9-07FA-4B31-89AE-B2B03DD34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Je </a:t>
            </a:r>
            <a:r>
              <a:rPr lang="de-CH" sz="2400" b="1" dirty="0"/>
              <a:t>unsicherer</a:t>
            </a:r>
            <a:r>
              <a:rPr lang="de-CH" sz="2400" dirty="0"/>
              <a:t> eine Person ist, desto </a:t>
            </a:r>
            <a:r>
              <a:rPr lang="de-CH" sz="2400" b="1" dirty="0"/>
              <a:t>abhängiger</a:t>
            </a:r>
            <a:r>
              <a:rPr lang="de-CH" sz="2400" dirty="0"/>
              <a:t> ist Sie vom Ranking, d.h. von der Meinung (= Likes?) der anderen. </a:t>
            </a:r>
          </a:p>
          <a:p>
            <a:pPr marL="0" indent="0">
              <a:buNone/>
            </a:pPr>
            <a:r>
              <a:rPr lang="de-CH" sz="2400" dirty="0"/>
              <a:t>Das </a:t>
            </a:r>
            <a:r>
              <a:rPr lang="de-CH" sz="2400" b="1" dirty="0"/>
              <a:t>Selbstwertgefühl</a:t>
            </a:r>
            <a:r>
              <a:rPr lang="de-CH" sz="2400" dirty="0"/>
              <a:t> und das Selbstbild ist somit stark «</a:t>
            </a:r>
            <a:r>
              <a:rPr lang="de-CH" sz="2400" b="1" dirty="0"/>
              <a:t>aussenorientiert</a:t>
            </a:r>
            <a:r>
              <a:rPr lang="de-CH" sz="2400" dirty="0"/>
              <a:t>» und hängt je länger je mehr von der Meinung der anderen ab.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5519A61-8B14-45E8-BBA2-8BDE7DC40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F53F87-F3A9-4561-8335-DC236CDA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223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944B69A-54A1-4A95-96BD-3E3E2F407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>
                <a:solidFill>
                  <a:schemeClr val="accent1"/>
                </a:solidFill>
              </a:rPr>
              <a:t>Identität durch Rankings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8DE2EA-74DE-4567-97C1-E5193085F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Die </a:t>
            </a:r>
            <a:r>
              <a:rPr lang="de-CH" sz="2400" b="1" dirty="0"/>
              <a:t>Selbstvergewisserung</a:t>
            </a:r>
            <a:r>
              <a:rPr lang="de-CH" sz="2400" dirty="0"/>
              <a:t> (Wer bin ich, wie gut bin ich, wie berühmt bin ich, wie geliebt werde ich, wie anerkannt werde ich) geschieht durch die </a:t>
            </a:r>
            <a:r>
              <a:rPr lang="de-CH" sz="2400" b="1" dirty="0"/>
              <a:t>Bewertung von (unbekannten) Personen.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7BFE243-DBFA-4681-B7A3-D5C183EB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CDD297-3790-49FA-80BA-B4C7E70B2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6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492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6668DE-2244-469D-955E-E032B552F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>
                <a:solidFill>
                  <a:schemeClr val="accent1"/>
                </a:solidFill>
              </a:rPr>
              <a:t>Jäger und Sammler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BA3F01-21A1-4074-888C-34FBC5586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Ein </a:t>
            </a:r>
            <a:r>
              <a:rPr lang="de-CH" sz="2400" b="1" dirty="0"/>
              <a:t>schlechtes Ranking</a:t>
            </a:r>
            <a:r>
              <a:rPr lang="de-CH" sz="2400" dirty="0"/>
              <a:t>, eine schlechte Bewertung, führt zu einem schlechten </a:t>
            </a:r>
            <a:r>
              <a:rPr lang="de-CH" sz="2400" b="1" dirty="0"/>
              <a:t>Selbstwertgefühl</a:t>
            </a:r>
            <a:r>
              <a:rPr lang="de-CH" sz="2400" dirty="0"/>
              <a:t>.</a:t>
            </a:r>
          </a:p>
          <a:p>
            <a:pPr marL="0" indent="0">
              <a:buNone/>
            </a:pPr>
            <a:r>
              <a:rPr lang="de-CH" sz="2400" dirty="0"/>
              <a:t>Man versucht den Selbstwert zu steigern, indem man sich </a:t>
            </a:r>
            <a:r>
              <a:rPr lang="de-CH" sz="2400" b="1" dirty="0"/>
              <a:t>mehr anstrengt</a:t>
            </a:r>
            <a:r>
              <a:rPr lang="de-CH" sz="2400" dirty="0"/>
              <a:t>, um sein Sozialprestige zu verbessern. </a:t>
            </a:r>
          </a:p>
          <a:p>
            <a:pPr marL="0" indent="0">
              <a:buNone/>
            </a:pPr>
            <a:r>
              <a:rPr lang="de-CH" sz="2400" dirty="0"/>
              <a:t>Der Mensch wird somit zum </a:t>
            </a:r>
            <a:r>
              <a:rPr lang="de-CH" sz="2400" b="1" dirty="0"/>
              <a:t>Jäger und Sammler </a:t>
            </a:r>
            <a:r>
              <a:rPr lang="de-CH" sz="2400" dirty="0"/>
              <a:t>von Statuspunkten</a:t>
            </a:r>
          </a:p>
          <a:p>
            <a:endParaRPr lang="de-CH" sz="24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C2EC4F-27AA-4B57-9528-E601FDC4C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286A2A-7B92-4D0B-93CB-FA7A7EB8A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7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909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855DD1-79A2-48EB-A783-BEBFA18A1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 sz="4100">
                <a:solidFill>
                  <a:schemeClr val="accent1"/>
                </a:solidFill>
              </a:rPr>
              <a:t>Permanenter Leistungsdruck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649AE8-4FAE-4A77-A59B-4332F0B22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Wenn ich auf der Rangliste nicht weit genug oben stehe, dann muss ich mich </a:t>
            </a:r>
            <a:r>
              <a:rPr lang="de-CH" sz="2400" b="1" dirty="0"/>
              <a:t>anstrengen</a:t>
            </a:r>
            <a:r>
              <a:rPr lang="de-CH" sz="2400" dirty="0"/>
              <a:t>, um besser zu werden. </a:t>
            </a:r>
          </a:p>
          <a:p>
            <a:pPr marL="0" indent="0">
              <a:buNone/>
            </a:pPr>
            <a:r>
              <a:rPr lang="de-CH" sz="2400" dirty="0"/>
              <a:t>Dabei besteht immer die Gefahr, wieder ins «Mittelmässige» abzurutschen, d.h. ich muss mich </a:t>
            </a:r>
            <a:r>
              <a:rPr lang="de-CH" sz="2400" b="1" dirty="0"/>
              <a:t>permanent anstrengen</a:t>
            </a:r>
            <a:r>
              <a:rPr lang="de-CH" sz="2400" dirty="0"/>
              <a:t>, um eine Position zu halten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E3A714B-C671-447C-9DEB-0EAF0F334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599B83B-AAFD-48E2-9AD8-1B6B7A900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8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267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EBFD5C-405A-4288-A69D-1F0902913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de-CH" sz="3700">
                <a:solidFill>
                  <a:schemeClr val="accent1"/>
                </a:solidFill>
              </a:rPr>
              <a:t>Bedingungsliebe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95176D-5826-41A5-B6D1-9E730FDD6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CH" sz="2400" dirty="0"/>
              <a:t>Soziale </a:t>
            </a:r>
            <a:r>
              <a:rPr lang="de-CH" sz="2400" b="1" dirty="0"/>
              <a:t>Anerkennung</a:t>
            </a:r>
            <a:r>
              <a:rPr lang="de-CH" sz="2400" dirty="0"/>
              <a:t> erhalte ich nur, wenn ich etwas gemacht habe, wenn ich eine </a:t>
            </a:r>
            <a:r>
              <a:rPr lang="de-CH" sz="2400" b="1" dirty="0"/>
              <a:t>Leistung</a:t>
            </a:r>
            <a:r>
              <a:rPr lang="de-CH" sz="2400" dirty="0"/>
              <a:t> erbracht habe. Es handelt sich um eine </a:t>
            </a:r>
            <a:r>
              <a:rPr lang="de-CH" sz="2400" b="1" dirty="0"/>
              <a:t>Bedingungsliebe</a:t>
            </a:r>
            <a:r>
              <a:rPr lang="de-CH" sz="2400" dirty="0"/>
              <a:t>, das Gegenteil wäre eine </a:t>
            </a:r>
            <a:r>
              <a:rPr lang="de-CH" sz="2400" b="1" dirty="0"/>
              <a:t>bedingungslose Liebe</a:t>
            </a:r>
            <a:r>
              <a:rPr lang="de-CH" sz="2400" dirty="0"/>
              <a:t>, eine Wertschätzung ohne Leistungsnachweis.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A3BB5A9-85EE-41C3-B1C1-5A5E703DD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6031" y="6033479"/>
            <a:ext cx="5259985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CH" sz="1050">
                <a:solidFill>
                  <a:schemeClr val="tx1">
                    <a:alpha val="80000"/>
                  </a:schemeClr>
                </a:solidFill>
              </a:rPr>
              <a:t>Mau, Steffen, Das metrische Wir: Über die Quantifizierung des Sozialen, 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EB7DBC-6F29-4C94-AE8B-0B31A09B2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71516" y="6033479"/>
            <a:ext cx="78228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B8BA021-63A8-468F-9167-FBB8F1C213D8}" type="slidenum">
              <a:rPr lang="de-CH" sz="1050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9</a:t>
            </a:fld>
            <a:endParaRPr lang="de-CH" sz="105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497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779</Words>
  <Application>Microsoft Office PowerPoint</Application>
  <PresentationFormat>Breitbild</PresentationFormat>
  <Paragraphs>73</Paragraphs>
  <Slides>15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</vt:lpstr>
      <vt:lpstr>Erkenntnisse</vt:lpstr>
      <vt:lpstr>Die Vermessung des Ich</vt:lpstr>
      <vt:lpstr>Wo stehe ich und Wer bin ich?</vt:lpstr>
      <vt:lpstr>Likes = Glück</vt:lpstr>
      <vt:lpstr>Aussenorientierung</vt:lpstr>
      <vt:lpstr>Identität durch Rankings</vt:lpstr>
      <vt:lpstr>Jäger und Sammler</vt:lpstr>
      <vt:lpstr>Permanenter Leistungsdruck</vt:lpstr>
      <vt:lpstr>Bedingungsliebe</vt:lpstr>
      <vt:lpstr>Gefangen im Hamsterrad</vt:lpstr>
      <vt:lpstr>Leistungsorientierung</vt:lpstr>
      <vt:lpstr>Neue Herrschaftstechnik</vt:lpstr>
      <vt:lpstr>Subjektive «Zahlen»</vt:lpstr>
      <vt:lpstr>Take Home Message</vt:lpstr>
      <vt:lpstr>Ihre Erkenntnis?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Erkenntnisse</dc:title>
  <dc:creator>Remy Kauffmann</dc:creator>
  <cp:lastModifiedBy>Remy Kauffmann</cp:lastModifiedBy>
  <cp:revision>9</cp:revision>
  <dcterms:created xsi:type="dcterms:W3CDTF">2018-09-26T10:27:59Z</dcterms:created>
  <dcterms:modified xsi:type="dcterms:W3CDTF">2021-10-19T13:29:22Z</dcterms:modified>
</cp:coreProperties>
</file>