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63" r:id="rId4"/>
    <p:sldId id="269" r:id="rId5"/>
    <p:sldId id="267" r:id="rId6"/>
    <p:sldId id="272" r:id="rId7"/>
    <p:sldId id="257" r:id="rId8"/>
    <p:sldId id="259" r:id="rId9"/>
    <p:sldId id="271" r:id="rId10"/>
    <p:sldId id="273" r:id="rId11"/>
    <p:sldId id="265" r:id="rId12"/>
    <p:sldId id="266" r:id="rId1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ABA3-DA57-D948-A42A-B7085DC7864B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8E351-8F2B-C34C-969C-5FF5B9487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20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traditional racial stereotypes for non-whites depicted</a:t>
            </a:r>
            <a:r>
              <a:rPr lang="en-GB" baseline="0" dirty="0" smtClean="0"/>
              <a:t> them as</a:t>
            </a:r>
            <a:r>
              <a:rPr lang="en-GB" dirty="0" smtClean="0"/>
              <a:t> apes, lesser men, primitives, children, madmen, beings with special powers etc. </a:t>
            </a:r>
            <a:r>
              <a:rPr lang="en-GB" dirty="0" smtClean="0">
                <a:sym typeface="Wingdings"/>
              </a:rPr>
              <a:t> Social Darwinism</a:t>
            </a:r>
            <a:endParaRPr lang="en-GB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image: http://</a:t>
            </a:r>
            <a:r>
              <a:rPr lang="en-GB" dirty="0" err="1" smtClean="0"/>
              <a:t>upload.wikimedia.org</a:t>
            </a:r>
            <a:r>
              <a:rPr lang="en-GB" dirty="0" smtClean="0"/>
              <a:t>/</a:t>
            </a:r>
            <a:r>
              <a:rPr lang="en-GB" dirty="0" err="1" smtClean="0"/>
              <a:t>wikipedia</a:t>
            </a:r>
            <a:r>
              <a:rPr lang="en-GB" dirty="0" smtClean="0"/>
              <a:t>/commons/e/e7/School_Begins_1-25-1899.JPG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21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 </a:t>
            </a:r>
            <a:r>
              <a:rPr lang="en-GB" dirty="0" smtClean="0"/>
              <a:t>portrayal of the Japanese was linked to</a:t>
            </a:r>
            <a:r>
              <a:rPr lang="en-GB" baseline="0" dirty="0" smtClean="0"/>
              <a:t> American self-perception and the necessity to justify killing Japanese soldiers.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image: http://</a:t>
            </a:r>
            <a:r>
              <a:rPr lang="en-GB" dirty="0" err="1" smtClean="0"/>
              <a:t>www.bookmice.net</a:t>
            </a:r>
            <a:r>
              <a:rPr lang="en-GB" dirty="0" smtClean="0"/>
              <a:t>/</a:t>
            </a:r>
            <a:r>
              <a:rPr lang="en-GB" dirty="0" err="1" smtClean="0"/>
              <a:t>darkchilde</a:t>
            </a:r>
            <a:r>
              <a:rPr lang="en-GB" dirty="0" smtClean="0"/>
              <a:t>/japan/posters/a4.jpg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786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</a:t>
            </a:r>
            <a:r>
              <a:rPr lang="en-GB" dirty="0" err="1" smtClean="0"/>
              <a:t>www.bookmice.net</a:t>
            </a:r>
            <a:r>
              <a:rPr lang="en-GB" dirty="0" smtClean="0"/>
              <a:t>/</a:t>
            </a:r>
            <a:r>
              <a:rPr lang="en-GB" dirty="0" err="1" smtClean="0"/>
              <a:t>darkchilde</a:t>
            </a:r>
            <a:r>
              <a:rPr lang="en-GB" dirty="0" smtClean="0"/>
              <a:t>/japan/posters/Image109.jpg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27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map of colonial Asia</a:t>
            </a:r>
          </a:p>
          <a:p>
            <a:r>
              <a:rPr lang="en-GB" dirty="0" smtClean="0"/>
              <a:t>http://</a:t>
            </a:r>
            <a:r>
              <a:rPr lang="en-GB" dirty="0" err="1" smtClean="0"/>
              <a:t>mapcollection.files.wordpress.com</a:t>
            </a:r>
            <a:r>
              <a:rPr lang="en-GB" dirty="0" smtClean="0"/>
              <a:t>/2012/07/</a:t>
            </a:r>
            <a:r>
              <a:rPr lang="en-GB" dirty="0" err="1" smtClean="0"/>
              <a:t>mapcolonialasia.jpeg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26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/>
              <a:t>fear of Asians (primarily</a:t>
            </a:r>
            <a:r>
              <a:rPr lang="en-GB" sz="1200" baseline="0" dirty="0" smtClean="0"/>
              <a:t> China and/or Japan)</a:t>
            </a:r>
            <a:r>
              <a:rPr lang="en-GB" sz="1200" dirty="0" smtClean="0"/>
              <a:t> uniting against the West </a:t>
            </a:r>
          </a:p>
          <a:p>
            <a:endParaRPr lang="en-GB" sz="1200" dirty="0" smtClean="0"/>
          </a:p>
          <a:p>
            <a:r>
              <a:rPr lang="en-GB" dirty="0" smtClean="0"/>
              <a:t>http://</a:t>
            </a:r>
            <a:r>
              <a:rPr lang="en-GB" dirty="0" err="1" smtClean="0"/>
              <a:t>de.wikipedia.org</a:t>
            </a:r>
            <a:r>
              <a:rPr lang="en-GB" dirty="0" smtClean="0"/>
              <a:t>/wiki/</a:t>
            </a:r>
            <a:r>
              <a:rPr lang="en-GB" dirty="0" err="1" smtClean="0"/>
              <a:t>Gelbe_Gefahr#mediaviewer</a:t>
            </a:r>
            <a:r>
              <a:rPr lang="en-GB" dirty="0" smtClean="0"/>
              <a:t>/</a:t>
            </a:r>
            <a:r>
              <a:rPr lang="en-GB" dirty="0" err="1" smtClean="0"/>
              <a:t>Datei:Voelker_Europas.jpg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207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72"/>
              </a:spcBef>
            </a:pPr>
            <a:r>
              <a:rPr lang="en-GB" sz="1200" dirty="0" smtClean="0"/>
              <a:t>Japan’s Pan-</a:t>
            </a:r>
            <a:r>
              <a:rPr lang="en-GB" sz="1200" dirty="0" err="1" smtClean="0"/>
              <a:t>Asianism</a:t>
            </a:r>
            <a:r>
              <a:rPr lang="en-GB" sz="1200" dirty="0" smtClean="0"/>
              <a:t> threatened to make </a:t>
            </a:r>
            <a:r>
              <a:rPr lang="en-GB" sz="1200" dirty="0" smtClean="0"/>
              <a:t>Yellow</a:t>
            </a:r>
            <a:r>
              <a:rPr lang="en-GB" sz="1200" baseline="0" dirty="0" smtClean="0"/>
              <a:t> Peril</a:t>
            </a:r>
            <a:r>
              <a:rPr lang="en-GB" sz="1200" dirty="0" smtClean="0"/>
              <a:t> </a:t>
            </a:r>
            <a:r>
              <a:rPr lang="en-GB" sz="1200" dirty="0" smtClean="0"/>
              <a:t>a reality </a:t>
            </a:r>
          </a:p>
          <a:p>
            <a:pPr>
              <a:spcBef>
                <a:spcPts val="1872"/>
              </a:spcBef>
            </a:pPr>
            <a:r>
              <a:rPr lang="en-GB" sz="1200" dirty="0" smtClean="0"/>
              <a:t>Pearl </a:t>
            </a:r>
            <a:r>
              <a:rPr lang="en-GB" sz="1200" dirty="0" err="1" smtClean="0"/>
              <a:t>Harbor</a:t>
            </a:r>
            <a:r>
              <a:rPr lang="en-GB" sz="1200" dirty="0" smtClean="0"/>
              <a:t> proved Asian nations could master Western military technology </a:t>
            </a:r>
            <a:r>
              <a:rPr lang="en-GB" sz="1200" dirty="0" smtClean="0">
                <a:sym typeface="Wingdings"/>
              </a:rPr>
              <a:t> </a:t>
            </a:r>
            <a:r>
              <a:rPr lang="en-GB" sz="1200" dirty="0" smtClean="0"/>
              <a:t>“Asian hordes” were organized and armed</a:t>
            </a:r>
          </a:p>
          <a:p>
            <a:pPr>
              <a:spcBef>
                <a:spcPts val="1872"/>
              </a:spcBef>
            </a:pPr>
            <a:endParaRPr lang="en-GB" sz="1200" dirty="0" smtClean="0"/>
          </a:p>
          <a:p>
            <a:pPr>
              <a:spcBef>
                <a:spcPts val="1872"/>
              </a:spcBef>
            </a:pPr>
            <a:r>
              <a:rPr lang="en-GB" sz="1200" dirty="0" smtClean="0"/>
              <a:t>image: http://</a:t>
            </a:r>
            <a:r>
              <a:rPr lang="en-GB" sz="1200" dirty="0" err="1" smtClean="0"/>
              <a:t>commons.wikimedia.org</a:t>
            </a:r>
            <a:r>
              <a:rPr lang="en-GB" sz="1200" dirty="0" smtClean="0"/>
              <a:t>/wiki/File:%22YOUR_BIT_CAN_HELP_DRIVE_HIM_MAD%22_-_NARA_-_513615.jpg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34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the fighting in the Pacific was  more savage than in the European theatre </a:t>
            </a:r>
            <a:r>
              <a:rPr lang="en-GB" sz="1200" dirty="0" smtClean="0">
                <a:sym typeface="Wingdings"/>
              </a:rPr>
              <a:t></a:t>
            </a:r>
            <a:r>
              <a:rPr lang="en-GB" sz="1200" dirty="0" smtClean="0"/>
              <a:t> no prisoners, fought to death </a:t>
            </a:r>
            <a:r>
              <a:rPr lang="en-GB" sz="1200" dirty="0" smtClean="0">
                <a:sym typeface="Wingdings"/>
              </a:rPr>
              <a:t> affected</a:t>
            </a:r>
            <a:r>
              <a:rPr lang="en-GB" sz="1200" baseline="0" dirty="0" smtClean="0">
                <a:sym typeface="Wingdings"/>
              </a:rPr>
              <a:t> US propaganda on Japan (compare the portrayal of Hitler to that of </a:t>
            </a:r>
            <a:r>
              <a:rPr lang="en-GB" sz="1200" baseline="0" dirty="0" err="1" smtClean="0">
                <a:sym typeface="Wingdings"/>
              </a:rPr>
              <a:t>Tojo</a:t>
            </a:r>
            <a:r>
              <a:rPr lang="en-GB" sz="1200" baseline="0" dirty="0" smtClean="0">
                <a:sym typeface="Wingdings"/>
              </a:rPr>
              <a:t>)</a:t>
            </a:r>
            <a:endParaRPr lang="en-US" sz="1200" dirty="0" smtClean="0"/>
          </a:p>
          <a:p>
            <a:r>
              <a:rPr lang="en-GB" sz="1200" dirty="0" smtClean="0"/>
              <a:t>Use the following</a:t>
            </a:r>
            <a:r>
              <a:rPr lang="en-GB" sz="1200" baseline="0" dirty="0" smtClean="0"/>
              <a:t> slides to discuss the racial imagery that was used to portray the Japanese</a:t>
            </a:r>
            <a:endParaRPr lang="en-GB" sz="1200" dirty="0" smtClean="0"/>
          </a:p>
          <a:p>
            <a:endParaRPr lang="en-GB" dirty="0" smtClean="0"/>
          </a:p>
          <a:p>
            <a:r>
              <a:rPr lang="en-GB" dirty="0" smtClean="0"/>
              <a:t>image; http://</a:t>
            </a:r>
            <a:r>
              <a:rPr lang="en-GB" dirty="0" err="1" smtClean="0"/>
              <a:t>digital.library.unt.edu</a:t>
            </a:r>
            <a:r>
              <a:rPr lang="en-GB" dirty="0" smtClean="0"/>
              <a:t>/ark:/67531/metadc494/m1/1/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898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dirty="0" smtClean="0"/>
              <a:t>image: http://</a:t>
            </a:r>
            <a:r>
              <a:rPr lang="en-GB" sz="1000" dirty="0" err="1" smtClean="0"/>
              <a:t>commons.wikimedia.org</a:t>
            </a:r>
            <a:r>
              <a:rPr lang="en-GB" sz="1000" dirty="0" smtClean="0"/>
              <a:t>/wiki/File:%22Jappy_So-o-o_Happy_When_This_Happen_to_You%22_-_NARA_-_514676.jpg</a:t>
            </a:r>
            <a:endParaRPr lang="en-GB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364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</a:t>
            </a:r>
            <a:r>
              <a:rPr lang="en-GB" dirty="0" err="1" smtClean="0"/>
              <a:t>commons.wikimedia.org</a:t>
            </a:r>
            <a:r>
              <a:rPr lang="en-GB" dirty="0" smtClean="0"/>
              <a:t>/wiki/</a:t>
            </a:r>
            <a:r>
              <a:rPr lang="en-GB" dirty="0" err="1" smtClean="0"/>
              <a:t>Category:Tokio_Kid_Say#mediaviewer</a:t>
            </a:r>
            <a:r>
              <a:rPr lang="en-GB" dirty="0" smtClean="0"/>
              <a:t>/</a:t>
            </a:r>
            <a:r>
              <a:rPr lang="en-GB" dirty="0" err="1" smtClean="0"/>
              <a:t>File:Tokio_Kid_Say.png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636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of non-white men lusting after white women have been very popular in Western propaganda.</a:t>
            </a:r>
          </a:p>
          <a:p>
            <a:endParaRPr lang="en-GB" dirty="0" smtClean="0"/>
          </a:p>
          <a:p>
            <a:r>
              <a:rPr lang="en-GB" dirty="0" smtClean="0"/>
              <a:t>http://</a:t>
            </a:r>
            <a:r>
              <a:rPr lang="en-GB" dirty="0" err="1" smtClean="0"/>
              <a:t>commons.wikimedia.org</a:t>
            </a:r>
            <a:r>
              <a:rPr lang="en-GB" dirty="0" smtClean="0"/>
              <a:t>/wiki/File:Keep_this_Horror_From_Your_Home._Invest_10_Percent_in_War_Bonds_Back_Up_our_Battleskies%5E_-_NARA_-_534105.jpg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099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hangs the pelt of a Jap, who mistook a Yank for a sap; He never deserved to be preserved, so we just kept his hide and his cap.”</a:t>
            </a:r>
          </a:p>
          <a:p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authentichistory.com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/1939-1945/2-homefront/3-anti-jap/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index.html</a:t>
            </a:r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8E351-8F2B-C34C-969C-5FF5B9487E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1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25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65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7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7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2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6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81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96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79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68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74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D324F-2351-5649-BA7D-F9F4965688DA}" type="datetimeFigureOut">
              <a:rPr lang="de-DE" smtClean="0"/>
              <a:t>05.12.14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FFE24-4646-D14F-AF04-39268DA8E4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82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Anti-Japanese Propaganda Posters in the USA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411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0"/>
            <a:ext cx="4414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0"/>
            <a:ext cx="563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0"/>
            <a:ext cx="4583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4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00"/>
            <a:ext cx="9144000" cy="54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4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00"/>
            <a:ext cx="9144000" cy="594531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2967335"/>
            <a:ext cx="91440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chemeClr val="bg1"/>
                </a:solidFill>
              </a:rPr>
              <a:t>Japan’s invasion of Western colonies in Asia </a:t>
            </a:r>
            <a:r>
              <a:rPr lang="en-GB" sz="3200" dirty="0">
                <a:solidFill>
                  <a:schemeClr val="bg1"/>
                </a:solidFill>
                <a:sym typeface="Wingdings"/>
              </a:rPr>
              <a:t>challenged Western ideas of </a:t>
            </a:r>
            <a:r>
              <a:rPr lang="en-GB" sz="3200" dirty="0">
                <a:solidFill>
                  <a:schemeClr val="bg1"/>
                </a:solidFill>
              </a:rPr>
              <a:t> racial and cultural superiority</a:t>
            </a:r>
          </a:p>
        </p:txBody>
      </p:sp>
    </p:spTree>
    <p:extLst>
      <p:ext uri="{BB962C8B-B14F-4D97-AF65-F5344CB8AC3E}">
        <p14:creationId xmlns:p14="http://schemas.microsoft.com/office/powerpoint/2010/main" val="359814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72"/>
              </a:spcBef>
              <a:buNone/>
            </a:pPr>
            <a:r>
              <a:rPr lang="en-GB" sz="2800" dirty="0" smtClean="0"/>
              <a:t> </a:t>
            </a:r>
          </a:p>
          <a:p>
            <a:pPr marL="0" indent="0" algn="ctr">
              <a:spcBef>
                <a:spcPts val="1872"/>
              </a:spcBef>
              <a:buNone/>
            </a:pPr>
            <a:r>
              <a:rPr lang="en-GB" b="1" dirty="0" smtClean="0"/>
              <a:t>Yellow Peril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941" y="1446696"/>
            <a:ext cx="7009797" cy="47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0"/>
            <a:ext cx="4510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3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0"/>
            <a:ext cx="5436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1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0"/>
            <a:ext cx="5284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7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0"/>
            <a:ext cx="510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0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0"/>
            <a:ext cx="4327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7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Macintosh PowerPoint</Application>
  <PresentationFormat>Bildschirmpräsentation (4:3)</PresentationFormat>
  <Paragraphs>43</Paragraphs>
  <Slides>12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Office-Design</vt:lpstr>
      <vt:lpstr>Anti-Japanese Propaganda Posters in the USA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University of Zurich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Ariane Knüsel</dc:creator>
  <cp:lastModifiedBy>Ariane Knüsel</cp:lastModifiedBy>
  <cp:revision>8</cp:revision>
  <dcterms:created xsi:type="dcterms:W3CDTF">2014-06-25T17:22:46Z</dcterms:created>
  <dcterms:modified xsi:type="dcterms:W3CDTF">2014-12-05T12:29:02Z</dcterms:modified>
</cp:coreProperties>
</file>