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99" r:id="rId3"/>
    <p:sldId id="368" r:id="rId4"/>
    <p:sldId id="370" r:id="rId5"/>
    <p:sldId id="369" r:id="rId6"/>
    <p:sldId id="309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9" r:id="rId17"/>
    <p:sldId id="390" r:id="rId18"/>
    <p:sldId id="391" r:id="rId19"/>
    <p:sldId id="392" r:id="rId20"/>
    <p:sldId id="380" r:id="rId21"/>
    <p:sldId id="381" r:id="rId22"/>
    <p:sldId id="383" r:id="rId23"/>
    <p:sldId id="386" r:id="rId24"/>
    <p:sldId id="387" r:id="rId25"/>
    <p:sldId id="393" r:id="rId26"/>
    <p:sldId id="384" r:id="rId27"/>
    <p:sldId id="395" r:id="rId28"/>
    <p:sldId id="396" r:id="rId29"/>
    <p:sldId id="388" r:id="rId30"/>
    <p:sldId id="394" r:id="rId31"/>
    <p:sldId id="398" r:id="rId32"/>
    <p:sldId id="399" r:id="rId33"/>
    <p:sldId id="400" r:id="rId34"/>
    <p:sldId id="401" r:id="rId35"/>
    <p:sldId id="397" r:id="rId36"/>
    <p:sldId id="385" r:id="rId3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60" y="-240"/>
      </p:cViewPr>
      <p:guideLst>
        <p:guide orient="horz" pos="1026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3EC28-834C-4271-AB3E-35BEDE4A9F86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157B9-5BDB-4816-A80D-4FE23920F69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680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157B9-5BDB-4816-A80D-4FE23920F69D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21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BF5C9C-6665-4FBC-B7EB-5C8B5870D064}" type="datetimeFigureOut">
              <a:rPr lang="de-CH" smtClean="0"/>
              <a:t>03.12.2012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sz="3600" dirty="0" smtClean="0"/>
              <a:t>JavaKara programmieren:</a:t>
            </a:r>
            <a:br>
              <a:rPr lang="de-CH" sz="3600" dirty="0" smtClean="0"/>
            </a:br>
            <a:r>
              <a:rPr lang="de-CH" sz="3600" dirty="0" smtClean="0"/>
              <a:t>Arrays: Ein ganzes Feld mit Daten</a:t>
            </a:r>
            <a:endParaRPr lang="de-CH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smtClean="0"/>
              <a:t>Vom Umgang </a:t>
            </a:r>
            <a:r>
              <a:rPr lang="de-CH" dirty="0" smtClean="0"/>
              <a:t>mit Daten</a:t>
            </a:r>
          </a:p>
        </p:txBody>
      </p:sp>
    </p:spTree>
    <p:extLst>
      <p:ext uri="{BB962C8B-B14F-4D97-AF65-F5344CB8AC3E}">
        <p14:creationId xmlns:p14="http://schemas.microsoft.com/office/powerpoint/2010/main" val="2219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4621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734245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 i = 1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</a:t>
            </a:r>
            <a:r>
              <a:rPr lang="de-CH" b="1" dirty="0" smtClean="0">
                <a:solidFill>
                  <a:srgbClr val="FF0000"/>
                </a:solidFill>
              </a:rPr>
              <a:t>4</a:t>
            </a:r>
            <a:r>
              <a:rPr lang="de-CH" dirty="0" smtClean="0"/>
              <a:t>, 0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695434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4621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734245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 i = 2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</a:t>
            </a:r>
            <a:r>
              <a:rPr lang="de-CH" b="1" dirty="0" smtClean="0">
                <a:solidFill>
                  <a:srgbClr val="FF0000"/>
                </a:solidFill>
              </a:rPr>
              <a:t>5</a:t>
            </a:r>
            <a:r>
              <a:rPr lang="de-CH" dirty="0" smtClean="0"/>
              <a:t>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695434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5026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3238301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351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74235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030389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cxnSp>
        <p:nvCxnSpPr>
          <p:cNvPr id="19" name="Gewinkelte Verbindung 18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bgerundetes Rechteck 21"/>
          <p:cNvSpPr/>
          <p:nvPr/>
        </p:nvSpPr>
        <p:spPr>
          <a:xfrm>
            <a:off x="1043608" y="5733256"/>
            <a:ext cx="5796645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b="1" dirty="0" smtClean="0"/>
              <a:t>Die Methode </a:t>
            </a:r>
            <a:r>
              <a:rPr lang="de-CH" b="1" dirty="0" err="1" smtClean="0"/>
              <a:t>zeichneSaeulenDiagramm</a:t>
            </a:r>
            <a:r>
              <a:rPr lang="de-CH" b="1" dirty="0" smtClean="0"/>
              <a:t> hat einen eigenen Verweis auf die eigentlich Daten. Kann daher die gleichen Daten verändern wie </a:t>
            </a:r>
            <a:r>
              <a:rPr lang="de-CH" b="1" dirty="0" err="1" smtClean="0"/>
              <a:t>myProgram</a:t>
            </a:r>
            <a:r>
              <a:rPr lang="de-CH" b="1" dirty="0" smtClean="0"/>
              <a:t>.</a:t>
            </a:r>
            <a:endParaRPr lang="de-CH" b="1" dirty="0"/>
          </a:p>
        </p:txBody>
      </p:sp>
      <p:sp>
        <p:nvSpPr>
          <p:cNvPr id="23" name="Textfeld 22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132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958381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246413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r>
              <a:rPr lang="de-CH" b="1" dirty="0" err="1" smtClean="0"/>
              <a:t>int</a:t>
            </a:r>
            <a:r>
              <a:rPr lang="de-CH" b="1" dirty="0" smtClean="0"/>
              <a:t> x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5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174405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462437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 y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 x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0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3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750469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 y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 x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42334"/>
            <a:ext cx="857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3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157" y="5142334"/>
            <a:ext cx="847725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3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750469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 y = 1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 x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8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157" y="5142334"/>
            <a:ext cx="8477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37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4750469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 y = 2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 x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9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138207"/>
            <a:ext cx="904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941168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5229200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 y = 4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 x = 2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/>
              <a:t>saeulenHoehen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cxnSp>
        <p:nvCxnSpPr>
          <p:cNvPr id="20" name="Gewinkelte Verbindung 19"/>
          <p:cNvCxnSpPr/>
          <p:nvPr/>
        </p:nvCxnSpPr>
        <p:spPr>
          <a:xfrm flipV="1">
            <a:off x="6300195" y="2245515"/>
            <a:ext cx="1080117" cy="935760"/>
          </a:xfrm>
          <a:prstGeom prst="bentConnector3">
            <a:avLst>
              <a:gd name="adj1" fmla="val 25308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ein Benutzer-definiertes Säulendiagramm zeichnen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2771800" y="1672347"/>
            <a:ext cx="62646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000" dirty="0" err="1"/>
              <a:t>public</a:t>
            </a:r>
            <a:r>
              <a:rPr lang="de-CH" sz="2000" dirty="0"/>
              <a:t> </a:t>
            </a:r>
            <a:r>
              <a:rPr lang="de-CH" sz="2000" dirty="0" err="1"/>
              <a:t>void</a:t>
            </a:r>
            <a:r>
              <a:rPr lang="de-CH" sz="2000" dirty="0"/>
              <a:t> </a:t>
            </a:r>
            <a:r>
              <a:rPr lang="de-CH" sz="2000" dirty="0" err="1"/>
              <a:t>myProgram</a:t>
            </a:r>
            <a:r>
              <a:rPr lang="de-CH" sz="2000" dirty="0"/>
              <a:t>() {</a:t>
            </a:r>
          </a:p>
          <a:p>
            <a:r>
              <a:rPr lang="de-CH" sz="2000" dirty="0" smtClean="0"/>
              <a:t>  </a:t>
            </a:r>
            <a:r>
              <a:rPr lang="de-CH" sz="2000" dirty="0" err="1" smtClean="0"/>
              <a:t>int</a:t>
            </a:r>
            <a:r>
              <a:rPr lang="de-CH" sz="2000" dirty="0"/>
              <a:t>[] </a:t>
            </a:r>
            <a:r>
              <a:rPr lang="de-CH" sz="2000" dirty="0" err="1"/>
              <a:t>saeulenWerte</a:t>
            </a:r>
            <a:r>
              <a:rPr lang="de-CH" sz="2000" dirty="0"/>
              <a:t> = </a:t>
            </a:r>
            <a:r>
              <a:rPr lang="de-CH" sz="2000" dirty="0" err="1" smtClean="0"/>
              <a:t>new</a:t>
            </a:r>
            <a:r>
              <a:rPr lang="de-CH" sz="2000" dirty="0" smtClean="0"/>
              <a:t> </a:t>
            </a:r>
            <a:r>
              <a:rPr lang="de-CH" sz="2000" dirty="0" err="1" smtClean="0"/>
              <a:t>int</a:t>
            </a:r>
            <a:r>
              <a:rPr lang="de-CH" sz="2000" dirty="0" smtClean="0"/>
              <a:t>[</a:t>
            </a:r>
            <a:r>
              <a:rPr lang="de-CH" sz="2000" dirty="0" err="1" smtClean="0"/>
              <a:t>world.getSizeX</a:t>
            </a:r>
            <a:r>
              <a:rPr lang="de-CH" sz="2000" dirty="0"/>
              <a:t>()];</a:t>
            </a:r>
          </a:p>
          <a:p>
            <a:r>
              <a:rPr lang="de-CH" sz="2000" dirty="0" smtClean="0"/>
              <a:t>  </a:t>
            </a:r>
            <a:r>
              <a:rPr lang="de-CH" sz="2000" dirty="0" err="1" smtClean="0"/>
              <a:t>for</a:t>
            </a:r>
            <a:r>
              <a:rPr lang="de-CH" sz="2000" dirty="0" smtClean="0"/>
              <a:t> </a:t>
            </a:r>
            <a:r>
              <a:rPr lang="de-CH" sz="2000" dirty="0"/>
              <a:t>(</a:t>
            </a:r>
            <a:r>
              <a:rPr lang="de-CH" sz="2000" dirty="0" err="1"/>
              <a:t>int</a:t>
            </a:r>
            <a:r>
              <a:rPr lang="de-CH" sz="2000" dirty="0"/>
              <a:t> i = 0; i &lt; </a:t>
            </a:r>
            <a:r>
              <a:rPr lang="de-CH" sz="2000" dirty="0" err="1"/>
              <a:t>saeulenWerte.length</a:t>
            </a:r>
            <a:r>
              <a:rPr lang="de-CH" sz="2000" dirty="0"/>
              <a:t>; i++) {</a:t>
            </a:r>
          </a:p>
          <a:p>
            <a:r>
              <a:rPr lang="de-CH" sz="2000" dirty="0" smtClean="0"/>
              <a:t>    </a:t>
            </a:r>
            <a:r>
              <a:rPr lang="de-CH" sz="2000" dirty="0" err="1" smtClean="0"/>
              <a:t>saeulenWerte</a:t>
            </a:r>
            <a:r>
              <a:rPr lang="de-CH" sz="2000" dirty="0" smtClean="0"/>
              <a:t>[i</a:t>
            </a:r>
            <a:r>
              <a:rPr lang="de-CH" sz="2000" dirty="0"/>
              <a:t>] = </a:t>
            </a:r>
            <a:r>
              <a:rPr lang="de-CH" sz="2000" dirty="0" err="1"/>
              <a:t>tools.intInput</a:t>
            </a:r>
            <a:r>
              <a:rPr lang="de-CH" sz="2000" dirty="0"/>
              <a:t>("Wert für Säule " + i);</a:t>
            </a:r>
          </a:p>
          <a:p>
            <a:r>
              <a:rPr lang="de-CH" sz="2000" dirty="0" smtClean="0"/>
              <a:t>  }</a:t>
            </a:r>
            <a:endParaRPr lang="de-CH" sz="2000" dirty="0"/>
          </a:p>
          <a:p>
            <a:r>
              <a:rPr lang="de-CH" sz="2000" dirty="0" smtClean="0"/>
              <a:t>  </a:t>
            </a:r>
            <a:r>
              <a:rPr lang="de-CH" sz="2000" dirty="0" err="1" smtClean="0"/>
              <a:t>zeichneSaeulenDiagramm</a:t>
            </a:r>
            <a:r>
              <a:rPr lang="de-CH" sz="2000" dirty="0" smtClean="0"/>
              <a:t>(</a:t>
            </a:r>
            <a:r>
              <a:rPr lang="de-CH" sz="2000" dirty="0" err="1" smtClean="0"/>
              <a:t>saeulenWerte</a:t>
            </a:r>
            <a:r>
              <a:rPr lang="de-CH" sz="2000" dirty="0"/>
              <a:t>);</a:t>
            </a:r>
          </a:p>
          <a:p>
            <a:r>
              <a:rPr lang="de-CH" sz="2000" dirty="0" smtClean="0"/>
              <a:t>}</a:t>
            </a:r>
          </a:p>
          <a:p>
            <a:endParaRPr lang="de-CH" sz="2000" dirty="0"/>
          </a:p>
          <a:p>
            <a:r>
              <a:rPr lang="de-CH" sz="2000" dirty="0" err="1" smtClean="0"/>
              <a:t>void</a:t>
            </a:r>
            <a:r>
              <a:rPr lang="de-CH" sz="2000" dirty="0" smtClean="0"/>
              <a:t> </a:t>
            </a:r>
            <a:r>
              <a:rPr lang="de-CH" sz="2000" dirty="0" err="1"/>
              <a:t>zeichneSaeulenDiagramm</a:t>
            </a:r>
            <a:r>
              <a:rPr lang="de-CH" sz="2000" dirty="0"/>
              <a:t>(</a:t>
            </a:r>
            <a:r>
              <a:rPr lang="de-CH" sz="2000" dirty="0" err="1"/>
              <a:t>int</a:t>
            </a:r>
            <a:r>
              <a:rPr lang="de-CH" sz="2000" dirty="0"/>
              <a:t>[] </a:t>
            </a:r>
            <a:r>
              <a:rPr lang="de-CH" sz="2000" dirty="0" err="1"/>
              <a:t>saeulenHoehen</a:t>
            </a:r>
            <a:r>
              <a:rPr lang="de-CH" sz="2000" dirty="0"/>
              <a:t>) {</a:t>
            </a:r>
          </a:p>
          <a:p>
            <a:r>
              <a:rPr lang="de-CH" sz="2000" dirty="0" smtClean="0"/>
              <a:t>  </a:t>
            </a:r>
            <a:r>
              <a:rPr lang="de-CH" sz="2000" dirty="0" err="1" smtClean="0"/>
              <a:t>for</a:t>
            </a:r>
            <a:r>
              <a:rPr lang="de-CH" sz="2000" dirty="0" smtClean="0"/>
              <a:t> </a:t>
            </a:r>
            <a:r>
              <a:rPr lang="de-CH" sz="2000" dirty="0"/>
              <a:t>(</a:t>
            </a:r>
            <a:r>
              <a:rPr lang="de-CH" sz="2000" dirty="0" err="1"/>
              <a:t>int</a:t>
            </a:r>
            <a:r>
              <a:rPr lang="de-CH" sz="2000" dirty="0"/>
              <a:t> x = 0; x &lt; </a:t>
            </a:r>
            <a:r>
              <a:rPr lang="de-CH" sz="2000" dirty="0" err="1"/>
              <a:t>saeulenHoehen.length</a:t>
            </a:r>
            <a:r>
              <a:rPr lang="de-CH" sz="2000" dirty="0"/>
              <a:t>; x++) {</a:t>
            </a:r>
          </a:p>
          <a:p>
            <a:r>
              <a:rPr lang="de-CH" sz="2000" dirty="0" smtClean="0"/>
              <a:t>    </a:t>
            </a:r>
            <a:r>
              <a:rPr lang="de-CH" sz="2000" dirty="0" err="1" smtClean="0"/>
              <a:t>for</a:t>
            </a:r>
            <a:r>
              <a:rPr lang="de-CH" sz="2000" dirty="0" smtClean="0"/>
              <a:t> </a:t>
            </a:r>
            <a:r>
              <a:rPr lang="de-CH" sz="2000" dirty="0"/>
              <a:t>(</a:t>
            </a:r>
            <a:r>
              <a:rPr lang="de-CH" sz="2000" dirty="0" err="1"/>
              <a:t>int</a:t>
            </a:r>
            <a:r>
              <a:rPr lang="de-CH" sz="2000" dirty="0"/>
              <a:t> y = 0; y &lt; </a:t>
            </a:r>
            <a:r>
              <a:rPr lang="de-CH" sz="2000" dirty="0" err="1"/>
              <a:t>saeulenHoehen</a:t>
            </a:r>
            <a:r>
              <a:rPr lang="de-CH" sz="2000" dirty="0"/>
              <a:t>[x]; y++) {</a:t>
            </a:r>
          </a:p>
          <a:p>
            <a:r>
              <a:rPr lang="de-CH" sz="2000" dirty="0" smtClean="0"/>
              <a:t>      </a:t>
            </a:r>
            <a:r>
              <a:rPr lang="de-CH" sz="2000" dirty="0" err="1" smtClean="0"/>
              <a:t>world.setLeaf</a:t>
            </a:r>
            <a:r>
              <a:rPr lang="de-CH" sz="2000" dirty="0" smtClean="0"/>
              <a:t>(x</a:t>
            </a:r>
            <a:r>
              <a:rPr lang="de-CH" sz="2000" dirty="0"/>
              <a:t>, </a:t>
            </a:r>
            <a:r>
              <a:rPr lang="de-CH" sz="2000" dirty="0" err="1"/>
              <a:t>world.getSizeY</a:t>
            </a:r>
            <a:r>
              <a:rPr lang="de-CH" sz="2000" dirty="0"/>
              <a:t>() - 1 - y, </a:t>
            </a:r>
            <a:r>
              <a:rPr lang="de-CH" sz="2000" dirty="0" err="1"/>
              <a:t>true</a:t>
            </a:r>
            <a:r>
              <a:rPr lang="de-CH" sz="2000" dirty="0"/>
              <a:t>);</a:t>
            </a:r>
          </a:p>
          <a:p>
            <a:r>
              <a:rPr lang="de-CH" sz="2000" dirty="0" smtClean="0"/>
              <a:t>    }</a:t>
            </a:r>
            <a:endParaRPr lang="de-CH" sz="2000" dirty="0"/>
          </a:p>
          <a:p>
            <a:r>
              <a:rPr lang="de-CH" sz="2000" dirty="0" smtClean="0"/>
              <a:t>  }</a:t>
            </a:r>
            <a:endParaRPr lang="de-CH" sz="2000" dirty="0"/>
          </a:p>
          <a:p>
            <a:r>
              <a:rPr lang="de-CH" sz="2000" dirty="0" smtClean="0"/>
              <a:t>}</a:t>
            </a:r>
            <a:endParaRPr lang="de-CH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844824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852936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861048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5" y="4901902"/>
            <a:ext cx="904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79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157192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5445224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422668" y="1926248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566684" y="2165613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zeichneSaeulenDiagramm</a:t>
            </a:r>
            <a:endParaRPr lang="de-CH" b="1" dirty="0" smtClean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3786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21297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3501008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sp>
        <p:nvSpPr>
          <p:cNvPr id="22" name="Textfeld 21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sp>
        <p:nvSpPr>
          <p:cNvPr id="20" name="Abgerundetes Rechteck 19"/>
          <p:cNvSpPr/>
          <p:nvPr/>
        </p:nvSpPr>
        <p:spPr>
          <a:xfrm>
            <a:off x="1043608" y="5733256"/>
            <a:ext cx="7920880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b="1" dirty="0" smtClean="0"/>
              <a:t>Endet eine Methode, werden alle Daten ihres Notizzettels abgeräumt. Die Daten des «globalen Notizzettel» werden automatisch abgeräumt, irgendwann nachdem sie nicht mehr benötigt werden («</a:t>
            </a:r>
            <a:r>
              <a:rPr lang="de-CH" b="1" dirty="0" err="1" smtClean="0"/>
              <a:t>Garbage</a:t>
            </a:r>
            <a:r>
              <a:rPr lang="de-CH" b="1" dirty="0" smtClean="0"/>
              <a:t> </a:t>
            </a:r>
            <a:r>
              <a:rPr lang="de-CH" b="1" dirty="0" err="1" smtClean="0"/>
              <a:t>Collection</a:t>
            </a:r>
            <a:r>
              <a:rPr lang="de-CH" b="1" dirty="0" smtClean="0"/>
              <a:t>»).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5687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3, 4, 5 }</a:t>
            </a:r>
            <a:endParaRPr lang="de-CH" dirty="0"/>
          </a:p>
        </p:txBody>
      </p:sp>
      <p:sp>
        <p:nvSpPr>
          <p:cNvPr id="5" name="Abgerundetes Rechteck 4"/>
          <p:cNvSpPr/>
          <p:nvPr/>
        </p:nvSpPr>
        <p:spPr>
          <a:xfrm>
            <a:off x="4644008" y="1628775"/>
            <a:ext cx="2160240" cy="5112593"/>
          </a:xfrm>
          <a:prstGeom prst="roundRect">
            <a:avLst>
              <a:gd name="adj" fmla="val 652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r>
              <a:rPr lang="de-CH" b="1" dirty="0" smtClean="0"/>
              <a:t>«Kurzzeit-gedächtnis» der Methoden, </a:t>
            </a:r>
            <a:br>
              <a:rPr lang="de-CH" b="1" dirty="0" smtClean="0"/>
            </a:br>
            <a:r>
              <a:rPr lang="de-CH" b="1" dirty="0" smtClean="0"/>
              <a:t>lokaler Speicher («</a:t>
            </a:r>
            <a:r>
              <a:rPr lang="de-CH" b="1" dirty="0" err="1" smtClean="0"/>
              <a:t>Stack</a:t>
            </a:r>
            <a:r>
              <a:rPr lang="de-CH" b="1" dirty="0" smtClean="0"/>
              <a:t>»)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948264" y="1628800"/>
            <a:ext cx="2160240" cy="5112593"/>
          </a:xfrm>
          <a:prstGeom prst="roundRect">
            <a:avLst>
              <a:gd name="adj" fmla="val 6526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endParaRPr lang="de-CH" b="1" dirty="0"/>
          </a:p>
          <a:p>
            <a:pPr algn="ctr"/>
            <a:endParaRPr lang="de-CH" b="1" dirty="0" smtClean="0"/>
          </a:p>
          <a:p>
            <a:pPr algn="ctr"/>
            <a:endParaRPr lang="de-CH" b="1" dirty="0"/>
          </a:p>
          <a:p>
            <a:pPr algn="ctr"/>
            <a:r>
              <a:rPr lang="de-CH" b="1" dirty="0" smtClean="0"/>
              <a:t>«Langzeit-gedächtnis» des gesamten Programms, </a:t>
            </a:r>
            <a:br>
              <a:rPr lang="de-CH" b="1" dirty="0" smtClean="0"/>
            </a:br>
            <a:r>
              <a:rPr lang="de-CH" b="1" dirty="0" smtClean="0"/>
              <a:t>globaler Speicher («Heap»)</a:t>
            </a:r>
          </a:p>
        </p:txBody>
      </p:sp>
    </p:spTree>
    <p:extLst>
      <p:ext uri="{BB962C8B-B14F-4D97-AF65-F5344CB8AC3E}">
        <p14:creationId xmlns:p14="http://schemas.microsoft.com/office/powerpoint/2010/main" val="12778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/>
              <a:t>Arrays als Parameter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Der </a:t>
            </a:r>
            <a:r>
              <a:rPr lang="de-CH" b="1" dirty="0" smtClean="0">
                <a:solidFill>
                  <a:srgbClr val="FF0000"/>
                </a:solidFill>
              </a:rPr>
              <a:t>Parameter </a:t>
            </a:r>
            <a:r>
              <a:rPr lang="de-CH" b="1" dirty="0" err="1" smtClean="0">
                <a:solidFill>
                  <a:srgbClr val="FF0000"/>
                </a:solidFill>
              </a:rPr>
              <a:t>saeulenHoehen</a:t>
            </a:r>
            <a:r>
              <a:rPr lang="de-CH" dirty="0" smtClean="0"/>
              <a:t> ist innerhalb der Methode </a:t>
            </a:r>
            <a:r>
              <a:rPr lang="de-CH" dirty="0" err="1" smtClean="0"/>
              <a:t>zeichneSaeulenDiagramm</a:t>
            </a:r>
            <a:r>
              <a:rPr lang="de-CH" dirty="0"/>
              <a:t> </a:t>
            </a:r>
            <a:r>
              <a:rPr lang="de-CH" dirty="0" smtClean="0"/>
              <a:t>eine </a:t>
            </a:r>
            <a:r>
              <a:rPr lang="de-CH" b="1" dirty="0" smtClean="0">
                <a:solidFill>
                  <a:srgbClr val="FF0000"/>
                </a:solidFill>
              </a:rPr>
              <a:t>normale Variable.</a:t>
            </a:r>
          </a:p>
          <a:p>
            <a:endParaRPr lang="de-CH" dirty="0" smtClean="0"/>
          </a:p>
          <a:p>
            <a:r>
              <a:rPr lang="de-CH" b="1" dirty="0" smtClean="0">
                <a:solidFill>
                  <a:srgbClr val="FF0000"/>
                </a:solidFill>
              </a:rPr>
              <a:t>Die Methode </a:t>
            </a:r>
            <a:r>
              <a:rPr lang="de-CH" b="1" dirty="0" err="1" smtClean="0">
                <a:solidFill>
                  <a:srgbClr val="FF0000"/>
                </a:solidFill>
              </a:rPr>
              <a:t>zeichneSaeulenDiagramm</a:t>
            </a:r>
            <a:r>
              <a:rPr lang="de-CH" b="1" dirty="0" smtClean="0">
                <a:solidFill>
                  <a:srgbClr val="FF0000"/>
                </a:solidFill>
              </a:rPr>
              <a:t> erhält das einen Verweis auf die Daten, auf die </a:t>
            </a:r>
            <a:r>
              <a:rPr lang="de-CH" b="1" dirty="0" err="1" smtClean="0">
                <a:solidFill>
                  <a:srgbClr val="FF0000"/>
                </a:solidFill>
              </a:rPr>
              <a:t>saeulenWerte</a:t>
            </a:r>
            <a:r>
              <a:rPr lang="de-CH" b="1" dirty="0" smtClean="0">
                <a:solidFill>
                  <a:srgbClr val="FF0000"/>
                </a:solidFill>
              </a:rPr>
              <a:t> verweist. </a:t>
            </a:r>
            <a:r>
              <a:rPr lang="de-CH" dirty="0" smtClean="0"/>
              <a:t>Würde die Methode zum Beispiel </a:t>
            </a:r>
            <a:r>
              <a:rPr lang="de-CH" dirty="0" err="1" smtClean="0"/>
              <a:t>saeulenHoehen</a:t>
            </a:r>
            <a:r>
              <a:rPr lang="de-CH" dirty="0" smtClean="0"/>
              <a:t>[x] = 0; setzen, würde das den Array der aufrufenden Methode ändern. Das gilt für alle Parameter von komplexen Datentypen (Arrays, Objekte, ...).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822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zeichnen: </a:t>
            </a:r>
            <a:br>
              <a:rPr lang="de-CH" dirty="0"/>
            </a:br>
            <a:r>
              <a:rPr lang="de-CH" dirty="0"/>
              <a:t>Arrays als Parameter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de-CH" sz="2600" dirty="0" err="1" smtClean="0"/>
              <a:t>public</a:t>
            </a:r>
            <a:r>
              <a:rPr lang="de-CH" sz="2600" dirty="0" smtClean="0"/>
              <a:t> </a:t>
            </a:r>
            <a:r>
              <a:rPr lang="de-CH" sz="2600" dirty="0" err="1" smtClean="0"/>
              <a:t>myProgram</a:t>
            </a:r>
            <a:r>
              <a:rPr lang="de-CH" sz="2600" dirty="0" smtClean="0"/>
              <a:t>() {</a:t>
            </a:r>
          </a:p>
          <a:p>
            <a:pPr marL="118872" indent="0">
              <a:buNone/>
            </a:pPr>
            <a:r>
              <a:rPr lang="de-CH" sz="2600" dirty="0"/>
              <a:t> </a:t>
            </a:r>
            <a:r>
              <a:rPr lang="de-CH" sz="2600" dirty="0" smtClean="0"/>
              <a:t> </a:t>
            </a:r>
            <a:r>
              <a:rPr lang="de-CH" sz="2600" dirty="0" err="1" smtClean="0"/>
              <a:t>int</a:t>
            </a:r>
            <a:r>
              <a:rPr lang="de-CH" sz="2600" dirty="0"/>
              <a:t>[] </a:t>
            </a:r>
            <a:r>
              <a:rPr lang="de-CH" sz="2600" dirty="0" err="1" smtClean="0">
                <a:solidFill>
                  <a:srgbClr val="FF0000"/>
                </a:solidFill>
              </a:rPr>
              <a:t>saeulenWerte</a:t>
            </a:r>
            <a:r>
              <a:rPr lang="de-CH" sz="2600" dirty="0" smtClean="0">
                <a:solidFill>
                  <a:srgbClr val="FF0000"/>
                </a:solidFill>
              </a:rPr>
              <a:t> </a:t>
            </a:r>
            <a:r>
              <a:rPr lang="de-CH" sz="2600" dirty="0"/>
              <a:t>= </a:t>
            </a:r>
            <a:r>
              <a:rPr lang="de-CH" sz="2600" dirty="0" err="1"/>
              <a:t>new</a:t>
            </a:r>
            <a:r>
              <a:rPr lang="de-CH" sz="2600" dirty="0"/>
              <a:t> </a:t>
            </a:r>
            <a:r>
              <a:rPr lang="de-CH" sz="2600" dirty="0" err="1"/>
              <a:t>int</a:t>
            </a:r>
            <a:r>
              <a:rPr lang="de-CH" sz="2600" dirty="0"/>
              <a:t>[</a:t>
            </a:r>
            <a:r>
              <a:rPr lang="de-CH" sz="2600" dirty="0" err="1"/>
              <a:t>world.getSizeX</a:t>
            </a:r>
            <a:r>
              <a:rPr lang="de-CH" sz="2600" dirty="0" smtClean="0"/>
              <a:t>()];</a:t>
            </a:r>
          </a:p>
          <a:p>
            <a:pPr marL="118872" indent="0">
              <a:buNone/>
            </a:pPr>
            <a:r>
              <a:rPr lang="de-CH" sz="2600" dirty="0" smtClean="0"/>
              <a:t>  // … </a:t>
            </a:r>
            <a:r>
              <a:rPr lang="de-CH" sz="2600" dirty="0" err="1" smtClean="0"/>
              <a:t>saeulenWerte</a:t>
            </a:r>
            <a:r>
              <a:rPr lang="de-CH" sz="2600" dirty="0" smtClean="0"/>
              <a:t> mit Benutzerwerten initialisieren …</a:t>
            </a:r>
            <a:endParaRPr lang="de-CH" sz="2600" dirty="0"/>
          </a:p>
          <a:p>
            <a:pPr marL="118872" indent="0">
              <a:buNone/>
            </a:pPr>
            <a:r>
              <a:rPr lang="de-CH" sz="2600" dirty="0" smtClean="0"/>
              <a:t>  </a:t>
            </a:r>
            <a:r>
              <a:rPr lang="de-CH" sz="2600" dirty="0" err="1" smtClean="0"/>
              <a:t>zeichneSaeulenDiagramm</a:t>
            </a:r>
            <a:r>
              <a:rPr lang="de-CH" sz="2600" dirty="0" smtClean="0"/>
              <a:t>(</a:t>
            </a:r>
            <a:r>
              <a:rPr lang="de-CH" sz="2600" dirty="0" err="1" smtClean="0">
                <a:solidFill>
                  <a:srgbClr val="FF0000"/>
                </a:solidFill>
              </a:rPr>
              <a:t>saeulenWerte</a:t>
            </a:r>
            <a:r>
              <a:rPr lang="de-CH" sz="2600" dirty="0" smtClean="0"/>
              <a:t>);</a:t>
            </a:r>
          </a:p>
          <a:p>
            <a:pPr marL="118872" indent="0">
              <a:buNone/>
            </a:pPr>
            <a:r>
              <a:rPr lang="de-CH" sz="2600" dirty="0" smtClean="0"/>
              <a:t>  // </a:t>
            </a:r>
            <a:r>
              <a:rPr lang="de-CH" sz="2600" dirty="0" err="1" smtClean="0">
                <a:solidFill>
                  <a:srgbClr val="FF0000"/>
                </a:solidFill>
              </a:rPr>
              <a:t>saeulenWerte</a:t>
            </a:r>
            <a:r>
              <a:rPr lang="de-CH" sz="2600" dirty="0" smtClean="0">
                <a:solidFill>
                  <a:srgbClr val="FF0000"/>
                </a:solidFill>
              </a:rPr>
              <a:t>[0] hat jetzt Wert 7</a:t>
            </a:r>
            <a:r>
              <a:rPr lang="de-CH" sz="2600" dirty="0" smtClean="0"/>
              <a:t>, nicht mehr 0!</a:t>
            </a:r>
          </a:p>
          <a:p>
            <a:pPr marL="118872" indent="0">
              <a:buNone/>
            </a:pPr>
            <a:r>
              <a:rPr lang="de-CH" sz="2600" dirty="0" smtClean="0"/>
              <a:t>} </a:t>
            </a:r>
          </a:p>
          <a:p>
            <a:pPr marL="118872" indent="0">
              <a:buNone/>
            </a:pPr>
            <a:endParaRPr lang="de-CH" sz="2600" dirty="0" smtClean="0"/>
          </a:p>
          <a:p>
            <a:pPr marL="118872" indent="0">
              <a:buNone/>
            </a:pPr>
            <a:r>
              <a:rPr lang="de-CH" sz="2600" dirty="0" err="1" smtClean="0"/>
              <a:t>void</a:t>
            </a:r>
            <a:r>
              <a:rPr lang="de-CH" sz="2600" dirty="0" smtClean="0"/>
              <a:t> </a:t>
            </a:r>
            <a:r>
              <a:rPr lang="de-CH" sz="2600" dirty="0" err="1"/>
              <a:t>zeichneSaeulenDiagramm</a:t>
            </a:r>
            <a:r>
              <a:rPr lang="de-CH" sz="2600" dirty="0"/>
              <a:t>(</a:t>
            </a:r>
            <a:r>
              <a:rPr lang="de-CH" sz="2600" dirty="0" err="1">
                <a:solidFill>
                  <a:srgbClr val="FF0000"/>
                </a:solidFill>
              </a:rPr>
              <a:t>int</a:t>
            </a:r>
            <a:r>
              <a:rPr lang="de-CH" sz="2600" dirty="0">
                <a:solidFill>
                  <a:srgbClr val="FF0000"/>
                </a:solidFill>
              </a:rPr>
              <a:t>[] </a:t>
            </a:r>
            <a:r>
              <a:rPr lang="de-CH" sz="2600" dirty="0" err="1">
                <a:solidFill>
                  <a:srgbClr val="FF0000"/>
                </a:solidFill>
              </a:rPr>
              <a:t>saeulenHoehen</a:t>
            </a:r>
            <a:r>
              <a:rPr lang="de-CH" sz="2600" dirty="0"/>
              <a:t>) {</a:t>
            </a:r>
          </a:p>
          <a:p>
            <a:pPr marL="118872" indent="0">
              <a:buNone/>
            </a:pPr>
            <a:r>
              <a:rPr lang="de-CH" sz="2600" dirty="0" smtClean="0"/>
              <a:t>	</a:t>
            </a:r>
            <a:r>
              <a:rPr lang="de-CH" sz="2600" dirty="0"/>
              <a:t> </a:t>
            </a:r>
            <a:r>
              <a:rPr lang="de-CH" sz="2600" dirty="0" err="1" smtClean="0">
                <a:solidFill>
                  <a:srgbClr val="FF0000"/>
                </a:solidFill>
              </a:rPr>
              <a:t>saeulenHoehen</a:t>
            </a:r>
            <a:r>
              <a:rPr lang="de-CH" sz="2600" dirty="0" smtClean="0">
                <a:solidFill>
                  <a:srgbClr val="FF0000"/>
                </a:solidFill>
              </a:rPr>
              <a:t>[0] = 7;</a:t>
            </a:r>
          </a:p>
          <a:p>
            <a:pPr marL="118872" indent="0">
              <a:buNone/>
            </a:pPr>
            <a:r>
              <a:rPr lang="de-CH" sz="2600" dirty="0" smtClean="0"/>
              <a:t>}</a:t>
            </a:r>
          </a:p>
          <a:p>
            <a:pPr marL="118872" indent="0">
              <a:buNone/>
            </a:pPr>
            <a:endParaRPr lang="de-CH" sz="2600" dirty="0"/>
          </a:p>
          <a:p>
            <a:pPr marL="3175" indent="0">
              <a:buNone/>
            </a:pPr>
            <a:r>
              <a:rPr lang="de-CH" sz="2600" dirty="0" smtClean="0"/>
              <a:t>Die Bezeichnung des Arrays (es gibt in diesem Programm nur einen Array!) spielt dabei überhaupt keine Rolle: </a:t>
            </a:r>
          </a:p>
          <a:p>
            <a:pPr marL="457200" indent="-457200"/>
            <a:r>
              <a:rPr lang="de-CH" sz="2600" dirty="0" smtClean="0"/>
              <a:t>Im Hauptprogramm wird der Array </a:t>
            </a:r>
            <a:r>
              <a:rPr lang="de-CH" sz="2600" dirty="0" err="1" smtClean="0"/>
              <a:t>saeulenWerte</a:t>
            </a:r>
            <a:r>
              <a:rPr lang="de-CH" sz="2600" dirty="0" smtClean="0"/>
              <a:t> definiert. </a:t>
            </a:r>
          </a:p>
          <a:p>
            <a:pPr marL="457200" indent="-457200"/>
            <a:r>
              <a:rPr lang="de-CH" sz="2600" dirty="0" smtClean="0"/>
              <a:t>Er wird als Parameter mit dem Namen </a:t>
            </a:r>
            <a:r>
              <a:rPr lang="de-CH" sz="2600" dirty="0" err="1" smtClean="0"/>
              <a:t>saeulenHoehen</a:t>
            </a:r>
            <a:r>
              <a:rPr lang="de-CH" sz="2600" dirty="0" smtClean="0"/>
              <a:t> an die Methoden </a:t>
            </a:r>
            <a:r>
              <a:rPr lang="de-CH" sz="2600" dirty="0" err="1" smtClean="0"/>
              <a:t>zeichneSaeulenDiagramm</a:t>
            </a:r>
            <a:r>
              <a:rPr lang="de-CH" sz="2600" dirty="0" smtClean="0"/>
              <a:t> übergeben. </a:t>
            </a:r>
          </a:p>
          <a:p>
            <a:pPr marL="457200" indent="-457200"/>
            <a:r>
              <a:rPr lang="de-CH" sz="2600" dirty="0" err="1" smtClean="0"/>
              <a:t>saeulenHoehnen</a:t>
            </a:r>
            <a:r>
              <a:rPr lang="de-CH" sz="2600" dirty="0" smtClean="0"/>
              <a:t> «verweist» aber auf den gleichen Array, auch wenn es ein anderer Name ist als </a:t>
            </a:r>
            <a:r>
              <a:rPr lang="de-CH" sz="2600" dirty="0" err="1" smtClean="0"/>
              <a:t>saeulenWerte</a:t>
            </a:r>
            <a:r>
              <a:rPr lang="de-CH" sz="2600" dirty="0" smtClean="0"/>
              <a:t>!</a:t>
            </a:r>
            <a:endParaRPr lang="de-CH" sz="2600" dirty="0"/>
          </a:p>
        </p:txBody>
      </p:sp>
    </p:spTree>
    <p:extLst>
      <p:ext uri="{BB962C8B-B14F-4D97-AF65-F5344CB8AC3E}">
        <p14:creationId xmlns:p14="http://schemas.microsoft.com/office/powerpoint/2010/main" val="10472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sz="3600" dirty="0" smtClean="0"/>
              <a:t>JavaKara programmieren:</a:t>
            </a:r>
            <a:br>
              <a:rPr lang="de-CH" sz="3600" dirty="0" smtClean="0"/>
            </a:br>
            <a:r>
              <a:rPr lang="de-CH" sz="3600" dirty="0" smtClean="0"/>
              <a:t>Arrays: Bildbearbeitung</a:t>
            </a:r>
            <a:endParaRPr lang="de-CH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smtClean="0"/>
              <a:t>Vom Umgang </a:t>
            </a:r>
            <a:r>
              <a:rPr lang="de-CH" dirty="0" smtClean="0"/>
              <a:t>mit Daten</a:t>
            </a:r>
          </a:p>
        </p:txBody>
      </p:sp>
    </p:spTree>
    <p:extLst>
      <p:ext uri="{BB962C8B-B14F-4D97-AF65-F5344CB8AC3E}">
        <p14:creationId xmlns:p14="http://schemas.microsoft.com/office/powerpoint/2010/main" val="10023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Die Welt von Kara: Zwei-dimensionaler Array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30800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myProgram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() {</a:t>
            </a:r>
          </a:p>
          <a:p>
            <a:pPr marL="118872" indent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 = 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[</a:t>
            </a:r>
            <a:r>
              <a:rPr lang="en-US" sz="20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()][</a:t>
            </a:r>
            <a:r>
              <a:rPr lang="en-US" sz="2000" b="1" dirty="0" err="1" smtClean="0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()];</a:t>
            </a:r>
            <a:endParaRPr lang="en-US" sz="2000" b="1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schreibeNeueFelder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de-CH" sz="2000" b="1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r>
              <a:rPr lang="de-CH" sz="2400" b="1" dirty="0"/>
              <a:t>Das Programm soll eine Welt </a:t>
            </a:r>
            <a:r>
              <a:rPr lang="de-CH" sz="2400" b="1" dirty="0" smtClean="0"/>
              <a:t>berechnen – oder:</a:t>
            </a:r>
            <a:r>
              <a:rPr lang="de-CH" sz="2400" dirty="0" smtClean="0"/>
              <a:t> </a:t>
            </a:r>
            <a:r>
              <a:rPr lang="de-CH" sz="2400" b="1" dirty="0" smtClean="0"/>
              <a:t>Bildbearbeitung in 2 Schritten:</a:t>
            </a:r>
            <a:endParaRPr lang="de-CH" sz="2400" dirty="0" smtClean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r>
              <a:rPr lang="de-CH" sz="2400" dirty="0" smtClean="0"/>
              <a:t>1. Die neue Welt soll zunächst zwischengespeichert werden (Variable </a:t>
            </a:r>
            <a:r>
              <a:rPr lang="de-CH" sz="2400" dirty="0" err="1" smtClean="0"/>
              <a:t>neueFelder</a:t>
            </a:r>
            <a:r>
              <a:rPr lang="de-CH" sz="2400" dirty="0" smtClean="0"/>
              <a:t>, Methode </a:t>
            </a:r>
            <a:r>
              <a:rPr lang="de-CH" sz="2400" b="1" dirty="0" err="1" smtClean="0"/>
              <a:t>berechneNeueFelder</a:t>
            </a:r>
            <a:r>
              <a:rPr lang="de-CH" sz="2400" dirty="0" smtClean="0"/>
              <a:t>). </a:t>
            </a:r>
          </a:p>
          <a:p>
            <a:pPr marL="118872" indent="0">
              <a:buNone/>
            </a:pPr>
            <a:endParaRPr lang="de-CH" sz="2400" dirty="0"/>
          </a:p>
          <a:p>
            <a:pPr marL="118872" indent="0">
              <a:buNone/>
            </a:pPr>
            <a:r>
              <a:rPr lang="de-CH" sz="2400" dirty="0"/>
              <a:t>2</a:t>
            </a:r>
            <a:r>
              <a:rPr lang="de-CH" sz="2400" dirty="0" smtClean="0"/>
              <a:t>. Anschliessend soll die neue Welt dargestellt werden </a:t>
            </a:r>
            <a:br>
              <a:rPr lang="de-CH" sz="2400" dirty="0" smtClean="0"/>
            </a:br>
            <a:r>
              <a:rPr lang="de-CH" sz="2400" dirty="0" smtClean="0"/>
              <a:t>(Methode </a:t>
            </a:r>
            <a:r>
              <a:rPr lang="de-CH" sz="2400" b="1" dirty="0" err="1" smtClean="0"/>
              <a:t>schreibeNeueFelder</a:t>
            </a:r>
            <a:r>
              <a:rPr lang="de-CH" sz="2400" dirty="0" smtClean="0"/>
              <a:t>).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2097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Kleeblattbild «aufhellen»: </a:t>
            </a:r>
            <a:br>
              <a:rPr lang="de-CH" dirty="0" smtClean="0"/>
            </a:br>
            <a:r>
              <a:rPr lang="de-CH" dirty="0" smtClean="0"/>
              <a:t>Jede zweite Zeile auf weiss setzen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 smtClean="0"/>
              <a:t>Ein schwarz-weiss Bild (wobei in Kara «schwarz» als Feld mit Kleeblatt verstanden wird, «weiss» als leeres Feld) kann zum </a:t>
            </a:r>
            <a:r>
              <a:rPr lang="de-CH" sz="2400" dirty="0" smtClean="0"/>
              <a:t>Beispiel </a:t>
            </a:r>
            <a:r>
              <a:rPr lang="de-CH" sz="2400" dirty="0" smtClean="0"/>
              <a:t>dadurch aufgehellt werden, dass jede zweite Zeile auf weiss gesetzt wird: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878"/>
            <a:ext cx="2211580" cy="225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26878"/>
            <a:ext cx="2232248" cy="227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3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Kleeblattbild «aufhellen»: </a:t>
            </a:r>
            <a:br>
              <a:rPr lang="de-CH" dirty="0" smtClean="0"/>
            </a:br>
            <a:r>
              <a:rPr lang="de-CH" dirty="0" smtClean="0"/>
              <a:t>Jede zweite Zeile auf weiss setzen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1800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1800" b="1" dirty="0" err="1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18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de-CH" sz="1800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118872" indent="0">
              <a:buNone/>
            </a:pPr>
            <a:r>
              <a:rPr lang="de-CH" sz="18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18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18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18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1800" b="1" dirty="0" err="1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pPr marL="118872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18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1800" b="1" dirty="0" err="1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1800" b="1" dirty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pPr marL="118872" indent="0">
              <a:buNone/>
            </a:pPr>
            <a:r>
              <a:rPr lang="de-CH" sz="1800" b="1" dirty="0" smtClean="0">
                <a:solidFill>
                  <a:srgbClr val="7F0055"/>
                </a:solidFill>
                <a:latin typeface="Courier New"/>
              </a:rPr>
              <a:t>      </a:t>
            </a:r>
            <a:r>
              <a:rPr lang="de-CH" sz="1800" b="1" dirty="0" err="1" smtClean="0">
                <a:solidFill>
                  <a:srgbClr val="7F0055"/>
                </a:solidFill>
                <a:latin typeface="Courier New"/>
              </a:rPr>
              <a:t>if</a:t>
            </a:r>
            <a:r>
              <a:rPr lang="de-CH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(y % 2 == 0) {</a:t>
            </a: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de-CH" sz="1800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[x</a:t>
            </a:r>
            <a:r>
              <a:rPr lang="de-CH" sz="1800" dirty="0">
                <a:solidFill>
                  <a:srgbClr val="000000"/>
                </a:solidFill>
                <a:latin typeface="Courier New"/>
              </a:rPr>
              <a:t>][y] = </a:t>
            </a:r>
            <a:r>
              <a:rPr lang="de-CH" sz="1800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1800" dirty="0" err="1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1800" dirty="0">
                <a:solidFill>
                  <a:srgbClr val="000000"/>
                </a:solidFill>
                <a:latin typeface="Courier New"/>
              </a:rPr>
              <a:t>(x, y);</a:t>
            </a: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    } </a:t>
            </a:r>
            <a:r>
              <a:rPr lang="de-CH" sz="1800" b="1" dirty="0" err="1">
                <a:solidFill>
                  <a:srgbClr val="7F0055"/>
                </a:solidFill>
                <a:latin typeface="Courier New"/>
              </a:rPr>
              <a:t>else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de-CH" sz="1800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[x</a:t>
            </a:r>
            <a:r>
              <a:rPr lang="de-CH" sz="1800" dirty="0">
                <a:solidFill>
                  <a:srgbClr val="000000"/>
                </a:solidFill>
                <a:latin typeface="Courier New"/>
              </a:rPr>
              <a:t>][y] = </a:t>
            </a:r>
            <a:r>
              <a:rPr lang="de-CH" sz="1800" b="1" dirty="0" err="1">
                <a:solidFill>
                  <a:srgbClr val="7F0055"/>
                </a:solidFill>
                <a:latin typeface="Courier New"/>
              </a:rPr>
              <a:t>false</a:t>
            </a:r>
            <a:r>
              <a:rPr lang="de-CH" sz="1800" b="1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    }</a:t>
            </a:r>
            <a:endParaRPr lang="de-CH" sz="18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  }</a:t>
            </a:r>
            <a:endParaRPr lang="de-CH" sz="18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de-CH" sz="18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1800" dirty="0" smtClean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118872" indent="0">
              <a:buNone/>
            </a:pPr>
            <a:endParaRPr lang="de-CH" sz="18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1800" dirty="0" smtClean="0"/>
              <a:t>Die Bedingung «y % 2 == 0» prüft, ob der Rest der Ganzzahldivision von y durch 2 0 ist. </a:t>
            </a:r>
          </a:p>
          <a:p>
            <a:r>
              <a:rPr lang="de-CH" sz="1800" dirty="0" smtClean="0"/>
              <a:t>Falls ja (d.h. in den Spalten 0, 2, 4, …), dann wird für das neue Bild an Koordinate (</a:t>
            </a:r>
            <a:r>
              <a:rPr lang="de-CH" sz="1800" dirty="0" err="1" smtClean="0"/>
              <a:t>x,y</a:t>
            </a:r>
            <a:r>
              <a:rPr lang="de-CH" sz="1800" dirty="0" smtClean="0"/>
              <a:t>) der Wert aus dem Originalbild an der gleichen Koordinate (</a:t>
            </a:r>
            <a:r>
              <a:rPr lang="de-CH" sz="1800" dirty="0" err="1" smtClean="0"/>
              <a:t>x,y</a:t>
            </a:r>
            <a:r>
              <a:rPr lang="de-CH" sz="1800" dirty="0" smtClean="0"/>
              <a:t>) verwendet.</a:t>
            </a:r>
          </a:p>
          <a:p>
            <a:r>
              <a:rPr lang="de-CH" sz="1800" dirty="0" smtClean="0"/>
              <a:t>Falls nein (d.h. in den Spalten 1, 3, 5, …), dann </a:t>
            </a:r>
            <a:r>
              <a:rPr lang="de-CH" sz="1800" dirty="0"/>
              <a:t>wird für das neue Bild an Koordinate (</a:t>
            </a:r>
            <a:r>
              <a:rPr lang="de-CH" sz="1800" dirty="0" err="1"/>
              <a:t>x,y</a:t>
            </a:r>
            <a:r>
              <a:rPr lang="de-CH" sz="1800" dirty="0"/>
              <a:t>) </a:t>
            </a:r>
            <a:r>
              <a:rPr lang="de-CH" sz="1800" dirty="0" smtClean="0"/>
              <a:t>kein Kleeblatt gesetzt (unabhängig vom Originalbild).</a:t>
            </a:r>
          </a:p>
        </p:txBody>
      </p:sp>
    </p:spTree>
    <p:extLst>
      <p:ext uri="{BB962C8B-B14F-4D97-AF65-F5344CB8AC3E}">
        <p14:creationId xmlns:p14="http://schemas.microsoft.com/office/powerpoint/2010/main" val="416611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Ein Kleeblattbild «aufhellen»: </a:t>
            </a:r>
            <a:br>
              <a:rPr lang="de-CH" dirty="0"/>
            </a:br>
            <a:r>
              <a:rPr lang="de-CH" dirty="0"/>
              <a:t>Jede zweite Zeile auf weiss setzen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13176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schreibeNeueFelder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de-CH" sz="2000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20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000" b="1" dirty="0" err="1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pPr marL="118872" indent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0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world.setLeaf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(x, y, </a:t>
            </a:r>
            <a:r>
              <a:rPr lang="de-CH" sz="2000" b="1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[x][y]);</a:t>
            </a:r>
            <a:endParaRPr lang="de-CH" sz="2000" b="1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  }</a:t>
            </a:r>
            <a:endParaRPr lang="de-CH" sz="2000" b="1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de-CH" sz="2000" b="1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b="1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118872" indent="0">
              <a:buNone/>
            </a:pPr>
            <a:endParaRPr lang="de-CH" sz="2000" b="1" dirty="0" smtClean="0">
              <a:latin typeface="Courier New"/>
            </a:endParaRPr>
          </a:p>
          <a:p>
            <a:pPr marL="118872" indent="0">
              <a:buNone/>
            </a:pPr>
            <a:r>
              <a:rPr lang="de-CH" sz="2000" dirty="0" smtClean="0"/>
              <a:t>Diese Methode setze setzt Kleeblätter gemäss den </a:t>
            </a:r>
            <a:r>
              <a:rPr lang="de-CH" sz="2000" dirty="0" err="1" smtClean="0"/>
              <a:t>Boole’schen</a:t>
            </a:r>
            <a:r>
              <a:rPr lang="de-CH" sz="2000" dirty="0" smtClean="0"/>
              <a:t> Werte im zwei-dimensionalen Array </a:t>
            </a:r>
            <a:r>
              <a:rPr lang="de-CH" sz="2000" dirty="0" err="1" smtClean="0"/>
              <a:t>neueFelder</a:t>
            </a:r>
            <a:r>
              <a:rPr lang="de-CH" sz="2000" dirty="0" smtClean="0"/>
              <a:t>.</a:t>
            </a:r>
          </a:p>
          <a:p>
            <a:pPr marL="118872" indent="0">
              <a:buNone/>
            </a:pPr>
            <a:endParaRPr lang="de-CH" sz="2000" dirty="0"/>
          </a:p>
          <a:p>
            <a:pPr marL="118872" indent="0">
              <a:buNone/>
            </a:pPr>
            <a:r>
              <a:rPr lang="de-CH" sz="2000" dirty="0" smtClean="0"/>
              <a:t>Diese Methode kann für alle «Bildbearbeitungsprogramme» in JavaKara verwendet werden</a:t>
            </a:r>
            <a:r>
              <a:rPr lang="de-CH" sz="2000" dirty="0" smtClean="0"/>
              <a:t>.</a:t>
            </a:r>
          </a:p>
          <a:p>
            <a:pPr marL="118872" indent="0">
              <a:buNone/>
            </a:pPr>
            <a:endParaRPr lang="de-CH" sz="2000" dirty="0"/>
          </a:p>
          <a:p>
            <a:pPr marL="118872" indent="0">
              <a:buNone/>
            </a:pPr>
            <a:r>
              <a:rPr lang="de-CH" sz="2000" i="1" dirty="0" smtClean="0"/>
              <a:t>Für dieses Beispiel hätten wir einfach die Original-Welt verändern können. </a:t>
            </a:r>
            <a:r>
              <a:rPr lang="de-CH" sz="2000" i="1" dirty="0" smtClean="0"/>
              <a:t>Das Beispiel sollte lediglich das «Schema X» der Bildbearbeitung aufzeigen.</a:t>
            </a:r>
            <a:endParaRPr lang="de-CH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8462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>
          <a:xfrm>
            <a:off x="467544" y="5257661"/>
            <a:ext cx="8424936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in Feld speichern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67544" y="4609589"/>
            <a:ext cx="8424936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Grösse des Feldes auslesen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7544" y="2161317"/>
            <a:ext cx="8424936" cy="100811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Variable </a:t>
            </a:r>
            <a:r>
              <a:rPr lang="de-CH" sz="2000" dirty="0" err="1" smtClean="0">
                <a:solidFill>
                  <a:srgbClr val="FF0000"/>
                </a:solidFill>
              </a:rPr>
              <a:t>saeulenWerte</a:t>
            </a:r>
            <a:r>
              <a:rPr lang="de-CH" sz="2000" dirty="0" smtClean="0">
                <a:solidFill>
                  <a:srgbClr val="FF0000"/>
                </a:solidFill>
              </a:rPr>
              <a:t> deklarieren: Feld mit </a:t>
            </a:r>
            <a:r>
              <a:rPr lang="de-CH" sz="2000" dirty="0" err="1" smtClean="0">
                <a:solidFill>
                  <a:srgbClr val="FF0000"/>
                </a:solidFill>
              </a:rPr>
              <a:t>int</a:t>
            </a:r>
            <a:r>
              <a:rPr lang="de-CH" sz="2000" dirty="0" smtClean="0">
                <a:solidFill>
                  <a:srgbClr val="FF0000"/>
                </a:solidFill>
              </a:rPr>
              <a:t> Werten</a:t>
            </a: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Variable </a:t>
            </a:r>
            <a:r>
              <a:rPr lang="de-CH" sz="2000" dirty="0" err="1" smtClean="0">
                <a:solidFill>
                  <a:srgbClr val="FF0000"/>
                </a:solidFill>
              </a:rPr>
              <a:t>saeulenWerte</a:t>
            </a:r>
            <a:r>
              <a:rPr lang="de-CH" sz="2000" dirty="0" smtClean="0">
                <a:solidFill>
                  <a:srgbClr val="FF0000"/>
                </a:solidFill>
              </a:rPr>
              <a:t> initialisieren: </a:t>
            </a: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so viele Felder, wie Welt breit ist (</a:t>
            </a:r>
            <a:r>
              <a:rPr lang="de-CH" sz="2000" dirty="0" err="1" smtClean="0">
                <a:solidFill>
                  <a:srgbClr val="FF0000"/>
                </a:solidFill>
              </a:rPr>
              <a:t>world.getSizeX</a:t>
            </a:r>
            <a:r>
              <a:rPr lang="de-CH" sz="2000" dirty="0" smtClean="0">
                <a:solidFill>
                  <a:srgbClr val="FF0000"/>
                </a:solidFill>
              </a:rPr>
              <a:t>())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Säulendiagramm mit Kara:</a:t>
            </a:r>
            <a:br>
              <a:rPr lang="de-CH" dirty="0" smtClean="0"/>
            </a:br>
            <a:r>
              <a:rPr lang="de-CH" dirty="0" smtClean="0"/>
              <a:t>Array-Variable für Säulenhöhen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467544" y="1556792"/>
            <a:ext cx="62646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000" dirty="0" err="1"/>
              <a:t>public</a:t>
            </a:r>
            <a:r>
              <a:rPr lang="de-CH" sz="2000" dirty="0"/>
              <a:t> </a:t>
            </a:r>
            <a:r>
              <a:rPr lang="de-CH" sz="2000" dirty="0" err="1"/>
              <a:t>void</a:t>
            </a:r>
            <a:r>
              <a:rPr lang="de-CH" sz="2000" dirty="0"/>
              <a:t> </a:t>
            </a:r>
            <a:r>
              <a:rPr lang="de-CH" sz="2000" dirty="0" err="1"/>
              <a:t>myProgram</a:t>
            </a:r>
            <a:r>
              <a:rPr lang="de-CH" sz="2000" dirty="0"/>
              <a:t>() </a:t>
            </a:r>
            <a:r>
              <a:rPr lang="de-CH" sz="2000" dirty="0" smtClean="0"/>
              <a:t>{</a:t>
            </a:r>
          </a:p>
          <a:p>
            <a:endParaRPr lang="de-CH" sz="2000" dirty="0"/>
          </a:p>
          <a:p>
            <a:r>
              <a:rPr lang="de-CH" sz="2000" dirty="0" smtClean="0"/>
              <a:t>  </a:t>
            </a:r>
            <a:r>
              <a:rPr lang="de-CH" sz="2000" b="1" dirty="0" err="1" smtClean="0"/>
              <a:t>int</a:t>
            </a:r>
            <a:r>
              <a:rPr lang="de-CH" sz="2000" b="1" dirty="0"/>
              <a:t>[] </a:t>
            </a:r>
            <a:r>
              <a:rPr lang="de-CH" sz="2000" dirty="0" err="1"/>
              <a:t>saeulenWerte</a:t>
            </a:r>
            <a:r>
              <a:rPr lang="de-CH" sz="2000" dirty="0"/>
              <a:t> = </a:t>
            </a:r>
            <a:endParaRPr lang="de-CH" sz="2000" dirty="0" smtClean="0"/>
          </a:p>
          <a:p>
            <a:r>
              <a:rPr lang="de-CH" sz="2000" dirty="0"/>
              <a:t> </a:t>
            </a:r>
            <a:r>
              <a:rPr lang="de-CH" sz="2000" dirty="0" smtClean="0"/>
              <a:t>   </a:t>
            </a:r>
            <a:r>
              <a:rPr lang="de-CH" sz="2000" b="1" dirty="0" err="1" smtClean="0"/>
              <a:t>new</a:t>
            </a:r>
            <a:r>
              <a:rPr lang="de-CH" sz="2000" b="1" dirty="0" smtClean="0"/>
              <a:t> </a:t>
            </a:r>
            <a:r>
              <a:rPr lang="de-CH" sz="2000" b="1" dirty="0" err="1" smtClean="0"/>
              <a:t>int</a:t>
            </a:r>
            <a:r>
              <a:rPr lang="de-CH" sz="2000" dirty="0" smtClean="0"/>
              <a:t>[</a:t>
            </a:r>
            <a:r>
              <a:rPr lang="de-CH" sz="2000" dirty="0" err="1" smtClean="0"/>
              <a:t>world.getSizeX</a:t>
            </a:r>
            <a:r>
              <a:rPr lang="de-CH" sz="2000" dirty="0"/>
              <a:t>()];</a:t>
            </a:r>
          </a:p>
          <a:p>
            <a:r>
              <a:rPr lang="de-CH" sz="2000" dirty="0" smtClean="0"/>
              <a:t>   </a:t>
            </a:r>
          </a:p>
          <a:p>
            <a:endParaRPr lang="de-CH" sz="2000" dirty="0" smtClean="0"/>
          </a:p>
          <a:p>
            <a:r>
              <a:rPr lang="de-CH" sz="2000" dirty="0" smtClean="0"/>
              <a:t>// im Beispiel der vorigen Seite kann jetzt auf die Feld-</a:t>
            </a:r>
          </a:p>
          <a:p>
            <a:r>
              <a:rPr lang="de-CH" sz="2000" dirty="0" smtClean="0"/>
              <a:t>// Elemente </a:t>
            </a:r>
            <a:r>
              <a:rPr lang="de-CH" sz="2000" b="1" dirty="0" err="1" smtClean="0"/>
              <a:t>saeulenWerte</a:t>
            </a:r>
            <a:r>
              <a:rPr lang="de-CH" sz="2000" b="1" dirty="0" smtClean="0"/>
              <a:t>[0], </a:t>
            </a:r>
            <a:r>
              <a:rPr lang="de-CH" sz="2000" b="1" dirty="0" err="1" smtClean="0"/>
              <a:t>saeulenWerte</a:t>
            </a:r>
            <a:r>
              <a:rPr lang="de-CH" sz="2000" b="1" dirty="0" smtClean="0"/>
              <a:t>[1], </a:t>
            </a:r>
          </a:p>
          <a:p>
            <a:r>
              <a:rPr lang="de-CH" sz="2000" b="1" dirty="0" smtClean="0"/>
              <a:t>// </a:t>
            </a:r>
            <a:r>
              <a:rPr lang="de-CH" sz="2000" b="1" dirty="0" err="1" smtClean="0"/>
              <a:t>saeulenWerte</a:t>
            </a:r>
            <a:r>
              <a:rPr lang="de-CH" sz="2000" b="1" dirty="0" smtClean="0"/>
              <a:t>[2] </a:t>
            </a:r>
            <a:r>
              <a:rPr lang="de-CH" sz="2000" dirty="0" smtClean="0"/>
              <a:t>zugegriffen werden</a:t>
            </a:r>
          </a:p>
          <a:p>
            <a:endParaRPr lang="de-CH" sz="2000" dirty="0" smtClean="0"/>
          </a:p>
          <a:p>
            <a:r>
              <a:rPr lang="de-CH" sz="2000" dirty="0"/>
              <a:t> </a:t>
            </a:r>
            <a:r>
              <a:rPr lang="de-CH" sz="2000" dirty="0" smtClean="0"/>
              <a:t> </a:t>
            </a:r>
            <a:r>
              <a:rPr lang="de-CH" sz="2000" dirty="0" err="1" smtClean="0"/>
              <a:t>for</a:t>
            </a:r>
            <a:r>
              <a:rPr lang="de-CH" sz="2000" dirty="0" smtClean="0"/>
              <a:t> </a:t>
            </a:r>
            <a:r>
              <a:rPr lang="de-CH" sz="2000" dirty="0"/>
              <a:t>(</a:t>
            </a:r>
            <a:r>
              <a:rPr lang="de-CH" sz="2000" dirty="0" err="1"/>
              <a:t>int</a:t>
            </a:r>
            <a:r>
              <a:rPr lang="de-CH" sz="2000" dirty="0"/>
              <a:t> i = 0; i &lt; </a:t>
            </a:r>
            <a:r>
              <a:rPr lang="de-CH" sz="2000" b="1" dirty="0" err="1"/>
              <a:t>saeulenWerte.lengt</a:t>
            </a:r>
            <a:r>
              <a:rPr lang="de-CH" sz="2000" dirty="0" err="1"/>
              <a:t>h</a:t>
            </a:r>
            <a:r>
              <a:rPr lang="de-CH" sz="2000" dirty="0"/>
              <a:t>; i++) {</a:t>
            </a:r>
          </a:p>
          <a:p>
            <a:endParaRPr lang="de-CH" sz="2000" dirty="0" smtClean="0"/>
          </a:p>
          <a:p>
            <a:r>
              <a:rPr lang="de-CH" sz="2000" b="1" dirty="0" smtClean="0"/>
              <a:t>    </a:t>
            </a:r>
            <a:r>
              <a:rPr lang="de-CH" sz="2000" b="1" dirty="0" err="1" smtClean="0"/>
              <a:t>saeulenWerte</a:t>
            </a:r>
            <a:r>
              <a:rPr lang="de-CH" sz="2000" b="1" dirty="0" smtClean="0"/>
              <a:t>[i] </a:t>
            </a:r>
            <a:r>
              <a:rPr lang="de-CH" sz="2000" dirty="0"/>
              <a:t>= </a:t>
            </a:r>
            <a:r>
              <a:rPr lang="de-CH" sz="2000" dirty="0" err="1"/>
              <a:t>tools.intInput</a:t>
            </a:r>
            <a:r>
              <a:rPr lang="de-CH" sz="2000" dirty="0"/>
              <a:t>("Wert für Säule " + i);</a:t>
            </a:r>
          </a:p>
          <a:p>
            <a:r>
              <a:rPr lang="de-CH" sz="2000" dirty="0" smtClean="0"/>
              <a:t>  }</a:t>
            </a:r>
          </a:p>
          <a:p>
            <a:endParaRPr lang="de-CH" sz="2000" dirty="0"/>
          </a:p>
          <a:p>
            <a:r>
              <a:rPr lang="de-CH" sz="2000" dirty="0" smtClean="0"/>
              <a:t>  </a:t>
            </a:r>
            <a:r>
              <a:rPr lang="de-CH" sz="2000" dirty="0" err="1" smtClean="0"/>
              <a:t>zeichneSaeulenDiagramm</a:t>
            </a:r>
            <a:r>
              <a:rPr lang="de-CH" sz="2000" dirty="0" smtClean="0"/>
              <a:t>(</a:t>
            </a:r>
            <a:r>
              <a:rPr lang="de-CH" sz="2000" dirty="0" err="1" smtClean="0"/>
              <a:t>saeulenWerte</a:t>
            </a:r>
            <a:r>
              <a:rPr lang="de-CH" sz="2000" dirty="0"/>
              <a:t>);</a:t>
            </a:r>
          </a:p>
          <a:p>
            <a:r>
              <a:rPr lang="de-CH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724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 smtClean="0"/>
              <a:t>Die </a:t>
            </a:r>
            <a:r>
              <a:rPr lang="de-CH" sz="2400" dirty="0" smtClean="0"/>
              <a:t>Grösse eines Kleeblattbildes soll verdoppelt werden: </a:t>
            </a:r>
          </a:p>
          <a:p>
            <a:pPr marL="118872" indent="0">
              <a:buNone/>
            </a:pPr>
            <a:endParaRPr lang="de-CH" sz="2400" dirty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2400" dirty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1800" dirty="0"/>
          </a:p>
          <a:p>
            <a:pPr marL="118872" indent="0">
              <a:buNone/>
            </a:pPr>
            <a:endParaRPr lang="de-CH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38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 smtClean="0"/>
              <a:t>Die ersten Felder in Zeitlupe berechnet…</a:t>
            </a:r>
          </a:p>
          <a:p>
            <a:pPr marL="118872" indent="0">
              <a:buNone/>
            </a:pPr>
            <a:endParaRPr lang="de-CH" sz="2400" dirty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2400" dirty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endParaRPr lang="de-CH" sz="1800" dirty="0"/>
          </a:p>
          <a:p>
            <a:pPr marL="118872" indent="0">
              <a:buNone/>
            </a:pPr>
            <a:endParaRPr lang="de-CH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4644008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611560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6" name="Gewinkelte Verbindung 5"/>
          <p:cNvCxnSpPr>
            <a:stCxn id="4" idx="0"/>
            <a:endCxn id="7" idx="0"/>
          </p:cNvCxnSpPr>
          <p:nvPr/>
        </p:nvCxnSpPr>
        <p:spPr>
          <a:xfrm rot="16200000" flipV="1">
            <a:off x="2915816" y="595966"/>
            <a:ext cx="12700" cy="4032448"/>
          </a:xfrm>
          <a:prstGeom prst="bentConnector3">
            <a:avLst>
              <a:gd name="adj1" fmla="val 180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32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/>
              <a:t>Die ersten Felder in Zeitlupe berechnet…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5004048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611560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6" name="Gewinkelte Verbindung 5"/>
          <p:cNvCxnSpPr>
            <a:stCxn id="4" idx="0"/>
            <a:endCxn id="7" idx="0"/>
          </p:cNvCxnSpPr>
          <p:nvPr/>
        </p:nvCxnSpPr>
        <p:spPr>
          <a:xfrm rot="16200000" flipV="1">
            <a:off x="3095836" y="415946"/>
            <a:ext cx="12700" cy="4392488"/>
          </a:xfrm>
          <a:prstGeom prst="bentConnector3">
            <a:avLst>
              <a:gd name="adj1" fmla="val 180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/>
              <a:t>Die ersten Felder in Zeitlupe berechnet…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5436096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995983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6" name="Gewinkelte Verbindung 5"/>
          <p:cNvCxnSpPr>
            <a:stCxn id="4" idx="0"/>
            <a:endCxn id="7" idx="0"/>
          </p:cNvCxnSpPr>
          <p:nvPr/>
        </p:nvCxnSpPr>
        <p:spPr>
          <a:xfrm rot="16200000" flipV="1">
            <a:off x="3504072" y="392133"/>
            <a:ext cx="12700" cy="4440113"/>
          </a:xfrm>
          <a:prstGeom prst="bentConnector3">
            <a:avLst>
              <a:gd name="adj1" fmla="val 180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8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dirty="0"/>
              <a:t>Die ersten Felder in Zeitlupe berechnet…</a:t>
            </a:r>
            <a:endParaRPr lang="de-CH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612190"/>
            <a:ext cx="3384376" cy="341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5839569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995983" y="2612190"/>
            <a:ext cx="576064" cy="6007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6" name="Gewinkelte Verbindung 5"/>
          <p:cNvCxnSpPr>
            <a:stCxn id="4" idx="0"/>
            <a:endCxn id="7" idx="0"/>
          </p:cNvCxnSpPr>
          <p:nvPr/>
        </p:nvCxnSpPr>
        <p:spPr>
          <a:xfrm rot="16200000" flipV="1">
            <a:off x="3705808" y="190397"/>
            <a:ext cx="12700" cy="4843586"/>
          </a:xfrm>
          <a:prstGeom prst="bentConnector3">
            <a:avLst>
              <a:gd name="adj1" fmla="val 180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Ein Bild um Faktor zwei vergrössern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97152"/>
          </a:xfrm>
          <a:solidFill>
            <a:schemeClr val="bg1">
              <a:alpha val="38000"/>
            </a:schemeClr>
          </a:solidFill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400" b="1" dirty="0" smtClean="0"/>
              <a:t>Vorgehensweise für Berechnung des neuen Bildes</a:t>
            </a:r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r>
              <a:rPr lang="de-CH" sz="2400" dirty="0" smtClean="0"/>
              <a:t>Vom neuen Bild ausgehend überlegen wir uns für jedes Feld der </a:t>
            </a:r>
            <a:r>
              <a:rPr lang="de-CH" sz="2400" dirty="0" smtClean="0"/>
              <a:t>neuen Welt</a:t>
            </a:r>
            <a:r>
              <a:rPr lang="de-CH" sz="2400" dirty="0" smtClean="0"/>
              <a:t>, wie wir aufgrund vom alten Bild entscheiden, ob ein Kleeblatt gelegt werden soll. </a:t>
            </a:r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r>
              <a:rPr lang="de-CH" sz="1800" b="1" dirty="0" smtClean="0"/>
              <a:t>Betrachten wir Beispiel-Koordinaten:	Allgemein formuliert:	</a:t>
            </a:r>
            <a:endParaRPr lang="de-CH" sz="1800" b="1" dirty="0"/>
          </a:p>
          <a:p>
            <a:pPr marL="118872" indent="0">
              <a:buNone/>
            </a:pPr>
            <a:r>
              <a:rPr lang="de-CH" sz="1800" dirty="0" smtClean="0"/>
              <a:t>Wert von x(neu)=0 =&gt; Wert von x(alt)=0</a:t>
            </a:r>
          </a:p>
          <a:p>
            <a:pPr marL="118872" indent="0">
              <a:buNone/>
            </a:pPr>
            <a:r>
              <a:rPr lang="de-CH" sz="1800" dirty="0"/>
              <a:t>Wert von </a:t>
            </a:r>
            <a:r>
              <a:rPr lang="de-CH" sz="1800" dirty="0" smtClean="0"/>
              <a:t>x(neu)=1 </a:t>
            </a:r>
            <a:r>
              <a:rPr lang="de-CH" sz="1800" dirty="0"/>
              <a:t>=&gt; Wert von x(alt)=</a:t>
            </a:r>
            <a:r>
              <a:rPr lang="de-CH" sz="1800" dirty="0" smtClean="0"/>
              <a:t>0	</a:t>
            </a:r>
            <a:r>
              <a:rPr lang="de-CH" sz="1800" b="1" dirty="0" smtClean="0"/>
              <a:t>Wert </a:t>
            </a:r>
            <a:r>
              <a:rPr lang="de-CH" sz="1800" b="1" dirty="0"/>
              <a:t>für x(neu) = Wert von x(alt)/2</a:t>
            </a:r>
            <a:endParaRPr lang="de-CH" sz="1800" b="1" dirty="0" smtClean="0"/>
          </a:p>
          <a:p>
            <a:pPr marL="118872" indent="0">
              <a:buNone/>
            </a:pPr>
            <a:r>
              <a:rPr lang="de-CH" sz="1800" dirty="0"/>
              <a:t>Wert von </a:t>
            </a:r>
            <a:r>
              <a:rPr lang="de-CH" sz="1800" dirty="0" smtClean="0"/>
              <a:t>x(neu)=2 </a:t>
            </a:r>
            <a:r>
              <a:rPr lang="de-CH" sz="1800" dirty="0"/>
              <a:t>=&gt; Wert von x(alt</a:t>
            </a:r>
            <a:r>
              <a:rPr lang="de-CH" sz="1800" dirty="0" smtClean="0"/>
              <a:t>)=1</a:t>
            </a:r>
            <a:r>
              <a:rPr lang="de-CH" sz="1800" dirty="0"/>
              <a:t>	</a:t>
            </a:r>
            <a:r>
              <a:rPr lang="de-CH" sz="1800" dirty="0" smtClean="0"/>
              <a:t>wobei / eine Ganzzahldivision ist</a:t>
            </a:r>
            <a:endParaRPr lang="de-CH" sz="1800" dirty="0"/>
          </a:p>
          <a:p>
            <a:pPr marL="118872" indent="0">
              <a:buNone/>
            </a:pPr>
            <a:r>
              <a:rPr lang="de-CH" sz="1800" dirty="0"/>
              <a:t>Wert von </a:t>
            </a:r>
            <a:r>
              <a:rPr lang="de-CH" sz="1800" dirty="0" smtClean="0"/>
              <a:t>x(neu)=3 </a:t>
            </a:r>
            <a:r>
              <a:rPr lang="de-CH" sz="1800" dirty="0"/>
              <a:t>=&gt; Wert von x(alt</a:t>
            </a:r>
            <a:r>
              <a:rPr lang="de-CH" sz="1800" dirty="0" smtClean="0"/>
              <a:t>)=1</a:t>
            </a:r>
            <a:endParaRPr lang="de-CH" sz="1800" dirty="0"/>
          </a:p>
          <a:p>
            <a:pPr marL="118872" indent="0">
              <a:buNone/>
            </a:pPr>
            <a:r>
              <a:rPr lang="de-CH" sz="1800" dirty="0" smtClean="0"/>
              <a:t>… </a:t>
            </a:r>
          </a:p>
          <a:p>
            <a:pPr marL="118872" indent="0">
              <a:buNone/>
            </a:pPr>
            <a:endParaRPr lang="de-CH" sz="1800" dirty="0"/>
          </a:p>
          <a:p>
            <a:pPr marL="118872" indent="0">
              <a:buNone/>
            </a:pPr>
            <a:r>
              <a:rPr lang="de-CH" sz="1800" dirty="0" smtClean="0"/>
              <a:t>Analoge Herleitung für Umrechnung von </a:t>
            </a:r>
            <a:r>
              <a:rPr lang="de-CH" sz="1800" b="1" dirty="0"/>
              <a:t>Wert für </a:t>
            </a:r>
            <a:r>
              <a:rPr lang="de-CH" sz="1800" b="1" dirty="0" smtClean="0"/>
              <a:t>y(neu</a:t>
            </a:r>
            <a:r>
              <a:rPr lang="de-CH" sz="1800" b="1" dirty="0"/>
              <a:t>) = Wert von </a:t>
            </a:r>
            <a:r>
              <a:rPr lang="de-CH" sz="1800" b="1" dirty="0" smtClean="0"/>
              <a:t>y(alt</a:t>
            </a:r>
            <a:r>
              <a:rPr lang="de-CH" sz="1800" b="1" dirty="0"/>
              <a:t>)/</a:t>
            </a:r>
            <a:r>
              <a:rPr lang="de-CH" sz="1800" b="1" dirty="0" smtClean="0"/>
              <a:t>2</a:t>
            </a:r>
            <a:endParaRPr lang="de-CH" sz="1800" b="1" dirty="0"/>
          </a:p>
        </p:txBody>
      </p:sp>
      <p:sp>
        <p:nvSpPr>
          <p:cNvPr id="4" name="Geschweifte Klammer rechts 3"/>
          <p:cNvSpPr/>
          <p:nvPr/>
        </p:nvSpPr>
        <p:spPr>
          <a:xfrm>
            <a:off x="4355976" y="4221088"/>
            <a:ext cx="216024" cy="108012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38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Ein Bild um Faktor zwei vergrössern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13176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de-CH" sz="2000" b="1" dirty="0" err="1">
                <a:solidFill>
                  <a:srgbClr val="7F0055"/>
                </a:solidFill>
                <a:latin typeface="Courier New"/>
              </a:rPr>
              <a:t>void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 err="1">
                <a:solidFill>
                  <a:srgbClr val="000000"/>
                </a:solidFill>
                <a:latin typeface="Courier New"/>
              </a:rPr>
              <a:t>berechneNeueFelder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>
                <a:solidFill>
                  <a:srgbClr val="7F0055"/>
                </a:solidFill>
                <a:latin typeface="Courier New"/>
              </a:rPr>
              <a:t>boolean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[][] </a:t>
            </a:r>
            <a:r>
              <a:rPr lang="de-CH" sz="2000" b="1" dirty="0" err="1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pPr marL="118872" indent="0">
              <a:buNone/>
            </a:pPr>
            <a:r>
              <a:rPr lang="de-CH" sz="2000" b="1" dirty="0" smtClean="0">
                <a:solidFill>
                  <a:srgbClr val="7F0055"/>
                </a:solidFill>
                <a:latin typeface="Courier New"/>
              </a:rPr>
              <a:t>  </a:t>
            </a:r>
            <a:r>
              <a:rPr lang="de-CH" sz="2000" b="1" dirty="0" err="1" smtClean="0">
                <a:solidFill>
                  <a:srgbClr val="7F0055"/>
                </a:solidFill>
                <a:latin typeface="Courier New"/>
              </a:rPr>
              <a:t>for</a:t>
            </a:r>
            <a:r>
              <a:rPr lang="de-CH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de-CH" sz="20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 y = 0; y &lt; </a:t>
            </a:r>
            <a:r>
              <a:rPr lang="de-CH" sz="20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000" b="1" dirty="0" err="1">
                <a:solidFill>
                  <a:srgbClr val="000000"/>
                </a:solidFill>
                <a:latin typeface="Courier New"/>
              </a:rPr>
              <a:t>.getSizeY</a:t>
            </a:r>
            <a:r>
              <a:rPr lang="de-CH" sz="2000" b="1" dirty="0">
                <a:solidFill>
                  <a:srgbClr val="000000"/>
                </a:solidFill>
                <a:latin typeface="Courier New"/>
              </a:rPr>
              <a:t>(); y++) {</a:t>
            </a:r>
          </a:p>
          <a:p>
            <a:pPr marL="118872" indent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urier New"/>
              </a:rPr>
              <a:t>    for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err="1">
                <a:solidFill>
                  <a:srgbClr val="7F0055"/>
                </a:solidFill>
                <a:latin typeface="Courier New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 x = 0; x &lt; </a:t>
            </a:r>
            <a:r>
              <a:rPr lang="en-US" sz="2000" b="1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en-US" sz="2000" b="1" dirty="0" err="1">
                <a:solidFill>
                  <a:srgbClr val="000000"/>
                </a:solidFill>
                <a:latin typeface="Courier New"/>
              </a:rPr>
              <a:t>.getSizeX</a:t>
            </a:r>
            <a:r>
              <a:rPr lang="en-US" sz="2000" b="1" dirty="0">
                <a:solidFill>
                  <a:srgbClr val="000000"/>
                </a:solidFill>
                <a:latin typeface="Courier New"/>
              </a:rPr>
              <a:t>(); x++) {</a:t>
            </a:r>
          </a:p>
          <a:p>
            <a:pPr marL="118872" indent="0">
              <a:buNone/>
            </a:pPr>
            <a:r>
              <a:rPr lang="de-CH" sz="20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de-CH" sz="2000" dirty="0" err="1" smtClean="0">
                <a:solidFill>
                  <a:srgbClr val="000000"/>
                </a:solidFill>
                <a:latin typeface="Courier New"/>
              </a:rPr>
              <a:t>neueFelder</a:t>
            </a:r>
            <a:r>
              <a:rPr lang="de-CH" sz="2000" dirty="0" smtClean="0">
                <a:solidFill>
                  <a:srgbClr val="000000"/>
                </a:solidFill>
                <a:latin typeface="Courier New"/>
              </a:rPr>
              <a:t>[x</a:t>
            </a:r>
            <a:r>
              <a:rPr lang="de-CH" sz="2000" dirty="0">
                <a:solidFill>
                  <a:srgbClr val="000000"/>
                </a:solidFill>
                <a:latin typeface="Courier New"/>
              </a:rPr>
              <a:t>][y] = </a:t>
            </a:r>
            <a:r>
              <a:rPr lang="de-CH" sz="2000" dirty="0" err="1">
                <a:solidFill>
                  <a:srgbClr val="0000C0"/>
                </a:solidFill>
                <a:latin typeface="Courier New"/>
              </a:rPr>
              <a:t>world</a:t>
            </a:r>
            <a:r>
              <a:rPr lang="de-CH" sz="2000" dirty="0" err="1">
                <a:solidFill>
                  <a:srgbClr val="000000"/>
                </a:solidFill>
                <a:latin typeface="Courier New"/>
              </a:rPr>
              <a:t>.isLeaf</a:t>
            </a:r>
            <a:r>
              <a:rPr lang="de-CH" sz="2000" dirty="0">
                <a:solidFill>
                  <a:srgbClr val="000000"/>
                </a:solidFill>
                <a:latin typeface="Courier New"/>
              </a:rPr>
              <a:t>(x / 2, y / 2);</a:t>
            </a:r>
          </a:p>
          <a:p>
            <a:pPr marL="118872" indent="0">
              <a:buNone/>
            </a:pPr>
            <a:r>
              <a:rPr lang="de-CH" sz="2000" dirty="0" smtClean="0">
                <a:solidFill>
                  <a:srgbClr val="000000"/>
                </a:solidFill>
                <a:latin typeface="Courier New"/>
              </a:rPr>
              <a:t>    }</a:t>
            </a:r>
            <a:endParaRPr lang="de-CH" sz="20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dirty="0" smtClean="0">
                <a:solidFill>
                  <a:srgbClr val="000000"/>
                </a:solidFill>
                <a:latin typeface="Courier New"/>
              </a:rPr>
              <a:t>  }</a:t>
            </a:r>
            <a:endParaRPr lang="de-CH" sz="2000" dirty="0">
              <a:solidFill>
                <a:srgbClr val="000000"/>
              </a:solidFill>
              <a:latin typeface="Courier New"/>
            </a:endParaRPr>
          </a:p>
          <a:p>
            <a:pPr marL="118872" indent="0">
              <a:buNone/>
            </a:pPr>
            <a:r>
              <a:rPr lang="de-CH" sz="2000" dirty="0">
                <a:solidFill>
                  <a:srgbClr val="000000"/>
                </a:solidFill>
                <a:latin typeface="Courier New"/>
              </a:rPr>
              <a:t>}</a:t>
            </a:r>
          </a:p>
          <a:p>
            <a:pPr marL="118872" indent="0">
              <a:buNone/>
            </a:pPr>
            <a:endParaRPr lang="de-CH" sz="2400" dirty="0" smtClean="0"/>
          </a:p>
          <a:p>
            <a:pPr marL="118872" indent="0">
              <a:buNone/>
            </a:pPr>
            <a:r>
              <a:rPr lang="de-CH" sz="2400" dirty="0" smtClean="0"/>
              <a:t>Ob </a:t>
            </a:r>
            <a:r>
              <a:rPr lang="de-CH" sz="2400" b="1" dirty="0" smtClean="0"/>
              <a:t>im neuen Bild an Koordinate (</a:t>
            </a:r>
            <a:r>
              <a:rPr lang="de-CH" sz="2400" b="1" dirty="0" err="1" smtClean="0"/>
              <a:t>x,y</a:t>
            </a:r>
            <a:r>
              <a:rPr lang="de-CH" sz="2400" b="1" dirty="0" smtClean="0"/>
              <a:t>) </a:t>
            </a:r>
            <a:r>
              <a:rPr lang="de-CH" sz="2400" dirty="0" smtClean="0"/>
              <a:t>ein Kleeblatt liegt oder nicht, hängt davon ab, ob </a:t>
            </a:r>
            <a:r>
              <a:rPr lang="de-CH" sz="2400" b="1" dirty="0" smtClean="0"/>
              <a:t>im alten Bild an Koordinate (x/2, y/2) </a:t>
            </a:r>
            <a:r>
              <a:rPr lang="de-CH" sz="2400" dirty="0" smtClean="0"/>
              <a:t>ein Kleeblatt liegt oder nicht. </a:t>
            </a:r>
          </a:p>
        </p:txBody>
      </p:sp>
    </p:spTree>
    <p:extLst>
      <p:ext uri="{BB962C8B-B14F-4D97-AF65-F5344CB8AC3E}">
        <p14:creationId xmlns:p14="http://schemas.microsoft.com/office/powerpoint/2010/main" val="25265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467544" y="3081628"/>
            <a:ext cx="8424936" cy="707412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Wert eines Elements des Feldes auslesen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67544" y="2492896"/>
            <a:ext cx="8424936" cy="4193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Grösse des Feldes auslesen</a:t>
            </a:r>
            <a:endParaRPr lang="de-CH" sz="2000" dirty="0">
              <a:solidFill>
                <a:srgbClr val="FF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67544" y="1556792"/>
            <a:ext cx="8424936" cy="720080"/>
          </a:xfrm>
          <a:prstGeom prst="roundRect">
            <a:avLst>
              <a:gd name="adj" fmla="val 811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de-CH" sz="2000" dirty="0">
              <a:solidFill>
                <a:srgbClr val="FF0000"/>
              </a:solidFill>
            </a:endParaRPr>
          </a:p>
          <a:p>
            <a:pPr algn="r"/>
            <a:r>
              <a:rPr lang="de-CH" sz="2000" dirty="0" smtClean="0">
                <a:solidFill>
                  <a:srgbClr val="FF0000"/>
                </a:solidFill>
              </a:rPr>
              <a:t>Parameter </a:t>
            </a:r>
            <a:r>
              <a:rPr lang="de-CH" sz="2000" dirty="0" err="1" smtClean="0">
                <a:solidFill>
                  <a:srgbClr val="FF0000"/>
                </a:solidFill>
              </a:rPr>
              <a:t>saeulenWerte</a:t>
            </a:r>
            <a:r>
              <a:rPr lang="de-CH" sz="2000" dirty="0" smtClean="0">
                <a:solidFill>
                  <a:srgbClr val="FF0000"/>
                </a:solidFill>
              </a:rPr>
              <a:t> deklarieren: Feld mit </a:t>
            </a:r>
            <a:r>
              <a:rPr lang="de-CH" sz="2000" dirty="0" err="1" smtClean="0">
                <a:solidFill>
                  <a:srgbClr val="FF0000"/>
                </a:solidFill>
              </a:rPr>
              <a:t>int</a:t>
            </a:r>
            <a:r>
              <a:rPr lang="de-CH" sz="2000" dirty="0" smtClean="0">
                <a:solidFill>
                  <a:srgbClr val="FF0000"/>
                </a:solidFill>
              </a:rPr>
              <a:t> Werten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Säulendiagramm mit Kara:</a:t>
            </a:r>
            <a:br>
              <a:rPr lang="de-CH" dirty="0" smtClean="0"/>
            </a:br>
            <a:r>
              <a:rPr lang="de-CH" dirty="0" smtClean="0"/>
              <a:t>Array-Variable für Säulenhöhen</a:t>
            </a:r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467544" y="1556792"/>
            <a:ext cx="62646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2000" dirty="0" err="1"/>
              <a:t>void</a:t>
            </a:r>
            <a:r>
              <a:rPr lang="de-CH" sz="2000" dirty="0"/>
              <a:t> </a:t>
            </a:r>
            <a:r>
              <a:rPr lang="de-CH" sz="2000" dirty="0" err="1" smtClean="0"/>
              <a:t>zeichneSaeulenDiagramm</a:t>
            </a:r>
            <a:r>
              <a:rPr lang="de-CH" sz="2000" dirty="0" smtClean="0"/>
              <a:t>(</a:t>
            </a:r>
            <a:r>
              <a:rPr lang="de-CH" sz="2000" b="1" dirty="0" err="1" smtClean="0"/>
              <a:t>int</a:t>
            </a:r>
            <a:r>
              <a:rPr lang="de-CH" sz="2000" b="1" dirty="0"/>
              <a:t>[] </a:t>
            </a:r>
            <a:r>
              <a:rPr lang="de-CH" sz="2000" b="1" dirty="0" err="1"/>
              <a:t>saeulenHoehen</a:t>
            </a:r>
            <a:r>
              <a:rPr lang="de-CH" sz="2000" dirty="0"/>
              <a:t>) </a:t>
            </a:r>
            <a:r>
              <a:rPr lang="de-CH" sz="2000" dirty="0" smtClean="0"/>
              <a:t>{</a:t>
            </a:r>
          </a:p>
          <a:p>
            <a:endParaRPr lang="de-CH" sz="2000" dirty="0"/>
          </a:p>
          <a:p>
            <a:endParaRPr lang="de-CH" sz="2000" dirty="0" smtClean="0"/>
          </a:p>
          <a:p>
            <a:r>
              <a:rPr lang="de-CH" sz="2000" dirty="0" smtClean="0"/>
              <a:t>  </a:t>
            </a:r>
            <a:r>
              <a:rPr lang="de-CH" sz="2000" dirty="0" err="1"/>
              <a:t>for</a:t>
            </a:r>
            <a:r>
              <a:rPr lang="de-CH" sz="2000" dirty="0"/>
              <a:t> (</a:t>
            </a:r>
            <a:r>
              <a:rPr lang="de-CH" sz="2000" dirty="0" err="1"/>
              <a:t>int</a:t>
            </a:r>
            <a:r>
              <a:rPr lang="de-CH" sz="2000" dirty="0"/>
              <a:t> x = 0; x &lt; </a:t>
            </a:r>
            <a:r>
              <a:rPr lang="de-CH" sz="2000" b="1" dirty="0" err="1"/>
              <a:t>saeulenHoehen.length</a:t>
            </a:r>
            <a:r>
              <a:rPr lang="de-CH" sz="2000" dirty="0"/>
              <a:t>; x++) </a:t>
            </a:r>
            <a:r>
              <a:rPr lang="de-CH" sz="2000" dirty="0" smtClean="0"/>
              <a:t>{</a:t>
            </a:r>
          </a:p>
          <a:p>
            <a:endParaRPr lang="de-CH" sz="2000" dirty="0"/>
          </a:p>
          <a:p>
            <a:r>
              <a:rPr lang="de-CH" sz="2000" dirty="0"/>
              <a:t>    </a:t>
            </a:r>
            <a:r>
              <a:rPr lang="de-CH" sz="2000" dirty="0" err="1"/>
              <a:t>for</a:t>
            </a:r>
            <a:r>
              <a:rPr lang="de-CH" sz="2000" dirty="0"/>
              <a:t> (</a:t>
            </a:r>
            <a:r>
              <a:rPr lang="de-CH" sz="2000" dirty="0" err="1"/>
              <a:t>int</a:t>
            </a:r>
            <a:r>
              <a:rPr lang="de-CH" sz="2000" dirty="0"/>
              <a:t> y = 0; y &lt; </a:t>
            </a:r>
            <a:r>
              <a:rPr lang="de-CH" sz="2000" b="1" dirty="0" err="1"/>
              <a:t>saeulenHoehen</a:t>
            </a:r>
            <a:r>
              <a:rPr lang="de-CH" sz="2000" b="1" dirty="0"/>
              <a:t>[x]</a:t>
            </a:r>
            <a:r>
              <a:rPr lang="de-CH" sz="2000" dirty="0"/>
              <a:t>; y++) </a:t>
            </a:r>
            <a:r>
              <a:rPr lang="de-CH" sz="2000" dirty="0" smtClean="0"/>
              <a:t>{</a:t>
            </a:r>
          </a:p>
          <a:p>
            <a:endParaRPr lang="de-CH" sz="2000" dirty="0"/>
          </a:p>
          <a:p>
            <a:endParaRPr lang="de-CH" sz="2000" dirty="0" smtClean="0"/>
          </a:p>
          <a:p>
            <a:r>
              <a:rPr lang="de-CH" sz="2000" dirty="0" smtClean="0"/>
              <a:t>      </a:t>
            </a:r>
            <a:r>
              <a:rPr lang="de-CH" sz="2000" dirty="0" err="1"/>
              <a:t>world.setLeaf</a:t>
            </a:r>
            <a:r>
              <a:rPr lang="de-CH" sz="2000" dirty="0"/>
              <a:t>(x, </a:t>
            </a:r>
            <a:r>
              <a:rPr lang="de-CH" sz="2000" dirty="0" err="1"/>
              <a:t>world.getSizeY</a:t>
            </a:r>
            <a:r>
              <a:rPr lang="de-CH" sz="2000" dirty="0"/>
              <a:t>() - 1 - y, </a:t>
            </a:r>
            <a:r>
              <a:rPr lang="de-CH" sz="2000" dirty="0" err="1"/>
              <a:t>true</a:t>
            </a:r>
            <a:r>
              <a:rPr lang="de-CH" sz="2000" dirty="0"/>
              <a:t>);</a:t>
            </a:r>
          </a:p>
          <a:p>
            <a:r>
              <a:rPr lang="de-CH" sz="2000" dirty="0"/>
              <a:t>    }</a:t>
            </a:r>
          </a:p>
          <a:p>
            <a:r>
              <a:rPr lang="de-CH" sz="2000" dirty="0"/>
              <a:t>  }</a:t>
            </a:r>
          </a:p>
          <a:p>
            <a:r>
              <a:rPr lang="de-CH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11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Array-Variable für Säulenhöhen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de-CH" b="1" dirty="0" err="1" smtClean="0"/>
              <a:t>int</a:t>
            </a:r>
            <a:r>
              <a:rPr lang="de-CH" b="1" dirty="0"/>
              <a:t>[] </a:t>
            </a:r>
            <a:r>
              <a:rPr lang="de-CH" b="1" dirty="0" err="1" smtClean="0"/>
              <a:t>saeulenWerte</a:t>
            </a:r>
            <a:r>
              <a:rPr lang="de-CH" b="1" dirty="0" smtClean="0"/>
              <a:t> </a:t>
            </a:r>
            <a:r>
              <a:rPr lang="de-CH" b="1" dirty="0"/>
              <a:t>= </a:t>
            </a:r>
            <a:r>
              <a:rPr lang="de-CH" b="1" dirty="0" err="1"/>
              <a:t>new</a:t>
            </a:r>
            <a:r>
              <a:rPr lang="de-CH" b="1" dirty="0"/>
              <a:t> </a:t>
            </a:r>
            <a:r>
              <a:rPr lang="de-CH" b="1" dirty="0" err="1"/>
              <a:t>int</a:t>
            </a:r>
            <a:r>
              <a:rPr lang="de-CH" b="1" dirty="0"/>
              <a:t>[</a:t>
            </a:r>
            <a:r>
              <a:rPr lang="de-CH" b="1" dirty="0" err="1"/>
              <a:t>world.getSizeX</a:t>
            </a:r>
            <a:r>
              <a:rPr lang="de-CH" b="1" dirty="0" smtClean="0"/>
              <a:t>()];</a:t>
            </a:r>
          </a:p>
          <a:p>
            <a:endParaRPr lang="de-CH" dirty="0" smtClean="0"/>
          </a:p>
          <a:p>
            <a:r>
              <a:rPr lang="de-CH" dirty="0"/>
              <a:t>Variablen speichern Daten. Sie sind von einem bestimmten </a:t>
            </a:r>
            <a:r>
              <a:rPr lang="de-CH" dirty="0" smtClean="0"/>
              <a:t>Typ. </a:t>
            </a:r>
            <a:r>
              <a:rPr lang="de-CH" b="1" dirty="0" err="1"/>
              <a:t>saeulenWerte</a:t>
            </a:r>
            <a:r>
              <a:rPr lang="de-CH" b="1" dirty="0"/>
              <a:t> </a:t>
            </a:r>
            <a:r>
              <a:rPr lang="de-CH" dirty="0" smtClean="0"/>
              <a:t>ist eine Variable vom Typ </a:t>
            </a:r>
            <a:r>
              <a:rPr lang="de-CH" b="1" dirty="0" smtClean="0"/>
              <a:t>«Array von Ganzzahlen». </a:t>
            </a:r>
          </a:p>
          <a:p>
            <a:r>
              <a:rPr lang="de-CH" b="1" dirty="0" smtClean="0">
                <a:solidFill>
                  <a:srgbClr val="FF0000"/>
                </a:solidFill>
              </a:rPr>
              <a:t>Array bedeutet: Eine feste (nicht-veränderliche) Anzahl von Daten vom gleichen Typ, die über einen Index von 0..&lt;Anzahl-1&gt; angesprochen werden.</a:t>
            </a:r>
          </a:p>
          <a:p>
            <a:endParaRPr lang="de-CH" dirty="0" smtClean="0"/>
          </a:p>
          <a:p>
            <a:r>
              <a:rPr lang="de-CH" dirty="0" smtClean="0"/>
              <a:t>Variablen </a:t>
            </a:r>
            <a:r>
              <a:rPr lang="de-CH" dirty="0"/>
              <a:t>müssen </a:t>
            </a:r>
            <a:r>
              <a:rPr lang="de-CH" b="1" dirty="0"/>
              <a:t>definiert</a:t>
            </a:r>
            <a:r>
              <a:rPr lang="de-CH" dirty="0"/>
              <a:t> werden, d.h. ihr Typ muss festgelegt werden: </a:t>
            </a:r>
            <a:r>
              <a:rPr lang="de-CH" b="1" dirty="0" err="1"/>
              <a:t>int</a:t>
            </a:r>
            <a:r>
              <a:rPr lang="de-CH" b="1" dirty="0"/>
              <a:t>[] </a:t>
            </a:r>
            <a:r>
              <a:rPr lang="de-CH" b="1" dirty="0" err="1"/>
              <a:t>saeulenWerte</a:t>
            </a:r>
            <a:r>
              <a:rPr lang="de-CH" dirty="0" smtClean="0"/>
              <a:t>.</a:t>
            </a:r>
            <a:endParaRPr lang="de-CH" dirty="0"/>
          </a:p>
          <a:p>
            <a:r>
              <a:rPr lang="de-CH" dirty="0"/>
              <a:t>Variablen müssen </a:t>
            </a:r>
            <a:r>
              <a:rPr lang="de-CH" b="1" dirty="0"/>
              <a:t>initialisiert</a:t>
            </a:r>
            <a:r>
              <a:rPr lang="de-CH" dirty="0"/>
              <a:t> werden, d.h. es muss ihnen ein erster Wert zugewiesen werden: </a:t>
            </a:r>
            <a:r>
              <a:rPr lang="de-CH" b="1" dirty="0" err="1"/>
              <a:t>new</a:t>
            </a:r>
            <a:r>
              <a:rPr lang="de-CH" b="1" dirty="0"/>
              <a:t> </a:t>
            </a:r>
            <a:r>
              <a:rPr lang="de-CH" b="1" dirty="0" err="1"/>
              <a:t>int</a:t>
            </a:r>
            <a:r>
              <a:rPr lang="de-CH" b="1" dirty="0"/>
              <a:t>[</a:t>
            </a:r>
            <a:r>
              <a:rPr lang="de-CH" b="1" dirty="0" err="1"/>
              <a:t>world.getSizeX</a:t>
            </a:r>
            <a:r>
              <a:rPr lang="de-CH" b="1" dirty="0" smtClean="0"/>
              <a:t>()]</a:t>
            </a:r>
            <a:r>
              <a:rPr lang="de-CH" dirty="0" smtClean="0"/>
              <a:t>. Anschliessend haben alle Elemente den Wert 0: </a:t>
            </a:r>
            <a:r>
              <a:rPr lang="de-CH" dirty="0" err="1" smtClean="0"/>
              <a:t>saeulenWerte</a:t>
            </a:r>
            <a:r>
              <a:rPr lang="de-CH" dirty="0" smtClean="0"/>
              <a:t>[0] = </a:t>
            </a:r>
            <a:r>
              <a:rPr lang="de-CH" dirty="0" err="1" smtClean="0"/>
              <a:t>saeulenWerte</a:t>
            </a:r>
            <a:r>
              <a:rPr lang="de-CH" dirty="0" smtClean="0"/>
              <a:t>[1] = ... = </a:t>
            </a:r>
            <a:r>
              <a:rPr lang="de-CH" dirty="0" err="1" smtClean="0"/>
              <a:t>saeulenWerte</a:t>
            </a:r>
            <a:r>
              <a:rPr lang="de-CH" dirty="0" smtClean="0"/>
              <a:t>[</a:t>
            </a:r>
            <a:r>
              <a:rPr lang="de-CH" dirty="0" err="1" smtClean="0"/>
              <a:t>world.getSizeX</a:t>
            </a:r>
            <a:r>
              <a:rPr lang="de-CH" dirty="0" smtClean="0"/>
              <a:t>()-1] = 0.</a:t>
            </a:r>
          </a:p>
          <a:p>
            <a:endParaRPr lang="de-CH" dirty="0" smtClean="0"/>
          </a:p>
          <a:p>
            <a:r>
              <a:rPr lang="de-CH" dirty="0" smtClean="0"/>
              <a:t>Variablen </a:t>
            </a:r>
            <a:r>
              <a:rPr lang="de-CH" dirty="0"/>
              <a:t>können beliebig </a:t>
            </a:r>
            <a:r>
              <a:rPr lang="de-CH" b="1" dirty="0"/>
              <a:t>verändert werden:</a:t>
            </a:r>
            <a:r>
              <a:rPr lang="de-CH" dirty="0"/>
              <a:t> </a:t>
            </a:r>
            <a:br>
              <a:rPr lang="de-CH" dirty="0"/>
            </a:br>
            <a:r>
              <a:rPr lang="de-CH" dirty="0" err="1" smtClean="0"/>
              <a:t>saeulenWerte</a:t>
            </a:r>
            <a:r>
              <a:rPr lang="de-CH" dirty="0" smtClean="0"/>
              <a:t>[0] = 10; // ändert den Inhalt des ersten Arrayelements</a:t>
            </a:r>
          </a:p>
        </p:txBody>
      </p:sp>
    </p:spTree>
    <p:extLst>
      <p:ext uri="{BB962C8B-B14F-4D97-AF65-F5344CB8AC3E}">
        <p14:creationId xmlns:p14="http://schemas.microsoft.com/office/powerpoint/2010/main" val="14173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72816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060848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/>
          </a:p>
          <a:p>
            <a:endParaRPr lang="de-CH" b="1" dirty="0" smtClean="0"/>
          </a:p>
          <a:p>
            <a:endParaRPr lang="de-CH" b="1" dirty="0" smtClean="0"/>
          </a:p>
          <a:p>
            <a:endParaRPr lang="de-CH" b="1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1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988840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276872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endParaRPr lang="de-CH" b="1" dirty="0" smtClean="0"/>
          </a:p>
          <a:p>
            <a:r>
              <a:rPr lang="de-CH" b="1" dirty="0" err="1" smtClean="0"/>
              <a:t>int</a:t>
            </a:r>
            <a:r>
              <a:rPr lang="de-CH" b="1" dirty="0" smtClean="0"/>
              <a:t>[] </a:t>
            </a:r>
            <a:r>
              <a:rPr lang="de-CH" b="1" dirty="0" err="1" smtClean="0"/>
              <a:t>saeulenWerte</a:t>
            </a:r>
            <a:endParaRPr lang="de-CH" b="1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err="1" smtClean="0"/>
              <a:t>int</a:t>
            </a:r>
            <a:r>
              <a:rPr lang="de-CH" b="1" dirty="0" smtClean="0"/>
              <a:t>[3] = </a:t>
            </a:r>
          </a:p>
          <a:p>
            <a:r>
              <a:rPr lang="de-CH" b="1" dirty="0" smtClean="0"/>
              <a:t>{ 0, 0, 0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1043608" y="5733256"/>
            <a:ext cx="5796645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b="1" dirty="0" smtClean="0"/>
              <a:t>Auf dem «Notizzettel» der Methode ist nur mehr ein Verweis auf die Daten, die unabhängig von der Methode auf einem «globalen Notizzettel» existieren.</a:t>
            </a:r>
            <a:endParaRPr lang="de-CH" b="1" dirty="0"/>
          </a:p>
        </p:txBody>
      </p:sp>
      <p:sp>
        <p:nvSpPr>
          <p:cNvPr id="18" name="Textfeld 17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42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230189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518221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r>
              <a:rPr lang="de-CH" b="1" dirty="0" err="1" smtClean="0"/>
              <a:t>int</a:t>
            </a:r>
            <a:r>
              <a:rPr lang="de-CH" b="1" dirty="0" smtClean="0"/>
              <a:t> i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0, 0, 0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76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Säulendiagramm mit Kara:</a:t>
            </a:r>
            <a:br>
              <a:rPr lang="de-CH" dirty="0"/>
            </a:br>
            <a:r>
              <a:rPr lang="de-CH" dirty="0"/>
              <a:t>Programmausführung</a:t>
            </a:r>
          </a:p>
        </p:txBody>
      </p:sp>
      <p:sp>
        <p:nvSpPr>
          <p:cNvPr id="2" name="Rechteck 1"/>
          <p:cNvSpPr/>
          <p:nvPr/>
        </p:nvSpPr>
        <p:spPr>
          <a:xfrm>
            <a:off x="936104" y="1875596"/>
            <a:ext cx="48600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600" dirty="0" err="1"/>
              <a:t>public</a:t>
            </a:r>
            <a:r>
              <a:rPr lang="de-CH" sz="1600" dirty="0"/>
              <a:t> </a:t>
            </a:r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myProgram</a:t>
            </a:r>
            <a:r>
              <a:rPr lang="de-CH" sz="1600" dirty="0"/>
              <a:t>()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saeulenWerte</a:t>
            </a:r>
            <a:r>
              <a:rPr lang="de-CH" sz="1600" dirty="0"/>
              <a:t> = </a:t>
            </a:r>
            <a:r>
              <a:rPr lang="de-CH" sz="1600" dirty="0" err="1"/>
              <a:t>new</a:t>
            </a:r>
            <a:r>
              <a:rPr lang="de-CH" sz="1600" dirty="0"/>
              <a:t> </a:t>
            </a:r>
            <a:r>
              <a:rPr lang="de-CH" sz="1600" dirty="0" err="1"/>
              <a:t>int</a:t>
            </a:r>
            <a:r>
              <a:rPr lang="de-CH" sz="1600" dirty="0"/>
              <a:t>[</a:t>
            </a:r>
            <a:r>
              <a:rPr lang="de-CH" sz="1600" dirty="0" err="1"/>
              <a:t>world.getSizeX</a:t>
            </a:r>
            <a:r>
              <a:rPr lang="de-CH" sz="1600" dirty="0"/>
              <a:t>()];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i = 0; i &lt; </a:t>
            </a:r>
            <a:r>
              <a:rPr lang="de-CH" sz="1600" dirty="0" err="1"/>
              <a:t>saeulenWerte.length</a:t>
            </a:r>
            <a:r>
              <a:rPr lang="de-CH" sz="1600" dirty="0"/>
              <a:t>; i++)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saeulenWerte</a:t>
            </a:r>
            <a:r>
              <a:rPr lang="de-CH" sz="1600" dirty="0"/>
              <a:t>[i] = </a:t>
            </a:r>
            <a:r>
              <a:rPr lang="de-CH" sz="1600" dirty="0" err="1"/>
              <a:t>tools.intInput</a:t>
            </a:r>
            <a:r>
              <a:rPr lang="de-CH" sz="1600" dirty="0"/>
              <a:t>("Wert für Säule " + i);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saeulenWerte</a:t>
            </a:r>
            <a:r>
              <a:rPr lang="de-CH" sz="1600" dirty="0"/>
              <a:t>);</a:t>
            </a:r>
          </a:p>
          <a:p>
            <a:r>
              <a:rPr lang="de-CH" sz="1600" dirty="0"/>
              <a:t>}</a:t>
            </a:r>
          </a:p>
          <a:p>
            <a:endParaRPr lang="de-CH" sz="1600" dirty="0"/>
          </a:p>
          <a:p>
            <a:r>
              <a:rPr lang="de-CH" sz="1600" dirty="0" err="1"/>
              <a:t>void</a:t>
            </a:r>
            <a:r>
              <a:rPr lang="de-CH" sz="1600" dirty="0"/>
              <a:t> </a:t>
            </a:r>
            <a:r>
              <a:rPr lang="de-CH" sz="1600" dirty="0" err="1"/>
              <a:t>zeichneSaeulenDiagramm</a:t>
            </a:r>
            <a:r>
              <a:rPr lang="de-CH" sz="1600" dirty="0"/>
              <a:t>(</a:t>
            </a:r>
            <a:r>
              <a:rPr lang="de-CH" sz="1600" dirty="0" err="1"/>
              <a:t>int</a:t>
            </a:r>
            <a:r>
              <a:rPr lang="de-CH" sz="1600" dirty="0"/>
              <a:t>[] </a:t>
            </a:r>
            <a:r>
              <a:rPr lang="de-CH" sz="1600" dirty="0" err="1"/>
              <a:t>saeulenHoehen</a:t>
            </a:r>
            <a:r>
              <a:rPr lang="de-CH" sz="1600" dirty="0"/>
              <a:t>) {</a:t>
            </a:r>
          </a:p>
          <a:p>
            <a:r>
              <a:rPr lang="de-CH" sz="1600" dirty="0"/>
              <a:t>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x = 0; x &lt; </a:t>
            </a:r>
            <a:r>
              <a:rPr lang="de-CH" sz="1600" dirty="0" err="1"/>
              <a:t>saeulenHoehen.length</a:t>
            </a:r>
            <a:r>
              <a:rPr lang="de-CH" sz="1600" dirty="0"/>
              <a:t>; x++) {</a:t>
            </a:r>
          </a:p>
          <a:p>
            <a:r>
              <a:rPr lang="de-CH" sz="1600" dirty="0"/>
              <a:t>    </a:t>
            </a:r>
            <a:r>
              <a:rPr lang="de-CH" sz="1600" dirty="0" err="1"/>
              <a:t>for</a:t>
            </a:r>
            <a:r>
              <a:rPr lang="de-CH" sz="1600" dirty="0"/>
              <a:t> (</a:t>
            </a:r>
            <a:r>
              <a:rPr lang="de-CH" sz="1600" dirty="0" err="1"/>
              <a:t>int</a:t>
            </a:r>
            <a:r>
              <a:rPr lang="de-CH" sz="1600" dirty="0"/>
              <a:t> y = 0; y &lt; </a:t>
            </a:r>
            <a:r>
              <a:rPr lang="de-CH" sz="1600" dirty="0" err="1"/>
              <a:t>saeulenHoehen</a:t>
            </a:r>
            <a:r>
              <a:rPr lang="de-CH" sz="1600" dirty="0"/>
              <a:t>[x]; y++) {</a:t>
            </a:r>
          </a:p>
          <a:p>
            <a:r>
              <a:rPr lang="de-CH" sz="1600" dirty="0"/>
              <a:t>      </a:t>
            </a:r>
            <a:r>
              <a:rPr lang="de-CH" sz="1600" dirty="0" err="1"/>
              <a:t>world.setLeaf</a:t>
            </a:r>
            <a:r>
              <a:rPr lang="de-CH" sz="1600" dirty="0"/>
              <a:t>(x, </a:t>
            </a:r>
            <a:r>
              <a:rPr lang="de-CH" sz="1600" dirty="0" err="1"/>
              <a:t>world.getSizeY</a:t>
            </a:r>
            <a:r>
              <a:rPr lang="de-CH" sz="1600" dirty="0"/>
              <a:t>() - 1 - y, </a:t>
            </a:r>
            <a:r>
              <a:rPr lang="de-CH" sz="1600" dirty="0" err="1"/>
              <a:t>true</a:t>
            </a:r>
            <a:r>
              <a:rPr lang="de-CH" sz="1600" dirty="0"/>
              <a:t>);</a:t>
            </a:r>
          </a:p>
          <a:p>
            <a:r>
              <a:rPr lang="de-CH" sz="1600" dirty="0"/>
              <a:t>    }</a:t>
            </a:r>
          </a:p>
          <a:p>
            <a:r>
              <a:rPr lang="de-CH" sz="1600" dirty="0"/>
              <a:t>  }</a:t>
            </a:r>
          </a:p>
          <a:p>
            <a:r>
              <a:rPr lang="de-CH" sz="1600" dirty="0"/>
              <a:t>}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446213"/>
            <a:ext cx="386799" cy="62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Gerade Verbindung mit Pfeil 12"/>
          <p:cNvCxnSpPr/>
          <p:nvPr/>
        </p:nvCxnSpPr>
        <p:spPr>
          <a:xfrm>
            <a:off x="467544" y="2734245"/>
            <a:ext cx="504056" cy="23341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4644008" y="1710224"/>
            <a:ext cx="2021540" cy="236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788024" y="1949589"/>
            <a:ext cx="18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b="1" dirty="0" smtClean="0"/>
          </a:p>
          <a:p>
            <a:endParaRPr lang="de-CH" b="1" dirty="0" smtClean="0"/>
          </a:p>
          <a:p>
            <a:r>
              <a:rPr lang="de-CH" dirty="0" err="1" smtClean="0"/>
              <a:t>int</a:t>
            </a:r>
            <a:r>
              <a:rPr lang="de-CH" dirty="0" smtClean="0"/>
              <a:t> i = 0</a:t>
            </a:r>
          </a:p>
          <a:p>
            <a:r>
              <a:rPr lang="de-CH" dirty="0" err="1" smtClean="0"/>
              <a:t>int</a:t>
            </a:r>
            <a:r>
              <a:rPr lang="de-CH" dirty="0" smtClean="0"/>
              <a:t>[] </a:t>
            </a:r>
            <a:r>
              <a:rPr lang="de-CH" dirty="0" err="1" smtClean="0"/>
              <a:t>saeulenWerte</a:t>
            </a:r>
            <a:endParaRPr lang="de-CH" dirty="0"/>
          </a:p>
          <a:p>
            <a:r>
              <a:rPr lang="de-CH" dirty="0" smtClean="0"/>
              <a:t>Methode </a:t>
            </a:r>
            <a:r>
              <a:rPr lang="de-CH" b="1" dirty="0" err="1" smtClean="0"/>
              <a:t>myProgram</a:t>
            </a:r>
            <a:r>
              <a:rPr lang="de-CH" b="1" dirty="0" smtClean="0"/>
              <a:t> </a:t>
            </a:r>
          </a:p>
        </p:txBody>
      </p:sp>
      <p:pic>
        <p:nvPicPr>
          <p:cNvPr id="10" name="Picture 2" descr="http://www.y-hp.de/siegel/post-it-grafik/Postit_gelb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5" t="5301" r="4621" b="1961"/>
          <a:stretch/>
        </p:blipFill>
        <p:spPr bwMode="auto">
          <a:xfrm>
            <a:off x="6942948" y="1710224"/>
            <a:ext cx="2021540" cy="51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0800000" flipH="1" flipV="1">
            <a:off x="7293506" y="1922348"/>
            <a:ext cx="1368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int</a:t>
            </a:r>
            <a:r>
              <a:rPr lang="de-CH" dirty="0" smtClean="0"/>
              <a:t>[3] = </a:t>
            </a:r>
          </a:p>
          <a:p>
            <a:r>
              <a:rPr lang="de-CH" dirty="0" smtClean="0"/>
              <a:t>{ </a:t>
            </a:r>
            <a:r>
              <a:rPr lang="de-CH" b="1" dirty="0" smtClean="0">
                <a:solidFill>
                  <a:srgbClr val="FF0000"/>
                </a:solidFill>
              </a:rPr>
              <a:t>3</a:t>
            </a:r>
            <a:r>
              <a:rPr lang="de-CH" dirty="0" smtClean="0"/>
              <a:t>, 0, 0 }</a:t>
            </a:r>
            <a:endParaRPr lang="de-CH" dirty="0"/>
          </a:p>
        </p:txBody>
      </p:sp>
      <p:cxnSp>
        <p:nvCxnSpPr>
          <p:cNvPr id="6" name="Gewinkelte Verbindung 5"/>
          <p:cNvCxnSpPr/>
          <p:nvPr/>
        </p:nvCxnSpPr>
        <p:spPr>
          <a:xfrm flipV="1">
            <a:off x="6300195" y="2245513"/>
            <a:ext cx="1080117" cy="1039473"/>
          </a:xfrm>
          <a:prstGeom prst="bentConnector3">
            <a:avLst>
              <a:gd name="adj1" fmla="val 42063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 rot="10800000" flipH="1" flipV="1">
            <a:off x="7293506" y="5301208"/>
            <a:ext cx="1368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Globaler Speicher für das ganze Programm</a:t>
            </a:r>
            <a:endParaRPr lang="de-CH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695434"/>
            <a:ext cx="2160240" cy="90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4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3437</Words>
  <Application>Microsoft Office PowerPoint</Application>
  <PresentationFormat>Bildschirmpräsentation (4:3)</PresentationFormat>
  <Paragraphs>649</Paragraphs>
  <Slides>36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Modul</vt:lpstr>
      <vt:lpstr>JavaKara programmieren: Arrays: Ein ganzes Feld mit Daten</vt:lpstr>
      <vt:lpstr>Kara soll ein Benutzer-definiertes Säulendiagramm zeichnen</vt:lpstr>
      <vt:lpstr>Säulendiagramm mit Kara: Array-Variable für Säulenhöhen</vt:lpstr>
      <vt:lpstr>Säulendiagramm mit Kara: Array-Variable für Säulenhöhen</vt:lpstr>
      <vt:lpstr>Säulendiagramm mit Kara: Array-Variable für Säulenhöhen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mit Kara: Programmausführung</vt:lpstr>
      <vt:lpstr>Säulendiagramm zeichnen:  Arrays als Parameter</vt:lpstr>
      <vt:lpstr>Säulendiagramm zeichnen:  Arrays als Parameter</vt:lpstr>
      <vt:lpstr>JavaKara programmieren: Arrays: Bildbearbeitung</vt:lpstr>
      <vt:lpstr>Die Welt von Kara: Zwei-dimensionaler Array</vt:lpstr>
      <vt:lpstr>Ein Kleeblattbild «aufhellen»:  Jede zweite Zeile auf weiss setzen</vt:lpstr>
      <vt:lpstr>Ein Kleeblattbild «aufhellen»:  Jede zweite Zeile auf weiss setzen</vt:lpstr>
      <vt:lpstr>Ein Kleeblattbild «aufhellen»:  Jede zweite Zeile auf weiss setzen</vt:lpstr>
      <vt:lpstr>Ein Bild um Faktor zwei vergrössern</vt:lpstr>
      <vt:lpstr>Ein Bild um Faktor zwei vergrössern</vt:lpstr>
      <vt:lpstr>Ein Bild um Faktor zwei vergrössern</vt:lpstr>
      <vt:lpstr>Ein Bild um Faktor zwei vergrössern</vt:lpstr>
      <vt:lpstr>Ein Bild um Faktor zwei vergrössern</vt:lpstr>
      <vt:lpstr>Ein Bild um Faktor zwei vergrössern</vt:lpstr>
      <vt:lpstr>Ein Bild um Faktor zwei vergrössern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JavaKara programmieren: Methoden</dc:title>
  <dc:creator>rarenivo</dc:creator>
  <cp:lastModifiedBy>rarenivo</cp:lastModifiedBy>
  <cp:revision>100</cp:revision>
  <cp:lastPrinted>2012-12-03T19:13:53Z</cp:lastPrinted>
  <dcterms:created xsi:type="dcterms:W3CDTF">2011-09-17T08:08:53Z</dcterms:created>
  <dcterms:modified xsi:type="dcterms:W3CDTF">2012-12-03T19:14:11Z</dcterms:modified>
</cp:coreProperties>
</file>