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93" r:id="rId3"/>
    <p:sldId id="268" r:id="rId4"/>
    <p:sldId id="292" r:id="rId5"/>
    <p:sldId id="291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59" r:id="rId15"/>
    <p:sldId id="287" r:id="rId16"/>
    <p:sldId id="266" r:id="rId17"/>
    <p:sldId id="267" r:id="rId18"/>
    <p:sldId id="269" r:id="rId19"/>
    <p:sldId id="270" r:id="rId20"/>
    <p:sldId id="272" r:id="rId21"/>
    <p:sldId id="283" r:id="rId22"/>
    <p:sldId id="284" r:id="rId23"/>
    <p:sldId id="285" r:id="rId24"/>
    <p:sldId id="286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8" r:id="rId36"/>
    <p:sldId id="295" r:id="rId37"/>
    <p:sldId id="296" r:id="rId38"/>
    <p:sldId id="289" r:id="rId39"/>
    <p:sldId id="290" r:id="rId4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38" y="-84"/>
      </p:cViewPr>
      <p:guideLst>
        <p:guide orient="horz" pos="39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E7496-1880-4E6F-8985-382104979AF3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861B4-769B-468F-9856-3F7437A1D9A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4942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7861B4-769B-468F-9856-3F7437A1D9AE}" type="slidenum">
              <a:rPr lang="de-CH" smtClean="0"/>
              <a:t>34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56814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7861B4-769B-468F-9856-3F7437A1D9AE}" type="slidenum">
              <a:rPr lang="de-CH" smtClean="0"/>
              <a:t>39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7079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  <p:sp>
        <p:nvSpPr>
          <p:cNvPr id="10" name="Rechtec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  <p:sp>
        <p:nvSpPr>
          <p:cNvPr id="12" name="Rechtec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11" name="Rechtec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3BF5C9C-6665-4FBC-B7EB-5C8B5870D064}" type="datetimeFigureOut">
              <a:rPr lang="de-CH" smtClean="0"/>
              <a:t>10.10.2011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JavaKara programmieren:</a:t>
            </a:r>
            <a:br>
              <a:rPr lang="de-CH" dirty="0" smtClean="0"/>
            </a:br>
            <a:r>
              <a:rPr lang="de-CH" dirty="0" smtClean="0"/>
              <a:t>Methoden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 smtClean="0"/>
              <a:t>Eine Einführung in den Kontrollfluss durch ein JavaKara-Programm: </a:t>
            </a:r>
          </a:p>
          <a:p>
            <a:r>
              <a:rPr lang="de-CH" dirty="0" smtClean="0"/>
              <a:t>- Aufruf von Methoden (ohne Parameter, ohne Rückgabewerte)</a:t>
            </a:r>
          </a:p>
          <a:p>
            <a:r>
              <a:rPr lang="de-CH" dirty="0" smtClean="0"/>
              <a:t>- Programmausführung mit Call </a:t>
            </a:r>
            <a:r>
              <a:rPr lang="de-CH" dirty="0" err="1" smtClean="0"/>
              <a:t>Stack</a:t>
            </a:r>
            <a:endParaRPr lang="de-CH" dirty="0"/>
          </a:p>
          <a:p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22195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Zeile für Zeile für Zeile</a:t>
            </a:r>
            <a:endParaRPr lang="de-C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61" y="259022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568" y="287826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58181"/>
            <a:ext cx="29718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652" y="2204864"/>
            <a:ext cx="1271588" cy="130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260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Zeile für Zeile für Zeile</a:t>
            </a:r>
            <a:endParaRPr lang="de-C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61" y="280625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568" y="3094285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58181"/>
            <a:ext cx="29718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536" y="2204864"/>
            <a:ext cx="1271588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28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Zeile für Zeile für Zeile</a:t>
            </a:r>
            <a:endParaRPr lang="de-C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61" y="302227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568" y="331030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58181"/>
            <a:ext cx="29718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536" y="2204864"/>
            <a:ext cx="1271588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781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Zeile für Zeile für Zeile</a:t>
            </a:r>
            <a:endParaRPr lang="de-C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61" y="323830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568" y="3526333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58181"/>
            <a:ext cx="29718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536" y="2204864"/>
            <a:ext cx="1271588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107504" y="3933056"/>
            <a:ext cx="28350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Der Prozessor</a:t>
            </a:r>
            <a:endParaRPr lang="de-CH" b="1" dirty="0"/>
          </a:p>
          <a:p>
            <a:r>
              <a:rPr lang="de-CH" dirty="0" smtClean="0"/>
              <a:t>Bei JavaKara ist der Start immer in </a:t>
            </a:r>
            <a:r>
              <a:rPr lang="de-CH" dirty="0" err="1" smtClean="0"/>
              <a:t>myProgram</a:t>
            </a:r>
            <a:r>
              <a:rPr lang="de-CH" dirty="0" smtClean="0"/>
              <a:t>().</a:t>
            </a:r>
          </a:p>
          <a:p>
            <a:endParaRPr lang="de-CH" dirty="0"/>
          </a:p>
          <a:p>
            <a:r>
              <a:rPr lang="de-CH" dirty="0" smtClean="0"/>
              <a:t>Wenn diese Methode abgearbeitet ist, hat der Prozessor seine Arbeit erledigt.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915816" y="393305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Das Programm</a:t>
            </a:r>
          </a:p>
          <a:p>
            <a:r>
              <a:rPr lang="de-CH" dirty="0" smtClean="0"/>
              <a:t>Der Programmtext, der ausgeführt werden soll.</a:t>
            </a:r>
            <a:endParaRPr lang="de-CH" dirty="0"/>
          </a:p>
        </p:txBody>
      </p:sp>
      <p:sp>
        <p:nvSpPr>
          <p:cNvPr id="9" name="Textfeld 8"/>
          <p:cNvSpPr txBox="1"/>
          <p:nvPr/>
        </p:nvSpPr>
        <p:spPr>
          <a:xfrm>
            <a:off x="5436096" y="3933056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Die Welt («Daten»)</a:t>
            </a:r>
          </a:p>
          <a:p>
            <a:r>
              <a:rPr lang="de-CH" dirty="0" smtClean="0"/>
              <a:t>Die Welt, in der das Programm ausgeführt werden soll. Sie enthält den Käfer, den der Prozessor steuert.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0748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Ein komplizierteres Programm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22"/>
          <a:stretch/>
        </p:blipFill>
        <p:spPr bwMode="auto">
          <a:xfrm>
            <a:off x="1475338" y="1628800"/>
            <a:ext cx="3024654" cy="218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628800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1916832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5436096" y="1700808"/>
            <a:ext cx="2088232" cy="207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07504" y="3933056"/>
            <a:ext cx="28350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Der Prozessor</a:t>
            </a:r>
            <a:endParaRPr lang="de-CH" b="1" dirty="0"/>
          </a:p>
          <a:p>
            <a:r>
              <a:rPr lang="de-CH" dirty="0" smtClean="0"/>
              <a:t>Er weiss, welche Programmzeile er als nächstes ausführen muss. </a:t>
            </a:r>
          </a:p>
          <a:p>
            <a:endParaRPr lang="de-CH" dirty="0"/>
          </a:p>
          <a:p>
            <a:r>
              <a:rPr lang="de-CH" dirty="0" smtClean="0"/>
              <a:t>Er muss neu beim Aufruf einer Methode merken, von welcher Programmzeile aus er eine Methode aufgerufen hat.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2915816" y="393305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Das Programm</a:t>
            </a:r>
          </a:p>
          <a:p>
            <a:r>
              <a:rPr lang="de-CH" dirty="0" smtClean="0"/>
              <a:t>Es enthält jetzt eigene Methoden, die eigene Methoden aufrufen.</a:t>
            </a:r>
            <a:endParaRPr lang="de-CH" dirty="0"/>
          </a:p>
        </p:txBody>
      </p:sp>
      <p:sp>
        <p:nvSpPr>
          <p:cNvPr id="12" name="Textfeld 11"/>
          <p:cNvSpPr txBox="1"/>
          <p:nvPr/>
        </p:nvSpPr>
        <p:spPr>
          <a:xfrm>
            <a:off x="5436096" y="3933056"/>
            <a:ext cx="3528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Die Notizen des Prozessors </a:t>
            </a:r>
            <a:br>
              <a:rPr lang="de-CH" b="1" dirty="0" smtClean="0"/>
            </a:br>
            <a:r>
              <a:rPr lang="de-CH" b="1" dirty="0" smtClean="0"/>
              <a:t>(«Call </a:t>
            </a:r>
            <a:r>
              <a:rPr lang="de-CH" b="1" dirty="0" err="1" smtClean="0"/>
              <a:t>Stack</a:t>
            </a:r>
            <a:r>
              <a:rPr lang="de-CH" b="1" dirty="0" smtClean="0"/>
              <a:t>»)</a:t>
            </a:r>
          </a:p>
          <a:p>
            <a:r>
              <a:rPr lang="de-CH" dirty="0" smtClean="0"/>
              <a:t>Mit einem Stapel von Notizkarten kann sich der Prozessor merken, von welcher Programmzeile aus er eine Methode aufgerufen hat.</a:t>
            </a:r>
            <a:r>
              <a:rPr lang="de-CH" dirty="0"/>
              <a:t> </a:t>
            </a:r>
            <a:endParaRPr lang="de-CH" dirty="0" smtClean="0"/>
          </a:p>
          <a:p>
            <a:endParaRPr lang="de-CH" dirty="0"/>
          </a:p>
          <a:p>
            <a:r>
              <a:rPr lang="de-CH" dirty="0" smtClean="0"/>
              <a:t>Alternativ als Tabelle dargestellt.</a:t>
            </a:r>
          </a:p>
        </p:txBody>
      </p:sp>
    </p:spTree>
    <p:extLst>
      <p:ext uri="{BB962C8B-B14F-4D97-AF65-F5344CB8AC3E}">
        <p14:creationId xmlns:p14="http://schemas.microsoft.com/office/powerpoint/2010/main" val="200599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Anleitung für ein Rollenspiel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22"/>
          <a:stretch/>
        </p:blipFill>
        <p:spPr bwMode="auto">
          <a:xfrm>
            <a:off x="1475338" y="1628800"/>
            <a:ext cx="3024654" cy="218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628800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1916832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5436096" y="1700808"/>
            <a:ext cx="2088232" cy="207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107504" y="3933056"/>
            <a:ext cx="28350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Der Prozessor</a:t>
            </a:r>
            <a:endParaRPr lang="de-CH" b="1" dirty="0"/>
          </a:p>
          <a:p>
            <a:r>
              <a:rPr lang="de-CH" dirty="0" smtClean="0"/>
              <a:t>Eine Schülerin spielt den Prozessor. Sie hat die Hauptrolle in dieser Aufführung. 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2915816" y="3933056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Das Programm</a:t>
            </a:r>
          </a:p>
          <a:p>
            <a:r>
              <a:rPr lang="de-CH" dirty="0" smtClean="0"/>
              <a:t>Je ein Schüler erhält eine Methode des </a:t>
            </a:r>
            <a:r>
              <a:rPr lang="de-CH" dirty="0" err="1" smtClean="0"/>
              <a:t>auszu</a:t>
            </a:r>
            <a:r>
              <a:rPr lang="de-CH" dirty="0" smtClean="0"/>
              <a:t>-führenden Programms. Damit muss der Prozessor rumlaufen, das soll den Methodenaufruf verdeutlichen.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436096" y="3933056"/>
            <a:ext cx="33843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Die Notizen des Prozessors </a:t>
            </a:r>
            <a:br>
              <a:rPr lang="de-CH" b="1" dirty="0" smtClean="0"/>
            </a:br>
            <a:r>
              <a:rPr lang="de-CH" b="1" dirty="0" smtClean="0"/>
              <a:t>(«Call </a:t>
            </a:r>
            <a:r>
              <a:rPr lang="de-CH" b="1" dirty="0" err="1" smtClean="0"/>
              <a:t>Stack</a:t>
            </a:r>
            <a:r>
              <a:rPr lang="de-CH" b="1" dirty="0" smtClean="0"/>
              <a:t>»)</a:t>
            </a:r>
          </a:p>
          <a:p>
            <a:r>
              <a:rPr lang="de-CH" dirty="0" smtClean="0"/>
              <a:t>Die Schülerin, welche den </a:t>
            </a:r>
            <a:r>
              <a:rPr lang="de-CH" dirty="0" err="1" smtClean="0"/>
              <a:t>Prozesser</a:t>
            </a:r>
            <a:r>
              <a:rPr lang="de-CH" dirty="0" smtClean="0"/>
              <a:t> spielt , erhält einen Stapel Notizzettel. Bei jedem Methodenaufruf schreibt sie auf einen neuen Zettel, aus welcher Methode und Zeile der Aufruf kommt.</a:t>
            </a:r>
          </a:p>
        </p:txBody>
      </p:sp>
    </p:spTree>
    <p:extLst>
      <p:ext uri="{BB962C8B-B14F-4D97-AF65-F5344CB8AC3E}">
        <p14:creationId xmlns:p14="http://schemas.microsoft.com/office/powerpoint/2010/main" val="91589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628800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1916832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5436096" y="1700808"/>
            <a:ext cx="2088232" cy="207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71194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53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44621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2734245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672853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38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45432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3742357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865311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51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6021288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6309320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004048" y="2060848"/>
            <a:ext cx="2088232" cy="2077792"/>
            <a:chOff x="5436096" y="1700808"/>
            <a:chExt cx="2088232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5765914" y="1940173"/>
              <a:ext cx="118654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dreiViertel</a:t>
              </a:r>
              <a:r>
                <a:rPr lang="de-CH" dirty="0" smtClean="0"/>
                <a:t/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15</a:t>
              </a:r>
              <a:endParaRPr lang="de-CH" dirty="0"/>
            </a:p>
          </p:txBody>
        </p:sp>
      </p:grpSp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482180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dreiViertelDrehung</a:t>
                      </a:r>
                      <a:r>
                        <a:rPr lang="de-CH" dirty="0" smtClean="0"/>
                        <a:t>: 15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5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Ein ganz einfaches Programm: </a:t>
            </a:r>
            <a:br>
              <a:rPr lang="de-CH" dirty="0" smtClean="0"/>
            </a:br>
            <a:r>
              <a:rPr lang="de-CH" dirty="0" smtClean="0"/>
              <a:t>Kara dreht sich um</a:t>
            </a:r>
            <a:endParaRPr lang="de-CH" dirty="0"/>
          </a:p>
        </p:txBody>
      </p:sp>
      <p:sp>
        <p:nvSpPr>
          <p:cNvPr id="18" name="Inhaltsplatzhalter 1"/>
          <p:cNvSpPr txBox="1">
            <a:spLocks/>
          </p:cNvSpPr>
          <p:nvPr/>
        </p:nvSpPr>
        <p:spPr>
          <a:xfrm>
            <a:off x="457200" y="1628800"/>
            <a:ext cx="5410944" cy="4030073"/>
          </a:xfrm>
          <a:prstGeom prst="rect">
            <a:avLst/>
          </a:prstGeom>
        </p:spPr>
        <p:txBody>
          <a:bodyPr/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Font typeface="Wingdings 2"/>
              <a:buNone/>
            </a:pP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 smtClean="0"/>
              <a:t>void</a:t>
            </a:r>
            <a:r>
              <a:rPr lang="de-CH" dirty="0" smtClean="0"/>
              <a:t> </a:t>
            </a:r>
            <a:r>
              <a:rPr lang="de-CH" dirty="0" err="1" smtClean="0"/>
              <a:t>myProgram</a:t>
            </a:r>
            <a:r>
              <a:rPr lang="de-CH" dirty="0" smtClean="0"/>
              <a:t>() {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  </a:t>
            </a:r>
            <a:r>
              <a:rPr lang="de-CH" dirty="0" err="1" smtClean="0"/>
              <a:t>kara.turnRight</a:t>
            </a:r>
            <a:r>
              <a:rPr lang="de-CH" dirty="0" smtClean="0"/>
              <a:t>();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  </a:t>
            </a:r>
            <a:r>
              <a:rPr lang="de-CH" dirty="0" err="1" smtClean="0"/>
              <a:t>kara.turnRight</a:t>
            </a:r>
            <a:r>
              <a:rPr lang="de-CH" dirty="0" smtClean="0"/>
              <a:t>();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}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7702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437112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4725144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004048" y="2060848"/>
            <a:ext cx="2088232" cy="2077792"/>
            <a:chOff x="5436096" y="1700808"/>
            <a:chExt cx="2088232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5765914" y="1940173"/>
              <a:ext cx="118654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dreiViertel</a:t>
              </a:r>
              <a:r>
                <a:rPr lang="de-CH" dirty="0" smtClean="0"/>
                <a:t/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15</a:t>
              </a:r>
              <a:endParaRPr lang="de-CH" dirty="0"/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4788024" y="2213248"/>
            <a:ext cx="2088232" cy="2077792"/>
            <a:chOff x="5436096" y="1700808"/>
            <a:chExt cx="2088232" cy="2077792"/>
          </a:xfrm>
        </p:grpSpPr>
        <p:pic>
          <p:nvPicPr>
            <p:cNvPr id="16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feld 16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halbe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28</a:t>
              </a:r>
              <a:endParaRPr lang="de-CH" dirty="0"/>
            </a:p>
          </p:txBody>
        </p:sp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794406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halbeDrehung</a:t>
                      </a:r>
                      <a:r>
                        <a:rPr lang="de-CH" dirty="0" smtClean="0"/>
                        <a:t>: 28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dreiViertelDrehung</a:t>
                      </a:r>
                      <a:r>
                        <a:rPr lang="de-CH" dirty="0" smtClean="0"/>
                        <a:t>: 15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60645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4894485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004048" y="2060848"/>
            <a:ext cx="2088232" cy="2077792"/>
            <a:chOff x="5436096" y="1700808"/>
            <a:chExt cx="2088232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5765914" y="1940173"/>
              <a:ext cx="118654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dreiViertel</a:t>
              </a:r>
              <a:r>
                <a:rPr lang="de-CH" dirty="0" smtClean="0"/>
                <a:t/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15</a:t>
              </a:r>
              <a:endParaRPr lang="de-CH" dirty="0"/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4788024" y="2213248"/>
            <a:ext cx="2088232" cy="2077792"/>
            <a:chOff x="5436096" y="1700808"/>
            <a:chExt cx="2088232" cy="2077792"/>
          </a:xfrm>
        </p:grpSpPr>
        <p:pic>
          <p:nvPicPr>
            <p:cNvPr id="16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feld 16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halbe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28</a:t>
              </a:r>
              <a:endParaRPr lang="de-CH" dirty="0"/>
            </a:p>
          </p:txBody>
        </p:sp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012907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halbeDrehung</a:t>
                      </a:r>
                      <a:r>
                        <a:rPr lang="de-CH" dirty="0" smtClean="0"/>
                        <a:t>: 28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dreiViertelDrehung</a:t>
                      </a:r>
                      <a:r>
                        <a:rPr lang="de-CH" dirty="0" smtClean="0"/>
                        <a:t>: 15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25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82247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511050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004048" y="2060848"/>
            <a:ext cx="2088232" cy="2077792"/>
            <a:chOff x="5436096" y="1700808"/>
            <a:chExt cx="2088232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5765914" y="1940173"/>
              <a:ext cx="118654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dreiViertel</a:t>
              </a:r>
              <a:r>
                <a:rPr lang="de-CH" dirty="0" smtClean="0"/>
                <a:t/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15</a:t>
              </a:r>
              <a:endParaRPr lang="de-CH" dirty="0"/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4788024" y="2213248"/>
            <a:ext cx="2088232" cy="2077792"/>
            <a:chOff x="5436096" y="1700808"/>
            <a:chExt cx="2088232" cy="2077792"/>
          </a:xfrm>
        </p:grpSpPr>
        <p:pic>
          <p:nvPicPr>
            <p:cNvPr id="16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feld 16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halbe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28</a:t>
              </a:r>
              <a:endParaRPr lang="de-CH" dirty="0"/>
            </a:p>
          </p:txBody>
        </p:sp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415487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halbeDrehung</a:t>
                      </a:r>
                      <a:r>
                        <a:rPr lang="de-CH" dirty="0" smtClean="0"/>
                        <a:t>: 28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dreiViertelDrehung</a:t>
                      </a:r>
                      <a:r>
                        <a:rPr lang="de-CH" dirty="0" smtClean="0"/>
                        <a:t>: 15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00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5013176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5301208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004048" y="2060848"/>
            <a:ext cx="2088232" cy="2077792"/>
            <a:chOff x="5436096" y="1700808"/>
            <a:chExt cx="2088232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5765914" y="1940173"/>
              <a:ext cx="118654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dreiViertel</a:t>
              </a:r>
              <a:r>
                <a:rPr lang="de-CH" dirty="0" smtClean="0"/>
                <a:t/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15</a:t>
              </a:r>
              <a:endParaRPr lang="de-CH" dirty="0"/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4788024" y="2213248"/>
            <a:ext cx="2088232" cy="2077792"/>
            <a:chOff x="5436096" y="1700808"/>
            <a:chExt cx="2088232" cy="2077792"/>
          </a:xfrm>
        </p:grpSpPr>
        <p:pic>
          <p:nvPicPr>
            <p:cNvPr id="16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feld 16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halbe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28</a:t>
              </a:r>
              <a:endParaRPr lang="de-CH" dirty="0"/>
            </a:p>
          </p:txBody>
        </p:sp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806257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halbeDrehung</a:t>
                      </a:r>
                      <a:r>
                        <a:rPr lang="de-CH" dirty="0" smtClean="0"/>
                        <a:t>: 28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dreiViertelDrehung</a:t>
                      </a:r>
                      <a:r>
                        <a:rPr lang="de-CH" dirty="0" smtClean="0"/>
                        <a:t>: 15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6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5229200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5517232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004048" y="2060848"/>
            <a:ext cx="2088232" cy="2077792"/>
            <a:chOff x="5436096" y="1700808"/>
            <a:chExt cx="2088232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5765914" y="1940173"/>
              <a:ext cx="118654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dreiViertel</a:t>
              </a:r>
              <a:r>
                <a:rPr lang="de-CH" dirty="0" smtClean="0"/>
                <a:t/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15</a:t>
              </a:r>
              <a:endParaRPr lang="de-CH" dirty="0"/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4788024" y="2213248"/>
            <a:ext cx="2088232" cy="2077792"/>
            <a:chOff x="5436096" y="1700808"/>
            <a:chExt cx="2088232" cy="2077792"/>
          </a:xfrm>
        </p:grpSpPr>
        <p:pic>
          <p:nvPicPr>
            <p:cNvPr id="16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feld 16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halbe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28</a:t>
              </a:r>
              <a:endParaRPr lang="de-CH" dirty="0"/>
            </a:p>
          </p:txBody>
        </p:sp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448748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halbeDrehung</a:t>
                      </a:r>
                      <a:r>
                        <a:rPr lang="de-CH" dirty="0" smtClean="0"/>
                        <a:t>: 28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dreiViertelDrehung</a:t>
                      </a:r>
                      <a:r>
                        <a:rPr lang="de-CH" dirty="0" smtClean="0"/>
                        <a:t>: 15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47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619062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647866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004048" y="2060848"/>
            <a:ext cx="2088232" cy="2077792"/>
            <a:chOff x="5436096" y="1700808"/>
            <a:chExt cx="2088232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5765914" y="1940173"/>
              <a:ext cx="118654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dreiViertel</a:t>
              </a:r>
              <a:r>
                <a:rPr lang="de-CH" dirty="0" smtClean="0"/>
                <a:t/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15</a:t>
              </a:r>
              <a:endParaRPr lang="de-CH" dirty="0"/>
            </a:p>
          </p:txBody>
        </p:sp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142252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dreiViertelDrehung</a:t>
                      </a:r>
                      <a:r>
                        <a:rPr lang="de-CH" dirty="0" smtClean="0"/>
                        <a:t>: 15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87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437112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4725144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004048" y="2060848"/>
            <a:ext cx="2088232" cy="2077792"/>
            <a:chOff x="5436096" y="1700808"/>
            <a:chExt cx="2088232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5765914" y="1940173"/>
              <a:ext cx="118654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dreiViertel</a:t>
              </a:r>
              <a:r>
                <a:rPr lang="de-CH" dirty="0" smtClean="0"/>
                <a:t/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15</a:t>
              </a:r>
              <a:endParaRPr lang="de-CH" dirty="0"/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4788024" y="2213248"/>
            <a:ext cx="2088232" cy="2077792"/>
            <a:chOff x="5436096" y="1700808"/>
            <a:chExt cx="2088232" cy="2077792"/>
          </a:xfrm>
        </p:grpSpPr>
        <p:pic>
          <p:nvPicPr>
            <p:cNvPr id="16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feld 16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halbe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29</a:t>
              </a:r>
              <a:endParaRPr lang="de-CH" dirty="0"/>
            </a:p>
          </p:txBody>
        </p:sp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547279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halbeDrehung</a:t>
                      </a:r>
                      <a:r>
                        <a:rPr lang="de-CH" dirty="0" smtClean="0"/>
                        <a:t>: 29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dreiViertelDrehung</a:t>
                      </a:r>
                      <a:r>
                        <a:rPr lang="de-CH" dirty="0" smtClean="0"/>
                        <a:t>: 15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96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640665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6694685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004048" y="2060848"/>
            <a:ext cx="2088232" cy="2077792"/>
            <a:chOff x="5436096" y="1700808"/>
            <a:chExt cx="2088232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5765914" y="1940173"/>
              <a:ext cx="118654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dreiViertel</a:t>
              </a:r>
              <a:r>
                <a:rPr lang="de-CH" dirty="0" smtClean="0"/>
                <a:t/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15</a:t>
              </a:r>
              <a:endParaRPr lang="de-CH" dirty="0"/>
            </a:p>
          </p:txBody>
        </p:sp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286334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dreiViertelDrehung</a:t>
                      </a:r>
                      <a:r>
                        <a:rPr lang="de-CH" dirty="0" smtClean="0"/>
                        <a:t>: 15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3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59834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3886373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127211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89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24641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4534445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5004048" y="2060848"/>
            <a:ext cx="2088232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18654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dreiViertel</a:t>
              </a:r>
              <a:r>
                <a:rPr lang="de-CH" dirty="0" smtClean="0"/>
                <a:t/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16</a:t>
              </a:r>
              <a:endParaRPr lang="de-CH" dirty="0"/>
            </a:p>
          </p:txBody>
        </p:sp>
      </p:grpSp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565782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dreiViertelDrehung</a:t>
                      </a:r>
                      <a:r>
                        <a:rPr lang="de-CH" dirty="0" smtClean="0"/>
                        <a:t>: 16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1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Ein ganz einfaches Programm: </a:t>
            </a:r>
            <a:br>
              <a:rPr lang="de-CH" dirty="0" smtClean="0"/>
            </a:br>
            <a:r>
              <a:rPr lang="de-CH" dirty="0" smtClean="0"/>
              <a:t>Einen neuen «Befehl» einführen</a:t>
            </a:r>
            <a:endParaRPr lang="de-CH" dirty="0"/>
          </a:p>
        </p:txBody>
      </p:sp>
      <p:sp>
        <p:nvSpPr>
          <p:cNvPr id="18" name="Inhaltsplatzhalter 1"/>
          <p:cNvSpPr txBox="1">
            <a:spLocks/>
          </p:cNvSpPr>
          <p:nvPr/>
        </p:nvSpPr>
        <p:spPr>
          <a:xfrm>
            <a:off x="457200" y="1628800"/>
            <a:ext cx="5410944" cy="4030073"/>
          </a:xfrm>
          <a:prstGeom prst="rect">
            <a:avLst/>
          </a:prstGeom>
        </p:spPr>
        <p:txBody>
          <a:bodyPr/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Font typeface="Wingdings 2"/>
              <a:buNone/>
            </a:pP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 smtClean="0"/>
              <a:t>void</a:t>
            </a:r>
            <a:r>
              <a:rPr lang="de-CH" dirty="0" smtClean="0"/>
              <a:t> </a:t>
            </a:r>
            <a:r>
              <a:rPr lang="de-CH" dirty="0" err="1" smtClean="0"/>
              <a:t>myProgram</a:t>
            </a:r>
            <a:r>
              <a:rPr lang="de-CH" dirty="0" smtClean="0"/>
              <a:t>() {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  umdrehen(); 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}</a:t>
            </a:r>
          </a:p>
          <a:p>
            <a:pPr marL="118872" indent="0">
              <a:buFont typeface="Wingdings 2"/>
              <a:buNone/>
            </a:pPr>
            <a:endParaRPr lang="de-CH" dirty="0" smtClean="0"/>
          </a:p>
          <a:p>
            <a:pPr marL="118872" indent="0">
              <a:buFont typeface="Wingdings 2"/>
              <a:buNone/>
            </a:pPr>
            <a:r>
              <a:rPr lang="de-CH" b="1" dirty="0" err="1" smtClean="0"/>
              <a:t>void</a:t>
            </a:r>
            <a:r>
              <a:rPr lang="de-CH" b="1" dirty="0" smtClean="0"/>
              <a:t> umdrehen() {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  </a:t>
            </a:r>
            <a:r>
              <a:rPr lang="de-CH" dirty="0" err="1" smtClean="0"/>
              <a:t>kara.turnRight</a:t>
            </a:r>
            <a:r>
              <a:rPr lang="de-CH" dirty="0" smtClean="0"/>
              <a:t>();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  </a:t>
            </a:r>
            <a:r>
              <a:rPr lang="de-CH" dirty="0" err="1" smtClean="0"/>
              <a:t>kara.turnRight</a:t>
            </a:r>
            <a:r>
              <a:rPr lang="de-CH" dirty="0" smtClean="0"/>
              <a:t>();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}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7572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861048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4149080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2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10</a:t>
              </a:r>
              <a:endParaRPr lang="de-CH" dirty="0"/>
            </a:p>
          </p:txBody>
        </p:sp>
      </p:grpSp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743876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10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47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636912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2924944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169327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33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39042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467846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197764" y="1853208"/>
            <a:ext cx="2088232" cy="2077792"/>
            <a:chOff x="5436096" y="1700808"/>
            <a:chExt cx="2088232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5765914" y="1940173"/>
              <a:ext cx="11352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smtClean="0"/>
                <a:t>ganze</a:t>
              </a:r>
              <a:br>
                <a:rPr lang="de-CH" dirty="0" smtClean="0"/>
              </a:br>
              <a:r>
                <a:rPr lang="de-CH" dirty="0" smtClean="0"/>
                <a:t>Drehung</a:t>
              </a:r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11</a:t>
              </a:r>
              <a:endParaRPr lang="de-CH" dirty="0"/>
            </a:p>
          </p:txBody>
        </p:sp>
      </p:grp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821725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ganzeDrehung</a:t>
                      </a:r>
                      <a:r>
                        <a:rPr lang="de-CH" dirty="0" smtClean="0"/>
                        <a:t>:</a:t>
                      </a:r>
                      <a:r>
                        <a:rPr lang="de-CH" baseline="0" dirty="0" smtClean="0"/>
                        <a:t> 11</a:t>
                      </a:r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61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852936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3140968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/>
          <p:cNvGrpSpPr/>
          <p:nvPr/>
        </p:nvGrpSpPr>
        <p:grpSpPr>
          <a:xfrm>
            <a:off x="5436096" y="1700808"/>
            <a:ext cx="2088232" cy="2077792"/>
            <a:chOff x="5436096" y="1700808"/>
            <a:chExt cx="2088232" cy="2077792"/>
          </a:xfrm>
        </p:grpSpPr>
        <p:pic>
          <p:nvPicPr>
            <p:cNvPr id="13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feld 1"/>
            <p:cNvSpPr txBox="1"/>
            <p:nvPr/>
          </p:nvSpPr>
          <p:spPr>
            <a:xfrm>
              <a:off x="5765914" y="1940173"/>
              <a:ext cx="136768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Methode </a:t>
              </a:r>
            </a:p>
            <a:p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  <a:p>
              <a:endParaRPr lang="de-CH" dirty="0"/>
            </a:p>
            <a:p>
              <a:r>
                <a:rPr lang="de-CH" b="1" dirty="0" smtClean="0"/>
                <a:t>Zeile</a:t>
              </a:r>
            </a:p>
            <a:p>
              <a:r>
                <a:rPr lang="de-CH" dirty="0" smtClean="0"/>
                <a:t>6</a:t>
              </a:r>
              <a:endParaRPr lang="de-CH" dirty="0"/>
            </a:p>
          </p:txBody>
        </p:sp>
      </p:grp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17306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myProgramm</a:t>
                      </a:r>
                      <a:r>
                        <a:rPr lang="de-CH" dirty="0" smtClean="0"/>
                        <a:t>: 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09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Zeile für Zeile für Zeile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38" y="1628800"/>
            <a:ext cx="3024654" cy="518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844824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250" y="2132856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157988"/>
              </p:ext>
            </p:extLst>
          </p:nvPr>
        </p:nvGraphicFramePr>
        <p:xfrm>
          <a:off x="4932040" y="4869160"/>
          <a:ext cx="26642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</a:tblGrid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223669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5436096" y="1700808"/>
            <a:ext cx="2088232" cy="207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69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/>
              <a:t>Zeile für Zeile für Zeile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de-CH" dirty="0" smtClean="0"/>
              <a:t>Der Kontrollfluss bei der Ausführung eines Programms (noch ohne Daten; Methoden haben weder Input noch Output):</a:t>
            </a:r>
          </a:p>
          <a:p>
            <a:pPr marL="118872" indent="0">
              <a:buNone/>
            </a:pPr>
            <a:endParaRPr lang="de-CH" dirty="0" smtClean="0"/>
          </a:p>
          <a:p>
            <a:r>
              <a:rPr lang="de-CH" dirty="0" smtClean="0"/>
              <a:t>Der </a:t>
            </a:r>
            <a:r>
              <a:rPr lang="de-CH" dirty="0"/>
              <a:t>Prozessor führt </a:t>
            </a:r>
            <a:r>
              <a:rPr lang="de-CH" dirty="0" smtClean="0"/>
              <a:t>ein Programm Zeile </a:t>
            </a:r>
            <a:r>
              <a:rPr lang="de-CH" dirty="0"/>
              <a:t>für Zeile </a:t>
            </a:r>
            <a:r>
              <a:rPr lang="de-CH" dirty="0" smtClean="0"/>
              <a:t>für Zeile aus</a:t>
            </a:r>
            <a:r>
              <a:rPr lang="de-CH" dirty="0"/>
              <a:t>. </a:t>
            </a:r>
            <a:endParaRPr lang="de-CH" dirty="0" smtClean="0"/>
          </a:p>
          <a:p>
            <a:endParaRPr lang="de-CH" dirty="0"/>
          </a:p>
          <a:p>
            <a:r>
              <a:rPr lang="de-CH" dirty="0" smtClean="0"/>
              <a:t>Ein Programm kann viele Methoden haben. </a:t>
            </a:r>
          </a:p>
          <a:p>
            <a:endParaRPr lang="de-CH" dirty="0" smtClean="0"/>
          </a:p>
          <a:p>
            <a:r>
              <a:rPr lang="de-CH" dirty="0" smtClean="0"/>
              <a:t>Der Prozessor merkt sich mit Hilfe eines Stapel Notizkarten, woher ein Methodenaufruf kommt, damit er dorthin zurückkehren kann.</a:t>
            </a:r>
          </a:p>
          <a:p>
            <a:endParaRPr lang="de-CH" dirty="0" smtClean="0"/>
          </a:p>
          <a:p>
            <a:r>
              <a:rPr lang="de-CH" dirty="0" smtClean="0"/>
              <a:t>Der Stapel kann gross werden, aber nicht unendlich wachsen (was passiert sonst?).</a:t>
            </a:r>
          </a:p>
        </p:txBody>
      </p:sp>
    </p:spTree>
    <p:extLst>
      <p:ext uri="{BB962C8B-B14F-4D97-AF65-F5344CB8AC3E}">
        <p14:creationId xmlns:p14="http://schemas.microsoft.com/office/powerpoint/2010/main" val="291463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Programmlesbarkeit:</a:t>
            </a:r>
            <a:br>
              <a:rPr lang="de-CH" dirty="0" smtClean="0"/>
            </a:br>
            <a:r>
              <a:rPr lang="de-CH" dirty="0" smtClean="0"/>
              <a:t>Kara soll Pilz auf Blatt schieben</a:t>
            </a:r>
            <a:endParaRPr lang="de-C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2151164" cy="750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41" y="2852936"/>
            <a:ext cx="2151164" cy="750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67" y="3860831"/>
            <a:ext cx="2142826" cy="750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3059832" y="1668864"/>
            <a:ext cx="2646878" cy="34163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while</a:t>
            </a:r>
            <a:r>
              <a:rPr lang="de-CH" dirty="0"/>
              <a:t> (!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r>
              <a:rPr lang="de-CH" dirty="0"/>
              <a:t>  </a:t>
            </a:r>
            <a:r>
              <a:rPr lang="de-CH" dirty="0" err="1"/>
              <a:t>kara.turnLeft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 smtClean="0"/>
              <a:t>();</a:t>
            </a:r>
          </a:p>
          <a:p>
            <a:endParaRPr lang="de-CH" dirty="0"/>
          </a:p>
        </p:txBody>
      </p:sp>
      <p:sp>
        <p:nvSpPr>
          <p:cNvPr id="3" name="Rechteck 2"/>
          <p:cNvSpPr/>
          <p:nvPr/>
        </p:nvSpPr>
        <p:spPr>
          <a:xfrm>
            <a:off x="6012160" y="1668864"/>
            <a:ext cx="2646040" cy="341632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CH" dirty="0" smtClean="0"/>
              <a:t>// Fortsetzung</a:t>
            </a:r>
          </a:p>
          <a:p>
            <a:r>
              <a:rPr lang="de-CH" dirty="0"/>
              <a:t> </a:t>
            </a:r>
            <a:r>
              <a:rPr lang="de-CH" dirty="0" smtClean="0"/>
              <a:t>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kara.turnLeft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  </a:t>
            </a:r>
          </a:p>
          <a:p>
            <a:r>
              <a:rPr lang="de-CH" dirty="0"/>
              <a:t>}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56967" y="5661248"/>
            <a:ext cx="810123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CH" dirty="0" smtClean="0"/>
              <a:t>Das Hauptprogramm ist unübersichtlich: Es ist unklar, welche Befehle inhaltlich zusammengehören und welche nicht. Und es hat viel doppelten Code!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1939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Programmlesbarkeit:</a:t>
            </a:r>
            <a:br>
              <a:rPr lang="de-CH" dirty="0" smtClean="0"/>
            </a:br>
            <a:r>
              <a:rPr lang="de-CH" dirty="0" smtClean="0"/>
              <a:t>Kara soll Pilz auf Blatt schieben</a:t>
            </a:r>
            <a:endParaRPr lang="de-C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2151164" cy="750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41" y="2852936"/>
            <a:ext cx="2151164" cy="750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67" y="3860831"/>
            <a:ext cx="2142826" cy="750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3059832" y="1690930"/>
            <a:ext cx="2646040" cy="341632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suchePilz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umPilzHerum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 </a:t>
            </a:r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umPilzHerum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  <a:p>
            <a:endParaRPr lang="de-CH" dirty="0"/>
          </a:p>
          <a:p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suchePilz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while</a:t>
            </a:r>
            <a:r>
              <a:rPr lang="de-CH" dirty="0"/>
              <a:t> (!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sp>
        <p:nvSpPr>
          <p:cNvPr id="8" name="Rechteck 7"/>
          <p:cNvSpPr/>
          <p:nvPr/>
        </p:nvSpPr>
        <p:spPr>
          <a:xfrm>
            <a:off x="6012160" y="1690930"/>
            <a:ext cx="2646040" cy="341632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umPilzHerum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kara.turnLeft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 smtClean="0"/>
              <a:t>}</a:t>
            </a:r>
          </a:p>
          <a:p>
            <a:endParaRPr lang="de-CH" dirty="0"/>
          </a:p>
          <a:p>
            <a:endParaRPr lang="de-CH" dirty="0"/>
          </a:p>
        </p:txBody>
      </p:sp>
      <p:sp>
        <p:nvSpPr>
          <p:cNvPr id="5" name="Textfeld 4"/>
          <p:cNvSpPr txBox="1"/>
          <p:nvPr/>
        </p:nvSpPr>
        <p:spPr>
          <a:xfrm>
            <a:off x="556967" y="5661248"/>
            <a:ext cx="8101233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CH" dirty="0" smtClean="0"/>
              <a:t>Das Hauptprogramm ist so schon fast natürlich-sprachig formuliert.</a:t>
            </a:r>
          </a:p>
          <a:p>
            <a:r>
              <a:rPr lang="de-CH" dirty="0" smtClean="0"/>
              <a:t>Die Absicht der einzelnen Methoden wird durch deren Namen klar ausgedrückt.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9762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0" y="3284984"/>
            <a:ext cx="9144000" cy="1944216"/>
          </a:xfrm>
          <a:prstGeom prst="roundRect">
            <a:avLst>
              <a:gd name="adj" fmla="val 707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Java: Keine Methoden in Methoden</a:t>
            </a:r>
            <a:endParaRPr lang="de-CH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 smtClean="0"/>
              <a:t>void</a:t>
            </a:r>
            <a:r>
              <a:rPr lang="de-CH" dirty="0" smtClean="0"/>
              <a:t> </a:t>
            </a:r>
            <a:r>
              <a:rPr lang="de-CH" dirty="0" err="1" smtClean="0"/>
              <a:t>myProgram</a:t>
            </a:r>
            <a:r>
              <a:rPr lang="de-CH" dirty="0" smtClean="0"/>
              <a:t>() {</a:t>
            </a:r>
          </a:p>
          <a:p>
            <a:pPr marL="118872" indent="0">
              <a:buNone/>
            </a:pPr>
            <a:r>
              <a:rPr lang="de-CH" dirty="0" smtClean="0"/>
              <a:t>  umdrehen();</a:t>
            </a:r>
          </a:p>
          <a:p>
            <a:pPr marL="118872" indent="0">
              <a:buNone/>
            </a:pPr>
            <a:r>
              <a:rPr lang="de-CH" dirty="0"/>
              <a:t> </a:t>
            </a:r>
            <a:endParaRPr lang="de-CH" dirty="0" smtClean="0"/>
          </a:p>
          <a:p>
            <a:pPr marL="118872" indent="0">
              <a:buNone/>
            </a:pPr>
            <a:r>
              <a:rPr lang="de-CH" dirty="0"/>
              <a:t> </a:t>
            </a:r>
            <a:r>
              <a:rPr lang="de-CH" dirty="0" smtClean="0"/>
              <a:t> </a:t>
            </a:r>
            <a:r>
              <a:rPr lang="de-CH" dirty="0" err="1" smtClean="0"/>
              <a:t>void</a:t>
            </a:r>
            <a:r>
              <a:rPr lang="de-CH" dirty="0" smtClean="0"/>
              <a:t> umdrehen() {</a:t>
            </a:r>
          </a:p>
          <a:p>
            <a:pPr marL="118872" indent="0">
              <a:buNone/>
            </a:pPr>
            <a:r>
              <a:rPr lang="de-CH" dirty="0" smtClean="0"/>
              <a:t>    </a:t>
            </a:r>
            <a:r>
              <a:rPr lang="de-CH" dirty="0" err="1" smtClean="0"/>
              <a:t>kara.turnRight</a:t>
            </a:r>
            <a:r>
              <a:rPr lang="de-CH" dirty="0" smtClean="0"/>
              <a:t>();</a:t>
            </a:r>
          </a:p>
          <a:p>
            <a:pPr marL="118872" indent="0">
              <a:buNone/>
            </a:pPr>
            <a:r>
              <a:rPr lang="de-CH" dirty="0"/>
              <a:t> </a:t>
            </a:r>
            <a:r>
              <a:rPr lang="de-CH" dirty="0" smtClean="0"/>
              <a:t>   </a:t>
            </a:r>
            <a:r>
              <a:rPr lang="de-CH" dirty="0" err="1" smtClean="0"/>
              <a:t>kara.turnRight</a:t>
            </a:r>
            <a:r>
              <a:rPr lang="de-CH" dirty="0" smtClean="0"/>
              <a:t>();</a:t>
            </a:r>
            <a:endParaRPr lang="de-CH" dirty="0"/>
          </a:p>
          <a:p>
            <a:pPr marL="118872" indent="0">
              <a:buNone/>
            </a:pPr>
            <a:r>
              <a:rPr lang="de-CH" dirty="0" smtClean="0"/>
              <a:t>  }</a:t>
            </a:r>
          </a:p>
          <a:p>
            <a:pPr marL="118872" indent="0">
              <a:buNone/>
            </a:pPr>
            <a:r>
              <a:rPr lang="de-CH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218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0" y="3861048"/>
            <a:ext cx="9144000" cy="1944216"/>
          </a:xfrm>
          <a:prstGeom prst="roundRect">
            <a:avLst>
              <a:gd name="adj" fmla="val 7078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Java: Keine Methoden in Methoden</a:t>
            </a:r>
            <a:endParaRPr lang="de-CH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 smtClean="0"/>
              <a:t>void</a:t>
            </a:r>
            <a:r>
              <a:rPr lang="de-CH" dirty="0" smtClean="0"/>
              <a:t> </a:t>
            </a:r>
            <a:r>
              <a:rPr lang="de-CH" dirty="0" err="1" smtClean="0"/>
              <a:t>myProgram</a:t>
            </a:r>
            <a:r>
              <a:rPr lang="de-CH" dirty="0" smtClean="0"/>
              <a:t>() {</a:t>
            </a:r>
          </a:p>
          <a:p>
            <a:pPr marL="118872" indent="0">
              <a:buNone/>
            </a:pPr>
            <a:r>
              <a:rPr lang="de-CH" dirty="0" smtClean="0"/>
              <a:t>  umdrehen(); </a:t>
            </a:r>
          </a:p>
          <a:p>
            <a:pPr marL="118872" indent="0">
              <a:buNone/>
            </a:pPr>
            <a:r>
              <a:rPr lang="de-CH" dirty="0" smtClean="0"/>
              <a:t>}</a:t>
            </a:r>
          </a:p>
          <a:p>
            <a:pPr marL="118872" indent="0">
              <a:buNone/>
            </a:pPr>
            <a:endParaRPr lang="de-CH" dirty="0" smtClean="0"/>
          </a:p>
          <a:p>
            <a:pPr marL="118872" indent="0">
              <a:buNone/>
            </a:pPr>
            <a:r>
              <a:rPr lang="de-CH" dirty="0" err="1" smtClean="0"/>
              <a:t>void</a:t>
            </a:r>
            <a:r>
              <a:rPr lang="de-CH" dirty="0" smtClean="0"/>
              <a:t> </a:t>
            </a:r>
            <a:r>
              <a:rPr lang="de-CH" dirty="0"/>
              <a:t>umdrehen() {</a:t>
            </a:r>
          </a:p>
          <a:p>
            <a:pPr marL="118872" indent="0">
              <a:buNone/>
            </a:pPr>
            <a:r>
              <a:rPr lang="de-CH" dirty="0" smtClean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pPr marL="118872" indent="0">
              <a:buNone/>
            </a:pPr>
            <a:r>
              <a:rPr lang="de-CH" dirty="0" smtClean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pPr marL="118872" indent="0">
              <a:buNone/>
            </a:pPr>
            <a:r>
              <a:rPr lang="de-CH" dirty="0" smtClean="0"/>
              <a:t>}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2730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bgerundetes Rechteck 22"/>
          <p:cNvSpPr/>
          <p:nvPr/>
        </p:nvSpPr>
        <p:spPr>
          <a:xfrm>
            <a:off x="-16" y="4705013"/>
            <a:ext cx="9144000" cy="449804"/>
          </a:xfrm>
          <a:prstGeom prst="roundRect">
            <a:avLst>
              <a:gd name="adj" fmla="val 707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400" dirty="0" smtClean="0"/>
              <a:t>Methode aufrufen</a:t>
            </a:r>
            <a:endParaRPr lang="de-CH" sz="2400" dirty="0"/>
          </a:p>
        </p:txBody>
      </p:sp>
      <p:sp>
        <p:nvSpPr>
          <p:cNvPr id="22" name="Abgerundetes Rechteck 21"/>
          <p:cNvSpPr/>
          <p:nvPr/>
        </p:nvSpPr>
        <p:spPr>
          <a:xfrm>
            <a:off x="8862" y="4200957"/>
            <a:ext cx="9144000" cy="449804"/>
          </a:xfrm>
          <a:prstGeom prst="roundRect">
            <a:avLst>
              <a:gd name="adj" fmla="val 707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400" dirty="0" smtClean="0"/>
              <a:t>Methode aufrufen</a:t>
            </a:r>
            <a:endParaRPr lang="de-CH" sz="2400" dirty="0"/>
          </a:p>
        </p:txBody>
      </p:sp>
      <p:sp>
        <p:nvSpPr>
          <p:cNvPr id="20" name="Abgerundetes Rechteck 19"/>
          <p:cNvSpPr/>
          <p:nvPr/>
        </p:nvSpPr>
        <p:spPr>
          <a:xfrm>
            <a:off x="1000" y="2247863"/>
            <a:ext cx="9144000" cy="449804"/>
          </a:xfrm>
          <a:prstGeom prst="roundRect">
            <a:avLst>
              <a:gd name="adj" fmla="val 707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400" dirty="0" smtClean="0"/>
              <a:t>Methode aufrufen</a:t>
            </a:r>
            <a:endParaRPr lang="de-CH" sz="2400" dirty="0"/>
          </a:p>
        </p:txBody>
      </p:sp>
      <p:sp>
        <p:nvSpPr>
          <p:cNvPr id="19" name="Abgerundetes Rechteck 18"/>
          <p:cNvSpPr/>
          <p:nvPr/>
        </p:nvSpPr>
        <p:spPr>
          <a:xfrm>
            <a:off x="-1000" y="3624893"/>
            <a:ext cx="9144000" cy="521812"/>
          </a:xfrm>
          <a:prstGeom prst="roundRect">
            <a:avLst>
              <a:gd name="adj" fmla="val 7078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CH" sz="2400" dirty="0" smtClean="0"/>
              <a:t>Methode definieren</a:t>
            </a:r>
            <a:endParaRPr lang="de-CH" sz="24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Ein ganz einfaches Programm: </a:t>
            </a:r>
            <a:br>
              <a:rPr lang="de-CH" dirty="0"/>
            </a:br>
            <a:r>
              <a:rPr lang="de-CH" dirty="0" smtClean="0"/>
              <a:t>Methoden definieren und aufrufen</a:t>
            </a:r>
            <a:endParaRPr lang="de-CH" dirty="0"/>
          </a:p>
        </p:txBody>
      </p:sp>
      <p:sp>
        <p:nvSpPr>
          <p:cNvPr id="11" name="Abgerundetes Rechteck 10"/>
          <p:cNvSpPr/>
          <p:nvPr/>
        </p:nvSpPr>
        <p:spPr>
          <a:xfrm>
            <a:off x="0" y="1680677"/>
            <a:ext cx="9144000" cy="521812"/>
          </a:xfrm>
          <a:prstGeom prst="roundRect">
            <a:avLst>
              <a:gd name="adj" fmla="val 7078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CH" sz="2400" dirty="0" smtClean="0"/>
              <a:t>Methode definieren</a:t>
            </a:r>
            <a:endParaRPr lang="de-CH" sz="2400" dirty="0"/>
          </a:p>
        </p:txBody>
      </p:sp>
      <p:sp>
        <p:nvSpPr>
          <p:cNvPr id="18" name="Inhaltsplatzhalter 1"/>
          <p:cNvSpPr txBox="1">
            <a:spLocks/>
          </p:cNvSpPr>
          <p:nvPr/>
        </p:nvSpPr>
        <p:spPr>
          <a:xfrm>
            <a:off x="457200" y="1628800"/>
            <a:ext cx="5410944" cy="4030073"/>
          </a:xfrm>
          <a:prstGeom prst="rect">
            <a:avLst/>
          </a:prstGeom>
        </p:spPr>
        <p:txBody>
          <a:bodyPr/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Font typeface="Wingdings 2"/>
              <a:buNone/>
            </a:pP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 smtClean="0"/>
              <a:t>void</a:t>
            </a:r>
            <a:r>
              <a:rPr lang="de-CH" dirty="0" smtClean="0"/>
              <a:t> </a:t>
            </a:r>
            <a:r>
              <a:rPr lang="de-CH" dirty="0" err="1" smtClean="0"/>
              <a:t>myProgram</a:t>
            </a:r>
            <a:r>
              <a:rPr lang="de-CH" dirty="0" smtClean="0"/>
              <a:t>() {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  umdrehen(); 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}</a:t>
            </a:r>
          </a:p>
          <a:p>
            <a:pPr marL="118872" indent="0">
              <a:buFont typeface="Wingdings 2"/>
              <a:buNone/>
            </a:pPr>
            <a:endParaRPr lang="de-CH" dirty="0" smtClean="0"/>
          </a:p>
          <a:p>
            <a:pPr marL="118872" indent="0">
              <a:buFont typeface="Wingdings 2"/>
              <a:buNone/>
            </a:pPr>
            <a:r>
              <a:rPr lang="de-CH" dirty="0" err="1" smtClean="0"/>
              <a:t>void</a:t>
            </a:r>
            <a:r>
              <a:rPr lang="de-CH" dirty="0" smtClean="0"/>
              <a:t> umdrehen() {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  </a:t>
            </a:r>
            <a:r>
              <a:rPr lang="de-CH" dirty="0" err="1" smtClean="0"/>
              <a:t>kara.turnRight</a:t>
            </a:r>
            <a:r>
              <a:rPr lang="de-CH" dirty="0" smtClean="0"/>
              <a:t>();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  </a:t>
            </a:r>
            <a:r>
              <a:rPr lang="de-CH" dirty="0" err="1" smtClean="0"/>
              <a:t>kara.turnRight</a:t>
            </a:r>
            <a:r>
              <a:rPr lang="de-CH" dirty="0" smtClean="0"/>
              <a:t>();</a:t>
            </a:r>
          </a:p>
          <a:p>
            <a:pPr marL="118872" indent="0">
              <a:buFont typeface="Wingdings 2"/>
              <a:buNone/>
            </a:pPr>
            <a:r>
              <a:rPr lang="de-CH" dirty="0" smtClean="0"/>
              <a:t>}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4470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Ein einfaches Programm</a:t>
            </a:r>
            <a:endParaRPr lang="de-CH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61" y="1988840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128837"/>
            <a:ext cx="1300163" cy="130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58181"/>
            <a:ext cx="29718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107504" y="3933056"/>
            <a:ext cx="28350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Der Prozessor</a:t>
            </a:r>
            <a:endParaRPr lang="de-CH" b="1" dirty="0"/>
          </a:p>
          <a:p>
            <a:r>
              <a:rPr lang="de-CH" dirty="0" smtClean="0"/>
              <a:t>Der Arbeitsknecht, der das Programm zum Leben erweckt. Er weiss, welche Programmzeile er als nächstes ausführen muss.</a:t>
            </a:r>
          </a:p>
          <a:p>
            <a:endParaRPr lang="de-CH" dirty="0"/>
          </a:p>
          <a:p>
            <a:r>
              <a:rPr lang="de-CH" dirty="0" smtClean="0"/>
              <a:t>Bei JavaKara ist der Start immer in </a:t>
            </a:r>
            <a:r>
              <a:rPr lang="de-CH" dirty="0" err="1" smtClean="0"/>
              <a:t>myProgram</a:t>
            </a:r>
            <a:r>
              <a:rPr lang="de-CH" dirty="0" smtClean="0"/>
              <a:t>().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2915816" y="393305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Das Programm</a:t>
            </a:r>
          </a:p>
          <a:p>
            <a:r>
              <a:rPr lang="de-CH" dirty="0" smtClean="0"/>
              <a:t>Der Programmtext, der ausgeführt werden soll.</a:t>
            </a:r>
            <a:endParaRPr lang="de-CH" dirty="0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683568" y="2276872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5436096" y="3933056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Die Welt («Daten»)</a:t>
            </a:r>
          </a:p>
          <a:p>
            <a:r>
              <a:rPr lang="de-CH" dirty="0" smtClean="0"/>
              <a:t>Die Welt, in der das Programm ausgeführt werden soll. Sie enthält den Käfer, den der Prozessor steuert.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433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Anleitung für ein Rollenspiel</a:t>
            </a:r>
            <a:endParaRPr lang="de-CH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61" y="1988840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128837"/>
            <a:ext cx="1300163" cy="130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58181"/>
            <a:ext cx="29718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107504" y="3933056"/>
            <a:ext cx="28350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Der Prozessor</a:t>
            </a:r>
            <a:endParaRPr lang="de-CH" b="1" dirty="0"/>
          </a:p>
          <a:p>
            <a:r>
              <a:rPr lang="de-CH" dirty="0" smtClean="0"/>
              <a:t>Eine Schülerin spielt den Prozessor. Sie hat die Hauptrolle in dieser Aufführung.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2915816" y="393305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Das Programm</a:t>
            </a:r>
          </a:p>
          <a:p>
            <a:r>
              <a:rPr lang="de-CH" dirty="0" smtClean="0"/>
              <a:t>Ein Schüler erhält das auszuführende Programm.</a:t>
            </a:r>
            <a:endParaRPr lang="de-CH" dirty="0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683568" y="2276872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5436096" y="393305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Die Welt («Daten»)</a:t>
            </a:r>
          </a:p>
          <a:p>
            <a:r>
              <a:rPr lang="de-CH" dirty="0" smtClean="0"/>
              <a:t>Eine Schülerin steuert </a:t>
            </a:r>
            <a:r>
              <a:rPr lang="de-CH" dirty="0" err="1" smtClean="0"/>
              <a:t>zB</a:t>
            </a:r>
            <a:r>
              <a:rPr lang="de-CH" dirty="0" smtClean="0"/>
              <a:t> an einem Computer mit </a:t>
            </a:r>
            <a:r>
              <a:rPr lang="de-CH" dirty="0" err="1" smtClean="0"/>
              <a:t>Beamer</a:t>
            </a:r>
            <a:r>
              <a:rPr lang="de-CH" dirty="0" smtClean="0"/>
              <a:t> den Marienkäfer.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0359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Zeile für Zeile für Zeile</a:t>
            </a:r>
            <a:endParaRPr lang="de-C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61" y="1988840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568" y="2276872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128837"/>
            <a:ext cx="1300163" cy="130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58181"/>
            <a:ext cx="29718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032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Zeile für Zeile für Zeile</a:t>
            </a:r>
            <a:endParaRPr lang="de-C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61" y="215818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568" y="2446213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58181"/>
            <a:ext cx="29718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952" y="2132856"/>
            <a:ext cx="1314450" cy="132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029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Programmausführung in Zeitlupe:</a:t>
            </a:r>
            <a:br>
              <a:rPr lang="de-CH" dirty="0" smtClean="0"/>
            </a:br>
            <a:r>
              <a:rPr lang="de-CH" dirty="0" smtClean="0"/>
              <a:t>Zeile für Zeile für Zeile</a:t>
            </a:r>
            <a:endParaRPr lang="de-C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61" y="237420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83568" y="2662237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58181"/>
            <a:ext cx="29718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527" y="2157412"/>
            <a:ext cx="1257300" cy="127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400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1074</Words>
  <Application>Microsoft Office PowerPoint</Application>
  <PresentationFormat>Bildschirmpräsentation (4:3)</PresentationFormat>
  <Paragraphs>432</Paragraphs>
  <Slides>39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0" baseType="lpstr">
      <vt:lpstr>Modul</vt:lpstr>
      <vt:lpstr>JavaKara programmieren: Methoden</vt:lpstr>
      <vt:lpstr>Ein ganz einfaches Programm:  Kara dreht sich um</vt:lpstr>
      <vt:lpstr>Ein ganz einfaches Programm:  Einen neuen «Befehl» einführen</vt:lpstr>
      <vt:lpstr>Ein ganz einfaches Programm:  Methoden definieren und aufrufen</vt:lpstr>
      <vt:lpstr>Programmausführung in Zeitlupe: Ein einfaches Programm</vt:lpstr>
      <vt:lpstr>Programmausführung in Zeitlupe: Anleitung für ein Rollenspiel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Ein komplizierteres Programm</vt:lpstr>
      <vt:lpstr>Programmausführung in Zeitlupe: Anleitung für ein Rollenspiel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Programmausführung in Zeitlupe: Zeile für Zeile für Zeile</vt:lpstr>
      <vt:lpstr>Programmlesbarkeit: Kara soll Pilz auf Blatt schieben</vt:lpstr>
      <vt:lpstr>Programmlesbarkeit: Kara soll Pilz auf Blatt schieben</vt:lpstr>
      <vt:lpstr>Java: Keine Methoden in Methoden</vt:lpstr>
      <vt:lpstr>Java: Keine Methoden in Methoden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JavaKara programmieren: Methoden</dc:title>
  <dc:creator>rarenivo</dc:creator>
  <cp:lastModifiedBy>rarenivo</cp:lastModifiedBy>
  <cp:revision>22</cp:revision>
  <dcterms:created xsi:type="dcterms:W3CDTF">2011-09-17T08:08:53Z</dcterms:created>
  <dcterms:modified xsi:type="dcterms:W3CDTF">2011-10-10T18:53:56Z</dcterms:modified>
</cp:coreProperties>
</file>