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83" r:id="rId3"/>
    <p:sldId id="286" r:id="rId4"/>
    <p:sldId id="285" r:id="rId5"/>
    <p:sldId id="288" r:id="rId6"/>
    <p:sldId id="269" r:id="rId7"/>
    <p:sldId id="271" r:id="rId8"/>
    <p:sldId id="289" r:id="rId9"/>
    <p:sldId id="290" r:id="rId10"/>
    <p:sldId id="291" r:id="rId11"/>
    <p:sldId id="293" r:id="rId12"/>
    <p:sldId id="292" r:id="rId13"/>
    <p:sldId id="294" r:id="rId14"/>
    <p:sldId id="297" r:id="rId15"/>
    <p:sldId id="300" r:id="rId16"/>
    <p:sldId id="299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295" r:id="rId32"/>
    <p:sldId id="296" r:id="rId3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38" y="-84"/>
      </p:cViewPr>
      <p:guideLst>
        <p:guide orient="horz" pos="1298"/>
        <p:guide pos="23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6F413-1CE6-4806-B5E8-A69DA86B7741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58275-EA26-4D8A-AEE4-CAE01197FED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48623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58275-EA26-4D8A-AEE4-CAE01197FED9}" type="slidenum">
              <a:rPr lang="de-CH" smtClean="0"/>
              <a:t>13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84816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3BF5C9C-6665-4FBC-B7EB-5C8B5870D064}" type="datetimeFigureOut">
              <a:rPr lang="de-CH" smtClean="0"/>
              <a:t>20.11.2011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JavaKara programmieren:</a:t>
            </a:r>
            <a:br>
              <a:rPr lang="de-CH" dirty="0" smtClean="0"/>
            </a:br>
            <a:r>
              <a:rPr lang="de-CH" dirty="0" smtClean="0"/>
              <a:t>Wiederholungen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smtClean="0"/>
              <a:t>Wieder und wieder und wieder … </a:t>
            </a:r>
          </a:p>
        </p:txBody>
      </p:sp>
    </p:spTree>
    <p:extLst>
      <p:ext uri="{BB962C8B-B14F-4D97-AF65-F5344CB8AC3E}">
        <p14:creationId xmlns:p14="http://schemas.microsoft.com/office/powerpoint/2010/main" val="22195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</a:t>
            </a:r>
            <a:r>
              <a:rPr lang="de-CH" dirty="0" smtClean="0"/>
              <a:t>fünf Kleeblätter legen: </a:t>
            </a:r>
            <a:br>
              <a:rPr lang="de-CH" dirty="0" smtClean="0"/>
            </a:br>
            <a:r>
              <a:rPr lang="de-CH" dirty="0" smtClean="0"/>
              <a:t>Schleife mit Abbruchbedingung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3275856" y="1772816"/>
            <a:ext cx="361188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err="1"/>
              <a:t>public</a:t>
            </a:r>
            <a:r>
              <a:rPr lang="de-CH" sz="2400" b="1" dirty="0"/>
              <a:t> </a:t>
            </a:r>
            <a:r>
              <a:rPr lang="de-CH" sz="2400" b="1" dirty="0" err="1"/>
              <a:t>void</a:t>
            </a:r>
            <a:r>
              <a:rPr lang="de-CH" sz="2400" b="1" dirty="0"/>
              <a:t> </a:t>
            </a:r>
            <a:r>
              <a:rPr lang="de-CH" sz="2400" b="1" dirty="0" err="1"/>
              <a:t>myProgram</a:t>
            </a:r>
            <a:r>
              <a:rPr lang="de-CH" sz="2400" b="1" dirty="0"/>
              <a:t>() {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</a:t>
            </a:r>
            <a:r>
              <a:rPr lang="de-CH" sz="2400" b="1" dirty="0" err="1"/>
              <a:t>int</a:t>
            </a:r>
            <a:r>
              <a:rPr lang="de-CH" sz="2400" b="1" dirty="0"/>
              <a:t> i = 0;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</a:t>
            </a:r>
            <a:r>
              <a:rPr lang="de-CH" sz="2400" b="1" dirty="0" err="1"/>
              <a:t>while</a:t>
            </a:r>
            <a:r>
              <a:rPr lang="de-CH" sz="2400" b="1" dirty="0"/>
              <a:t> (i &lt; 5) {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  </a:t>
            </a:r>
            <a:r>
              <a:rPr lang="de-CH" sz="2400" b="1" dirty="0" err="1"/>
              <a:t>kara.putLeaf</a:t>
            </a:r>
            <a:r>
              <a:rPr lang="de-CH" sz="2400" b="1" dirty="0"/>
              <a:t>();</a:t>
            </a:r>
          </a:p>
          <a:p>
            <a:r>
              <a:rPr lang="de-CH" sz="2400" b="1" dirty="0"/>
              <a:t>    </a:t>
            </a:r>
            <a:r>
              <a:rPr lang="de-CH" sz="2400" b="1" dirty="0" err="1"/>
              <a:t>kara.move</a:t>
            </a:r>
            <a:r>
              <a:rPr lang="de-CH" sz="2400" b="1" dirty="0"/>
              <a:t>();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  </a:t>
            </a:r>
            <a:r>
              <a:rPr lang="de-CH" sz="2400" b="1" dirty="0"/>
              <a:t>i++;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</a:t>
            </a:r>
            <a:r>
              <a:rPr lang="de-CH" sz="2400" b="1" dirty="0"/>
              <a:t>}</a:t>
            </a:r>
          </a:p>
          <a:p>
            <a:r>
              <a:rPr lang="de-CH" sz="2400" b="1" dirty="0"/>
              <a:t>}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12925"/>
            <a:ext cx="24574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24765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9" y="2852936"/>
            <a:ext cx="24669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24574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8" y="3834755"/>
            <a:ext cx="24669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02" y="4276328"/>
            <a:ext cx="2457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18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3419872" y="5097852"/>
            <a:ext cx="496855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Zähler erhöhen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3419872" y="3284984"/>
            <a:ext cx="496855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Abbruchbedingung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419872" y="2505564"/>
            <a:ext cx="496855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Zähler initialisieren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</a:t>
            </a:r>
            <a:r>
              <a:rPr lang="de-CH" dirty="0" smtClean="0"/>
              <a:t>fünf Kleeblätter legen: </a:t>
            </a:r>
            <a:br>
              <a:rPr lang="de-CH" dirty="0" smtClean="0"/>
            </a:br>
            <a:r>
              <a:rPr lang="de-CH" dirty="0" smtClean="0"/>
              <a:t>Schleife mit Abbruchbedingung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3275856" y="1772816"/>
            <a:ext cx="361188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err="1"/>
              <a:t>public</a:t>
            </a:r>
            <a:r>
              <a:rPr lang="de-CH" sz="2400" b="1" dirty="0"/>
              <a:t> </a:t>
            </a:r>
            <a:r>
              <a:rPr lang="de-CH" sz="2400" b="1" dirty="0" err="1"/>
              <a:t>void</a:t>
            </a:r>
            <a:r>
              <a:rPr lang="de-CH" sz="2400" b="1" dirty="0"/>
              <a:t> </a:t>
            </a:r>
            <a:r>
              <a:rPr lang="de-CH" sz="2400" b="1" dirty="0" err="1"/>
              <a:t>myProgram</a:t>
            </a:r>
            <a:r>
              <a:rPr lang="de-CH" sz="2400" b="1" dirty="0"/>
              <a:t>() {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</a:t>
            </a:r>
            <a:r>
              <a:rPr lang="de-CH" sz="2400" b="1" dirty="0" err="1"/>
              <a:t>int</a:t>
            </a:r>
            <a:r>
              <a:rPr lang="de-CH" sz="2400" b="1" dirty="0"/>
              <a:t> i = 0;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</a:t>
            </a:r>
            <a:r>
              <a:rPr lang="de-CH" sz="2400" b="1" dirty="0" err="1"/>
              <a:t>while</a:t>
            </a:r>
            <a:r>
              <a:rPr lang="de-CH" sz="2400" b="1" dirty="0"/>
              <a:t> (i &lt; 5) {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  </a:t>
            </a:r>
            <a:r>
              <a:rPr lang="de-CH" sz="2400" b="1" dirty="0" err="1"/>
              <a:t>kara.putLeaf</a:t>
            </a:r>
            <a:r>
              <a:rPr lang="de-CH" sz="2400" b="1" dirty="0"/>
              <a:t>();</a:t>
            </a:r>
          </a:p>
          <a:p>
            <a:r>
              <a:rPr lang="de-CH" sz="2400" b="1" dirty="0"/>
              <a:t>    </a:t>
            </a:r>
            <a:r>
              <a:rPr lang="de-CH" sz="2400" b="1" dirty="0" err="1"/>
              <a:t>kara.move</a:t>
            </a:r>
            <a:r>
              <a:rPr lang="de-CH" sz="2400" b="1" dirty="0"/>
              <a:t>();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  </a:t>
            </a:r>
            <a:r>
              <a:rPr lang="de-CH" sz="2400" b="1" dirty="0"/>
              <a:t>i++;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  </a:t>
            </a:r>
            <a:r>
              <a:rPr lang="de-CH" sz="2400" b="1" dirty="0"/>
              <a:t>}</a:t>
            </a:r>
          </a:p>
          <a:p>
            <a:r>
              <a:rPr lang="de-CH" sz="2400" b="1" dirty="0"/>
              <a:t>}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12925"/>
            <a:ext cx="24574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24765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9" y="2852936"/>
            <a:ext cx="24669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24574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8" y="3834755"/>
            <a:ext cx="24669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02" y="4276328"/>
            <a:ext cx="2457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3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6804248" y="2303165"/>
            <a:ext cx="720080" cy="405755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904148" y="2290497"/>
            <a:ext cx="756084" cy="405755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4211960" y="2303165"/>
            <a:ext cx="1436501" cy="405755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1772816"/>
            <a:ext cx="474521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err="1"/>
              <a:t>public</a:t>
            </a:r>
            <a:r>
              <a:rPr lang="de-CH" sz="2400" b="1" dirty="0"/>
              <a:t> </a:t>
            </a:r>
            <a:r>
              <a:rPr lang="de-CH" sz="2400" b="1" dirty="0" err="1"/>
              <a:t>void</a:t>
            </a:r>
            <a:r>
              <a:rPr lang="de-CH" sz="2400" b="1" dirty="0"/>
              <a:t> </a:t>
            </a:r>
            <a:r>
              <a:rPr lang="de-CH" sz="2400" b="1" dirty="0" err="1"/>
              <a:t>myProgram</a:t>
            </a:r>
            <a:r>
              <a:rPr lang="de-CH" sz="2400" b="1" dirty="0"/>
              <a:t>() </a:t>
            </a:r>
            <a:r>
              <a:rPr lang="de-CH" sz="2400" b="1" dirty="0" smtClean="0"/>
              <a:t>{</a:t>
            </a:r>
          </a:p>
          <a:p>
            <a:r>
              <a:rPr lang="nn-NO" sz="3600" b="1" dirty="0"/>
              <a:t> for (int i = 0; i &lt; 5; i++) {</a:t>
            </a:r>
          </a:p>
          <a:p>
            <a:r>
              <a:rPr lang="nn-NO" sz="2400" b="1" dirty="0"/>
              <a:t> </a:t>
            </a:r>
            <a:r>
              <a:rPr lang="nn-NO" sz="2400" b="1" dirty="0" smtClean="0"/>
              <a:t>   kara.putLeaf();</a:t>
            </a:r>
          </a:p>
          <a:p>
            <a:r>
              <a:rPr lang="nn-NO" sz="2400" b="1" dirty="0" smtClean="0"/>
              <a:t>    </a:t>
            </a:r>
            <a:r>
              <a:rPr lang="nn-NO" sz="2400" b="1" dirty="0"/>
              <a:t>kara.move();</a:t>
            </a:r>
          </a:p>
          <a:p>
            <a:r>
              <a:rPr lang="nn-NO" sz="2400" b="1" dirty="0"/>
              <a:t>  </a:t>
            </a:r>
            <a:r>
              <a:rPr lang="nn-NO" sz="2400" b="1" dirty="0" smtClean="0"/>
              <a:t>}</a:t>
            </a:r>
            <a:endParaRPr lang="nn-NO" sz="2400" b="1" dirty="0"/>
          </a:p>
          <a:p>
            <a:r>
              <a:rPr lang="de-CH" sz="2400" b="1" dirty="0" smtClean="0"/>
              <a:t>}</a:t>
            </a:r>
            <a:endParaRPr lang="de-CH" sz="2400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</a:t>
            </a:r>
            <a:r>
              <a:rPr lang="de-CH" dirty="0" smtClean="0"/>
              <a:t>fünf Kleeblätter legen: Kurzschreibweise mit Zählschleife</a:t>
            </a:r>
            <a:endParaRPr lang="de-CH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12925"/>
            <a:ext cx="24574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24765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9" y="2852936"/>
            <a:ext cx="24669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24574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8" y="3834755"/>
            <a:ext cx="24669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02" y="4276328"/>
            <a:ext cx="2457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Abgerundetes Rechteck 17"/>
          <p:cNvSpPr/>
          <p:nvPr/>
        </p:nvSpPr>
        <p:spPr>
          <a:xfrm>
            <a:off x="3419872" y="6177972"/>
            <a:ext cx="496855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sz="2000" dirty="0" smtClean="0">
                <a:solidFill>
                  <a:srgbClr val="FF0000"/>
                </a:solidFill>
              </a:rPr>
              <a:t>Zähler erhöhen: Beliebige Anweisungen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3419872" y="5601908"/>
            <a:ext cx="496855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sz="2000" dirty="0" smtClean="0">
                <a:solidFill>
                  <a:srgbClr val="FF0000"/>
                </a:solidFill>
              </a:rPr>
              <a:t>Abbruchbedingung: </a:t>
            </a:r>
            <a:r>
              <a:rPr lang="de-CH" sz="2000" dirty="0" err="1" smtClean="0">
                <a:solidFill>
                  <a:srgbClr val="FF0000"/>
                </a:solidFill>
              </a:rPr>
              <a:t>Boole’scher</a:t>
            </a:r>
            <a:r>
              <a:rPr lang="de-CH" sz="2000" dirty="0" smtClean="0">
                <a:solidFill>
                  <a:srgbClr val="FF0000"/>
                </a:solidFill>
              </a:rPr>
              <a:t> Ausdruc</a:t>
            </a:r>
            <a:r>
              <a:rPr lang="de-CH" sz="20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3419872" y="5025844"/>
            <a:ext cx="496855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sz="2000" dirty="0" smtClean="0">
                <a:solidFill>
                  <a:srgbClr val="FF0000"/>
                </a:solidFill>
              </a:rPr>
              <a:t>Zähler initialisieren: Beliebige Anweisungen</a:t>
            </a:r>
            <a:endParaRPr lang="de-CH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3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fünf Kleeblätter legen: Kurzschreibweise mit Zählschleife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275856" y="1772816"/>
            <a:ext cx="49685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Alles gleichwertige For-Schleifen:</a:t>
            </a:r>
          </a:p>
          <a:p>
            <a:endParaRPr lang="nn-NO" sz="2400" b="1" dirty="0"/>
          </a:p>
          <a:p>
            <a:r>
              <a:rPr lang="nn-NO" sz="2400" b="1" dirty="0" smtClean="0"/>
              <a:t>for </a:t>
            </a:r>
            <a:r>
              <a:rPr lang="nn-NO" sz="2400" b="1" dirty="0"/>
              <a:t>(int i = 0; i &lt; 5; i</a:t>
            </a:r>
            <a:r>
              <a:rPr lang="nn-NO" sz="2400" b="1" dirty="0" smtClean="0"/>
              <a:t>++)</a:t>
            </a:r>
          </a:p>
          <a:p>
            <a:r>
              <a:rPr lang="nn-NO" sz="2400" dirty="0"/>
              <a:t>for (int i = </a:t>
            </a:r>
            <a:r>
              <a:rPr lang="nn-NO" sz="2400" dirty="0" smtClean="0"/>
              <a:t>1; </a:t>
            </a:r>
            <a:r>
              <a:rPr lang="nn-NO" sz="2400" dirty="0"/>
              <a:t>i </a:t>
            </a:r>
            <a:r>
              <a:rPr lang="nn-NO" sz="2400" dirty="0" smtClean="0"/>
              <a:t>&lt;= </a:t>
            </a:r>
            <a:r>
              <a:rPr lang="nn-NO" sz="2400" dirty="0"/>
              <a:t>5; i++)</a:t>
            </a:r>
          </a:p>
          <a:p>
            <a:r>
              <a:rPr lang="nn-NO" sz="2400" dirty="0" smtClean="0"/>
              <a:t>for (int i = 10; i &lt; 20; i = i+2)</a:t>
            </a:r>
          </a:p>
          <a:p>
            <a:r>
              <a:rPr lang="nn-NO" sz="2400" dirty="0"/>
              <a:t>for (int i = </a:t>
            </a:r>
            <a:r>
              <a:rPr lang="nn-NO" sz="2400" dirty="0" smtClean="0"/>
              <a:t>32; </a:t>
            </a:r>
            <a:r>
              <a:rPr lang="nn-NO" sz="2400" dirty="0"/>
              <a:t>i </a:t>
            </a:r>
            <a:r>
              <a:rPr lang="nn-NO" sz="2400" dirty="0" smtClean="0"/>
              <a:t>&gt; 1; </a:t>
            </a:r>
            <a:r>
              <a:rPr lang="nn-NO" sz="2400" dirty="0"/>
              <a:t>i = </a:t>
            </a:r>
            <a:r>
              <a:rPr lang="nn-NO" sz="2400" dirty="0" smtClean="0"/>
              <a:t>i / 2)</a:t>
            </a:r>
          </a:p>
          <a:p>
            <a:r>
              <a:rPr lang="nn-NO" sz="2400" dirty="0" smtClean="0"/>
              <a:t>...</a:t>
            </a:r>
            <a:endParaRPr lang="nn-NO" sz="2400" dirty="0"/>
          </a:p>
          <a:p>
            <a:r>
              <a:rPr lang="nn-NO" sz="2400" dirty="0" smtClean="0"/>
              <a:t>Der Phantasie sind keine Grenzen gesetzt. Aber ein Programm soll seine Absicht immer so klar wie möglich kommunizieren. Üblicherweise wird daher die erste Schreibweise verwendet.</a:t>
            </a:r>
            <a:endParaRPr lang="nn-NO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12925"/>
            <a:ext cx="24574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24765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9" y="2852936"/>
            <a:ext cx="24669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24574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8" y="3834755"/>
            <a:ext cx="24669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02" y="4276328"/>
            <a:ext cx="2457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226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Kara soll Kleeblattstreifen legen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2176636"/>
            <a:ext cx="24669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Gerade Verbindung mit Pfeil 3"/>
          <p:cNvCxnSpPr/>
          <p:nvPr/>
        </p:nvCxnSpPr>
        <p:spPr>
          <a:xfrm>
            <a:off x="611560" y="1988840"/>
            <a:ext cx="0" cy="26642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>
            <a:off x="619944" y="1988840"/>
            <a:ext cx="26109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67544" y="4581128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smtClean="0"/>
              <a:t>y</a:t>
            </a:r>
            <a:endParaRPr lang="de-CH" sz="24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146914" y="175830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/>
              <a:t>x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065284" y="1772816"/>
            <a:ext cx="41791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Objekt «world» bietet Methoden für direkte Manipulation der Welt </a:t>
            </a:r>
            <a:br>
              <a:rPr lang="nn-NO" sz="2400" dirty="0" smtClean="0"/>
            </a:br>
            <a:r>
              <a:rPr lang="nn-NO" sz="2400" dirty="0" smtClean="0"/>
              <a:t>(siehe auch Hilfe in JavaKara):</a:t>
            </a:r>
          </a:p>
          <a:p>
            <a:endParaRPr lang="nn-NO" sz="2400" dirty="0"/>
          </a:p>
          <a:p>
            <a:r>
              <a:rPr lang="nn-NO" sz="2400" b="1" dirty="0" smtClean="0"/>
              <a:t>world.setLeaf(x, y, true);</a:t>
            </a:r>
          </a:p>
          <a:p>
            <a:r>
              <a:rPr lang="nn-NO" sz="2400" dirty="0" smtClean="0"/>
              <a:t>// plaziert Kleeblatt an (x,y), </a:t>
            </a:r>
          </a:p>
          <a:p>
            <a:r>
              <a:rPr lang="nn-NO" sz="2400" dirty="0" smtClean="0"/>
              <a:t>// falls noch keines vorhanden</a:t>
            </a:r>
          </a:p>
          <a:p>
            <a:endParaRPr lang="nn-NO" sz="2400" dirty="0"/>
          </a:p>
          <a:p>
            <a:r>
              <a:rPr lang="nn-NO" sz="2400" b="1" dirty="0"/>
              <a:t>world.setLeaf(x, y, </a:t>
            </a:r>
            <a:r>
              <a:rPr lang="nn-NO" sz="2400" b="1" dirty="0" smtClean="0"/>
              <a:t>false);</a:t>
            </a:r>
            <a:endParaRPr lang="nn-NO" sz="2400" b="1" dirty="0"/>
          </a:p>
          <a:p>
            <a:r>
              <a:rPr lang="nn-NO" sz="2400" dirty="0"/>
              <a:t>// </a:t>
            </a:r>
            <a:r>
              <a:rPr lang="nn-NO" sz="2400" dirty="0" smtClean="0"/>
              <a:t>löscht Kleeblatt </a:t>
            </a:r>
            <a:r>
              <a:rPr lang="nn-NO" sz="2400" dirty="0"/>
              <a:t>an (x,y</a:t>
            </a:r>
            <a:r>
              <a:rPr lang="nn-NO" sz="2400" dirty="0" smtClean="0"/>
              <a:t>),</a:t>
            </a:r>
          </a:p>
          <a:p>
            <a:r>
              <a:rPr lang="nn-NO" sz="2400" dirty="0" smtClean="0"/>
              <a:t>// falls eines vorhanden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53995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Kara soll Kleeblattstreifen legen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2176636"/>
            <a:ext cx="24669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Gerade Verbindung mit Pfeil 3"/>
          <p:cNvCxnSpPr/>
          <p:nvPr/>
        </p:nvCxnSpPr>
        <p:spPr>
          <a:xfrm>
            <a:off x="611560" y="1988840"/>
            <a:ext cx="0" cy="26642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>
            <a:off x="619944" y="1988840"/>
            <a:ext cx="26109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67544" y="4581128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smtClean="0"/>
              <a:t>y</a:t>
            </a:r>
            <a:endParaRPr lang="de-CH" sz="24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146914" y="175830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/>
              <a:t>x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065284" y="1772816"/>
            <a:ext cx="41791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Objekt «world» bietet Methoden für direkte Manipulation der Welt </a:t>
            </a:r>
            <a:br>
              <a:rPr lang="nn-NO" sz="2400" dirty="0" smtClean="0"/>
            </a:br>
            <a:r>
              <a:rPr lang="nn-NO" sz="2400" dirty="0" smtClean="0"/>
              <a:t>(siehe auch Hilfe in JavaKara):</a:t>
            </a:r>
          </a:p>
          <a:p>
            <a:endParaRPr lang="nn-NO" sz="2400" dirty="0"/>
          </a:p>
          <a:p>
            <a:r>
              <a:rPr lang="nn-NO" sz="2400" b="1" dirty="0" smtClean="0"/>
              <a:t>int breite = world.getSizeX();</a:t>
            </a:r>
          </a:p>
          <a:p>
            <a:r>
              <a:rPr lang="nn-NO" sz="2400" dirty="0" smtClean="0"/>
              <a:t>// Breite der Welt abfragen</a:t>
            </a:r>
          </a:p>
          <a:p>
            <a:endParaRPr lang="nn-NO" sz="2400" dirty="0"/>
          </a:p>
          <a:p>
            <a:r>
              <a:rPr lang="nn-NO" sz="2400" b="1" dirty="0"/>
              <a:t>int </a:t>
            </a:r>
            <a:r>
              <a:rPr lang="nn-NO" sz="2400" b="1" dirty="0" smtClean="0"/>
              <a:t>hoehe </a:t>
            </a:r>
            <a:r>
              <a:rPr lang="nn-NO" sz="2400" b="1" dirty="0"/>
              <a:t>= </a:t>
            </a:r>
            <a:r>
              <a:rPr lang="nn-NO" sz="2400" b="1" dirty="0" smtClean="0"/>
              <a:t>world.getSizeY();</a:t>
            </a:r>
            <a:endParaRPr lang="nn-NO" sz="2400" b="1" dirty="0"/>
          </a:p>
          <a:p>
            <a:r>
              <a:rPr lang="nn-NO" sz="2400" dirty="0"/>
              <a:t>// </a:t>
            </a:r>
            <a:r>
              <a:rPr lang="nn-NO" sz="2400" dirty="0" smtClean="0"/>
              <a:t>Höhe der </a:t>
            </a:r>
            <a:r>
              <a:rPr lang="nn-NO" sz="2400" dirty="0"/>
              <a:t>Welt abfragen</a:t>
            </a:r>
          </a:p>
        </p:txBody>
      </p:sp>
      <p:sp>
        <p:nvSpPr>
          <p:cNvPr id="3" name="Geschweifte Klammer links 2"/>
          <p:cNvSpPr/>
          <p:nvPr/>
        </p:nvSpPr>
        <p:spPr>
          <a:xfrm rot="10800000">
            <a:off x="3275857" y="2219970"/>
            <a:ext cx="316499" cy="236115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Rechteck 4"/>
          <p:cNvSpPr/>
          <p:nvPr/>
        </p:nvSpPr>
        <p:spPr>
          <a:xfrm rot="16200000">
            <a:off x="2780101" y="3236530"/>
            <a:ext cx="1856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b="1" dirty="0"/>
              <a:t>world.getSizeY()</a:t>
            </a:r>
            <a:endParaRPr lang="de-CH" dirty="0"/>
          </a:p>
        </p:txBody>
      </p:sp>
      <p:sp>
        <p:nvSpPr>
          <p:cNvPr id="12" name="Geschweifte Klammer links 11"/>
          <p:cNvSpPr/>
          <p:nvPr/>
        </p:nvSpPr>
        <p:spPr>
          <a:xfrm rot="16200000">
            <a:off x="1849914" y="3674347"/>
            <a:ext cx="316499" cy="236115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Rechteck 12"/>
          <p:cNvSpPr/>
          <p:nvPr/>
        </p:nvSpPr>
        <p:spPr>
          <a:xfrm>
            <a:off x="1059218" y="5013176"/>
            <a:ext cx="1856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b="1" dirty="0" smtClean="0"/>
              <a:t>world.getSizeX()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5260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Kara soll Kleeblattstreifen legen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2176636"/>
            <a:ext cx="24669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Gerade Verbindung mit Pfeil 3"/>
          <p:cNvCxnSpPr/>
          <p:nvPr/>
        </p:nvCxnSpPr>
        <p:spPr>
          <a:xfrm>
            <a:off x="611560" y="1988840"/>
            <a:ext cx="0" cy="26642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>
            <a:off x="619944" y="1988840"/>
            <a:ext cx="26109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67544" y="4581128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smtClean="0"/>
              <a:t>y</a:t>
            </a:r>
            <a:endParaRPr lang="de-CH" sz="24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146914" y="175830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/>
              <a:t>x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491880" y="1772816"/>
            <a:ext cx="547260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Betrachten wir zuerst nur die einzelne Zeile </a:t>
            </a:r>
            <a:r>
              <a:rPr lang="nn-NO" sz="2400" b="1" dirty="0" smtClean="0">
                <a:solidFill>
                  <a:srgbClr val="FF0000"/>
                </a:solidFill>
              </a:rPr>
              <a:t>0</a:t>
            </a:r>
            <a:r>
              <a:rPr lang="nn-NO" sz="2400" dirty="0" smtClean="0"/>
              <a:t>:</a:t>
            </a:r>
            <a:endParaRPr lang="nn-NO" sz="2400" dirty="0"/>
          </a:p>
          <a:p>
            <a:endParaRPr lang="nn-NO" dirty="0" smtClean="0"/>
          </a:p>
          <a:p>
            <a:r>
              <a:rPr lang="en-US" dirty="0"/>
              <a:t>for 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x = 0; </a:t>
            </a:r>
            <a:r>
              <a:rPr lang="en-US" dirty="0" smtClean="0"/>
              <a:t>x &lt; </a:t>
            </a:r>
            <a:r>
              <a:rPr lang="en-US" dirty="0" err="1" smtClean="0"/>
              <a:t>world.getSizeX</a:t>
            </a:r>
            <a:r>
              <a:rPr lang="en-US" dirty="0" smtClean="0"/>
              <a:t>(); x = x + 2) {</a:t>
            </a:r>
            <a:endParaRPr lang="en-US" dirty="0"/>
          </a:p>
          <a:p>
            <a:r>
              <a:rPr lang="de-CH" dirty="0"/>
              <a:t> </a:t>
            </a:r>
            <a:r>
              <a:rPr lang="de-CH" dirty="0" smtClean="0"/>
              <a:t>   </a:t>
            </a:r>
            <a:r>
              <a:rPr lang="de-CH" dirty="0" err="1" smtClean="0"/>
              <a:t>world.setLeaf</a:t>
            </a:r>
            <a:r>
              <a:rPr lang="de-CH" dirty="0" smtClean="0"/>
              <a:t>(x</a:t>
            </a:r>
            <a:r>
              <a:rPr lang="de-CH" dirty="0"/>
              <a:t>, </a:t>
            </a:r>
            <a:r>
              <a:rPr lang="de-CH" b="1" dirty="0" smtClean="0">
                <a:solidFill>
                  <a:srgbClr val="FF0000"/>
                </a:solidFill>
              </a:rPr>
              <a:t>0</a:t>
            </a:r>
            <a:r>
              <a:rPr lang="de-CH" dirty="0" smtClean="0"/>
              <a:t>, </a:t>
            </a:r>
            <a:r>
              <a:rPr lang="de-CH" dirty="0" err="1"/>
              <a:t>true</a:t>
            </a:r>
            <a:r>
              <a:rPr lang="de-CH" dirty="0"/>
              <a:t>);</a:t>
            </a:r>
          </a:p>
          <a:p>
            <a:r>
              <a:rPr lang="de-CH" dirty="0" smtClean="0"/>
              <a:t>}</a:t>
            </a:r>
          </a:p>
          <a:p>
            <a:endParaRPr lang="de-CH" dirty="0"/>
          </a:p>
          <a:p>
            <a:r>
              <a:rPr lang="de-CH" dirty="0" smtClean="0"/>
              <a:t>x nimmt die Werte 0, 2, …, </a:t>
            </a:r>
            <a:r>
              <a:rPr lang="de-CH" dirty="0" err="1" smtClean="0"/>
              <a:t>world.getSizeX</a:t>
            </a:r>
            <a:r>
              <a:rPr lang="de-CH" dirty="0" smtClean="0"/>
              <a:t>()-1 an. </a:t>
            </a:r>
          </a:p>
          <a:p>
            <a:r>
              <a:rPr lang="de-CH" dirty="0" smtClean="0"/>
              <a:t>Im konkreten Beispiel links: 0, 2, 4, 6, 8.</a:t>
            </a:r>
            <a:endParaRPr lang="de-CH" dirty="0"/>
          </a:p>
        </p:txBody>
      </p:sp>
      <p:sp>
        <p:nvSpPr>
          <p:cNvPr id="3" name="Rechteck 2"/>
          <p:cNvSpPr/>
          <p:nvPr/>
        </p:nvSpPr>
        <p:spPr>
          <a:xfrm>
            <a:off x="763960" y="2492896"/>
            <a:ext cx="2466975" cy="2160240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816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Kara soll Kleeblattstreifen legen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2176636"/>
            <a:ext cx="24669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Gerade Verbindung mit Pfeil 3"/>
          <p:cNvCxnSpPr/>
          <p:nvPr/>
        </p:nvCxnSpPr>
        <p:spPr>
          <a:xfrm>
            <a:off x="611560" y="1988840"/>
            <a:ext cx="0" cy="26642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>
            <a:off x="619944" y="1988840"/>
            <a:ext cx="26109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67544" y="4581128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smtClean="0"/>
              <a:t>y</a:t>
            </a:r>
            <a:endParaRPr lang="de-CH" sz="24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146914" y="175830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/>
              <a:t>x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491880" y="1772816"/>
            <a:ext cx="54726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Betrachten wir zuerst nur die einzelne Zeile </a:t>
            </a:r>
            <a:r>
              <a:rPr lang="nn-NO" sz="2400" b="1" dirty="0" smtClean="0">
                <a:solidFill>
                  <a:srgbClr val="FF0000"/>
                </a:solidFill>
              </a:rPr>
              <a:t>y=3</a:t>
            </a:r>
            <a:r>
              <a:rPr lang="nn-NO" sz="2400" dirty="0" smtClean="0"/>
              <a:t>:</a:t>
            </a:r>
            <a:endParaRPr lang="nn-NO" sz="2400" dirty="0"/>
          </a:p>
          <a:p>
            <a:endParaRPr lang="nn-NO" dirty="0" smtClean="0"/>
          </a:p>
          <a:p>
            <a:r>
              <a:rPr lang="nn-NO" b="1" dirty="0" smtClean="0">
                <a:solidFill>
                  <a:srgbClr val="FF0000"/>
                </a:solidFill>
              </a:rPr>
              <a:t>int y = 3;</a:t>
            </a:r>
          </a:p>
          <a:p>
            <a:r>
              <a:rPr lang="en-US" dirty="0"/>
              <a:t>for 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x = 0; </a:t>
            </a:r>
            <a:r>
              <a:rPr lang="en-US" dirty="0" smtClean="0"/>
              <a:t>x &lt; </a:t>
            </a:r>
            <a:r>
              <a:rPr lang="en-US" dirty="0" err="1" smtClean="0"/>
              <a:t>world.getSizeX</a:t>
            </a:r>
            <a:r>
              <a:rPr lang="en-US" dirty="0" smtClean="0"/>
              <a:t>(); x = x + 2) {</a:t>
            </a:r>
            <a:endParaRPr lang="en-US" dirty="0"/>
          </a:p>
          <a:p>
            <a:r>
              <a:rPr lang="de-CH" dirty="0"/>
              <a:t> </a:t>
            </a:r>
            <a:r>
              <a:rPr lang="de-CH" dirty="0" smtClean="0"/>
              <a:t>   </a:t>
            </a:r>
            <a:r>
              <a:rPr lang="de-CH" dirty="0" err="1" smtClean="0"/>
              <a:t>world.setLeaf</a:t>
            </a:r>
            <a:r>
              <a:rPr lang="de-CH" dirty="0" smtClean="0"/>
              <a:t>(x</a:t>
            </a:r>
            <a:r>
              <a:rPr lang="de-CH" dirty="0"/>
              <a:t>, </a:t>
            </a:r>
            <a:r>
              <a:rPr lang="de-CH" b="1" dirty="0" smtClean="0">
                <a:solidFill>
                  <a:srgbClr val="FF0000"/>
                </a:solidFill>
              </a:rPr>
              <a:t>y</a:t>
            </a:r>
            <a:r>
              <a:rPr lang="de-CH" dirty="0" smtClean="0"/>
              <a:t>, </a:t>
            </a:r>
            <a:r>
              <a:rPr lang="de-CH" dirty="0" err="1"/>
              <a:t>true</a:t>
            </a:r>
            <a:r>
              <a:rPr lang="de-CH" dirty="0"/>
              <a:t>);</a:t>
            </a:r>
          </a:p>
          <a:p>
            <a:r>
              <a:rPr lang="de-CH" dirty="0" smtClean="0"/>
              <a:t>}</a:t>
            </a:r>
          </a:p>
          <a:p>
            <a:endParaRPr lang="de-CH" dirty="0"/>
          </a:p>
          <a:p>
            <a:r>
              <a:rPr lang="de-CH" dirty="0"/>
              <a:t>x nimmt die Werte 0, 2, …, </a:t>
            </a:r>
            <a:r>
              <a:rPr lang="de-CH" dirty="0" err="1"/>
              <a:t>world.getSizeX</a:t>
            </a:r>
            <a:r>
              <a:rPr lang="de-CH" dirty="0"/>
              <a:t>()-1 an. </a:t>
            </a:r>
          </a:p>
          <a:p>
            <a:r>
              <a:rPr lang="de-CH" dirty="0"/>
              <a:t>Im konkreten Beispiel links: 0, 2, 4, 6, 8.</a:t>
            </a:r>
            <a:endParaRPr lang="de-CH" dirty="0"/>
          </a:p>
        </p:txBody>
      </p:sp>
      <p:sp>
        <p:nvSpPr>
          <p:cNvPr id="3" name="Rechteck 2"/>
          <p:cNvSpPr/>
          <p:nvPr/>
        </p:nvSpPr>
        <p:spPr>
          <a:xfrm>
            <a:off x="763960" y="3284984"/>
            <a:ext cx="2466975" cy="1332148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Rechteck 11"/>
          <p:cNvSpPr/>
          <p:nvPr/>
        </p:nvSpPr>
        <p:spPr>
          <a:xfrm>
            <a:off x="738312" y="2180400"/>
            <a:ext cx="2466975" cy="816552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392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Kara soll Kleeblattstreifen legen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2176636"/>
            <a:ext cx="24669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Gerade Verbindung mit Pfeil 3"/>
          <p:cNvCxnSpPr/>
          <p:nvPr/>
        </p:nvCxnSpPr>
        <p:spPr>
          <a:xfrm>
            <a:off x="611560" y="1988840"/>
            <a:ext cx="0" cy="26642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>
            <a:off x="619944" y="1988840"/>
            <a:ext cx="26109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67544" y="4581128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smtClean="0"/>
              <a:t>y</a:t>
            </a:r>
            <a:endParaRPr lang="de-CH" sz="24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146914" y="175830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/>
              <a:t>x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491880" y="1772816"/>
            <a:ext cx="547260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Betrachten wir nun alle Zeilen </a:t>
            </a:r>
            <a:r>
              <a:rPr lang="nn-NO" sz="2400" b="1" dirty="0" smtClean="0">
                <a:solidFill>
                  <a:srgbClr val="FF0000"/>
                </a:solidFill>
              </a:rPr>
              <a:t>y</a:t>
            </a:r>
            <a:r>
              <a:rPr lang="nn-NO" sz="2400" dirty="0" smtClean="0"/>
              <a:t>:</a:t>
            </a:r>
            <a:endParaRPr lang="nn-NO" sz="2400" dirty="0"/>
          </a:p>
          <a:p>
            <a:endParaRPr lang="nn-NO" dirty="0" smtClean="0"/>
          </a:p>
          <a:p>
            <a:r>
              <a:rPr lang="nn-NO" b="1" dirty="0">
                <a:solidFill>
                  <a:srgbClr val="FF0000"/>
                </a:solidFill>
              </a:rPr>
              <a:t>for (int y = 0; y &lt; world.getSizeY(); y++) </a:t>
            </a:r>
            <a:r>
              <a:rPr lang="nn-NO" b="1" dirty="0" smtClean="0">
                <a:solidFill>
                  <a:srgbClr val="FF0000"/>
                </a:solidFill>
              </a:rPr>
              <a:t>{  </a:t>
            </a:r>
          </a:p>
          <a:p>
            <a:r>
              <a:rPr lang="nn-NO" dirty="0"/>
              <a:t> </a:t>
            </a:r>
            <a:r>
              <a:rPr lang="nn-NO" dirty="0" smtClean="0"/>
              <a:t>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world.setLeaf(x</a:t>
            </a:r>
            <a:r>
              <a:rPr lang="nn-NO" dirty="0"/>
              <a:t>, </a:t>
            </a:r>
            <a:r>
              <a:rPr lang="nn-NO" b="1" dirty="0">
                <a:solidFill>
                  <a:srgbClr val="FF0000"/>
                </a:solidFill>
              </a:rPr>
              <a:t>y</a:t>
            </a:r>
            <a:r>
              <a:rPr lang="nn-NO" dirty="0"/>
              <a:t>, true);</a:t>
            </a:r>
          </a:p>
          <a:p>
            <a:r>
              <a:rPr lang="nn-NO" dirty="0" smtClean="0"/>
              <a:t>    }</a:t>
            </a:r>
            <a:endParaRPr lang="nn-NO" dirty="0"/>
          </a:p>
          <a:p>
            <a:r>
              <a:rPr lang="nn-NO" dirty="0" smtClean="0"/>
              <a:t>}</a:t>
            </a:r>
          </a:p>
          <a:p>
            <a:endParaRPr lang="de-CH" dirty="0" smtClean="0"/>
          </a:p>
          <a:p>
            <a:r>
              <a:rPr lang="de-CH" dirty="0" smtClean="0"/>
              <a:t>y </a:t>
            </a:r>
            <a:r>
              <a:rPr lang="de-CH" dirty="0"/>
              <a:t>n</a:t>
            </a:r>
            <a:r>
              <a:rPr lang="de-CH" dirty="0" smtClean="0"/>
              <a:t>immt </a:t>
            </a:r>
            <a:r>
              <a:rPr lang="de-CH" dirty="0"/>
              <a:t>die Werte 0, 1, 2, …, </a:t>
            </a:r>
            <a:r>
              <a:rPr lang="de-CH" dirty="0" err="1" smtClean="0"/>
              <a:t>world.getSizeY</a:t>
            </a:r>
            <a:r>
              <a:rPr lang="de-CH" dirty="0" smtClean="0"/>
              <a:t>()-</a:t>
            </a:r>
            <a:r>
              <a:rPr lang="de-CH" dirty="0"/>
              <a:t>1 an. </a:t>
            </a:r>
          </a:p>
          <a:p>
            <a:r>
              <a:rPr lang="de-CH" dirty="0"/>
              <a:t>Im konkreten Beispiel links: 0, 1, 2, 3, 4, 5, 6, 7, 8.</a:t>
            </a:r>
            <a:endParaRPr lang="nn-NO" sz="2400" dirty="0"/>
          </a:p>
          <a:p>
            <a:endParaRPr lang="de-CH" dirty="0"/>
          </a:p>
          <a:p>
            <a:r>
              <a:rPr lang="de-CH" dirty="0" smtClean="0"/>
              <a:t>Für jeden Wert von y: </a:t>
            </a:r>
            <a:endParaRPr lang="de-CH" dirty="0"/>
          </a:p>
          <a:p>
            <a:pPr marL="355600"/>
            <a:r>
              <a:rPr lang="de-CH" dirty="0"/>
              <a:t>x nimmt die Werte 0, 2, …, </a:t>
            </a:r>
            <a:r>
              <a:rPr lang="de-CH" dirty="0" err="1"/>
              <a:t>world.getSizeX</a:t>
            </a:r>
            <a:r>
              <a:rPr lang="de-CH" dirty="0"/>
              <a:t>()-1 an. </a:t>
            </a:r>
          </a:p>
          <a:p>
            <a:pPr marL="355600"/>
            <a:r>
              <a:rPr lang="de-CH" dirty="0"/>
              <a:t>Im konkreten Beispiel links: 0, 2, 4, 6, 8.</a:t>
            </a:r>
          </a:p>
        </p:txBody>
      </p:sp>
    </p:spTree>
    <p:extLst>
      <p:ext uri="{BB962C8B-B14F-4D97-AF65-F5344CB8AC3E}">
        <p14:creationId xmlns:p14="http://schemas.microsoft.com/office/powerpoint/2010/main" val="240747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5297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77281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060848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21088"/>
            <a:ext cx="24669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79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laufen, bis er vor Pilz ist, und den Pilz dann ein Feld schieben</a:t>
            </a:r>
            <a:endParaRPr lang="de-CH" dirty="0"/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8862"/>
            <a:ext cx="3734938" cy="73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7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5297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y=0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01416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30219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21088"/>
            <a:ext cx="24669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hteck 2"/>
          <p:cNvSpPr/>
          <p:nvPr/>
        </p:nvSpPr>
        <p:spPr>
          <a:xfrm>
            <a:off x="1475338" y="4221088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Textfeld 3"/>
          <p:cNvSpPr txBox="1"/>
          <p:nvPr/>
        </p:nvSpPr>
        <p:spPr>
          <a:xfrm>
            <a:off x="4039482" y="422108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y=0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029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5297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x=0</a:t>
              </a:r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y=0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30219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59022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21088"/>
            <a:ext cx="24669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hteck 9"/>
          <p:cNvSpPr/>
          <p:nvPr/>
        </p:nvSpPr>
        <p:spPr>
          <a:xfrm>
            <a:off x="1475338" y="4221088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feld 16"/>
          <p:cNvSpPr txBox="1"/>
          <p:nvPr/>
        </p:nvSpPr>
        <p:spPr>
          <a:xfrm>
            <a:off x="4039482" y="422108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y=0</a:t>
            </a:r>
            <a:endParaRPr lang="de-CH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431382" y="5265363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1512153" y="3851756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x=0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632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15416"/>
            <a:ext cx="24765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5297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x=0</a:t>
              </a:r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y=0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5902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8782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475338" y="4221088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feld 16"/>
          <p:cNvSpPr txBox="1"/>
          <p:nvPr/>
        </p:nvSpPr>
        <p:spPr>
          <a:xfrm>
            <a:off x="4039482" y="422108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y=0</a:t>
            </a:r>
            <a:endParaRPr lang="de-CH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431382" y="5265363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1512153" y="3851756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x=0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7073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15416"/>
            <a:ext cx="24765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5297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x=2</a:t>
              </a:r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y=0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34888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63691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475338" y="4221088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feld 16"/>
          <p:cNvSpPr txBox="1"/>
          <p:nvPr/>
        </p:nvSpPr>
        <p:spPr>
          <a:xfrm>
            <a:off x="4039482" y="422108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y=0</a:t>
            </a:r>
            <a:endParaRPr lang="de-CH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956174" y="5265363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2036945" y="385175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x=2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987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011" y="4224941"/>
            <a:ext cx="244792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5297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x=2</a:t>
              </a:r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y=0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5902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8782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475338" y="4221088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feld 16"/>
          <p:cNvSpPr txBox="1"/>
          <p:nvPr/>
        </p:nvSpPr>
        <p:spPr>
          <a:xfrm>
            <a:off x="4039482" y="422108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y=0</a:t>
            </a:r>
            <a:endParaRPr lang="de-CH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947296" y="5265363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2028067" y="385175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x=2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399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21088"/>
            <a:ext cx="245745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5297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x=8</a:t>
              </a:r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y=0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5902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8782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475338" y="4221088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feld 16"/>
          <p:cNvSpPr txBox="1"/>
          <p:nvPr/>
        </p:nvSpPr>
        <p:spPr>
          <a:xfrm>
            <a:off x="4039482" y="422108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y=0</a:t>
            </a:r>
            <a:endParaRPr lang="de-CH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2531472" y="5265363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3612243" y="385175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x=8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6928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21088"/>
            <a:ext cx="245745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20265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y=1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060848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348880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475338" y="4482072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feld 16"/>
          <p:cNvSpPr txBox="1"/>
          <p:nvPr/>
        </p:nvSpPr>
        <p:spPr>
          <a:xfrm>
            <a:off x="4039482" y="448207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y=1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611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21088"/>
            <a:ext cx="245745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20265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x=0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y=1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30219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59022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475338" y="4482072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feld 16"/>
          <p:cNvSpPr txBox="1"/>
          <p:nvPr/>
        </p:nvSpPr>
        <p:spPr>
          <a:xfrm>
            <a:off x="4039482" y="448207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y=1</a:t>
            </a:r>
            <a:endParaRPr lang="de-CH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394885" y="5265363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1475656" y="385175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x=0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9460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45451"/>
            <a:ext cx="24574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1475338" y="187966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myMainProgram</a:t>
            </a:r>
            <a:r>
              <a:rPr lang="de-CH" dirty="0"/>
              <a:t>() {</a:t>
            </a:r>
          </a:p>
          <a:p>
            <a:r>
              <a:rPr lang="nn-NO" dirty="0" smtClean="0"/>
              <a:t>    for </a:t>
            </a:r>
            <a:r>
              <a:rPr lang="nn-NO" dirty="0"/>
              <a:t>(int y = 0; y &lt; world.getSizeY(); y++) </a:t>
            </a:r>
            <a:r>
              <a:rPr lang="nn-NO" dirty="0" smtClean="0"/>
              <a:t>{  </a:t>
            </a:r>
          </a:p>
          <a:p>
            <a:r>
              <a:rPr lang="nn-NO" dirty="0" smtClean="0"/>
              <a:t>        for </a:t>
            </a:r>
            <a:r>
              <a:rPr lang="nn-NO" dirty="0"/>
              <a:t>(int x = 0; x &lt; world.getSizeX(); x = x + 2) {</a:t>
            </a:r>
          </a:p>
          <a:p>
            <a:r>
              <a:rPr lang="nn-NO" dirty="0" smtClean="0"/>
              <a:t>            world.setLeaf(x</a:t>
            </a:r>
            <a:r>
              <a:rPr lang="nn-NO" dirty="0"/>
              <a:t>, y, true);</a:t>
            </a:r>
          </a:p>
          <a:p>
            <a:r>
              <a:rPr lang="nn-NO" dirty="0" smtClean="0"/>
              <a:t>        }</a:t>
            </a:r>
            <a:endParaRPr lang="nn-NO" dirty="0"/>
          </a:p>
          <a:p>
            <a:r>
              <a:rPr lang="nn-NO" dirty="0" smtClean="0"/>
              <a:t>    }</a:t>
            </a:r>
          </a:p>
          <a:p>
            <a:r>
              <a:rPr lang="nn-NO" dirty="0"/>
              <a:t>}</a:t>
            </a:r>
            <a:endParaRPr lang="nn-NO" dirty="0" smtClean="0"/>
          </a:p>
        </p:txBody>
      </p:sp>
      <p:grpSp>
        <p:nvGrpSpPr>
          <p:cNvPr id="12" name="Gruppieren 11"/>
          <p:cNvGrpSpPr/>
          <p:nvPr/>
        </p:nvGrpSpPr>
        <p:grpSpPr>
          <a:xfrm>
            <a:off x="5940152" y="1707143"/>
            <a:ext cx="3140323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feld 13"/>
            <p:cNvSpPr txBox="1"/>
            <p:nvPr/>
          </p:nvSpPr>
          <p:spPr>
            <a:xfrm>
              <a:off x="5765914" y="1940173"/>
              <a:ext cx="1520265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x=0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y=1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5902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>
            <a:off x="683250" y="28782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475338" y="4482072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feld 16"/>
          <p:cNvSpPr txBox="1"/>
          <p:nvPr/>
        </p:nvSpPr>
        <p:spPr>
          <a:xfrm>
            <a:off x="4039482" y="448207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y=1</a:t>
            </a:r>
            <a:endParaRPr lang="de-CH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394885" y="5265363"/>
            <a:ext cx="259260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1475656" y="385175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x=0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017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Alternative Lösung: Methode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defTabSz="444500">
              <a:buNone/>
            </a:pPr>
            <a:r>
              <a:rPr lang="de-CH" sz="2000" dirty="0"/>
              <a:t>@</a:t>
            </a:r>
            <a:r>
              <a:rPr lang="de-CH" sz="2000" dirty="0" err="1"/>
              <a:t>Override</a:t>
            </a:r>
            <a:endParaRPr lang="de-CH" sz="2000" dirty="0"/>
          </a:p>
          <a:p>
            <a:pPr marL="118872" indent="0" defTabSz="444500">
              <a:buNone/>
            </a:pPr>
            <a:r>
              <a:rPr lang="de-CH" sz="2000" dirty="0" err="1"/>
              <a:t>public</a:t>
            </a:r>
            <a:r>
              <a:rPr lang="de-CH" sz="2000" dirty="0"/>
              <a:t> </a:t>
            </a:r>
            <a:r>
              <a:rPr lang="de-CH" sz="2000" dirty="0" err="1"/>
              <a:t>void</a:t>
            </a:r>
            <a:r>
              <a:rPr lang="de-CH" sz="2000" dirty="0"/>
              <a:t> </a:t>
            </a:r>
            <a:r>
              <a:rPr lang="de-CH" sz="2000" dirty="0" err="1"/>
              <a:t>myMainProgram</a:t>
            </a:r>
            <a:r>
              <a:rPr lang="de-CH" sz="2000" dirty="0"/>
              <a:t>() {</a:t>
            </a:r>
          </a:p>
          <a:p>
            <a:pPr marL="118872" indent="0" defTabSz="444500">
              <a:buNone/>
            </a:pPr>
            <a:r>
              <a:rPr lang="de-CH" sz="2000" dirty="0"/>
              <a:t>	</a:t>
            </a:r>
            <a:r>
              <a:rPr lang="de-CH" sz="2000" dirty="0" err="1"/>
              <a:t>for</a:t>
            </a:r>
            <a:r>
              <a:rPr lang="de-CH" sz="2000" dirty="0"/>
              <a:t> (</a:t>
            </a:r>
            <a:r>
              <a:rPr lang="de-CH" sz="2000" dirty="0" err="1"/>
              <a:t>int</a:t>
            </a:r>
            <a:r>
              <a:rPr lang="de-CH" sz="2000" dirty="0"/>
              <a:t> y = 0; y &lt; </a:t>
            </a:r>
            <a:r>
              <a:rPr lang="de-CH" sz="2000" dirty="0" err="1"/>
              <a:t>world.getSizeY</a:t>
            </a:r>
            <a:r>
              <a:rPr lang="de-CH" sz="2000" dirty="0"/>
              <a:t>(); y++) {</a:t>
            </a:r>
          </a:p>
          <a:p>
            <a:pPr marL="118872" indent="0" defTabSz="444500">
              <a:buNone/>
            </a:pPr>
            <a:r>
              <a:rPr lang="de-CH" sz="2000" b="1" dirty="0">
                <a:solidFill>
                  <a:srgbClr val="FF0000"/>
                </a:solidFill>
              </a:rPr>
              <a:t>		</a:t>
            </a:r>
            <a:r>
              <a:rPr lang="de-CH" sz="2000" b="1" dirty="0" err="1">
                <a:solidFill>
                  <a:srgbClr val="FF0000"/>
                </a:solidFill>
              </a:rPr>
              <a:t>eineZeile</a:t>
            </a:r>
            <a:r>
              <a:rPr lang="de-CH" sz="2000" b="1" dirty="0">
                <a:solidFill>
                  <a:srgbClr val="FF0000"/>
                </a:solidFill>
              </a:rPr>
              <a:t>(y);</a:t>
            </a:r>
          </a:p>
          <a:p>
            <a:pPr marL="118872" indent="0" defTabSz="444500">
              <a:buNone/>
            </a:pPr>
            <a:r>
              <a:rPr lang="de-CH" sz="2000" dirty="0"/>
              <a:t>	}</a:t>
            </a:r>
          </a:p>
          <a:p>
            <a:pPr marL="118872" indent="0" defTabSz="444500">
              <a:buNone/>
            </a:pPr>
            <a:r>
              <a:rPr lang="de-CH" sz="2000" dirty="0"/>
              <a:t>}</a:t>
            </a:r>
          </a:p>
          <a:p>
            <a:pPr marL="118872" indent="0" defTabSz="444500">
              <a:buNone/>
            </a:pPr>
            <a:endParaRPr lang="de-CH" sz="2000" dirty="0"/>
          </a:p>
          <a:p>
            <a:pPr marL="118872" indent="0" defTabSz="444500">
              <a:buNone/>
            </a:pPr>
            <a:r>
              <a:rPr lang="de-CH" sz="2000" b="1" dirty="0" err="1">
                <a:solidFill>
                  <a:srgbClr val="FF0000"/>
                </a:solidFill>
              </a:rPr>
              <a:t>void</a:t>
            </a:r>
            <a:r>
              <a:rPr lang="de-CH" sz="2000" b="1" dirty="0">
                <a:solidFill>
                  <a:srgbClr val="FF0000"/>
                </a:solidFill>
              </a:rPr>
              <a:t> </a:t>
            </a:r>
            <a:r>
              <a:rPr lang="de-CH" sz="2000" b="1" dirty="0" err="1">
                <a:solidFill>
                  <a:srgbClr val="FF0000"/>
                </a:solidFill>
              </a:rPr>
              <a:t>eineZeile</a:t>
            </a:r>
            <a:r>
              <a:rPr lang="de-CH" sz="2000" b="1" dirty="0">
                <a:solidFill>
                  <a:srgbClr val="FF0000"/>
                </a:solidFill>
              </a:rPr>
              <a:t>(</a:t>
            </a:r>
            <a:r>
              <a:rPr lang="de-CH" sz="2000" b="1" dirty="0" err="1">
                <a:solidFill>
                  <a:srgbClr val="FF0000"/>
                </a:solidFill>
              </a:rPr>
              <a:t>int</a:t>
            </a:r>
            <a:r>
              <a:rPr lang="de-CH" sz="2000" b="1" dirty="0">
                <a:solidFill>
                  <a:srgbClr val="FF0000"/>
                </a:solidFill>
              </a:rPr>
              <a:t> y) {</a:t>
            </a:r>
          </a:p>
          <a:p>
            <a:pPr marL="118872" indent="0" defTabSz="444500">
              <a:buNone/>
            </a:pPr>
            <a:r>
              <a:rPr lang="de-CH" sz="2000" dirty="0"/>
              <a:t>	</a:t>
            </a:r>
            <a:r>
              <a:rPr lang="de-CH" sz="2000" dirty="0" err="1"/>
              <a:t>for</a:t>
            </a:r>
            <a:r>
              <a:rPr lang="de-CH" sz="2000" dirty="0"/>
              <a:t> (</a:t>
            </a:r>
            <a:r>
              <a:rPr lang="de-CH" sz="2000" dirty="0" err="1"/>
              <a:t>int</a:t>
            </a:r>
            <a:r>
              <a:rPr lang="de-CH" sz="2000" dirty="0"/>
              <a:t> x = 0; x &lt; </a:t>
            </a:r>
            <a:r>
              <a:rPr lang="de-CH" sz="2000" dirty="0" err="1"/>
              <a:t>world.getSizeX</a:t>
            </a:r>
            <a:r>
              <a:rPr lang="de-CH" sz="2000" dirty="0"/>
              <a:t>(); x = x + 2) {</a:t>
            </a:r>
          </a:p>
          <a:p>
            <a:pPr marL="118872" indent="0" defTabSz="444500">
              <a:buNone/>
            </a:pPr>
            <a:r>
              <a:rPr lang="de-CH" sz="2000" dirty="0"/>
              <a:t>		</a:t>
            </a:r>
            <a:r>
              <a:rPr lang="de-CH" sz="2000" dirty="0" err="1"/>
              <a:t>world.setLeaf</a:t>
            </a:r>
            <a:r>
              <a:rPr lang="de-CH" sz="2000" dirty="0"/>
              <a:t>(x, y, </a:t>
            </a:r>
            <a:r>
              <a:rPr lang="de-CH" sz="2000" dirty="0" err="1"/>
              <a:t>true</a:t>
            </a:r>
            <a:r>
              <a:rPr lang="de-CH" sz="2000" dirty="0"/>
              <a:t>);</a:t>
            </a:r>
          </a:p>
          <a:p>
            <a:pPr marL="118872" indent="0" defTabSz="444500">
              <a:buNone/>
            </a:pPr>
            <a:r>
              <a:rPr lang="de-CH" sz="2000" dirty="0"/>
              <a:t>	}</a:t>
            </a:r>
          </a:p>
          <a:p>
            <a:pPr marL="118872" indent="0" defTabSz="444500">
              <a:buNone/>
            </a:pPr>
            <a:r>
              <a:rPr lang="de-CH" sz="2000" dirty="0"/>
              <a:t>}</a:t>
            </a:r>
          </a:p>
          <a:p>
            <a:pPr marL="118872" indent="0" defTabSz="444500">
              <a:buNone/>
            </a:pP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330762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06" y="1794751"/>
            <a:ext cx="16478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laufen, bis er vor Pilz ist, und den Pilz dann ein Feld schieben</a:t>
            </a:r>
          </a:p>
        </p:txBody>
      </p:sp>
      <p:sp>
        <p:nvSpPr>
          <p:cNvPr id="25" name="Raute 24"/>
          <p:cNvSpPr/>
          <p:nvPr/>
        </p:nvSpPr>
        <p:spPr>
          <a:xfrm>
            <a:off x="5096885" y="1964443"/>
            <a:ext cx="2736304" cy="1080120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Nicht vor Pilz?</a:t>
            </a:r>
            <a:endParaRPr lang="de-CH" sz="1400" dirty="0"/>
          </a:p>
        </p:txBody>
      </p:sp>
      <p:cxnSp>
        <p:nvCxnSpPr>
          <p:cNvPr id="33" name="Gewinkelte Verbindung 32"/>
          <p:cNvCxnSpPr>
            <a:stCxn id="25" idx="1"/>
            <a:endCxn id="40" idx="0"/>
          </p:cNvCxnSpPr>
          <p:nvPr/>
        </p:nvCxnSpPr>
        <p:spPr>
          <a:xfrm rot="10800000" flipV="1">
            <a:off x="4319971" y="2504503"/>
            <a:ext cx="776914" cy="8280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4742301" y="220405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  <p:cxnSp>
        <p:nvCxnSpPr>
          <p:cNvPr id="35" name="Gewinkelte Verbindung 34"/>
          <p:cNvCxnSpPr>
            <a:stCxn id="40" idx="2"/>
            <a:endCxn id="25" idx="0"/>
          </p:cNvCxnSpPr>
          <p:nvPr/>
        </p:nvCxnSpPr>
        <p:spPr>
          <a:xfrm rot="5400000" flipH="1" flipV="1">
            <a:off x="4516209" y="1768205"/>
            <a:ext cx="1752589" cy="2145066"/>
          </a:xfrm>
          <a:prstGeom prst="bentConnector5">
            <a:avLst>
              <a:gd name="adj1" fmla="val -13044"/>
              <a:gd name="adj2" fmla="val -71812"/>
              <a:gd name="adj3" fmla="val 118109"/>
            </a:avLst>
          </a:prstGeom>
          <a:ln w="571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0" name="Abgerundetes Rechteck 39"/>
          <p:cNvSpPr/>
          <p:nvPr/>
        </p:nvSpPr>
        <p:spPr>
          <a:xfrm>
            <a:off x="3491879" y="3332595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sp>
        <p:nvSpPr>
          <p:cNvPr id="44" name="Abgerundetes Rechteck 43"/>
          <p:cNvSpPr/>
          <p:nvPr/>
        </p:nvSpPr>
        <p:spPr>
          <a:xfrm>
            <a:off x="2339752" y="1556792"/>
            <a:ext cx="6624736" cy="2657901"/>
          </a:xfrm>
          <a:prstGeom prst="roundRect">
            <a:avLst>
              <a:gd name="adj" fmla="val 3273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sz="1600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43" y="2241054"/>
            <a:ext cx="16573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43" y="2688672"/>
            <a:ext cx="16478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767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Kleeblattstreifen legen:</a:t>
            </a:r>
            <a:br>
              <a:rPr lang="de-CH" dirty="0" smtClean="0"/>
            </a:br>
            <a:r>
              <a:rPr lang="de-CH" dirty="0" smtClean="0"/>
              <a:t>Alternative Lösung: Spalten zuerst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defTabSz="444500">
              <a:buNone/>
            </a:pPr>
            <a:r>
              <a:rPr lang="de-CH" sz="2000" dirty="0"/>
              <a:t>@</a:t>
            </a:r>
            <a:r>
              <a:rPr lang="de-CH" sz="2000" dirty="0" err="1"/>
              <a:t>Override</a:t>
            </a:r>
            <a:endParaRPr lang="de-CH" sz="2000" dirty="0"/>
          </a:p>
          <a:p>
            <a:pPr marL="118872" indent="0" defTabSz="444500">
              <a:buNone/>
            </a:pPr>
            <a:r>
              <a:rPr lang="de-CH" sz="2000" dirty="0" err="1"/>
              <a:t>public</a:t>
            </a:r>
            <a:r>
              <a:rPr lang="de-CH" sz="2000" dirty="0"/>
              <a:t> </a:t>
            </a:r>
            <a:r>
              <a:rPr lang="de-CH" sz="2000" dirty="0" err="1"/>
              <a:t>void</a:t>
            </a:r>
            <a:r>
              <a:rPr lang="de-CH" sz="2000" dirty="0"/>
              <a:t> </a:t>
            </a:r>
            <a:r>
              <a:rPr lang="de-CH" sz="2000" dirty="0" err="1"/>
              <a:t>myMainProgram</a:t>
            </a:r>
            <a:r>
              <a:rPr lang="de-CH" sz="2000" dirty="0"/>
              <a:t>() {</a:t>
            </a:r>
          </a:p>
          <a:p>
            <a:pPr marL="118872" indent="0" defTabSz="444500">
              <a:buNone/>
            </a:pPr>
            <a:r>
              <a:rPr lang="de-CH" sz="2000" dirty="0"/>
              <a:t>	</a:t>
            </a:r>
            <a:r>
              <a:rPr lang="de-CH" sz="2000" dirty="0" err="1"/>
              <a:t>for</a:t>
            </a:r>
            <a:r>
              <a:rPr lang="de-CH" sz="2000" dirty="0"/>
              <a:t> (</a:t>
            </a:r>
            <a:r>
              <a:rPr lang="de-CH" sz="2000" dirty="0" err="1"/>
              <a:t>int</a:t>
            </a:r>
            <a:r>
              <a:rPr lang="de-CH" sz="2000" dirty="0"/>
              <a:t> x = 0; x &lt; </a:t>
            </a:r>
            <a:r>
              <a:rPr lang="de-CH" sz="2000" dirty="0" err="1"/>
              <a:t>world.getSizeX</a:t>
            </a:r>
            <a:r>
              <a:rPr lang="de-CH" sz="2000" dirty="0"/>
              <a:t>(); x = x + 2) {</a:t>
            </a:r>
          </a:p>
          <a:p>
            <a:pPr marL="118872" indent="0" defTabSz="444500">
              <a:buNone/>
            </a:pPr>
            <a:r>
              <a:rPr lang="de-CH" sz="2000" b="1" dirty="0">
                <a:solidFill>
                  <a:srgbClr val="FF0000"/>
                </a:solidFill>
              </a:rPr>
              <a:t>		</a:t>
            </a:r>
            <a:r>
              <a:rPr lang="de-CH" sz="2000" b="1" dirty="0" err="1">
                <a:solidFill>
                  <a:srgbClr val="FF0000"/>
                </a:solidFill>
              </a:rPr>
              <a:t>for</a:t>
            </a:r>
            <a:r>
              <a:rPr lang="de-CH" sz="2000" b="1" dirty="0">
                <a:solidFill>
                  <a:srgbClr val="FF0000"/>
                </a:solidFill>
              </a:rPr>
              <a:t> (</a:t>
            </a:r>
            <a:r>
              <a:rPr lang="de-CH" sz="2000" b="1" dirty="0" err="1">
                <a:solidFill>
                  <a:srgbClr val="FF0000"/>
                </a:solidFill>
              </a:rPr>
              <a:t>int</a:t>
            </a:r>
            <a:r>
              <a:rPr lang="de-CH" sz="2000" b="1" dirty="0">
                <a:solidFill>
                  <a:srgbClr val="FF0000"/>
                </a:solidFill>
              </a:rPr>
              <a:t> y = 0; y &lt; </a:t>
            </a:r>
            <a:r>
              <a:rPr lang="de-CH" sz="2000" b="1" dirty="0" err="1">
                <a:solidFill>
                  <a:srgbClr val="FF0000"/>
                </a:solidFill>
              </a:rPr>
              <a:t>world.getSizeY</a:t>
            </a:r>
            <a:r>
              <a:rPr lang="de-CH" sz="2000" b="1" dirty="0">
                <a:solidFill>
                  <a:srgbClr val="FF0000"/>
                </a:solidFill>
              </a:rPr>
              <a:t>(); y++) {</a:t>
            </a:r>
          </a:p>
          <a:p>
            <a:pPr marL="118872" indent="0" defTabSz="444500">
              <a:buNone/>
            </a:pPr>
            <a:r>
              <a:rPr lang="de-CH" sz="2000" dirty="0"/>
              <a:t>			</a:t>
            </a:r>
            <a:r>
              <a:rPr lang="de-CH" sz="2000" dirty="0" err="1"/>
              <a:t>world.setLeaf</a:t>
            </a:r>
            <a:r>
              <a:rPr lang="de-CH" sz="2000" dirty="0"/>
              <a:t>(x, y, </a:t>
            </a:r>
            <a:r>
              <a:rPr lang="de-CH" sz="2000" dirty="0" err="1"/>
              <a:t>true</a:t>
            </a:r>
            <a:r>
              <a:rPr lang="de-CH" sz="2000" dirty="0"/>
              <a:t>);</a:t>
            </a:r>
          </a:p>
          <a:p>
            <a:pPr marL="118872" indent="0" defTabSz="444500">
              <a:buNone/>
            </a:pPr>
            <a:r>
              <a:rPr lang="de-CH" sz="2000" dirty="0"/>
              <a:t>		}</a:t>
            </a:r>
          </a:p>
          <a:p>
            <a:pPr marL="118872" indent="0" defTabSz="444500">
              <a:buNone/>
            </a:pPr>
            <a:r>
              <a:rPr lang="de-CH" sz="2000" dirty="0"/>
              <a:t>	}</a:t>
            </a:r>
          </a:p>
          <a:p>
            <a:pPr marL="118872" indent="0" defTabSz="444500">
              <a:buNone/>
            </a:pPr>
            <a:r>
              <a:rPr lang="de-CH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236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Beliebig kombinierbar: </a:t>
            </a:r>
            <a:br>
              <a:rPr lang="de-CH" dirty="0" smtClean="0"/>
            </a:br>
            <a:r>
              <a:rPr lang="de-CH" dirty="0" smtClean="0"/>
              <a:t>Schleifen, Verzweigungen</a:t>
            </a:r>
            <a:endParaRPr lang="de-CH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1628800"/>
            <a:ext cx="28083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if (...) {</a:t>
            </a:r>
          </a:p>
          <a:p>
            <a:r>
              <a:rPr lang="nn-NO" sz="2400" dirty="0" smtClean="0"/>
              <a:t>  while (...) {</a:t>
            </a:r>
          </a:p>
          <a:p>
            <a:r>
              <a:rPr lang="nn-NO" sz="2400" dirty="0" smtClean="0"/>
              <a:t>    if (...) {</a:t>
            </a:r>
          </a:p>
          <a:p>
            <a:r>
              <a:rPr lang="nn-NO" sz="2400" dirty="0" smtClean="0"/>
              <a:t>      for (...) { 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  }</a:t>
            </a:r>
            <a:endParaRPr lang="nn-NO" sz="2400" dirty="0"/>
          </a:p>
          <a:p>
            <a:r>
              <a:rPr lang="nn-NO" sz="2400" dirty="0" smtClean="0"/>
              <a:t>    }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else if {</a:t>
            </a:r>
          </a:p>
          <a:p>
            <a:r>
              <a:rPr lang="nn-NO" sz="2400" dirty="0" smtClean="0"/>
              <a:t>      while (...) {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  }</a:t>
            </a:r>
            <a:endParaRPr lang="nn-NO" sz="2400" dirty="0"/>
          </a:p>
          <a:p>
            <a:r>
              <a:rPr lang="nn-NO" sz="2400" dirty="0" smtClean="0"/>
              <a:t>    }</a:t>
            </a:r>
          </a:p>
          <a:p>
            <a:r>
              <a:rPr lang="nn-NO" sz="2400" dirty="0" smtClean="0"/>
              <a:t>  }</a:t>
            </a:r>
            <a:endParaRPr lang="nn-NO" sz="2400" dirty="0"/>
          </a:p>
          <a:p>
            <a:r>
              <a:rPr lang="nn-NO" sz="2400" dirty="0" smtClean="0"/>
              <a:t>}</a:t>
            </a:r>
            <a:endParaRPr lang="nn-NO" sz="2400" dirty="0"/>
          </a:p>
        </p:txBody>
      </p:sp>
      <p:sp>
        <p:nvSpPr>
          <p:cNvPr id="11" name="Rechteck 10"/>
          <p:cNvSpPr/>
          <p:nvPr/>
        </p:nvSpPr>
        <p:spPr>
          <a:xfrm rot="20700000">
            <a:off x="3812746" y="3135734"/>
            <a:ext cx="3898802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HILFE!</a:t>
            </a:r>
            <a:endParaRPr lang="de-DE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39552" y="1628800"/>
            <a:ext cx="28083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if (...) {</a:t>
            </a:r>
          </a:p>
          <a:p>
            <a:r>
              <a:rPr lang="nn-NO" sz="2400" dirty="0" smtClean="0"/>
              <a:t>  while (...) {</a:t>
            </a:r>
          </a:p>
          <a:p>
            <a:r>
              <a:rPr lang="nn-NO" sz="2400" dirty="0" smtClean="0"/>
              <a:t>    if (...) {</a:t>
            </a:r>
          </a:p>
          <a:p>
            <a:r>
              <a:rPr lang="nn-NO" sz="2400" dirty="0" smtClean="0"/>
              <a:t>      for (...) { 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  }</a:t>
            </a:r>
            <a:endParaRPr lang="nn-NO" sz="2400" dirty="0"/>
          </a:p>
          <a:p>
            <a:r>
              <a:rPr lang="nn-NO" sz="2400" dirty="0" smtClean="0"/>
              <a:t>    }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else if {</a:t>
            </a:r>
          </a:p>
          <a:p>
            <a:r>
              <a:rPr lang="nn-NO" sz="2400" dirty="0" smtClean="0"/>
              <a:t>      while (...) {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  }</a:t>
            </a:r>
            <a:endParaRPr lang="nn-NO" sz="2400" dirty="0"/>
          </a:p>
          <a:p>
            <a:r>
              <a:rPr lang="nn-NO" sz="2400" dirty="0" smtClean="0"/>
              <a:t>    }</a:t>
            </a:r>
          </a:p>
          <a:p>
            <a:r>
              <a:rPr lang="nn-NO" sz="2400" dirty="0" smtClean="0"/>
              <a:t>  }</a:t>
            </a:r>
            <a:endParaRPr lang="nn-NO" sz="2400" dirty="0"/>
          </a:p>
          <a:p>
            <a:r>
              <a:rPr lang="nn-NO" sz="2400" dirty="0" smtClean="0"/>
              <a:t>}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9348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Programme lesbar halten mit überschaubaren Methoden</a:t>
            </a:r>
            <a:endParaRPr lang="de-CH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1628800"/>
            <a:ext cx="208823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n-NO" sz="2400" dirty="0" smtClean="0"/>
              <a:t>if (...) {</a:t>
            </a:r>
          </a:p>
          <a:p>
            <a:r>
              <a:rPr lang="nn-NO" sz="2400" dirty="0" smtClean="0"/>
              <a:t>  while (...) {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</a:t>
            </a:r>
            <a:r>
              <a:rPr lang="nn-NO" sz="2400" b="1" dirty="0" smtClean="0"/>
              <a:t>methode1();</a:t>
            </a:r>
          </a:p>
          <a:p>
            <a:r>
              <a:rPr lang="nn-NO" sz="2400" dirty="0" smtClean="0"/>
              <a:t>  }</a:t>
            </a:r>
            <a:endParaRPr lang="nn-NO" sz="2400" dirty="0"/>
          </a:p>
          <a:p>
            <a:r>
              <a:rPr lang="nn-NO" sz="2400" dirty="0" smtClean="0"/>
              <a:t>}</a:t>
            </a:r>
            <a:endParaRPr lang="nn-NO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3059832" y="1628800"/>
            <a:ext cx="2592288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n-NO" sz="2400" dirty="0" smtClean="0"/>
              <a:t>void </a:t>
            </a:r>
            <a:r>
              <a:rPr lang="nn-NO" sz="2400" b="1" dirty="0" smtClean="0"/>
              <a:t>methode1()</a:t>
            </a:r>
            <a:r>
              <a:rPr lang="nn-NO" sz="2400" dirty="0" smtClean="0"/>
              <a:t> {</a:t>
            </a:r>
          </a:p>
          <a:p>
            <a:r>
              <a:rPr lang="nn-NO" sz="2400" dirty="0" smtClean="0"/>
              <a:t>  if (...) {</a:t>
            </a:r>
          </a:p>
          <a:p>
            <a:r>
              <a:rPr lang="nn-NO" sz="2400" dirty="0" smtClean="0"/>
              <a:t>    </a:t>
            </a:r>
            <a:r>
              <a:rPr lang="nn-NO" sz="2400" b="1" dirty="0" smtClean="0"/>
              <a:t>methode2();</a:t>
            </a:r>
          </a:p>
          <a:p>
            <a:r>
              <a:rPr lang="nn-NO" sz="2400" dirty="0" smtClean="0"/>
              <a:t>  }</a:t>
            </a:r>
          </a:p>
          <a:p>
            <a:r>
              <a:rPr lang="nn-NO" sz="2400" dirty="0" smtClean="0"/>
              <a:t>  else if {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</a:t>
            </a:r>
            <a:r>
              <a:rPr lang="nn-NO" sz="2400" b="1" dirty="0" smtClean="0"/>
              <a:t>methode3();</a:t>
            </a:r>
          </a:p>
          <a:p>
            <a:r>
              <a:rPr lang="nn-NO" sz="2400" dirty="0" smtClean="0"/>
              <a:t>  }</a:t>
            </a:r>
          </a:p>
          <a:p>
            <a:r>
              <a:rPr lang="nn-NO" sz="2400" dirty="0" smtClean="0"/>
              <a:t>}</a:t>
            </a:r>
            <a:endParaRPr lang="nn-NO" sz="2400" dirty="0"/>
          </a:p>
          <a:p>
            <a:endParaRPr lang="nn-NO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6084168" y="1628800"/>
            <a:ext cx="259228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n-NO" sz="2400" dirty="0" smtClean="0"/>
              <a:t>void </a:t>
            </a:r>
            <a:r>
              <a:rPr lang="nn-NO" sz="2400" b="1" dirty="0" smtClean="0"/>
              <a:t>methode2() </a:t>
            </a:r>
            <a:r>
              <a:rPr lang="nn-NO" sz="2400" dirty="0" smtClean="0"/>
              <a:t>{</a:t>
            </a:r>
          </a:p>
          <a:p>
            <a:r>
              <a:rPr lang="nn-NO" sz="2400" dirty="0" smtClean="0"/>
              <a:t>  for (...) { </a:t>
            </a:r>
          </a:p>
          <a:p>
            <a:r>
              <a:rPr lang="nn-NO" sz="2400" dirty="0" smtClean="0"/>
              <a:t>  }</a:t>
            </a:r>
            <a:endParaRPr lang="nn-NO" sz="2400" dirty="0"/>
          </a:p>
          <a:p>
            <a:r>
              <a:rPr lang="nn-NO" sz="2400" dirty="0" smtClean="0"/>
              <a:t>}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084168" y="3501008"/>
            <a:ext cx="259228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n-NO" sz="2400" dirty="0" smtClean="0"/>
              <a:t>void </a:t>
            </a:r>
            <a:r>
              <a:rPr lang="nn-NO" sz="2400" b="1" dirty="0" smtClean="0"/>
              <a:t>methode3() </a:t>
            </a:r>
            <a:r>
              <a:rPr lang="nn-NO" sz="2400" dirty="0" smtClean="0"/>
              <a:t>{</a:t>
            </a:r>
          </a:p>
          <a:p>
            <a:r>
              <a:rPr lang="nn-NO" sz="2400" dirty="0" smtClean="0"/>
              <a:t>  while (...) {</a:t>
            </a:r>
          </a:p>
          <a:p>
            <a:r>
              <a:rPr lang="nn-NO" sz="2400" dirty="0" smtClean="0"/>
              <a:t>  }</a:t>
            </a:r>
            <a:endParaRPr lang="nn-NO" sz="2400" dirty="0"/>
          </a:p>
          <a:p>
            <a:r>
              <a:rPr lang="nn-NO" sz="2400" dirty="0" smtClean="0"/>
              <a:t>}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3040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laufen, bis er vor Pilz ist, und den Pilz dann ein Feld schieben</a:t>
            </a:r>
          </a:p>
        </p:txBody>
      </p:sp>
      <p:sp>
        <p:nvSpPr>
          <p:cNvPr id="25" name="Raute 24"/>
          <p:cNvSpPr/>
          <p:nvPr/>
        </p:nvSpPr>
        <p:spPr>
          <a:xfrm>
            <a:off x="5096885" y="1964443"/>
            <a:ext cx="2736304" cy="1080120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Nicht vor Pilz?</a:t>
            </a:r>
            <a:endParaRPr lang="de-CH" sz="1400" dirty="0"/>
          </a:p>
        </p:txBody>
      </p:sp>
      <p:cxnSp>
        <p:nvCxnSpPr>
          <p:cNvPr id="33" name="Gewinkelte Verbindung 32"/>
          <p:cNvCxnSpPr>
            <a:stCxn id="25" idx="1"/>
            <a:endCxn id="40" idx="0"/>
          </p:cNvCxnSpPr>
          <p:nvPr/>
        </p:nvCxnSpPr>
        <p:spPr>
          <a:xfrm rot="10800000" flipV="1">
            <a:off x="4319971" y="2504503"/>
            <a:ext cx="776914" cy="8280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4742301" y="220405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  <p:cxnSp>
        <p:nvCxnSpPr>
          <p:cNvPr id="35" name="Gewinkelte Verbindung 34"/>
          <p:cNvCxnSpPr>
            <a:stCxn id="40" idx="2"/>
            <a:endCxn id="25" idx="0"/>
          </p:cNvCxnSpPr>
          <p:nvPr/>
        </p:nvCxnSpPr>
        <p:spPr>
          <a:xfrm rot="5400000" flipH="1" flipV="1">
            <a:off x="4516209" y="1768205"/>
            <a:ext cx="1752589" cy="2145066"/>
          </a:xfrm>
          <a:prstGeom prst="bentConnector5">
            <a:avLst>
              <a:gd name="adj1" fmla="val -13044"/>
              <a:gd name="adj2" fmla="val -71812"/>
              <a:gd name="adj3" fmla="val 118109"/>
            </a:avLst>
          </a:prstGeom>
          <a:ln w="571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7" name="Abgerundetes Rechteck 36"/>
          <p:cNvSpPr/>
          <p:nvPr/>
        </p:nvSpPr>
        <p:spPr>
          <a:xfrm>
            <a:off x="4824520" y="5060787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cxnSp>
        <p:nvCxnSpPr>
          <p:cNvPr id="38" name="Gewinkelte Verbindung 37"/>
          <p:cNvCxnSpPr>
            <a:stCxn id="44" idx="2"/>
            <a:endCxn id="37" idx="0"/>
          </p:cNvCxnSpPr>
          <p:nvPr/>
        </p:nvCxnSpPr>
        <p:spPr>
          <a:xfrm rot="16200000" flipH="1">
            <a:off x="5229319" y="4637494"/>
            <a:ext cx="846094" cy="49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0" name="Abgerundetes Rechteck 39"/>
          <p:cNvSpPr/>
          <p:nvPr/>
        </p:nvSpPr>
        <p:spPr>
          <a:xfrm>
            <a:off x="3491879" y="3332595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sp>
        <p:nvSpPr>
          <p:cNvPr id="44" name="Abgerundetes Rechteck 43"/>
          <p:cNvSpPr/>
          <p:nvPr/>
        </p:nvSpPr>
        <p:spPr>
          <a:xfrm>
            <a:off x="2339752" y="1556792"/>
            <a:ext cx="6624736" cy="2657901"/>
          </a:xfrm>
          <a:prstGeom prst="roundRect">
            <a:avLst>
              <a:gd name="adj" fmla="val 3273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sz="1600" dirty="0"/>
          </a:p>
        </p:txBody>
      </p:sp>
      <p:pic>
        <p:nvPicPr>
          <p:cNvPr id="4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05" y="3124200"/>
            <a:ext cx="1638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05" y="3537198"/>
            <a:ext cx="16478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24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Pilzsuche in Java-Code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3275856" y="1772816"/>
            <a:ext cx="35141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 smtClean="0">
                <a:solidFill>
                  <a:schemeClr val="bg2">
                    <a:lumMod val="75000"/>
                  </a:schemeClr>
                </a:solidFill>
              </a:rPr>
              <a:t>public</a:t>
            </a:r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bg2">
                    <a:lumMod val="75000"/>
                  </a:schemeClr>
                </a:solidFill>
              </a:rPr>
              <a:t>void</a:t>
            </a:r>
            <a:r>
              <a:rPr lang="de-CH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bg2">
                    <a:lumMod val="75000"/>
                  </a:schemeClr>
                </a:solidFill>
              </a:rPr>
              <a:t>myProgram</a:t>
            </a:r>
            <a:r>
              <a:rPr lang="de-CH" b="1" dirty="0">
                <a:solidFill>
                  <a:schemeClr val="bg2">
                    <a:lumMod val="75000"/>
                  </a:schemeClr>
                </a:solidFill>
              </a:rPr>
              <a:t>() {</a:t>
            </a:r>
          </a:p>
          <a:p>
            <a:r>
              <a:rPr lang="de-CH" b="1" dirty="0" smtClean="0"/>
              <a:t>  </a:t>
            </a:r>
            <a:r>
              <a:rPr lang="de-CH" b="1" dirty="0" err="1" smtClean="0"/>
              <a:t>while</a:t>
            </a:r>
            <a:r>
              <a:rPr lang="de-CH" b="1" dirty="0" smtClean="0"/>
              <a:t> </a:t>
            </a:r>
            <a:r>
              <a:rPr lang="de-CH" b="1" dirty="0"/>
              <a:t>(! </a:t>
            </a:r>
            <a:r>
              <a:rPr lang="de-CH" b="1" dirty="0" err="1" smtClean="0"/>
              <a:t>kara.mushroomFront</a:t>
            </a:r>
            <a:r>
              <a:rPr lang="de-CH" b="1" dirty="0" smtClean="0"/>
              <a:t>()) </a:t>
            </a:r>
            <a:r>
              <a:rPr lang="de-CH" b="1" dirty="0"/>
              <a:t>{</a:t>
            </a:r>
          </a:p>
          <a:p>
            <a:r>
              <a:rPr lang="de-CH" b="1" dirty="0" smtClean="0"/>
              <a:t>    </a:t>
            </a:r>
            <a:r>
              <a:rPr lang="de-CH" b="1" dirty="0" err="1" smtClean="0"/>
              <a:t>kara.move</a:t>
            </a:r>
            <a:r>
              <a:rPr lang="de-CH" b="1" dirty="0"/>
              <a:t>();</a:t>
            </a:r>
          </a:p>
          <a:p>
            <a:r>
              <a:rPr lang="de-CH" b="1" dirty="0" smtClean="0"/>
              <a:t>  }</a:t>
            </a:r>
          </a:p>
          <a:p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de-CH" b="1" dirty="0" err="1" smtClean="0">
                <a:solidFill>
                  <a:schemeClr val="bg2">
                    <a:lumMod val="75000"/>
                  </a:schemeClr>
                </a:solidFill>
              </a:rPr>
              <a:t>kara.move</a:t>
            </a:r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();</a:t>
            </a:r>
            <a:endParaRPr lang="de-CH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}</a:t>
            </a:r>
            <a:endParaRPr lang="de-CH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06" y="1794751"/>
            <a:ext cx="16478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43" y="2241054"/>
            <a:ext cx="16573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43" y="2688672"/>
            <a:ext cx="16478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39552" y="4365104"/>
            <a:ext cx="70121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smtClean="0"/>
              <a:t>Die allgemeine Beschreibung einer Schleife mit Abbruchsbedingung: </a:t>
            </a:r>
          </a:p>
          <a:p>
            <a:endParaRPr lang="de-CH" dirty="0"/>
          </a:p>
          <a:p>
            <a:r>
              <a:rPr lang="de-CH" dirty="0" err="1" smtClean="0"/>
              <a:t>while</a:t>
            </a:r>
            <a:r>
              <a:rPr lang="de-CH" dirty="0" smtClean="0"/>
              <a:t> (</a:t>
            </a:r>
            <a:r>
              <a:rPr lang="de-CH" dirty="0" err="1" smtClean="0"/>
              <a:t>Boole’scher</a:t>
            </a:r>
            <a:r>
              <a:rPr lang="de-CH" dirty="0" smtClean="0"/>
              <a:t> Ausdruck) {</a:t>
            </a:r>
          </a:p>
          <a:p>
            <a:r>
              <a:rPr lang="de-CH" dirty="0" smtClean="0"/>
              <a:t>  // solange der Ausdruck zu wahr ausgewertet wird, </a:t>
            </a:r>
          </a:p>
          <a:p>
            <a:r>
              <a:rPr lang="de-CH" dirty="0"/>
              <a:t> </a:t>
            </a:r>
            <a:r>
              <a:rPr lang="de-CH" dirty="0" smtClean="0"/>
              <a:t> // werden alle Anweisungen in diesem Block wiederholt</a:t>
            </a:r>
            <a:endParaRPr lang="de-CH" dirty="0"/>
          </a:p>
          <a:p>
            <a:r>
              <a:rPr lang="de-CH" dirty="0" smtClean="0"/>
              <a:t>}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983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Pilzsuche in Java-Code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3275856" y="1772816"/>
            <a:ext cx="35141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 smtClean="0">
                <a:solidFill>
                  <a:schemeClr val="bg2">
                    <a:lumMod val="75000"/>
                  </a:schemeClr>
                </a:solidFill>
              </a:rPr>
              <a:t>public</a:t>
            </a:r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bg2">
                    <a:lumMod val="75000"/>
                  </a:schemeClr>
                </a:solidFill>
              </a:rPr>
              <a:t>void</a:t>
            </a:r>
            <a:r>
              <a:rPr lang="de-CH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bg2">
                    <a:lumMod val="75000"/>
                  </a:schemeClr>
                </a:solidFill>
              </a:rPr>
              <a:t>myProgram</a:t>
            </a:r>
            <a:r>
              <a:rPr lang="de-CH" b="1" dirty="0">
                <a:solidFill>
                  <a:schemeClr val="bg2">
                    <a:lumMod val="75000"/>
                  </a:schemeClr>
                </a:solidFill>
              </a:rPr>
              <a:t>() {</a:t>
            </a:r>
          </a:p>
          <a:p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de-CH" b="1" dirty="0" err="1" smtClean="0">
                <a:solidFill>
                  <a:schemeClr val="bg2">
                    <a:lumMod val="75000"/>
                  </a:schemeClr>
                </a:solidFill>
              </a:rPr>
              <a:t>while</a:t>
            </a:r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CH" b="1" dirty="0">
                <a:solidFill>
                  <a:schemeClr val="bg2">
                    <a:lumMod val="75000"/>
                  </a:schemeClr>
                </a:solidFill>
              </a:rPr>
              <a:t>(! </a:t>
            </a:r>
            <a:r>
              <a:rPr lang="de-CH" b="1" dirty="0" err="1" smtClean="0">
                <a:solidFill>
                  <a:schemeClr val="bg2">
                    <a:lumMod val="75000"/>
                  </a:schemeClr>
                </a:solidFill>
              </a:rPr>
              <a:t>kara.mushroomFront</a:t>
            </a:r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()) </a:t>
            </a:r>
            <a:r>
              <a:rPr lang="de-CH" b="1" dirty="0">
                <a:solidFill>
                  <a:schemeClr val="bg2">
                    <a:lumMod val="75000"/>
                  </a:schemeClr>
                </a:solidFill>
              </a:rPr>
              <a:t>{</a:t>
            </a:r>
          </a:p>
          <a:p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de-CH" b="1" dirty="0" err="1" smtClean="0">
                <a:solidFill>
                  <a:schemeClr val="bg2">
                    <a:lumMod val="75000"/>
                  </a:schemeClr>
                </a:solidFill>
              </a:rPr>
              <a:t>kara.move</a:t>
            </a:r>
            <a:r>
              <a:rPr lang="de-CH" b="1" dirty="0">
                <a:solidFill>
                  <a:schemeClr val="bg2">
                    <a:lumMod val="75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  }</a:t>
            </a:r>
          </a:p>
          <a:p>
            <a:r>
              <a:rPr lang="de-CH" b="1" dirty="0" smtClean="0"/>
              <a:t>  </a:t>
            </a:r>
            <a:r>
              <a:rPr lang="de-CH" b="1" dirty="0" err="1" smtClean="0"/>
              <a:t>kara.move</a:t>
            </a:r>
            <a:r>
              <a:rPr lang="de-CH" b="1" dirty="0" smtClean="0"/>
              <a:t>();</a:t>
            </a:r>
            <a:endParaRPr lang="de-CH" b="1" dirty="0"/>
          </a:p>
          <a:p>
            <a:r>
              <a:rPr lang="de-CH" b="1" dirty="0" smtClean="0">
                <a:solidFill>
                  <a:schemeClr val="bg2">
                    <a:lumMod val="75000"/>
                  </a:schemeClr>
                </a:solidFill>
              </a:rPr>
              <a:t>}</a:t>
            </a:r>
            <a:endParaRPr lang="de-CH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05" y="3124200"/>
            <a:ext cx="1638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05" y="3537198"/>
            <a:ext cx="16478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539552" y="4365104"/>
            <a:ext cx="70121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smtClean="0"/>
              <a:t>Die allgemeine Beschreibung einer Schleife mit Abbruchsbedingung: </a:t>
            </a:r>
          </a:p>
          <a:p>
            <a:endParaRPr lang="de-CH" dirty="0"/>
          </a:p>
          <a:p>
            <a:r>
              <a:rPr lang="de-CH" dirty="0" err="1" smtClean="0"/>
              <a:t>while</a:t>
            </a:r>
            <a:r>
              <a:rPr lang="de-CH" dirty="0" smtClean="0"/>
              <a:t> (</a:t>
            </a:r>
            <a:r>
              <a:rPr lang="de-CH" dirty="0" err="1" smtClean="0"/>
              <a:t>Boole’scher</a:t>
            </a:r>
            <a:r>
              <a:rPr lang="de-CH" dirty="0" smtClean="0"/>
              <a:t> Ausdruck) {</a:t>
            </a:r>
          </a:p>
          <a:p>
            <a:r>
              <a:rPr lang="de-CH" dirty="0" smtClean="0"/>
              <a:t>  // solange der Ausdruck zu wahr ausgewertet wird, </a:t>
            </a:r>
          </a:p>
          <a:p>
            <a:r>
              <a:rPr lang="de-CH" dirty="0"/>
              <a:t> </a:t>
            </a:r>
            <a:r>
              <a:rPr lang="de-CH" dirty="0" smtClean="0"/>
              <a:t> // werden alle Anweisungen in diesem Block wiederholt</a:t>
            </a:r>
            <a:endParaRPr lang="de-CH" dirty="0"/>
          </a:p>
          <a:p>
            <a:r>
              <a:rPr lang="de-CH" dirty="0" smtClean="0"/>
              <a:t>}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3418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laufen, bis er auf einem Kleeblatt zwischen Bäumen ist</a:t>
            </a:r>
            <a:endParaRPr lang="de-CH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55" y="1772816"/>
            <a:ext cx="24669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20849" y="2807197"/>
            <a:ext cx="2466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Und unterwegs alle Blätter essen.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680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55" y="1772816"/>
            <a:ext cx="24669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feld 23"/>
          <p:cNvSpPr txBox="1"/>
          <p:nvPr/>
        </p:nvSpPr>
        <p:spPr>
          <a:xfrm>
            <a:off x="520849" y="2807197"/>
            <a:ext cx="2466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Und unterwegs alle Blätter essen.</a:t>
            </a:r>
            <a:endParaRPr lang="de-CH" dirty="0"/>
          </a:p>
        </p:txBody>
      </p:sp>
      <p:sp>
        <p:nvSpPr>
          <p:cNvPr id="30" name="Abgerundetes Rechteck 29"/>
          <p:cNvSpPr/>
          <p:nvPr/>
        </p:nvSpPr>
        <p:spPr>
          <a:xfrm>
            <a:off x="2699791" y="2929067"/>
            <a:ext cx="3240360" cy="2347744"/>
          </a:xfrm>
          <a:prstGeom prst="roundRect">
            <a:avLst>
              <a:gd name="adj" fmla="val 8116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sz="1600" dirty="0"/>
          </a:p>
        </p:txBody>
      </p:sp>
      <p:sp>
        <p:nvSpPr>
          <p:cNvPr id="31" name="Abgerundetes Rechteck 30"/>
          <p:cNvSpPr/>
          <p:nvPr/>
        </p:nvSpPr>
        <p:spPr>
          <a:xfrm>
            <a:off x="2852191" y="3044563"/>
            <a:ext cx="2784754" cy="1619280"/>
          </a:xfrm>
          <a:prstGeom prst="roundRect">
            <a:avLst>
              <a:gd name="adj" fmla="val 8116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sz="16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durch diesen «Wald» laufen, bis er beim Kleeblatt ist</a:t>
            </a:r>
            <a:endParaRPr lang="de-CH" dirty="0"/>
          </a:p>
        </p:txBody>
      </p:sp>
      <p:sp>
        <p:nvSpPr>
          <p:cNvPr id="3" name="Raute 2"/>
          <p:cNvSpPr/>
          <p:nvPr/>
        </p:nvSpPr>
        <p:spPr>
          <a:xfrm>
            <a:off x="5096885" y="1964443"/>
            <a:ext cx="2736304" cy="1080120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Nicht (auf Blatt und zwischen Bäumen)?</a:t>
            </a:r>
            <a:endParaRPr lang="de-CH" sz="1400" dirty="0"/>
          </a:p>
        </p:txBody>
      </p:sp>
      <p:cxnSp>
        <p:nvCxnSpPr>
          <p:cNvPr id="7" name="Gewinkelte Verbindung 6"/>
          <p:cNvCxnSpPr>
            <a:stCxn id="3" idx="1"/>
            <a:endCxn id="30" idx="0"/>
          </p:cNvCxnSpPr>
          <p:nvPr/>
        </p:nvCxnSpPr>
        <p:spPr>
          <a:xfrm rot="10800000" flipV="1">
            <a:off x="4319971" y="2504503"/>
            <a:ext cx="776914" cy="4245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4742301" y="220405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  <p:cxnSp>
        <p:nvCxnSpPr>
          <p:cNvPr id="14" name="Gewinkelte Verbindung 13"/>
          <p:cNvCxnSpPr>
            <a:stCxn id="30" idx="2"/>
            <a:endCxn id="3" idx="0"/>
          </p:cNvCxnSpPr>
          <p:nvPr/>
        </p:nvCxnSpPr>
        <p:spPr>
          <a:xfrm rot="5400000" flipH="1" flipV="1">
            <a:off x="3736320" y="2548094"/>
            <a:ext cx="3312368" cy="2145066"/>
          </a:xfrm>
          <a:prstGeom prst="bentConnector5">
            <a:avLst>
              <a:gd name="adj1" fmla="val -6901"/>
              <a:gd name="adj2" fmla="val -88366"/>
              <a:gd name="adj3" fmla="val 109045"/>
            </a:avLst>
          </a:prstGeom>
          <a:ln w="571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7812359" y="2201953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nein</a:t>
            </a:r>
            <a:endParaRPr lang="de-CH" sz="1600" dirty="0"/>
          </a:p>
        </p:txBody>
      </p:sp>
      <p:sp>
        <p:nvSpPr>
          <p:cNvPr id="20" name="Abgerundetes Rechteck 19"/>
          <p:cNvSpPr/>
          <p:nvPr/>
        </p:nvSpPr>
        <p:spPr>
          <a:xfrm>
            <a:off x="5652119" y="5924883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Blatt fressen</a:t>
            </a:r>
            <a:endParaRPr lang="de-CH" sz="1600" dirty="0"/>
          </a:p>
        </p:txBody>
      </p:sp>
      <p:cxnSp>
        <p:nvCxnSpPr>
          <p:cNvPr id="22" name="Gewinkelte Verbindung 21"/>
          <p:cNvCxnSpPr>
            <a:stCxn id="3" idx="3"/>
            <a:endCxn id="20" idx="0"/>
          </p:cNvCxnSpPr>
          <p:nvPr/>
        </p:nvCxnSpPr>
        <p:spPr>
          <a:xfrm flipH="1">
            <a:off x="6480211" y="2504503"/>
            <a:ext cx="1352978" cy="3420380"/>
          </a:xfrm>
          <a:prstGeom prst="bentConnector4">
            <a:avLst>
              <a:gd name="adj1" fmla="val -16896"/>
              <a:gd name="adj2" fmla="val 57895"/>
            </a:avLst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Raute 25"/>
          <p:cNvSpPr/>
          <p:nvPr/>
        </p:nvSpPr>
        <p:spPr>
          <a:xfrm>
            <a:off x="3914209" y="3091927"/>
            <a:ext cx="1656184" cy="744724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Auf Blatt?</a:t>
            </a:r>
            <a:endParaRPr lang="de-CH" sz="1600" dirty="0"/>
          </a:p>
        </p:txBody>
      </p:sp>
      <p:sp>
        <p:nvSpPr>
          <p:cNvPr id="27" name="Abgerundetes Rechteck 26"/>
          <p:cNvSpPr/>
          <p:nvPr/>
        </p:nvSpPr>
        <p:spPr>
          <a:xfrm>
            <a:off x="3491879" y="4791025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cxnSp>
        <p:nvCxnSpPr>
          <p:cNvPr id="28" name="Gewinkelte Verbindung 27"/>
          <p:cNvCxnSpPr>
            <a:stCxn id="26" idx="1"/>
            <a:endCxn id="21" idx="0"/>
          </p:cNvCxnSpPr>
          <p:nvPr/>
        </p:nvCxnSpPr>
        <p:spPr>
          <a:xfrm rot="10800000" flipV="1">
            <a:off x="3743907" y="3464289"/>
            <a:ext cx="170302" cy="66784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3707903" y="3138057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  <p:sp>
        <p:nvSpPr>
          <p:cNvPr id="21" name="Abgerundetes Rechteck 20"/>
          <p:cNvSpPr/>
          <p:nvPr/>
        </p:nvSpPr>
        <p:spPr>
          <a:xfrm>
            <a:off x="2915815" y="4132135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Blatt fressen</a:t>
            </a:r>
            <a:endParaRPr lang="de-CH" sz="1600" dirty="0"/>
          </a:p>
        </p:txBody>
      </p:sp>
      <p:sp>
        <p:nvSpPr>
          <p:cNvPr id="32" name="Abgerundetes Rechteck 31"/>
          <p:cNvSpPr/>
          <p:nvPr/>
        </p:nvSpPr>
        <p:spPr>
          <a:xfrm>
            <a:off x="2339752" y="1556792"/>
            <a:ext cx="6624736" cy="4152067"/>
          </a:xfrm>
          <a:prstGeom prst="roundRect">
            <a:avLst>
              <a:gd name="adj" fmla="val 3273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37591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durch diesen «Wald» laufen, bis er beim Kleeblatt ist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275856" y="1772816"/>
            <a:ext cx="315983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/>
              <a:t>public</a:t>
            </a:r>
            <a:r>
              <a:rPr lang="de-CH" b="1" dirty="0"/>
              <a:t>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myProgram</a:t>
            </a:r>
            <a:r>
              <a:rPr lang="de-CH" b="1" dirty="0"/>
              <a:t>() {</a:t>
            </a:r>
          </a:p>
          <a:p>
            <a:endParaRPr lang="de-CH" b="1" dirty="0" smtClean="0"/>
          </a:p>
          <a:p>
            <a:r>
              <a:rPr lang="de-CH" b="1" dirty="0" smtClean="0"/>
              <a:t>  </a:t>
            </a:r>
            <a:r>
              <a:rPr lang="de-CH" b="1" dirty="0" err="1"/>
              <a:t>while</a:t>
            </a:r>
            <a:r>
              <a:rPr lang="de-CH" b="1" dirty="0"/>
              <a:t> </a:t>
            </a:r>
            <a:r>
              <a:rPr lang="de-CH" b="1" dirty="0" smtClean="0"/>
              <a:t>(! (</a:t>
            </a:r>
            <a:r>
              <a:rPr lang="de-CH" b="1" dirty="0" err="1"/>
              <a:t>kara.treeLeft</a:t>
            </a:r>
            <a:r>
              <a:rPr lang="de-CH" b="1" dirty="0"/>
              <a:t>() &amp;&amp; </a:t>
            </a:r>
            <a:endParaRPr lang="de-CH" b="1" dirty="0" smtClean="0"/>
          </a:p>
          <a:p>
            <a:r>
              <a:rPr lang="de-CH" b="1" dirty="0"/>
              <a:t> </a:t>
            </a:r>
            <a:r>
              <a:rPr lang="de-CH" b="1" dirty="0" smtClean="0"/>
              <a:t>                   </a:t>
            </a:r>
            <a:r>
              <a:rPr lang="de-CH" b="1" dirty="0" err="1" smtClean="0"/>
              <a:t>kara.treeRight</a:t>
            </a:r>
            <a:r>
              <a:rPr lang="de-CH" b="1" dirty="0"/>
              <a:t>() &amp;&amp; </a:t>
            </a:r>
            <a:endParaRPr lang="de-CH" b="1" dirty="0" smtClean="0"/>
          </a:p>
          <a:p>
            <a:r>
              <a:rPr lang="de-CH" b="1" dirty="0"/>
              <a:t> </a:t>
            </a:r>
            <a:r>
              <a:rPr lang="de-CH" b="1" dirty="0" smtClean="0"/>
              <a:t>                   </a:t>
            </a:r>
            <a:r>
              <a:rPr lang="de-CH" b="1" dirty="0" err="1" smtClean="0"/>
              <a:t>kara.onLeaf</a:t>
            </a:r>
            <a:r>
              <a:rPr lang="de-CH" b="1" dirty="0"/>
              <a:t>())) </a:t>
            </a:r>
            <a:r>
              <a:rPr lang="de-CH" b="1" dirty="0" smtClean="0"/>
              <a:t>{</a:t>
            </a:r>
          </a:p>
          <a:p>
            <a:endParaRPr lang="de-CH" b="1" dirty="0"/>
          </a:p>
          <a:p>
            <a:r>
              <a:rPr lang="de-CH" b="1" dirty="0"/>
              <a:t>    </a:t>
            </a:r>
            <a:r>
              <a:rPr lang="de-CH" b="1" dirty="0" err="1"/>
              <a:t>if</a:t>
            </a:r>
            <a:r>
              <a:rPr lang="de-CH" b="1" dirty="0"/>
              <a:t> (</a:t>
            </a:r>
            <a:r>
              <a:rPr lang="de-CH" b="1" dirty="0" err="1"/>
              <a:t>kara.onLeaf</a:t>
            </a:r>
            <a:r>
              <a:rPr lang="de-CH" b="1" dirty="0"/>
              <a:t>()) {</a:t>
            </a:r>
          </a:p>
          <a:p>
            <a:r>
              <a:rPr lang="de-CH" b="1" dirty="0"/>
              <a:t>      </a:t>
            </a:r>
            <a:r>
              <a:rPr lang="de-CH" b="1" dirty="0" err="1"/>
              <a:t>kara.removeLeaf</a:t>
            </a:r>
            <a:r>
              <a:rPr lang="de-CH" b="1" dirty="0"/>
              <a:t>();</a:t>
            </a:r>
          </a:p>
          <a:p>
            <a:r>
              <a:rPr lang="de-CH" b="1" dirty="0"/>
              <a:t>    </a:t>
            </a:r>
            <a:r>
              <a:rPr lang="de-CH" b="1" dirty="0" smtClean="0"/>
              <a:t>}</a:t>
            </a:r>
          </a:p>
          <a:p>
            <a:endParaRPr lang="de-CH" b="1" dirty="0"/>
          </a:p>
          <a:p>
            <a:r>
              <a:rPr lang="de-CH" b="1" dirty="0"/>
              <a:t>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  }</a:t>
            </a:r>
          </a:p>
          <a:p>
            <a:endParaRPr lang="de-CH" b="1" dirty="0" smtClean="0"/>
          </a:p>
          <a:p>
            <a:r>
              <a:rPr lang="de-CH" b="1" dirty="0" smtClean="0"/>
              <a:t>  </a:t>
            </a:r>
            <a:r>
              <a:rPr lang="de-CH" b="1" dirty="0" err="1"/>
              <a:t>kara.removeLeaf</a:t>
            </a:r>
            <a:r>
              <a:rPr lang="de-CH" b="1" dirty="0"/>
              <a:t>();</a:t>
            </a:r>
          </a:p>
          <a:p>
            <a:r>
              <a:rPr lang="de-CH" b="1" dirty="0"/>
              <a:t>}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55" y="1772816"/>
            <a:ext cx="24669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520849" y="2807197"/>
            <a:ext cx="2466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Und unterwegs alle Blätter essen.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6060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1642</Words>
  <Application>Microsoft Office PowerPoint</Application>
  <PresentationFormat>Bildschirmpräsentation (4:3)</PresentationFormat>
  <Paragraphs>408</Paragraphs>
  <Slides>32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3" baseType="lpstr">
      <vt:lpstr>Modul</vt:lpstr>
      <vt:lpstr>JavaKara programmieren: Wiederholungen</vt:lpstr>
      <vt:lpstr>Kara soll laufen, bis er vor Pilz ist, und den Pilz dann ein Feld schieben</vt:lpstr>
      <vt:lpstr>Kara soll laufen, bis er vor Pilz ist, und den Pilz dann ein Feld schieben</vt:lpstr>
      <vt:lpstr>Kara soll laufen, bis er vor Pilz ist, und den Pilz dann ein Feld schieben</vt:lpstr>
      <vt:lpstr>Pilzsuche in Java-Code</vt:lpstr>
      <vt:lpstr>Pilzsuche in Java-Code</vt:lpstr>
      <vt:lpstr>Kara soll laufen, bis er auf einem Kleeblatt zwischen Bäumen ist</vt:lpstr>
      <vt:lpstr>Kara soll durch diesen «Wald» laufen, bis er beim Kleeblatt ist</vt:lpstr>
      <vt:lpstr>Kara soll durch diesen «Wald» laufen, bis er beim Kleeblatt ist</vt:lpstr>
      <vt:lpstr>Kara soll fünf Kleeblätter legen:  Schleife mit Abbruchbedingung</vt:lpstr>
      <vt:lpstr>Kara soll fünf Kleeblätter legen:  Schleife mit Abbruchbedingung</vt:lpstr>
      <vt:lpstr>Kara soll fünf Kleeblätter legen: Kurzschreibweise mit Zählschleife</vt:lpstr>
      <vt:lpstr>Kara soll fünf Kleeblätter legen: Kurzschreibweise mit Zählschleife</vt:lpstr>
      <vt:lpstr>Kara soll Kleeblattstreifen legen</vt:lpstr>
      <vt:lpstr>Kara soll Kleeblattstreifen legen</vt:lpstr>
      <vt:lpstr>Kara soll Kleeblattstreifen legen</vt:lpstr>
      <vt:lpstr>Kara soll Kleeblattstreifen legen</vt:lpstr>
      <vt:lpstr>Kara soll Kleeblattstreifen legen</vt:lpstr>
      <vt:lpstr>Kara soll Kleeblattstreifen legen: Programmausführung</vt:lpstr>
      <vt:lpstr>Kara soll Kleeblattstreifen legen: Programmausführung</vt:lpstr>
      <vt:lpstr>Kara soll Kleeblattstreifen legen: Programmausführung</vt:lpstr>
      <vt:lpstr>Kara soll Kleeblattstreifen legen: Programmausführung</vt:lpstr>
      <vt:lpstr>Kara soll Kleeblattstreifen legen: Programmausführung</vt:lpstr>
      <vt:lpstr>Kara soll Kleeblattstreifen legen: Programmausführung</vt:lpstr>
      <vt:lpstr>Kara soll Kleeblattstreifen legen: Programmausführung</vt:lpstr>
      <vt:lpstr>Kara soll Kleeblattstreifen legen: Programmausführung</vt:lpstr>
      <vt:lpstr>Kara soll Kleeblattstreifen legen: Programmausführung</vt:lpstr>
      <vt:lpstr>Kara soll Kleeblattstreifen legen: Programmausführung</vt:lpstr>
      <vt:lpstr>Kara soll Kleeblattstreifen legen: Alternative Lösung: Methode</vt:lpstr>
      <vt:lpstr>Kara soll Kleeblattstreifen legen: Alternative Lösung: Spalten zuerst</vt:lpstr>
      <vt:lpstr>Beliebig kombinierbar:  Schleifen, Verzweigungen</vt:lpstr>
      <vt:lpstr>Programme lesbar halten mit überschaubaren Methoden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JavaKara programmieren: Methoden</dc:title>
  <dc:creator>rarenivo</dc:creator>
  <cp:lastModifiedBy>rarenivo</cp:lastModifiedBy>
  <cp:revision>48</cp:revision>
  <dcterms:created xsi:type="dcterms:W3CDTF">2011-09-17T08:08:53Z</dcterms:created>
  <dcterms:modified xsi:type="dcterms:W3CDTF">2011-11-20T13:49:38Z</dcterms:modified>
</cp:coreProperties>
</file>