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7" r:id="rId4"/>
    <p:sldId id="308" r:id="rId5"/>
    <p:sldId id="309" r:id="rId6"/>
    <p:sldId id="310" r:id="rId7"/>
    <p:sldId id="311" r:id="rId8"/>
    <p:sldId id="312" r:id="rId9"/>
    <p:sldId id="318" r:id="rId10"/>
    <p:sldId id="300" r:id="rId11"/>
    <p:sldId id="283" r:id="rId12"/>
    <p:sldId id="313" r:id="rId13"/>
    <p:sldId id="314" r:id="rId14"/>
    <p:sldId id="315" r:id="rId15"/>
    <p:sldId id="316" r:id="rId16"/>
    <p:sldId id="317" r:id="rId17"/>
    <p:sldId id="298" r:id="rId18"/>
    <p:sldId id="321" r:id="rId19"/>
    <p:sldId id="325" r:id="rId20"/>
    <p:sldId id="322" r:id="rId21"/>
    <p:sldId id="326" r:id="rId22"/>
    <p:sldId id="327" r:id="rId23"/>
    <p:sldId id="330" r:id="rId24"/>
    <p:sldId id="328" r:id="rId25"/>
    <p:sldId id="329" r:id="rId26"/>
    <p:sldId id="332" r:id="rId27"/>
    <p:sldId id="323" r:id="rId28"/>
    <p:sldId id="333" r:id="rId29"/>
    <p:sldId id="302" r:id="rId30"/>
    <p:sldId id="303" r:id="rId31"/>
    <p:sldId id="305" r:id="rId32"/>
    <p:sldId id="306" r:id="rId33"/>
    <p:sldId id="334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47" r:id="rId47"/>
    <p:sldId id="348" r:id="rId48"/>
    <p:sldId id="349" r:id="rId49"/>
    <p:sldId id="350" r:id="rId50"/>
    <p:sldId id="304" r:id="rId51"/>
    <p:sldId id="351" r:id="rId52"/>
    <p:sldId id="352" r:id="rId53"/>
    <p:sldId id="353" r:id="rId54"/>
    <p:sldId id="354" r:id="rId55"/>
    <p:sldId id="355" r:id="rId56"/>
    <p:sldId id="356" r:id="rId57"/>
    <p:sldId id="357" r:id="rId58"/>
    <p:sldId id="358" r:id="rId59"/>
    <p:sldId id="359" r:id="rId60"/>
    <p:sldId id="360" r:id="rId61"/>
    <p:sldId id="361" r:id="rId62"/>
    <p:sldId id="362" r:id="rId63"/>
    <p:sldId id="363" r:id="rId64"/>
    <p:sldId id="365" r:id="rId65"/>
    <p:sldId id="364" r:id="rId66"/>
    <p:sldId id="366" r:id="rId67"/>
    <p:sldId id="367" r:id="rId6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860" y="-240"/>
      </p:cViewPr>
      <p:guideLst>
        <p:guide orient="horz" pos="1026"/>
        <p:guide pos="9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3BF5C9C-6665-4FBC-B7EB-5C8B5870D064}" type="datetimeFigureOut">
              <a:rPr lang="de-CH" smtClean="0"/>
              <a:t>03.12.2011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CH" sz="3600" dirty="0" smtClean="0"/>
              <a:t>JavaKara programmieren:</a:t>
            </a:r>
            <a:br>
              <a:rPr lang="de-CH" sz="3600" dirty="0" smtClean="0"/>
            </a:br>
            <a:r>
              <a:rPr lang="de-CH" sz="3600" dirty="0" smtClean="0"/>
              <a:t>Daten – Variablen und Methoden mit Parameter und Rückgabewerte</a:t>
            </a:r>
            <a:endParaRPr lang="de-CH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smtClean="0"/>
              <a:t>Vom Umgang mit Daten</a:t>
            </a:r>
          </a:p>
        </p:txBody>
      </p:sp>
    </p:spTree>
    <p:extLst>
      <p:ext uri="{BB962C8B-B14F-4D97-AF65-F5344CB8AC3E}">
        <p14:creationId xmlns:p14="http://schemas.microsoft.com/office/powerpoint/2010/main" val="22195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Die grundlegenden («primitiven») Datentypen von Java</a:t>
            </a:r>
            <a:endParaRPr lang="de-CH" dirty="0"/>
          </a:p>
        </p:txBody>
      </p:sp>
      <p:sp>
        <p:nvSpPr>
          <p:cNvPr id="3" name="Rechteck 2"/>
          <p:cNvSpPr/>
          <p:nvPr/>
        </p:nvSpPr>
        <p:spPr>
          <a:xfrm>
            <a:off x="3041576" y="6488668"/>
            <a:ext cx="6102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CH" dirty="0" smtClean="0"/>
              <a:t>de.wikibooks.org/</a:t>
            </a:r>
            <a:r>
              <a:rPr lang="de-CH" dirty="0" err="1" smtClean="0"/>
              <a:t>wiki</a:t>
            </a:r>
            <a:r>
              <a:rPr lang="de-CH" dirty="0" smtClean="0"/>
              <a:t>/Java_Standard:_Primitive_Datentypen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628800"/>
            <a:ext cx="8870551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bgerundetes Rechteck 4"/>
          <p:cNvSpPr/>
          <p:nvPr/>
        </p:nvSpPr>
        <p:spPr>
          <a:xfrm>
            <a:off x="44116" y="1961222"/>
            <a:ext cx="9064388" cy="288032"/>
          </a:xfrm>
          <a:prstGeom prst="roundRect">
            <a:avLst>
              <a:gd name="adj" fmla="val 8116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5496" y="3068960"/>
            <a:ext cx="9064388" cy="288032"/>
          </a:xfrm>
          <a:prstGeom prst="roundRect">
            <a:avLst>
              <a:gd name="adj" fmla="val 8116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5496" y="3896560"/>
            <a:ext cx="9064388" cy="288032"/>
          </a:xfrm>
          <a:prstGeom prst="roundRect">
            <a:avLst>
              <a:gd name="adj" fmla="val 8116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43808" y="2361548"/>
            <a:ext cx="6048672" cy="1067452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Deklaration und</a:t>
            </a:r>
            <a:br>
              <a:rPr lang="de-CH" sz="2000" dirty="0" smtClean="0">
                <a:solidFill>
                  <a:srgbClr val="FF0000"/>
                </a:solidFill>
              </a:rPr>
            </a:br>
            <a:r>
              <a:rPr lang="de-CH" sz="2000" dirty="0" smtClean="0">
                <a:solidFill>
                  <a:srgbClr val="FF0000"/>
                </a:solidFill>
              </a:rPr>
              <a:t>ersten Wert speichern</a:t>
            </a:r>
            <a:br>
              <a:rPr lang="de-CH" sz="2000" dirty="0" smtClean="0">
                <a:solidFill>
                  <a:srgbClr val="FF0000"/>
                </a:solidFill>
              </a:rPr>
            </a:br>
            <a:r>
              <a:rPr lang="de-CH" sz="2000" dirty="0" smtClean="0">
                <a:solidFill>
                  <a:srgbClr val="FF0000"/>
                </a:solidFill>
              </a:rPr>
              <a:t>kombiniert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Kara soll eine Zahl quadrieren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 smtClean="0"/>
              <a:t>anzahl</a:t>
            </a:r>
            <a:r>
              <a:rPr lang="de-CH" dirty="0" smtClean="0"/>
              <a:t> = </a:t>
            </a:r>
            <a:r>
              <a:rPr lang="de-CH" dirty="0" err="1"/>
              <a:t>tools.intInput</a:t>
            </a:r>
            <a:r>
              <a:rPr lang="de-CH" dirty="0" smtClean="0"/>
              <a:t>("Anzahl?");</a:t>
            </a:r>
            <a:endParaRPr lang="de-CH" dirty="0"/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quadratAnzahl</a:t>
            </a:r>
            <a:r>
              <a:rPr lang="de-CH" dirty="0"/>
              <a:t> = </a:t>
            </a:r>
            <a:r>
              <a:rPr lang="de-CH" dirty="0" err="1"/>
              <a:t>anzahl</a:t>
            </a:r>
            <a:r>
              <a:rPr lang="de-CH" dirty="0"/>
              <a:t> *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tools.showMessage</a:t>
            </a:r>
            <a:r>
              <a:rPr lang="de-CH" dirty="0" smtClean="0"/>
              <a:t>(</a:t>
            </a:r>
          </a:p>
          <a:p>
            <a:r>
              <a:rPr lang="de-CH" dirty="0"/>
              <a:t> </a:t>
            </a:r>
            <a:r>
              <a:rPr lang="de-CH" dirty="0" smtClean="0"/>
              <a:t>   "Quadriert = " + </a:t>
            </a:r>
            <a:r>
              <a:rPr lang="de-CH" dirty="0" err="1"/>
              <a:t>quadratAnzahl</a:t>
            </a:r>
            <a:r>
              <a:rPr lang="de-CH" dirty="0"/>
              <a:t> </a:t>
            </a:r>
            <a:endParaRPr lang="de-CH" dirty="0" smtClean="0"/>
          </a:p>
          <a:p>
            <a:r>
              <a:rPr lang="de-CH" dirty="0"/>
              <a:t> </a:t>
            </a:r>
            <a:r>
              <a:rPr lang="de-CH" dirty="0" smtClean="0"/>
              <a:t> 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48" y="1958807"/>
            <a:ext cx="2360835" cy="97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48" y="3325631"/>
            <a:ext cx="2360836" cy="103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7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eine Zahl quadrieren: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 smtClean="0"/>
              <a:t>anzahl</a:t>
            </a:r>
            <a:r>
              <a:rPr lang="de-CH" dirty="0" smtClean="0"/>
              <a:t> = </a:t>
            </a:r>
            <a:r>
              <a:rPr lang="de-CH" dirty="0" err="1"/>
              <a:t>tools.intInput</a:t>
            </a:r>
            <a:r>
              <a:rPr lang="de-CH" dirty="0" smtClean="0"/>
              <a:t>("Anzahl?");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quadratAnzahl</a:t>
            </a:r>
            <a:r>
              <a:rPr lang="de-CH" dirty="0"/>
              <a:t> = </a:t>
            </a:r>
            <a:r>
              <a:rPr lang="de-CH" dirty="0" err="1"/>
              <a:t>anzahl</a:t>
            </a:r>
            <a:r>
              <a:rPr lang="de-CH" dirty="0"/>
              <a:t> *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/>
              <a:t>tools.showMessage</a:t>
            </a:r>
            <a:r>
              <a:rPr lang="de-CH" dirty="0" smtClean="0"/>
              <a:t>(</a:t>
            </a:r>
          </a:p>
          <a:p>
            <a:r>
              <a:rPr lang="de-CH" dirty="0"/>
              <a:t> </a:t>
            </a:r>
            <a:r>
              <a:rPr lang="de-CH" dirty="0" smtClean="0"/>
              <a:t>   "Quadriert = " + </a:t>
            </a:r>
            <a:r>
              <a:rPr lang="de-CH" dirty="0" err="1"/>
              <a:t>quadratAnzahl</a:t>
            </a:r>
            <a:r>
              <a:rPr lang="de-CH" dirty="0"/>
              <a:t> </a:t>
            </a:r>
            <a:endParaRPr lang="de-CH" dirty="0" smtClean="0"/>
          </a:p>
          <a:p>
            <a:r>
              <a:rPr lang="de-CH" dirty="0"/>
              <a:t> </a:t>
            </a:r>
            <a:r>
              <a:rPr lang="de-CH" dirty="0" smtClean="0"/>
              <a:t> 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77281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Gerade Verbindung mit Pfeil 7"/>
          <p:cNvCxnSpPr/>
          <p:nvPr/>
        </p:nvCxnSpPr>
        <p:spPr>
          <a:xfrm>
            <a:off x="683250" y="206084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633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36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eine Zahl quadrieren: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 smtClean="0"/>
              <a:t>anzahl</a:t>
            </a:r>
            <a:r>
              <a:rPr lang="de-CH" dirty="0" smtClean="0"/>
              <a:t> = </a:t>
            </a:r>
            <a:r>
              <a:rPr lang="de-CH" dirty="0" err="1"/>
              <a:t>tools.intInput</a:t>
            </a:r>
            <a:r>
              <a:rPr lang="de-CH" dirty="0" smtClean="0"/>
              <a:t>("Anzahl?");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quadratAnzahl</a:t>
            </a:r>
            <a:r>
              <a:rPr lang="de-CH" dirty="0"/>
              <a:t> = </a:t>
            </a:r>
            <a:r>
              <a:rPr lang="de-CH" dirty="0" err="1"/>
              <a:t>anzahl</a:t>
            </a:r>
            <a:r>
              <a:rPr lang="de-CH" dirty="0"/>
              <a:t> *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/>
              <a:t>tools.showMessage</a:t>
            </a:r>
            <a:r>
              <a:rPr lang="de-CH" dirty="0" smtClean="0"/>
              <a:t>(</a:t>
            </a:r>
          </a:p>
          <a:p>
            <a:r>
              <a:rPr lang="de-CH" dirty="0"/>
              <a:t> </a:t>
            </a:r>
            <a:r>
              <a:rPr lang="de-CH" dirty="0" smtClean="0"/>
              <a:t>   "Quadriert = " + </a:t>
            </a:r>
            <a:r>
              <a:rPr lang="de-CH" dirty="0" err="1"/>
              <a:t>quadratAnzahl</a:t>
            </a:r>
            <a:r>
              <a:rPr lang="de-CH" dirty="0"/>
              <a:t> </a:t>
            </a:r>
            <a:endParaRPr lang="de-CH" dirty="0" smtClean="0"/>
          </a:p>
          <a:p>
            <a:r>
              <a:rPr lang="de-CH" dirty="0"/>
              <a:t> </a:t>
            </a:r>
            <a:r>
              <a:rPr lang="de-CH" dirty="0" smtClean="0"/>
              <a:t> 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01416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Gerade Verbindung mit Pfeil 7"/>
          <p:cNvCxnSpPr/>
          <p:nvPr/>
        </p:nvCxnSpPr>
        <p:spPr>
          <a:xfrm>
            <a:off x="683250" y="230219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dirty="0" smtClean="0"/>
                <a:t> = </a:t>
              </a:r>
              <a:r>
                <a:rPr lang="de-CH" dirty="0" smtClean="0"/>
                <a:t>9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96" y="4365104"/>
            <a:ext cx="2360835" cy="97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10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eine Zahl quadrieren: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 smtClean="0"/>
              <a:t>anzahl</a:t>
            </a:r>
            <a:r>
              <a:rPr lang="de-CH" dirty="0" smtClean="0"/>
              <a:t> = </a:t>
            </a:r>
            <a:r>
              <a:rPr lang="de-CH" dirty="0" err="1"/>
              <a:t>tools.intInput</a:t>
            </a:r>
            <a:r>
              <a:rPr lang="de-CH" dirty="0" smtClean="0"/>
              <a:t>("Anzahl?");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quadratAnzahl</a:t>
            </a:r>
            <a:r>
              <a:rPr lang="de-CH" dirty="0"/>
              <a:t> = </a:t>
            </a:r>
            <a:r>
              <a:rPr lang="de-CH" dirty="0" err="1"/>
              <a:t>anzahl</a:t>
            </a:r>
            <a:r>
              <a:rPr lang="de-CH" dirty="0"/>
              <a:t> *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/>
              <a:t>tools.showMessage</a:t>
            </a:r>
            <a:r>
              <a:rPr lang="de-CH" dirty="0" smtClean="0"/>
              <a:t>(</a:t>
            </a:r>
          </a:p>
          <a:p>
            <a:r>
              <a:rPr lang="de-CH" dirty="0"/>
              <a:t> </a:t>
            </a:r>
            <a:r>
              <a:rPr lang="de-CH" dirty="0" smtClean="0"/>
              <a:t>   "Quadriert = " + </a:t>
            </a:r>
            <a:r>
              <a:rPr lang="de-CH" dirty="0" err="1"/>
              <a:t>quadratAnzahl</a:t>
            </a:r>
            <a:r>
              <a:rPr lang="de-CH" dirty="0"/>
              <a:t> </a:t>
            </a:r>
            <a:endParaRPr lang="de-CH" dirty="0" smtClean="0"/>
          </a:p>
          <a:p>
            <a:r>
              <a:rPr lang="de-CH" dirty="0"/>
              <a:t> </a:t>
            </a:r>
            <a:r>
              <a:rPr lang="de-CH" dirty="0" smtClean="0"/>
              <a:t> 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30219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Gerade Verbindung mit Pfeil 7"/>
          <p:cNvCxnSpPr/>
          <p:nvPr/>
        </p:nvCxnSpPr>
        <p:spPr>
          <a:xfrm>
            <a:off x="683250" y="259022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6365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quadratAnzahl</a:t>
              </a:r>
              <a:r>
                <a:rPr lang="de-CH" dirty="0" smtClean="0"/>
                <a:t> = </a:t>
              </a:r>
              <a:r>
                <a:rPr lang="de-CH" dirty="0" smtClean="0"/>
                <a:t>81</a:t>
              </a:r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</a:t>
              </a:r>
              <a:r>
                <a:rPr lang="de-CH" dirty="0" smtClean="0"/>
                <a:t>9</a:t>
              </a:r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10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eine Zahl quadrieren: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 smtClean="0"/>
              <a:t>anzahl</a:t>
            </a:r>
            <a:r>
              <a:rPr lang="de-CH" dirty="0" smtClean="0"/>
              <a:t> = </a:t>
            </a:r>
            <a:r>
              <a:rPr lang="de-CH" dirty="0" err="1"/>
              <a:t>tools.intInput</a:t>
            </a:r>
            <a:r>
              <a:rPr lang="de-CH" dirty="0" smtClean="0"/>
              <a:t>("Anzahl?");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quadratAnzahl</a:t>
            </a:r>
            <a:r>
              <a:rPr lang="de-CH" dirty="0"/>
              <a:t> = </a:t>
            </a:r>
            <a:r>
              <a:rPr lang="de-CH" dirty="0" err="1"/>
              <a:t>anzahl</a:t>
            </a:r>
            <a:r>
              <a:rPr lang="de-CH" dirty="0"/>
              <a:t> *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/>
              <a:t>tools.showMessage</a:t>
            </a:r>
            <a:r>
              <a:rPr lang="de-CH" dirty="0" smtClean="0"/>
              <a:t>(</a:t>
            </a:r>
          </a:p>
          <a:p>
            <a:r>
              <a:rPr lang="de-CH" dirty="0"/>
              <a:t> </a:t>
            </a:r>
            <a:r>
              <a:rPr lang="de-CH" dirty="0" smtClean="0"/>
              <a:t>   "Quadriert = " + </a:t>
            </a:r>
            <a:r>
              <a:rPr lang="de-CH" dirty="0" err="1"/>
              <a:t>quadratAnzahl</a:t>
            </a:r>
            <a:r>
              <a:rPr lang="de-CH" dirty="0"/>
              <a:t> </a:t>
            </a:r>
            <a:endParaRPr lang="de-CH" dirty="0" smtClean="0"/>
          </a:p>
          <a:p>
            <a:r>
              <a:rPr lang="de-CH" dirty="0"/>
              <a:t> </a:t>
            </a:r>
            <a:r>
              <a:rPr lang="de-CH" dirty="0" smtClean="0"/>
              <a:t> 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140968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Gerade Verbindung mit Pfeil 7"/>
          <p:cNvCxnSpPr/>
          <p:nvPr/>
        </p:nvCxnSpPr>
        <p:spPr>
          <a:xfrm>
            <a:off x="683250" y="3429000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360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/>
            </a:p>
            <a:p>
              <a:endParaRPr lang="de-CH" b="1" dirty="0"/>
            </a:p>
            <a:p>
              <a:endParaRPr lang="de-CH" b="1" dirty="0"/>
            </a:p>
            <a:p>
              <a:r>
                <a:rPr lang="de-CH" dirty="0" err="1"/>
                <a:t>int</a:t>
              </a:r>
              <a:r>
                <a:rPr lang="de-CH" b="1" dirty="0"/>
                <a:t> </a:t>
              </a:r>
              <a:r>
                <a:rPr lang="de-CH" dirty="0" err="1"/>
                <a:t>quadratAnzahl</a:t>
              </a:r>
              <a:r>
                <a:rPr lang="de-CH" dirty="0"/>
                <a:t> = </a:t>
              </a:r>
              <a:r>
                <a:rPr lang="de-CH" dirty="0" smtClean="0"/>
                <a:t>81</a:t>
              </a:r>
              <a:endParaRPr lang="de-CH" dirty="0"/>
            </a:p>
            <a:p>
              <a:r>
                <a:rPr lang="de-CH" dirty="0" err="1"/>
                <a:t>int</a:t>
              </a:r>
              <a:r>
                <a:rPr lang="de-CH" dirty="0"/>
                <a:t> </a:t>
              </a:r>
              <a:r>
                <a:rPr lang="de-CH" dirty="0" err="1"/>
                <a:t>anzahl</a:t>
              </a:r>
              <a:r>
                <a:rPr lang="de-CH" dirty="0"/>
                <a:t> = </a:t>
              </a:r>
              <a:r>
                <a:rPr lang="de-CH" dirty="0" smtClean="0"/>
                <a:t>9</a:t>
              </a:r>
              <a:endParaRPr lang="de-CH" dirty="0"/>
            </a:p>
            <a:p>
              <a:r>
                <a:rPr lang="de-CH" dirty="0"/>
                <a:t>Methode</a:t>
              </a:r>
              <a:r>
                <a:rPr lang="de-CH" b="1" dirty="0"/>
                <a:t> </a:t>
              </a:r>
              <a:r>
                <a:rPr lang="de-CH" dirty="0" err="1"/>
                <a:t>myProgram</a:t>
              </a:r>
              <a:r>
                <a:rPr lang="de-CH" dirty="0"/>
                <a:t> </a:t>
              </a:r>
            </a:p>
          </p:txBody>
        </p:sp>
      </p:grp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365104"/>
            <a:ext cx="2360836" cy="103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0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eine Zahl quadrieren: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 smtClean="0"/>
              <a:t>anzahl</a:t>
            </a:r>
            <a:r>
              <a:rPr lang="de-CH" dirty="0" smtClean="0"/>
              <a:t> = </a:t>
            </a:r>
            <a:r>
              <a:rPr lang="de-CH" dirty="0" err="1"/>
              <a:t>tools.intInput</a:t>
            </a:r>
            <a:r>
              <a:rPr lang="de-CH" dirty="0" smtClean="0"/>
              <a:t>("Anzahl?");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quadratAnzahl</a:t>
            </a:r>
            <a:r>
              <a:rPr lang="de-CH" dirty="0"/>
              <a:t> = </a:t>
            </a:r>
            <a:r>
              <a:rPr lang="de-CH" dirty="0" err="1"/>
              <a:t>anzahl</a:t>
            </a:r>
            <a:r>
              <a:rPr lang="de-CH" dirty="0"/>
              <a:t> *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/>
              <a:t>tools.showMessage</a:t>
            </a:r>
            <a:r>
              <a:rPr lang="de-CH" dirty="0" smtClean="0"/>
              <a:t>(</a:t>
            </a:r>
          </a:p>
          <a:p>
            <a:r>
              <a:rPr lang="de-CH" dirty="0"/>
              <a:t> </a:t>
            </a:r>
            <a:r>
              <a:rPr lang="de-CH" dirty="0" smtClean="0"/>
              <a:t>   "Quadriert = " + </a:t>
            </a:r>
            <a:r>
              <a:rPr lang="de-CH" dirty="0" err="1"/>
              <a:t>quadratAnzahl</a:t>
            </a:r>
            <a:r>
              <a:rPr lang="de-CH" dirty="0"/>
              <a:t> </a:t>
            </a:r>
            <a:endParaRPr lang="de-CH" dirty="0" smtClean="0"/>
          </a:p>
          <a:p>
            <a:r>
              <a:rPr lang="de-CH" dirty="0"/>
              <a:t> </a:t>
            </a:r>
            <a:r>
              <a:rPr lang="de-CH" dirty="0" smtClean="0"/>
              <a:t> 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38231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Gerade Verbindung mit Pfeil 7"/>
          <p:cNvCxnSpPr/>
          <p:nvPr/>
        </p:nvCxnSpPr>
        <p:spPr>
          <a:xfrm>
            <a:off x="683250" y="367034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504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2843808" y="2144364"/>
            <a:ext cx="6048672" cy="3300860"/>
          </a:xfrm>
          <a:prstGeom prst="roundRect">
            <a:avLst>
              <a:gd name="adj" fmla="val 46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 smtClean="0">
              <a:solidFill>
                <a:srgbClr val="FF0000"/>
              </a:solidFill>
            </a:endParaRPr>
          </a:p>
          <a:p>
            <a:pPr algn="r"/>
            <a:endParaRPr lang="de-CH" sz="2000" dirty="0">
              <a:solidFill>
                <a:srgbClr val="FF0000"/>
              </a:solidFill>
            </a:endParaRPr>
          </a:p>
          <a:p>
            <a:pPr algn="r"/>
            <a:endParaRPr lang="de-CH" sz="2000" dirty="0" smtClean="0">
              <a:solidFill>
                <a:srgbClr val="FF0000"/>
              </a:solidFill>
            </a:endParaRPr>
          </a:p>
          <a:p>
            <a:pPr algn="r"/>
            <a:endParaRPr lang="de-CH" sz="2000" dirty="0">
              <a:solidFill>
                <a:srgbClr val="FF0000"/>
              </a:solidFill>
            </a:endParaRPr>
          </a:p>
          <a:p>
            <a:pPr algn="r"/>
            <a:endParaRPr lang="de-CH" sz="2000" dirty="0" smtClean="0">
              <a:solidFill>
                <a:srgbClr val="FF0000"/>
              </a:solidFill>
            </a:endParaRPr>
          </a:p>
          <a:p>
            <a:pPr algn="r"/>
            <a:endParaRPr lang="de-CH" sz="2000" dirty="0">
              <a:solidFill>
                <a:srgbClr val="FF0000"/>
              </a:solidFill>
            </a:endParaRPr>
          </a:p>
          <a:p>
            <a:pPr algn="r"/>
            <a:endParaRPr lang="de-CH" sz="2000" dirty="0" smtClean="0">
              <a:solidFill>
                <a:srgbClr val="FF0000"/>
              </a:solidFill>
            </a:endParaRPr>
          </a:p>
          <a:p>
            <a:pPr algn="r"/>
            <a:endParaRPr lang="de-CH" sz="2000" dirty="0">
              <a:solidFill>
                <a:srgbClr val="FF0000"/>
              </a:solidFill>
            </a:endParaRPr>
          </a:p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Gültigkeitsbereich der Variable </a:t>
            </a:r>
            <a:r>
              <a:rPr lang="de-CH" sz="2000" dirty="0" err="1" smtClean="0">
                <a:solidFill>
                  <a:srgbClr val="FF0000"/>
                </a:solidFill>
              </a:rPr>
              <a:t>anzahl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915816" y="2708920"/>
            <a:ext cx="5904656" cy="1211468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 smtClean="0">
              <a:solidFill>
                <a:srgbClr val="FF0000"/>
              </a:solidFill>
            </a:endParaRPr>
          </a:p>
          <a:p>
            <a:pPr algn="r"/>
            <a:endParaRPr lang="de-CH" sz="2000" dirty="0">
              <a:solidFill>
                <a:srgbClr val="FF0000"/>
              </a:solidFill>
            </a:endParaRPr>
          </a:p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Gültigkeitsbereich </a:t>
            </a:r>
            <a:r>
              <a:rPr lang="de-CH" sz="2000" dirty="0">
                <a:solidFill>
                  <a:srgbClr val="FF0000"/>
                </a:solidFill>
              </a:rPr>
              <a:t>der Variable </a:t>
            </a:r>
            <a:r>
              <a:rPr lang="de-CH" sz="2000" dirty="0" smtClean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9685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b="1" dirty="0">
                <a:solidFill>
                  <a:srgbClr val="FF0000"/>
                </a:solidFill>
              </a:rPr>
              <a:t> </a:t>
            </a:r>
            <a:r>
              <a:rPr lang="de-CH" b="1" dirty="0" smtClean="0">
                <a:solidFill>
                  <a:srgbClr val="FF0000"/>
                </a:solidFill>
              </a:rPr>
              <a:t> // </a:t>
            </a:r>
            <a:r>
              <a:rPr lang="de-CH" b="1" dirty="0" err="1" smtClean="0">
                <a:solidFill>
                  <a:srgbClr val="FF0000"/>
                </a:solidFill>
              </a:rPr>
              <a:t>tools.showMessage</a:t>
            </a:r>
            <a:r>
              <a:rPr lang="de-CH" b="1" dirty="0" smtClean="0">
                <a:solidFill>
                  <a:srgbClr val="FF0000"/>
                </a:solidFill>
              </a:rPr>
              <a:t>("i = " + i); geht nicht!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41" y="1844824"/>
            <a:ext cx="2096327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80" y="2924944"/>
            <a:ext cx="2528648" cy="1045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49" y="4221088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179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 smtClean="0"/>
              <a:t>("</a:t>
            </a:r>
            <a:r>
              <a:rPr lang="de-CH" dirty="0" err="1"/>
              <a:t>Wieviele</a:t>
            </a:r>
            <a:r>
              <a:rPr lang="de-CH" dirty="0"/>
              <a:t> </a:t>
            </a:r>
            <a:r>
              <a:rPr lang="de-CH" dirty="0" smtClean="0"/>
              <a:t>Blätter?"  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77281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06084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32633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594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 smtClean="0"/>
              <a:t>("</a:t>
            </a:r>
            <a:r>
              <a:rPr lang="de-CH" dirty="0" err="1"/>
              <a:t>Wieviele</a:t>
            </a:r>
            <a:r>
              <a:rPr lang="de-CH" dirty="0"/>
              <a:t> </a:t>
            </a:r>
            <a:r>
              <a:rPr lang="de-CH" dirty="0" smtClean="0"/>
              <a:t>Blätter?"  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01416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30219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39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sich eine Zahl merken: </a:t>
            </a:r>
            <a:br>
              <a:rPr lang="de-CH" dirty="0" smtClean="0"/>
            </a:br>
            <a:r>
              <a:rPr lang="de-CH" dirty="0" smtClean="0"/>
              <a:t>Daten speichern in einer Variable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</a:p>
          <a:p>
            <a:r>
              <a:rPr lang="de-CH" dirty="0" smtClean="0"/>
              <a:t>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 smtClean="0"/>
              <a:t>(</a:t>
            </a:r>
            <a:r>
              <a:rPr lang="de-CH" dirty="0"/>
              <a:t>"</a:t>
            </a:r>
            <a:r>
              <a:rPr lang="de-CH" dirty="0" smtClean="0"/>
              <a:t>Anzahl");</a:t>
            </a:r>
            <a:endParaRPr lang="de-CH" dirty="0"/>
          </a:p>
          <a:p>
            <a:r>
              <a:rPr lang="de-CH" dirty="0" smtClean="0"/>
              <a:t>  </a:t>
            </a:r>
          </a:p>
          <a:p>
            <a:r>
              <a:rPr lang="de-CH" dirty="0"/>
              <a:t> </a:t>
            </a:r>
            <a:r>
              <a:rPr lang="de-CH" dirty="0" smtClean="0"/>
              <a:t> </a:t>
            </a:r>
            <a:r>
              <a:rPr lang="de-CH" dirty="0" err="1" smtClean="0"/>
              <a:t>tools.showMessage</a:t>
            </a:r>
            <a:r>
              <a:rPr lang="de-CH" dirty="0"/>
              <a:t>("Anzahl = </a:t>
            </a:r>
            <a:r>
              <a:rPr lang="de-CH" dirty="0" smtClean="0"/>
              <a:t>" + </a:t>
            </a:r>
            <a:r>
              <a:rPr lang="de-CH" dirty="0" err="1" smtClean="0"/>
              <a:t>anzahl</a:t>
            </a:r>
            <a:r>
              <a:rPr lang="de-CH" dirty="0" smtClean="0"/>
              <a:t>);</a:t>
            </a:r>
          </a:p>
          <a:p>
            <a:endParaRPr lang="de-CH" dirty="0" smtClean="0"/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2299517" cy="9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228961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790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5902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8782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sp>
        <p:nvSpPr>
          <p:cNvPr id="14" name="Abgerundetes Rechteck 13"/>
          <p:cNvSpPr/>
          <p:nvPr/>
        </p:nvSpPr>
        <p:spPr>
          <a:xfrm>
            <a:off x="5940152" y="2708920"/>
            <a:ext cx="2232248" cy="36004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dirty="0" err="1" smtClean="0">
                <a:solidFill>
                  <a:schemeClr val="tx1"/>
                </a:solidFill>
              </a:rPr>
              <a:t>int</a:t>
            </a:r>
            <a:r>
              <a:rPr lang="de-CH" dirty="0" smtClean="0">
                <a:solidFill>
                  <a:schemeClr val="tx1"/>
                </a:solidFill>
              </a:rPr>
              <a:t> i = 0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97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85293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314096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sp>
        <p:nvSpPr>
          <p:cNvPr id="14" name="Abgerundetes Rechteck 13"/>
          <p:cNvSpPr/>
          <p:nvPr/>
        </p:nvSpPr>
        <p:spPr>
          <a:xfrm>
            <a:off x="5940152" y="2708920"/>
            <a:ext cx="2232248" cy="36004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dirty="0" err="1" smtClean="0">
                <a:solidFill>
                  <a:schemeClr val="tx1"/>
                </a:solidFill>
              </a:rPr>
              <a:t>int</a:t>
            </a:r>
            <a:r>
              <a:rPr lang="de-CH" dirty="0" smtClean="0">
                <a:solidFill>
                  <a:schemeClr val="tx1"/>
                </a:solidFill>
              </a:rPr>
              <a:t> i = 0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140968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3429000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sp>
        <p:nvSpPr>
          <p:cNvPr id="14" name="Abgerundetes Rechteck 13"/>
          <p:cNvSpPr/>
          <p:nvPr/>
        </p:nvSpPr>
        <p:spPr>
          <a:xfrm>
            <a:off x="5940152" y="2708920"/>
            <a:ext cx="2232248" cy="36004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dirty="0" err="1" smtClean="0">
                <a:solidFill>
                  <a:schemeClr val="tx1"/>
                </a:solidFill>
              </a:rPr>
              <a:t>int</a:t>
            </a:r>
            <a:r>
              <a:rPr lang="de-CH" dirty="0" smtClean="0">
                <a:solidFill>
                  <a:schemeClr val="tx1"/>
                </a:solidFill>
              </a:rPr>
              <a:t> i = 0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62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38231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367034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sp>
        <p:nvSpPr>
          <p:cNvPr id="14" name="Abgerundetes Rechteck 13"/>
          <p:cNvSpPr/>
          <p:nvPr/>
        </p:nvSpPr>
        <p:spPr>
          <a:xfrm>
            <a:off x="5940152" y="2708920"/>
            <a:ext cx="2232248" cy="36004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dirty="0" err="1" smtClean="0">
                <a:solidFill>
                  <a:schemeClr val="tx1"/>
                </a:solidFill>
              </a:rPr>
              <a:t>int</a:t>
            </a:r>
            <a:r>
              <a:rPr lang="de-CH" dirty="0" smtClean="0">
                <a:solidFill>
                  <a:schemeClr val="tx1"/>
                </a:solidFill>
              </a:rPr>
              <a:t> i = 1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0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564904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852936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sp>
        <p:nvSpPr>
          <p:cNvPr id="14" name="Abgerundetes Rechteck 13"/>
          <p:cNvSpPr/>
          <p:nvPr/>
        </p:nvSpPr>
        <p:spPr>
          <a:xfrm>
            <a:off x="5940152" y="2708920"/>
            <a:ext cx="2232248" cy="36004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dirty="0" err="1" smtClean="0">
                <a:solidFill>
                  <a:schemeClr val="tx1"/>
                </a:solidFill>
              </a:rPr>
              <a:t>int</a:t>
            </a:r>
            <a:r>
              <a:rPr lang="de-CH" dirty="0" smtClean="0">
                <a:solidFill>
                  <a:schemeClr val="tx1"/>
                </a:solidFill>
              </a:rPr>
              <a:t> i = 1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9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38231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367034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sp>
        <p:nvSpPr>
          <p:cNvPr id="14" name="Abgerundetes Rechteck 13"/>
          <p:cNvSpPr/>
          <p:nvPr/>
        </p:nvSpPr>
        <p:spPr>
          <a:xfrm>
            <a:off x="5940152" y="2708920"/>
            <a:ext cx="2232248" cy="36004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dirty="0" err="1" smtClean="0">
                <a:solidFill>
                  <a:schemeClr val="tx1"/>
                </a:solidFill>
              </a:rPr>
              <a:t>int</a:t>
            </a:r>
            <a:r>
              <a:rPr lang="de-CH" dirty="0" smtClean="0">
                <a:solidFill>
                  <a:schemeClr val="tx1"/>
                </a:solidFill>
              </a:rPr>
              <a:t> i = 2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564904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852936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  <p:sp>
        <p:nvSpPr>
          <p:cNvPr id="14" name="Abgerundetes Rechteck 13"/>
          <p:cNvSpPr/>
          <p:nvPr/>
        </p:nvSpPr>
        <p:spPr>
          <a:xfrm>
            <a:off x="5940152" y="2708920"/>
            <a:ext cx="2232248" cy="36004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dirty="0" err="1" smtClean="0">
                <a:solidFill>
                  <a:schemeClr val="tx1"/>
                </a:solidFill>
              </a:rPr>
              <a:t>int</a:t>
            </a:r>
            <a:r>
              <a:rPr lang="de-CH" dirty="0" smtClean="0">
                <a:solidFill>
                  <a:schemeClr val="tx1"/>
                </a:solidFill>
              </a:rPr>
              <a:t> i = 2</a:t>
            </a:r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95838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424641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797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Kara soll Anzahl Kleeblätter legen und auf letztem Blatt eine </a:t>
            </a:r>
            <a:r>
              <a:rPr lang="de-CH" sz="3200" dirty="0" err="1" smtClean="0"/>
              <a:t>Rechtsdrehnung</a:t>
            </a:r>
            <a:r>
              <a:rPr lang="de-CH" sz="3200" dirty="0" smtClean="0"/>
              <a:t> machen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844824"/>
            <a:ext cx="49685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 smtClean="0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17440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446243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5358771" y="1710224"/>
            <a:ext cx="3677725" cy="2077792"/>
            <a:chOff x="5436096" y="1700808"/>
            <a:chExt cx="2088232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feld 12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3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7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Erweiterung: </a:t>
            </a:r>
            <a:br>
              <a:rPr lang="de-CH" sz="3200" dirty="0" smtClean="0"/>
            </a:br>
            <a:r>
              <a:rPr lang="de-CH" sz="3200" dirty="0" smtClean="0"/>
              <a:t>Kara soll Kleeblätter nur legen, wenn möglich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9685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/>
          </a:p>
          <a:p>
            <a:r>
              <a:rPr lang="de-CH" dirty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b="1" dirty="0"/>
              <a:t>    </a:t>
            </a:r>
            <a:r>
              <a:rPr lang="de-CH" b="1" dirty="0" err="1"/>
              <a:t>if</a:t>
            </a:r>
            <a:r>
              <a:rPr lang="de-CH" b="1" dirty="0"/>
              <a:t> (!</a:t>
            </a:r>
            <a:r>
              <a:rPr lang="de-CH" b="1" dirty="0" err="1"/>
              <a:t>kara.onLeaf</a:t>
            </a:r>
            <a:r>
              <a:rPr lang="de-CH" b="1" dirty="0"/>
              <a:t>()) {</a:t>
            </a:r>
          </a:p>
          <a:p>
            <a:r>
              <a:rPr lang="de-CH" dirty="0"/>
              <a:t>  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b="1" dirty="0"/>
              <a:t>    }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r>
              <a:rPr lang="de-CH" b="1" dirty="0"/>
              <a:t>  </a:t>
            </a:r>
            <a:r>
              <a:rPr lang="de-CH" b="1" dirty="0" err="1"/>
              <a:t>if</a:t>
            </a:r>
            <a:r>
              <a:rPr lang="de-CH" b="1" dirty="0"/>
              <a:t> (!</a:t>
            </a:r>
            <a:r>
              <a:rPr lang="de-CH" b="1" dirty="0" err="1"/>
              <a:t>kara.onLeaf</a:t>
            </a:r>
            <a:r>
              <a:rPr lang="de-CH" b="1" dirty="0"/>
              <a:t>())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b="1" dirty="0"/>
              <a:t>  }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49" y="1988840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33" y="4437112"/>
            <a:ext cx="209632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73" y="3123881"/>
            <a:ext cx="2520280" cy="1042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38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843808" y="3501008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Wert auslesen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843808" y="2924944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Wert speichern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843808" y="2348880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Variable deklarieren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sich eine Zahl merken: </a:t>
            </a:r>
            <a:br>
              <a:rPr lang="de-CH" dirty="0"/>
            </a:br>
            <a:r>
              <a:rPr lang="de-CH" dirty="0"/>
              <a:t>Daten speichern in einer Variable</a:t>
            </a:r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</a:p>
          <a:p>
            <a:r>
              <a:rPr lang="de-CH" dirty="0" smtClean="0"/>
              <a:t>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 smtClean="0"/>
              <a:t>(</a:t>
            </a:r>
            <a:r>
              <a:rPr lang="de-CH" dirty="0"/>
              <a:t>"</a:t>
            </a:r>
            <a:r>
              <a:rPr lang="de-CH" dirty="0" smtClean="0"/>
              <a:t>Anzahl");</a:t>
            </a:r>
            <a:endParaRPr lang="de-CH" dirty="0"/>
          </a:p>
          <a:p>
            <a:r>
              <a:rPr lang="de-CH" dirty="0" smtClean="0"/>
              <a:t>  </a:t>
            </a:r>
          </a:p>
          <a:p>
            <a:r>
              <a:rPr lang="de-CH" dirty="0"/>
              <a:t> </a:t>
            </a:r>
            <a:r>
              <a:rPr lang="de-CH" dirty="0" smtClean="0"/>
              <a:t> </a:t>
            </a:r>
            <a:r>
              <a:rPr lang="de-CH" dirty="0" err="1" smtClean="0"/>
              <a:t>tools.showMessage</a:t>
            </a:r>
            <a:r>
              <a:rPr lang="de-CH" dirty="0"/>
              <a:t>("Anzahl = </a:t>
            </a:r>
            <a:r>
              <a:rPr lang="de-CH" dirty="0" smtClean="0"/>
              <a:t>" + </a:t>
            </a:r>
            <a:r>
              <a:rPr lang="de-CH" dirty="0" err="1" smtClean="0"/>
              <a:t>anzahl</a:t>
            </a:r>
            <a:r>
              <a:rPr lang="de-CH" dirty="0" smtClean="0"/>
              <a:t>);</a:t>
            </a:r>
          </a:p>
          <a:p>
            <a:endParaRPr lang="de-CH" dirty="0" smtClean="0"/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2299517" cy="9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228961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52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Lesbarkeit erhöhen: Methode einführen für «Kleeblatt legen, wenn möglich»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968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endParaRPr lang="de-CH" dirty="0"/>
          </a:p>
          <a:p>
            <a:r>
              <a:rPr lang="de-CH" dirty="0"/>
              <a:t>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b="1" dirty="0"/>
              <a:t>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r>
              <a:rPr lang="de-CH" b="1" dirty="0"/>
              <a:t>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dirty="0"/>
              <a:t>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dirty="0"/>
              <a:t>}</a:t>
            </a:r>
          </a:p>
          <a:p>
            <a:endParaRPr lang="de-CH" dirty="0"/>
          </a:p>
          <a:p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kleeblattFallsMoeglich</a:t>
            </a:r>
            <a:r>
              <a:rPr lang="de-CH" b="1" dirty="0"/>
              <a:t>() {</a:t>
            </a:r>
          </a:p>
          <a:p>
            <a:r>
              <a:rPr lang="de-CH" b="1" dirty="0"/>
              <a:t>  </a:t>
            </a:r>
            <a:r>
              <a:rPr lang="de-CH" b="1" dirty="0" err="1"/>
              <a:t>if</a:t>
            </a:r>
            <a:r>
              <a:rPr lang="de-CH" b="1" dirty="0"/>
              <a:t> (!</a:t>
            </a:r>
            <a:r>
              <a:rPr lang="de-CH" b="1" dirty="0" err="1"/>
              <a:t>kara.onLeaf</a:t>
            </a:r>
            <a:r>
              <a:rPr lang="de-CH" b="1" dirty="0"/>
              <a:t>()) {</a:t>
            </a:r>
          </a:p>
          <a:p>
            <a:r>
              <a:rPr lang="de-CH" b="1" dirty="0"/>
              <a:t>    </a:t>
            </a:r>
            <a:r>
              <a:rPr lang="de-CH" b="1" dirty="0" err="1"/>
              <a:t>kara.putLeaf</a:t>
            </a:r>
            <a:r>
              <a:rPr lang="de-CH" b="1" dirty="0"/>
              <a:t>();</a:t>
            </a:r>
          </a:p>
          <a:p>
            <a:r>
              <a:rPr lang="de-CH" b="1" dirty="0"/>
              <a:t>  }</a:t>
            </a:r>
          </a:p>
          <a:p>
            <a:r>
              <a:rPr lang="de-CH" b="1" dirty="0"/>
              <a:t>}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33" y="1700808"/>
            <a:ext cx="209632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3284984"/>
            <a:ext cx="2592288" cy="1072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581128"/>
            <a:ext cx="21355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3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Erweiterung: Anzahl Kleeblätter legen, </a:t>
            </a:r>
            <a:br>
              <a:rPr lang="de-CH" sz="3200" dirty="0" smtClean="0"/>
            </a:br>
            <a:r>
              <a:rPr lang="de-CH" sz="3200" dirty="0" smtClean="0"/>
              <a:t>bis als Anzahl 0 (oder kleiner) eingegeben wird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b="1" dirty="0" smtClean="0"/>
              <a:t>  </a:t>
            </a:r>
            <a:r>
              <a:rPr lang="de-CH" b="1" dirty="0" err="1"/>
              <a:t>while</a:t>
            </a:r>
            <a:r>
              <a:rPr lang="de-CH" b="1" dirty="0"/>
              <a:t> (</a:t>
            </a:r>
            <a:r>
              <a:rPr lang="de-CH" b="1" dirty="0" err="1"/>
              <a:t>anzahl</a:t>
            </a:r>
            <a:r>
              <a:rPr lang="de-CH" b="1" dirty="0"/>
              <a:t> &gt; 0) {</a:t>
            </a:r>
          </a:p>
          <a:p>
            <a:r>
              <a:rPr lang="de-CH" dirty="0"/>
              <a:t> 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anzahl-1; i++)   {</a:t>
            </a:r>
          </a:p>
          <a:p>
            <a:r>
              <a:rPr lang="de-CH" dirty="0"/>
              <a:t>      </a:t>
            </a:r>
            <a:r>
              <a:rPr lang="de-CH" dirty="0" err="1"/>
              <a:t>kleeblattFallsMoeglich</a:t>
            </a:r>
            <a:r>
              <a:rPr lang="de-CH" dirty="0"/>
              <a:t>();</a:t>
            </a:r>
          </a:p>
          <a:p>
            <a:r>
              <a:rPr lang="de-CH" dirty="0"/>
              <a:t> 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/>
              <a:t>    }</a:t>
            </a:r>
          </a:p>
          <a:p>
            <a:r>
              <a:rPr lang="de-CH" dirty="0"/>
              <a:t>    </a:t>
            </a:r>
            <a:r>
              <a:rPr lang="de-CH" dirty="0" err="1"/>
              <a:t>kleeblattFallsMoeglich</a:t>
            </a:r>
            <a:r>
              <a:rPr lang="de-CH" dirty="0"/>
              <a:t>();</a:t>
            </a:r>
          </a:p>
          <a:p>
            <a:r>
              <a:rPr lang="de-CH" dirty="0"/>
              <a:t>    </a:t>
            </a:r>
            <a:r>
              <a:rPr lang="de-CH" dirty="0" err="1"/>
              <a:t>kara.turnRight</a:t>
            </a:r>
            <a:r>
              <a:rPr lang="de-CH" dirty="0"/>
              <a:t>();</a:t>
            </a:r>
          </a:p>
          <a:p>
            <a:r>
              <a:rPr lang="de-CH" b="1" dirty="0"/>
              <a:t>    </a:t>
            </a:r>
            <a:r>
              <a:rPr lang="de-CH" b="1" dirty="0" err="1"/>
              <a:t>anzahl</a:t>
            </a:r>
            <a:r>
              <a:rPr lang="de-CH" b="1" dirty="0"/>
              <a:t> = </a:t>
            </a:r>
            <a:r>
              <a:rPr lang="de-CH" b="1" dirty="0" err="1"/>
              <a:t>tools.intInput</a:t>
            </a:r>
            <a:r>
              <a:rPr lang="de-CH" b="1" dirty="0"/>
              <a:t>("</a:t>
            </a:r>
            <a:r>
              <a:rPr lang="de-CH" b="1" dirty="0" err="1"/>
              <a:t>Wieviele</a:t>
            </a:r>
            <a:r>
              <a:rPr lang="de-CH" b="1" dirty="0"/>
              <a:t> Blätter?");</a:t>
            </a:r>
          </a:p>
          <a:p>
            <a:r>
              <a:rPr lang="de-CH" dirty="0"/>
              <a:t>  }</a:t>
            </a:r>
          </a:p>
          <a:p>
            <a:r>
              <a:rPr lang="de-CH" dirty="0"/>
              <a:t>}</a:t>
            </a:r>
          </a:p>
          <a:p>
            <a:endParaRPr lang="de-CH" dirty="0"/>
          </a:p>
          <a:p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kleeblattFallsMoeglich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if</a:t>
            </a:r>
            <a:r>
              <a:rPr lang="de-CH" dirty="0"/>
              <a:t> (!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/>
              <a:t>    </a:t>
            </a:r>
            <a:r>
              <a:rPr lang="de-CH" dirty="0" err="1"/>
              <a:t>kara.putLeaf</a:t>
            </a:r>
            <a:r>
              <a:rPr lang="de-CH" dirty="0"/>
              <a:t>();</a:t>
            </a:r>
          </a:p>
          <a:p>
            <a:r>
              <a:rPr lang="de-CH" dirty="0"/>
              <a:t>  }</a:t>
            </a:r>
          </a:p>
          <a:p>
            <a:r>
              <a:rPr lang="de-CH" dirty="0"/>
              <a:t>}</a:t>
            </a:r>
            <a:endParaRPr lang="de-CH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5" y="1992775"/>
            <a:ext cx="1438876" cy="1455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69838"/>
            <a:ext cx="1436225" cy="144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5" y="5161127"/>
            <a:ext cx="1436225" cy="143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48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2843808" y="4005064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Parameter für Wert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843808" y="2649580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Aufruf mit Wert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Lesbarkeit erhöhen: </a:t>
            </a:r>
            <a:br>
              <a:rPr lang="de-CH" sz="3200" dirty="0" smtClean="0"/>
            </a:br>
            <a:r>
              <a:rPr lang="de-CH" sz="3200" dirty="0" smtClean="0"/>
              <a:t>Eigene Methode für «Kleeblattreihe legen»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  }</a:t>
            </a:r>
          </a:p>
          <a:p>
            <a:r>
              <a:rPr lang="de-CH" dirty="0"/>
              <a:t>}</a:t>
            </a:r>
          </a:p>
          <a:p>
            <a:endParaRPr lang="de-CH" dirty="0"/>
          </a:p>
          <a:p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</a:t>
            </a:r>
            <a:r>
              <a:rPr lang="de-CH" b="1" dirty="0" smtClean="0">
                <a:solidFill>
                  <a:srgbClr val="FF0000"/>
                </a:solidFill>
              </a:rPr>
              <a:t>n</a:t>
            </a:r>
            <a:r>
              <a:rPr lang="de-CH" b="1" dirty="0" smtClean="0"/>
              <a:t>) </a:t>
            </a:r>
            <a:r>
              <a:rPr lang="de-CH" b="1" dirty="0"/>
              <a:t>{</a:t>
            </a:r>
          </a:p>
          <a:p>
            <a:r>
              <a:rPr lang="de-CH" b="1" dirty="0"/>
              <a:t>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 smtClean="0">
                <a:solidFill>
                  <a:srgbClr val="FF0000"/>
                </a:solidFill>
              </a:rPr>
              <a:t>n</a:t>
            </a:r>
            <a:r>
              <a:rPr lang="de-CH" b="1" dirty="0" smtClean="0"/>
              <a:t>-1</a:t>
            </a:r>
            <a:r>
              <a:rPr lang="de-CH" b="1" dirty="0"/>
              <a:t>; i++)   {</a:t>
            </a:r>
          </a:p>
          <a:p>
            <a:r>
              <a:rPr lang="de-CH" b="1" dirty="0"/>
              <a:t>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  }</a:t>
            </a:r>
          </a:p>
          <a:p>
            <a:r>
              <a:rPr lang="de-CH" b="1" dirty="0"/>
              <a:t>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 smtClean="0"/>
              <a:t>}</a:t>
            </a:r>
          </a:p>
          <a:p>
            <a:endParaRPr lang="de-CH" dirty="0"/>
          </a:p>
          <a:p>
            <a:r>
              <a:rPr lang="de-CH" dirty="0" smtClean="0"/>
              <a:t>// </a:t>
            </a:r>
            <a:r>
              <a:rPr lang="de-CH" dirty="0" err="1" smtClean="0"/>
              <a:t>kleeblattFallsMoeglich</a:t>
            </a:r>
            <a:r>
              <a:rPr lang="de-CH" dirty="0"/>
              <a:t> </a:t>
            </a:r>
            <a:r>
              <a:rPr lang="de-CH" dirty="0" smtClean="0"/>
              <a:t>wie oben</a:t>
            </a:r>
            <a:endParaRPr lang="de-CH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5" y="1992775"/>
            <a:ext cx="1438876" cy="1455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69838"/>
            <a:ext cx="1436225" cy="144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5" y="5161127"/>
            <a:ext cx="1436225" cy="143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116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 smtClean="0"/>
              <a:t>03   </a:t>
            </a:r>
            <a:r>
              <a:rPr lang="de-CH" dirty="0" err="1" smtClean="0"/>
              <a:t>while</a:t>
            </a:r>
            <a:r>
              <a:rPr lang="de-CH" dirty="0" smtClean="0"/>
              <a:t> </a:t>
            </a:r>
            <a:r>
              <a:rPr lang="de-CH" dirty="0"/>
              <a:t>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 smtClean="0"/>
              <a:t>04     </a:t>
            </a:r>
            <a:r>
              <a:rPr lang="de-CH" b="1" dirty="0" err="1" smtClean="0"/>
              <a:t>kleeblattReiheLegen</a:t>
            </a:r>
            <a:r>
              <a:rPr lang="de-CH" b="1" dirty="0" smtClean="0"/>
              <a:t>(</a:t>
            </a:r>
            <a:r>
              <a:rPr lang="de-CH" b="1" dirty="0" err="1" smtClean="0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05    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 smtClean="0"/>
              <a:t>06   }</a:t>
            </a:r>
            <a:endParaRPr lang="de-CH" dirty="0"/>
          </a:p>
          <a:p>
            <a:r>
              <a:rPr lang="de-CH" dirty="0" smtClean="0"/>
              <a:t>06 }</a:t>
            </a:r>
            <a:endParaRPr lang="de-CH" dirty="0"/>
          </a:p>
          <a:p>
            <a:r>
              <a:rPr lang="de-CH" dirty="0" smtClean="0"/>
              <a:t>07</a:t>
            </a:r>
            <a:endParaRPr lang="de-CH" dirty="0"/>
          </a:p>
          <a:p>
            <a:r>
              <a:rPr lang="de-CH" b="1" dirty="0" smtClean="0"/>
              <a:t>08 </a:t>
            </a:r>
            <a:r>
              <a:rPr lang="de-CH" b="1" dirty="0" err="1" smtClean="0"/>
              <a:t>void</a:t>
            </a:r>
            <a:r>
              <a:rPr lang="de-CH" b="1" dirty="0" smtClean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</a:t>
            </a:r>
            <a:r>
              <a:rPr lang="de-CH" b="1" dirty="0" smtClean="0">
                <a:solidFill>
                  <a:srgbClr val="FF0000"/>
                </a:solidFill>
              </a:rPr>
              <a:t>n</a:t>
            </a:r>
            <a:r>
              <a:rPr lang="de-CH" b="1" dirty="0" smtClean="0"/>
              <a:t>) </a:t>
            </a:r>
            <a:r>
              <a:rPr lang="de-CH" b="1" dirty="0"/>
              <a:t>{</a:t>
            </a:r>
          </a:p>
          <a:p>
            <a:r>
              <a:rPr lang="de-CH" b="1" dirty="0" smtClean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 smtClean="0">
                <a:solidFill>
                  <a:srgbClr val="FF0000"/>
                </a:solidFill>
              </a:rPr>
              <a:t>n</a:t>
            </a:r>
            <a:r>
              <a:rPr lang="de-CH" b="1" dirty="0" smtClean="0"/>
              <a:t>-1</a:t>
            </a:r>
            <a:r>
              <a:rPr lang="de-CH" b="1" dirty="0"/>
              <a:t>; i++)   {</a:t>
            </a:r>
          </a:p>
          <a:p>
            <a:r>
              <a:rPr lang="de-CH" b="1" dirty="0" smtClean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 smtClean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 smtClean="0"/>
              <a:t>12   </a:t>
            </a:r>
            <a:r>
              <a:rPr lang="de-CH" b="1" dirty="0"/>
              <a:t>}</a:t>
            </a:r>
          </a:p>
          <a:p>
            <a:r>
              <a:rPr lang="de-CH" b="1" dirty="0" smtClean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 smtClean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 smtClean="0"/>
              <a:t>15 }</a:t>
            </a:r>
          </a:p>
          <a:p>
            <a:r>
              <a:rPr lang="de-CH" dirty="0" smtClean="0"/>
              <a:t>16 </a:t>
            </a:r>
            <a:endParaRPr lang="de-CH" dirty="0"/>
          </a:p>
          <a:p>
            <a:r>
              <a:rPr lang="de-CH" dirty="0" smtClean="0"/>
              <a:t>17 // </a:t>
            </a:r>
            <a:r>
              <a:rPr lang="de-CH" dirty="0" err="1" smtClean="0"/>
              <a:t>kleeblattFallsMoeglich</a:t>
            </a:r>
            <a:r>
              <a:rPr lang="de-CH" dirty="0"/>
              <a:t> </a:t>
            </a:r>
            <a:r>
              <a:rPr lang="de-CH" dirty="0" smtClean="0"/>
              <a:t>wie oben</a:t>
            </a:r>
            <a:endParaRPr lang="de-CH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59104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187907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68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87014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15818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9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15818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44621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859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37420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66223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53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74235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403038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321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03038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431842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0</a:t>
              </a:r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27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31842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460645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0</a:t>
              </a:r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147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843808" y="3501008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Wert auslesen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843808" y="2924944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Wert speichern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843808" y="2348880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Variable deklarieren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sich eine Zahl merken: </a:t>
            </a:r>
            <a:br>
              <a:rPr lang="de-CH" dirty="0"/>
            </a:br>
            <a:r>
              <a:rPr lang="de-CH" dirty="0"/>
              <a:t>Daten speichern in einer Variable</a:t>
            </a:r>
          </a:p>
        </p:txBody>
      </p:sp>
      <p:sp>
        <p:nvSpPr>
          <p:cNvPr id="2" name="Rechteck 1"/>
          <p:cNvSpPr/>
          <p:nvPr/>
        </p:nvSpPr>
        <p:spPr>
          <a:xfrm>
            <a:off x="2771800" y="184482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endParaRPr lang="de-CH" dirty="0" smtClean="0"/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</a:p>
          <a:p>
            <a:r>
              <a:rPr lang="de-CH" dirty="0" smtClean="0"/>
              <a:t>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 smtClean="0"/>
              <a:t>(</a:t>
            </a:r>
            <a:r>
              <a:rPr lang="de-CH" dirty="0"/>
              <a:t>"</a:t>
            </a:r>
            <a:r>
              <a:rPr lang="de-CH" dirty="0" smtClean="0"/>
              <a:t>Anzahl");</a:t>
            </a:r>
            <a:endParaRPr lang="de-CH" dirty="0"/>
          </a:p>
          <a:p>
            <a:r>
              <a:rPr lang="de-CH" dirty="0" smtClean="0"/>
              <a:t>  </a:t>
            </a:r>
          </a:p>
          <a:p>
            <a:r>
              <a:rPr lang="de-CH" dirty="0"/>
              <a:t> </a:t>
            </a:r>
            <a:r>
              <a:rPr lang="de-CH" dirty="0" smtClean="0"/>
              <a:t> </a:t>
            </a:r>
            <a:r>
              <a:rPr lang="de-CH" dirty="0" err="1" smtClean="0"/>
              <a:t>tools.showMessage</a:t>
            </a:r>
            <a:r>
              <a:rPr lang="de-CH" dirty="0"/>
              <a:t>("Anzahl = </a:t>
            </a:r>
            <a:r>
              <a:rPr lang="de-CH" dirty="0" smtClean="0"/>
              <a:t>" + </a:t>
            </a:r>
            <a:r>
              <a:rPr lang="de-CH" dirty="0" err="1" smtClean="0"/>
              <a:t>anzahl</a:t>
            </a:r>
            <a:r>
              <a:rPr lang="de-CH" dirty="0" smtClean="0"/>
              <a:t>);</a:t>
            </a:r>
          </a:p>
          <a:p>
            <a:endParaRPr lang="de-CH" dirty="0" smtClean="0"/>
          </a:p>
          <a:p>
            <a:r>
              <a:rPr lang="de-CH" dirty="0" smtClean="0"/>
              <a:t>}</a:t>
            </a:r>
            <a:endParaRPr lang="de-CH" dirty="0"/>
          </a:p>
        </p:txBody>
      </p:sp>
      <p:sp>
        <p:nvSpPr>
          <p:cNvPr id="8" name="Abgerundetes Rechteck 7"/>
          <p:cNvSpPr/>
          <p:nvPr/>
        </p:nvSpPr>
        <p:spPr>
          <a:xfrm>
            <a:off x="251520" y="5949280"/>
            <a:ext cx="8640960" cy="648072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sz="2000" dirty="0" smtClean="0">
                <a:solidFill>
                  <a:srgbClr val="FF0000"/>
                </a:solidFill>
              </a:rPr>
              <a:t>Wert auslesen: Den aktuellen Wert der Variable verwenden, zum Beispiel für Berechnung oder wie oben Ausgabe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51520" y="5229200"/>
            <a:ext cx="8640960" cy="648072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sz="2000" dirty="0" smtClean="0">
                <a:solidFill>
                  <a:srgbClr val="FF0000"/>
                </a:solidFill>
              </a:rPr>
              <a:t>Wert speichern: Einen Wert in die Variable schreiben, einen Wert zuweisen; «links vom Gleich» steht die Variable, in die geschrieben werden soll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251520" y="4509120"/>
            <a:ext cx="8640960" cy="648072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sz="2000" dirty="0" smtClean="0">
                <a:solidFill>
                  <a:srgbClr val="FF0000"/>
                </a:solidFill>
              </a:rPr>
              <a:t>Variable deklarieren: Typ (</a:t>
            </a:r>
            <a:r>
              <a:rPr lang="de-CH" sz="2000" dirty="0" err="1" smtClean="0">
                <a:solidFill>
                  <a:srgbClr val="FF0000"/>
                </a:solidFill>
              </a:rPr>
              <a:t>int</a:t>
            </a:r>
            <a:r>
              <a:rPr lang="de-CH" sz="2000" dirty="0" smtClean="0">
                <a:solidFill>
                  <a:srgbClr val="FF0000"/>
                </a:solidFill>
              </a:rPr>
              <a:t> = Ganzzahl) und Namen definieren</a:t>
            </a:r>
            <a:endParaRPr lang="de-CH" sz="20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2299517" cy="9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228961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6237312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6525344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0</a:t>
              </a:r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4499992" y="2575344"/>
            <a:ext cx="3757055" cy="2077792"/>
            <a:chOff x="5436096" y="1700808"/>
            <a:chExt cx="2133276" cy="2077792"/>
          </a:xfrm>
        </p:grpSpPr>
        <p:pic>
          <p:nvPicPr>
            <p:cNvPr id="19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feld 19"/>
            <p:cNvSpPr txBox="1"/>
            <p:nvPr/>
          </p:nvSpPr>
          <p:spPr>
            <a:xfrm>
              <a:off x="5681415" y="1940173"/>
              <a:ext cx="188795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r>
                <a:rPr lang="de-CH" b="1" dirty="0" smtClean="0"/>
                <a:t>___________________________</a:t>
              </a:r>
              <a:endParaRPr lang="de-CH" b="1" dirty="0"/>
            </a:p>
            <a:p>
              <a:r>
                <a:rPr lang="de-CH" b="1" dirty="0" err="1" smtClean="0"/>
                <a:t>kleeblattReiheLegen</a:t>
              </a:r>
              <a:r>
                <a:rPr lang="de-CH" b="1" dirty="0" smtClean="0"/>
                <a:t>: Zeile 10</a:t>
              </a:r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02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60645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489448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0</a:t>
              </a:r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31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03038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431842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1</a:t>
              </a:r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322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5157192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5445224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194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539854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568657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63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568657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597460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3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2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kleeblattReiheLegen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34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420888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708920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</a:t>
              </a:r>
              <a:r>
                <a:rPr lang="de-CH" b="1" dirty="0" smtClean="0"/>
                <a:t>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261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66223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95026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</a:t>
              </a:r>
              <a:r>
                <a:rPr lang="de-CH" b="1" dirty="0" smtClean="0"/>
                <a:t>0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228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13285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242088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b="1" dirty="0" smtClean="0"/>
                <a:t> = 0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52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dirty="0" smtClean="0"/>
              <a:t>Variablen und Parameter: </a:t>
            </a:r>
            <a:br>
              <a:rPr lang="de-CH" sz="3200" dirty="0" smtClean="0"/>
            </a:br>
            <a:r>
              <a:rPr lang="de-CH" sz="3200" dirty="0" smtClean="0"/>
              <a:t>Programmausführung</a:t>
            </a:r>
            <a:endParaRPr lang="de-CH" sz="3200" dirty="0"/>
          </a:p>
        </p:txBody>
      </p:sp>
      <p:sp>
        <p:nvSpPr>
          <p:cNvPr id="2" name="Rechteck 1"/>
          <p:cNvSpPr/>
          <p:nvPr/>
        </p:nvSpPr>
        <p:spPr>
          <a:xfrm>
            <a:off x="1475656" y="1663055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/>
              <a:t>01 </a:t>
            </a:r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03   </a:t>
            </a:r>
            <a:r>
              <a:rPr lang="de-CH" dirty="0" err="1"/>
              <a:t>while</a:t>
            </a:r>
            <a:r>
              <a:rPr lang="de-CH" dirty="0"/>
              <a:t> (</a:t>
            </a:r>
            <a:r>
              <a:rPr lang="de-CH" dirty="0" err="1"/>
              <a:t>anzahl</a:t>
            </a:r>
            <a:r>
              <a:rPr lang="de-CH" dirty="0"/>
              <a:t> &gt; 0) {</a:t>
            </a:r>
          </a:p>
          <a:p>
            <a:r>
              <a:rPr lang="de-CH" b="1" dirty="0"/>
              <a:t>04    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/>
              <a:t>05     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</a:t>
            </a:r>
            <a:r>
              <a:rPr lang="de-CH" dirty="0" err="1"/>
              <a:t>Wieviele</a:t>
            </a:r>
            <a:r>
              <a:rPr lang="de-CH" dirty="0"/>
              <a:t> Blätter?");</a:t>
            </a:r>
          </a:p>
          <a:p>
            <a:r>
              <a:rPr lang="de-CH" dirty="0"/>
              <a:t>06   }</a:t>
            </a:r>
          </a:p>
          <a:p>
            <a:r>
              <a:rPr lang="de-CH" dirty="0"/>
              <a:t>06 }</a:t>
            </a:r>
          </a:p>
          <a:p>
            <a:r>
              <a:rPr lang="de-CH" dirty="0"/>
              <a:t>07</a:t>
            </a:r>
          </a:p>
          <a:p>
            <a:r>
              <a:rPr lang="de-CH" b="1" dirty="0"/>
              <a:t>08 </a:t>
            </a:r>
            <a:r>
              <a:rPr lang="de-CH" b="1" dirty="0" err="1"/>
              <a:t>void</a:t>
            </a:r>
            <a:r>
              <a:rPr lang="de-CH" b="1" dirty="0"/>
              <a:t> </a:t>
            </a:r>
            <a:r>
              <a:rPr lang="de-CH" b="1" dirty="0" err="1"/>
              <a:t>kleeblattReiheLegen</a:t>
            </a:r>
            <a:r>
              <a:rPr lang="de-CH" b="1" dirty="0"/>
              <a:t>(</a:t>
            </a:r>
            <a:r>
              <a:rPr lang="de-CH" b="1" dirty="0" err="1">
                <a:solidFill>
                  <a:srgbClr val="FF0000"/>
                </a:solidFill>
              </a:rPr>
              <a:t>int</a:t>
            </a:r>
            <a:r>
              <a:rPr lang="de-CH" b="1" dirty="0">
                <a:solidFill>
                  <a:srgbClr val="FF0000"/>
                </a:solidFill>
              </a:rPr>
              <a:t> n</a:t>
            </a:r>
            <a:r>
              <a:rPr lang="de-CH" b="1" dirty="0"/>
              <a:t>) {</a:t>
            </a:r>
          </a:p>
          <a:p>
            <a:r>
              <a:rPr lang="de-CH" b="1" dirty="0"/>
              <a:t>09   </a:t>
            </a:r>
            <a:r>
              <a:rPr lang="de-CH" b="1" dirty="0" err="1"/>
              <a:t>for</a:t>
            </a:r>
            <a:r>
              <a:rPr lang="de-CH" b="1" dirty="0"/>
              <a:t> (</a:t>
            </a:r>
            <a:r>
              <a:rPr lang="de-CH" b="1" dirty="0" err="1"/>
              <a:t>int</a:t>
            </a:r>
            <a:r>
              <a:rPr lang="de-CH" b="1" dirty="0"/>
              <a:t> i = 0; i &lt; </a:t>
            </a:r>
            <a:r>
              <a:rPr lang="de-CH" b="1" dirty="0">
                <a:solidFill>
                  <a:srgbClr val="FF0000"/>
                </a:solidFill>
              </a:rPr>
              <a:t>n</a:t>
            </a:r>
            <a:r>
              <a:rPr lang="de-CH" b="1" dirty="0"/>
              <a:t>-1; i++)   {</a:t>
            </a:r>
          </a:p>
          <a:p>
            <a:r>
              <a:rPr lang="de-CH" b="1" dirty="0"/>
              <a:t>10  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11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/>
              <a:t>12   }</a:t>
            </a:r>
          </a:p>
          <a:p>
            <a:r>
              <a:rPr lang="de-CH" b="1" dirty="0"/>
              <a:t>13   </a:t>
            </a:r>
            <a:r>
              <a:rPr lang="de-CH" b="1" dirty="0" err="1"/>
              <a:t>kleeblattFallsMoeglich</a:t>
            </a:r>
            <a:r>
              <a:rPr lang="de-CH" b="1" dirty="0"/>
              <a:t>();</a:t>
            </a:r>
          </a:p>
          <a:p>
            <a:r>
              <a:rPr lang="de-CH" b="1" dirty="0"/>
              <a:t>14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15 }</a:t>
            </a:r>
          </a:p>
          <a:p>
            <a:r>
              <a:rPr lang="de-CH" dirty="0"/>
              <a:t>16 </a:t>
            </a:r>
          </a:p>
          <a:p>
            <a:r>
              <a:rPr lang="de-CH" dirty="0"/>
              <a:t>17 // </a:t>
            </a:r>
            <a:r>
              <a:rPr lang="de-CH" dirty="0" err="1"/>
              <a:t>kleeblattFallsMoeglich</a:t>
            </a:r>
            <a:r>
              <a:rPr lang="de-CH" dirty="0"/>
              <a:t> wie oben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23830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>
            <a:off x="683250" y="352633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0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sich eine Zahl merken: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1440160" y="18448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 smtClean="0"/>
              <a:t>(</a:t>
            </a:r>
            <a:r>
              <a:rPr lang="de-CH" dirty="0"/>
              <a:t>"</a:t>
            </a:r>
            <a:r>
              <a:rPr lang="de-CH" dirty="0" smtClean="0"/>
              <a:t>Anzahl");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tools.showMessage</a:t>
            </a:r>
            <a:r>
              <a:rPr lang="de-CH" dirty="0"/>
              <a:t>("Anzahl = </a:t>
            </a:r>
            <a:r>
              <a:rPr lang="de-CH" dirty="0" smtClean="0"/>
              <a:t>" + </a:t>
            </a:r>
            <a:r>
              <a:rPr lang="de-CH" dirty="0" err="1" smtClean="0"/>
              <a:t>anzahl</a:t>
            </a:r>
            <a:r>
              <a:rPr lang="de-CH" dirty="0" smtClean="0"/>
              <a:t>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77281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683250" y="206084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/>
        </p:nvGrpSpPr>
        <p:grpSpPr>
          <a:xfrm>
            <a:off x="4494674" y="1710224"/>
            <a:ext cx="3677725" cy="2077792"/>
            <a:chOff x="5436096" y="1700808"/>
            <a:chExt cx="2088232" cy="2077792"/>
          </a:xfrm>
        </p:grpSpPr>
        <p:pic>
          <p:nvPicPr>
            <p:cNvPr id="15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765914" y="1940173"/>
              <a:ext cx="131632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14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86" y="4172787"/>
            <a:ext cx="16668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jetzt Kleeblätter zählen: </a:t>
            </a:r>
            <a:br>
              <a:rPr lang="de-CH" dirty="0" smtClean="0"/>
            </a:br>
            <a:r>
              <a:rPr lang="de-CH" dirty="0" smtClean="0"/>
              <a:t>Methoden mit Rückgabewert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2699792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16954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04" y="2636912"/>
            <a:ext cx="2359064" cy="97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68" y="4861638"/>
            <a:ext cx="2143150" cy="943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26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86" y="4172787"/>
            <a:ext cx="16668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bgerundetes Rechteck 9"/>
          <p:cNvSpPr/>
          <p:nvPr/>
        </p:nvSpPr>
        <p:spPr>
          <a:xfrm>
            <a:off x="2699792" y="5529900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Rückgabewert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699792" y="3284984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Definition Typ Rückgabewert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699792" y="2217532"/>
            <a:ext cx="6048672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Aufruf mit Rückgabewert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jetzt Kleeblätter zählen: </a:t>
            </a:r>
            <a:br>
              <a:rPr lang="de-CH" dirty="0"/>
            </a:br>
            <a:r>
              <a:rPr lang="de-CH" dirty="0"/>
              <a:t>Methoden mit Rückgabewert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699792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16954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04" y="2636912"/>
            <a:ext cx="2359064" cy="97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68" y="4861638"/>
            <a:ext cx="2143150" cy="943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55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65412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194215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370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187014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215818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2</a:t>
              </a:r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18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23830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352633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n = 2</a:t>
              </a:r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20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52633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381436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kleeblaetter</a:t>
              </a:r>
              <a:r>
                <a:rPr lang="de-CH" b="1" dirty="0" smtClean="0"/>
                <a:t> = 0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n = 2</a:t>
              </a:r>
              <a:endParaRPr lang="de-CH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97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81436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410239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0</a:t>
              </a:r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kleeblaetter</a:t>
              </a:r>
              <a:r>
                <a:rPr lang="de-CH" b="1" dirty="0" smtClean="0"/>
                <a:t> = 0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n = 2</a:t>
              </a:r>
              <a:endParaRPr lang="de-CH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445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31842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460645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0</a:t>
              </a:r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kleeblaetter</a:t>
              </a:r>
              <a:r>
                <a:rPr lang="de-CH" b="1" dirty="0" smtClean="0"/>
                <a:t> = 1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n = 2</a:t>
              </a:r>
              <a:endParaRPr lang="de-CH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33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78904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407707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1</a:t>
              </a:r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kleeblaetter</a:t>
              </a:r>
              <a:r>
                <a:rPr lang="de-CH" b="1" dirty="0" smtClean="0"/>
                <a:t> = 1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n = 2</a:t>
              </a:r>
              <a:endParaRPr lang="de-CH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860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43904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46784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b="1" dirty="0" err="1" smtClean="0"/>
                <a:t>int</a:t>
              </a:r>
              <a:r>
                <a:rPr lang="de-CH" b="1" dirty="0" smtClean="0"/>
                <a:t> i </a:t>
              </a:r>
              <a:r>
                <a:rPr lang="de-CH" b="1" smtClean="0"/>
                <a:t>= 1</a:t>
              </a:r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kleeblaetter</a:t>
              </a:r>
              <a:r>
                <a:rPr lang="de-CH" b="1" dirty="0" smtClean="0"/>
                <a:t> = 1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n = 2</a:t>
              </a:r>
              <a:endParaRPr lang="de-CH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030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sich eine Zahl merken: 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1440160" y="18448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 smtClean="0"/>
              <a:t>(</a:t>
            </a:r>
            <a:r>
              <a:rPr lang="de-CH" dirty="0"/>
              <a:t>"</a:t>
            </a:r>
            <a:r>
              <a:rPr lang="de-CH" dirty="0" smtClean="0"/>
              <a:t>Anzahl");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tools.showMessage</a:t>
            </a:r>
            <a:r>
              <a:rPr lang="de-CH" dirty="0"/>
              <a:t>("Anzahl = </a:t>
            </a:r>
            <a:r>
              <a:rPr lang="de-CH" dirty="0" smtClean="0"/>
              <a:t>" + </a:t>
            </a:r>
            <a:r>
              <a:rPr lang="de-CH" dirty="0" err="1" smtClean="0"/>
              <a:t>anzahl</a:t>
            </a:r>
            <a:r>
              <a:rPr lang="de-CH" dirty="0" smtClean="0"/>
              <a:t>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01416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683250" y="230219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/>
        </p:nvGrpSpPr>
        <p:grpSpPr>
          <a:xfrm>
            <a:off x="4494674" y="1710224"/>
            <a:ext cx="3677725" cy="2077792"/>
            <a:chOff x="5436096" y="1700808"/>
            <a:chExt cx="2088232" cy="2077792"/>
          </a:xfrm>
        </p:grpSpPr>
        <p:pic>
          <p:nvPicPr>
            <p:cNvPr id="15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765914" y="1940173"/>
              <a:ext cx="1552973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dirty="0" smtClean="0"/>
                <a:t> = &lt;undefiniert&gt;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232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378904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4077072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b="1" dirty="0" err="1" smtClean="0"/>
                <a:t>int</a:t>
              </a:r>
              <a:r>
                <a:rPr lang="de-CH" b="1" dirty="0" smtClean="0"/>
                <a:t> i = 2</a:t>
              </a:r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kleeblaetter</a:t>
              </a:r>
              <a:r>
                <a:rPr lang="de-CH" b="1" dirty="0" smtClean="0"/>
                <a:t> = 1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n = 2</a:t>
              </a:r>
              <a:endParaRPr lang="de-CH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781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547054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575858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kleeblaetter</a:t>
              </a:r>
              <a:r>
                <a:rPr lang="de-CH" b="1" dirty="0" smtClean="0"/>
                <a:t> = 1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n = 2</a:t>
              </a:r>
              <a:endParaRPr lang="de-CH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568657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5974605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smtClean="0"/>
                <a:t> = 2</a:t>
              </a:r>
              <a:endParaRPr lang="de-CH" dirty="0" smtClean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4932040" y="2215304"/>
            <a:ext cx="3757055" cy="2077792"/>
            <a:chOff x="5436096" y="1700808"/>
            <a:chExt cx="2133276" cy="2077792"/>
          </a:xfrm>
        </p:grpSpPr>
        <p:pic>
          <p:nvPicPr>
            <p:cNvPr id="10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681415" y="1940173"/>
              <a:ext cx="188795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b="1" dirty="0" smtClean="0"/>
                <a:t>&lt;Rückgabe&gt; = 1</a:t>
              </a:r>
              <a:endParaRPr lang="de-CH" b="1" dirty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kleeblaetter</a:t>
              </a:r>
              <a:r>
                <a:rPr lang="de-CH" b="1" dirty="0" smtClean="0"/>
                <a:t> = 1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n = 2</a:t>
              </a:r>
              <a:endParaRPr lang="de-CH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zaehlen</a:t>
              </a:r>
              <a:endParaRPr lang="de-CH" b="1" dirty="0" smtClean="0"/>
            </a:p>
            <a:p>
              <a:r>
                <a:rPr lang="de-CH" b="1" dirty="0" smtClean="0"/>
                <a:t>___________________________</a:t>
              </a:r>
            </a:p>
            <a:p>
              <a:r>
                <a:rPr lang="de-CH" b="1" dirty="0" err="1" smtClean="0"/>
                <a:t>myProgram</a:t>
              </a:r>
              <a:r>
                <a:rPr lang="de-CH" b="1" dirty="0" smtClean="0"/>
                <a:t>: Zeile 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94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13285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2420888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b="1" dirty="0" err="1" smtClean="0"/>
                <a:t>int</a:t>
              </a:r>
              <a:r>
                <a:rPr lang="de-CH" b="1" dirty="0" smtClean="0"/>
                <a:t> gelegt = 1</a:t>
              </a:r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dirty="0" err="1" smtClean="0"/>
                <a:t>anzahl</a:t>
              </a:r>
              <a:r>
                <a:rPr lang="de-CH" dirty="0" smtClean="0"/>
                <a:t> = 2</a:t>
              </a:r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89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Methoden mit </a:t>
            </a:r>
            <a:r>
              <a:rPr lang="de-CH" dirty="0" smtClean="0"/>
              <a:t>Rückgabewert: </a:t>
            </a:r>
            <a:br>
              <a:rPr lang="de-CH" dirty="0" smtClean="0"/>
            </a:br>
            <a:r>
              <a:rPr lang="de-CH" dirty="0" smtClean="0"/>
              <a:t>Programmausführung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475656" y="1700808"/>
            <a:ext cx="494045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02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laufen?");</a:t>
            </a:r>
          </a:p>
          <a:p>
            <a:r>
              <a:rPr lang="de-CH" b="1" dirty="0" smtClean="0"/>
              <a:t>03   </a:t>
            </a:r>
            <a:r>
              <a:rPr lang="de-CH" b="1" dirty="0" err="1"/>
              <a:t>int</a:t>
            </a:r>
            <a:r>
              <a:rPr lang="de-CH" b="1" dirty="0"/>
              <a:t> gelegt = </a:t>
            </a:r>
            <a:r>
              <a:rPr lang="de-CH" b="1" dirty="0" err="1"/>
              <a:t>zaehlen</a:t>
            </a:r>
            <a:r>
              <a:rPr lang="de-CH" b="1" dirty="0"/>
              <a:t>(</a:t>
            </a:r>
            <a:r>
              <a:rPr lang="de-CH" b="1" dirty="0" err="1"/>
              <a:t>anzahl</a:t>
            </a:r>
            <a:r>
              <a:rPr lang="de-CH" b="1" dirty="0"/>
              <a:t>);</a:t>
            </a:r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b="1" dirty="0" smtClean="0"/>
              <a:t>07 </a:t>
            </a:r>
            <a:r>
              <a:rPr lang="de-CH" b="1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0;</a:t>
            </a:r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{</a:t>
            </a:r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+ 1;</a:t>
            </a:r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b="1" dirty="0" smtClean="0"/>
              <a:t>15   </a:t>
            </a:r>
            <a:r>
              <a:rPr lang="de-CH" b="1" dirty="0" err="1"/>
              <a:t>return</a:t>
            </a:r>
            <a:r>
              <a:rPr lang="de-CH" b="1" dirty="0"/>
              <a:t> </a:t>
            </a:r>
            <a:r>
              <a:rPr lang="de-CH" b="1" dirty="0" err="1"/>
              <a:t>kleeblaetter</a:t>
            </a:r>
            <a:r>
              <a:rPr lang="de-CH" b="1" dirty="0"/>
              <a:t>;</a:t>
            </a:r>
          </a:p>
          <a:p>
            <a:r>
              <a:rPr lang="de-CH" dirty="0" smtClean="0"/>
              <a:t>16 }</a:t>
            </a:r>
            <a:endParaRPr lang="de-CH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73424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Gerade Verbindung mit Pfeil 11"/>
          <p:cNvCxnSpPr/>
          <p:nvPr/>
        </p:nvCxnSpPr>
        <p:spPr>
          <a:xfrm>
            <a:off x="683250" y="3022277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286763" y="1710224"/>
            <a:ext cx="3677725" cy="2077792"/>
            <a:chOff x="5436096" y="1700808"/>
            <a:chExt cx="2088232" cy="2077792"/>
          </a:xfrm>
        </p:grpSpPr>
        <p:pic>
          <p:nvPicPr>
            <p:cNvPr id="14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feld 14"/>
            <p:cNvSpPr txBox="1"/>
            <p:nvPr/>
          </p:nvSpPr>
          <p:spPr>
            <a:xfrm>
              <a:off x="5765914" y="1940173"/>
              <a:ext cx="132542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r>
                <a:rPr lang="de-CH" dirty="0" smtClean="0"/>
                <a:t>Methode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558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Zusammenfassung: Variablen, Parameter, Rückgabewerte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b="1" dirty="0">
                <a:solidFill>
                  <a:srgbClr val="FF0000"/>
                </a:solidFill>
              </a:rPr>
              <a:t>Variablen</a:t>
            </a:r>
            <a:r>
              <a:rPr lang="de-CH" dirty="0"/>
              <a:t> speichern Daten. </a:t>
            </a:r>
          </a:p>
          <a:p>
            <a:pPr lvl="1"/>
            <a:r>
              <a:rPr lang="de-CH" dirty="0" smtClean="0"/>
              <a:t>Variablen haben einen Gültigkeitsbereich.</a:t>
            </a:r>
          </a:p>
          <a:p>
            <a:pPr lvl="1"/>
            <a:endParaRPr lang="de-CH" dirty="0"/>
          </a:p>
          <a:p>
            <a:r>
              <a:rPr lang="de-CH" b="1" dirty="0">
                <a:solidFill>
                  <a:srgbClr val="FF0000"/>
                </a:solidFill>
              </a:rPr>
              <a:t>Parameter</a:t>
            </a:r>
            <a:r>
              <a:rPr lang="de-CH" dirty="0"/>
              <a:t> ermöglichen die Übergabe von Daten an aufgerufene Methoden</a:t>
            </a:r>
            <a:r>
              <a:rPr lang="de-CH" dirty="0" smtClean="0"/>
              <a:t>.</a:t>
            </a:r>
          </a:p>
          <a:p>
            <a:pPr lvl="1"/>
            <a:r>
              <a:rPr lang="de-CH" dirty="0" smtClean="0"/>
              <a:t>Eine Methode kann beliebig viele Parameter von beliebigen Typen entgegen nehmen.</a:t>
            </a:r>
            <a:endParaRPr lang="de-CH" dirty="0"/>
          </a:p>
          <a:p>
            <a:endParaRPr lang="de-CH" dirty="0"/>
          </a:p>
          <a:p>
            <a:r>
              <a:rPr lang="de-CH" b="1" dirty="0">
                <a:solidFill>
                  <a:srgbClr val="FF0000"/>
                </a:solidFill>
              </a:rPr>
              <a:t>Rückgabewerte</a:t>
            </a:r>
            <a:r>
              <a:rPr lang="de-CH" dirty="0"/>
              <a:t> ermöglichen die Übergabe von Daten an aufrufende Methoden</a:t>
            </a:r>
            <a:r>
              <a:rPr lang="de-CH" dirty="0" smtClean="0"/>
              <a:t>.</a:t>
            </a:r>
          </a:p>
          <a:p>
            <a:pPr lvl="1"/>
            <a:r>
              <a:rPr lang="de-CH" dirty="0" smtClean="0"/>
              <a:t>Eine Methode kann nur einen Wert zurückgeben.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635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Zusammenfassung: Variablen, Parameter, Rückgabewerte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495641" y="1700808"/>
            <a:ext cx="886678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01 </a:t>
            </a:r>
            <a:r>
              <a:rPr lang="de-CH" dirty="0" err="1" smtClean="0"/>
              <a:t>public</a:t>
            </a:r>
            <a:r>
              <a:rPr lang="de-CH" dirty="0" smtClean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</a:t>
            </a:r>
            <a:r>
              <a:rPr lang="de-CH" dirty="0" smtClean="0"/>
              <a:t>{				</a:t>
            </a:r>
            <a:endParaRPr lang="de-CH" dirty="0"/>
          </a:p>
          <a:p>
            <a:pPr defTabSz="504825"/>
            <a:r>
              <a:rPr lang="de-CH" dirty="0" smtClean="0"/>
              <a:t>02  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anzahl</a:t>
            </a:r>
            <a:r>
              <a:rPr lang="de-CH" dirty="0"/>
              <a:t> = </a:t>
            </a:r>
            <a:r>
              <a:rPr lang="de-CH" dirty="0" err="1"/>
              <a:t>tools.intInput</a:t>
            </a:r>
            <a:r>
              <a:rPr lang="de-CH" dirty="0"/>
              <a:t>("Wie weit laufen</a:t>
            </a:r>
            <a:r>
              <a:rPr lang="de-CH" dirty="0" smtClean="0"/>
              <a:t>?"); </a:t>
            </a:r>
            <a:r>
              <a:rPr lang="de-CH" b="1" dirty="0" smtClean="0">
                <a:solidFill>
                  <a:srgbClr val="FF0000"/>
                </a:solidFill>
              </a:rPr>
              <a:t>// Variable: Deklaration, Initialisierung</a:t>
            </a:r>
            <a:endParaRPr lang="de-CH" b="1" dirty="0">
              <a:solidFill>
                <a:srgbClr val="FF0000"/>
              </a:solidFill>
            </a:endParaRPr>
          </a:p>
          <a:p>
            <a:r>
              <a:rPr lang="de-CH" dirty="0" smtClean="0"/>
              <a:t>03   </a:t>
            </a:r>
            <a:r>
              <a:rPr lang="de-CH" dirty="0" err="1"/>
              <a:t>int</a:t>
            </a:r>
            <a:r>
              <a:rPr lang="de-CH" dirty="0"/>
              <a:t> gelegt =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anzahl</a:t>
            </a:r>
            <a:r>
              <a:rPr lang="de-CH" dirty="0" smtClean="0"/>
              <a:t>); </a:t>
            </a:r>
            <a:r>
              <a:rPr lang="de-CH" b="1" dirty="0">
                <a:solidFill>
                  <a:srgbClr val="FF0000"/>
                </a:solidFill>
              </a:rPr>
              <a:t>// </a:t>
            </a:r>
            <a:r>
              <a:rPr lang="de-CH" b="1" dirty="0" smtClean="0">
                <a:solidFill>
                  <a:srgbClr val="FF0000"/>
                </a:solidFill>
              </a:rPr>
              <a:t>Methodenaufruf mit Parameter und Rückgabewert</a:t>
            </a:r>
            <a:endParaRPr lang="de-CH" dirty="0"/>
          </a:p>
          <a:p>
            <a:r>
              <a:rPr lang="de-CH" dirty="0" smtClean="0"/>
              <a:t>04   </a:t>
            </a:r>
            <a:r>
              <a:rPr lang="de-CH" dirty="0" err="1"/>
              <a:t>tools.showMessage</a:t>
            </a:r>
            <a:r>
              <a:rPr lang="de-CH" dirty="0"/>
              <a:t>("Anzahl Blätter: "+gelegt);</a:t>
            </a:r>
          </a:p>
          <a:p>
            <a:r>
              <a:rPr lang="de-CH" dirty="0" smtClean="0"/>
              <a:t>05 }</a:t>
            </a:r>
            <a:endParaRPr lang="de-CH" dirty="0"/>
          </a:p>
          <a:p>
            <a:r>
              <a:rPr lang="de-CH" dirty="0" smtClean="0"/>
              <a:t>06 </a:t>
            </a:r>
            <a:endParaRPr lang="de-CH" dirty="0"/>
          </a:p>
          <a:p>
            <a:r>
              <a:rPr lang="de-CH" dirty="0" smtClean="0"/>
              <a:t>07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 </a:t>
            </a:r>
            <a:r>
              <a:rPr lang="de-CH" b="1" dirty="0" smtClean="0">
                <a:solidFill>
                  <a:srgbClr val="FF0000"/>
                </a:solidFill>
              </a:rPr>
              <a:t>// Methodendefinition mit Parameter und Rückgabewert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</a:t>
            </a:r>
            <a:r>
              <a:rPr lang="de-CH" dirty="0" smtClean="0"/>
              <a:t>; </a:t>
            </a:r>
            <a:r>
              <a:rPr lang="de-CH" b="1" dirty="0">
                <a:solidFill>
                  <a:srgbClr val="FF0000"/>
                </a:solidFill>
              </a:rPr>
              <a:t>// </a:t>
            </a:r>
            <a:r>
              <a:rPr lang="de-CH" b="1" dirty="0" smtClean="0">
                <a:solidFill>
                  <a:srgbClr val="FF0000"/>
                </a:solidFill>
              </a:rPr>
              <a:t> Variable: Deklaration, Initialisierung</a:t>
            </a:r>
            <a:endParaRPr lang="de-CH" dirty="0"/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</a:t>
            </a:r>
            <a:r>
              <a:rPr lang="de-CH" dirty="0" smtClean="0"/>
              <a:t>{ </a:t>
            </a:r>
            <a:r>
              <a:rPr lang="de-CH" b="1" dirty="0" smtClean="0">
                <a:solidFill>
                  <a:srgbClr val="FF0000"/>
                </a:solidFill>
              </a:rPr>
              <a:t>//  </a:t>
            </a:r>
            <a:r>
              <a:rPr lang="de-CH" b="1" dirty="0">
                <a:solidFill>
                  <a:srgbClr val="FF0000"/>
                </a:solidFill>
              </a:rPr>
              <a:t>Variable: Deklaration, Initialisierung</a:t>
            </a:r>
            <a:endParaRPr lang="de-CH" dirty="0"/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</a:t>
            </a:r>
            <a:r>
              <a:rPr lang="de-CH" dirty="0" smtClean="0"/>
              <a:t>; </a:t>
            </a:r>
            <a:r>
              <a:rPr lang="de-CH" b="1" dirty="0">
                <a:solidFill>
                  <a:srgbClr val="FF0000"/>
                </a:solidFill>
              </a:rPr>
              <a:t>//  </a:t>
            </a:r>
            <a:r>
              <a:rPr lang="de-CH" b="1" dirty="0" smtClean="0">
                <a:solidFill>
                  <a:srgbClr val="FF0000"/>
                </a:solidFill>
              </a:rPr>
              <a:t>Variable lesen und schreiben</a:t>
            </a:r>
            <a:endParaRPr lang="de-CH" dirty="0"/>
          </a:p>
          <a:p>
            <a:r>
              <a:rPr lang="de-CH" dirty="0" smtClean="0"/>
              <a:t>12     </a:t>
            </a:r>
            <a:r>
              <a:rPr lang="de-CH" dirty="0"/>
              <a:t>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dirty="0" smtClean="0"/>
              <a:t>15   </a:t>
            </a:r>
            <a:r>
              <a:rPr lang="de-CH" dirty="0" err="1"/>
              <a:t>return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 smtClean="0"/>
              <a:t>; </a:t>
            </a:r>
            <a:r>
              <a:rPr lang="de-CH" b="1" dirty="0">
                <a:solidFill>
                  <a:srgbClr val="FF0000"/>
                </a:solidFill>
              </a:rPr>
              <a:t>//  </a:t>
            </a:r>
            <a:r>
              <a:rPr lang="de-CH" b="1" dirty="0" smtClean="0">
                <a:solidFill>
                  <a:srgbClr val="FF0000"/>
                </a:solidFill>
              </a:rPr>
              <a:t>Wert zurückgeben</a:t>
            </a:r>
            <a:endParaRPr lang="de-CH" dirty="0"/>
          </a:p>
          <a:p>
            <a:r>
              <a:rPr lang="de-CH" dirty="0" smtClean="0"/>
              <a:t>16 }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4194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Typische Rollen von Variablen; </a:t>
            </a:r>
            <a:r>
              <a:rPr lang="de-CH" dirty="0"/>
              <a:t/>
            </a:r>
            <a:br>
              <a:rPr lang="de-CH" dirty="0"/>
            </a:br>
            <a:r>
              <a:rPr lang="de-CH" dirty="0" smtClean="0"/>
              <a:t>Muster bei Variablen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495640" y="1700808"/>
            <a:ext cx="78927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07 </a:t>
            </a:r>
            <a:r>
              <a:rPr lang="de-CH" dirty="0" err="1" smtClean="0"/>
              <a:t>int</a:t>
            </a:r>
            <a:r>
              <a:rPr lang="de-CH" dirty="0" smtClean="0"/>
              <a:t> </a:t>
            </a:r>
            <a:r>
              <a:rPr lang="de-CH" dirty="0" err="1"/>
              <a:t>zaehlen</a:t>
            </a:r>
            <a:r>
              <a:rPr lang="de-CH" dirty="0"/>
              <a:t>(</a:t>
            </a:r>
            <a:r>
              <a:rPr lang="de-CH" dirty="0" err="1"/>
              <a:t>int</a:t>
            </a:r>
            <a:r>
              <a:rPr lang="de-CH" dirty="0"/>
              <a:t> n) </a:t>
            </a:r>
            <a:r>
              <a:rPr lang="de-CH" dirty="0" smtClean="0"/>
              <a:t>{ 	</a:t>
            </a:r>
            <a:r>
              <a:rPr lang="de-CH" b="1" dirty="0" smtClean="0">
                <a:solidFill>
                  <a:srgbClr val="FF0000"/>
                </a:solidFill>
              </a:rPr>
              <a:t>// n – fixer Wert, wird nicht verändert</a:t>
            </a:r>
            <a:endParaRPr lang="de-CH" dirty="0"/>
          </a:p>
          <a:p>
            <a:r>
              <a:rPr lang="de-CH" dirty="0" smtClean="0"/>
              <a:t>08 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/>
              <a:t> = 0</a:t>
            </a:r>
            <a:r>
              <a:rPr lang="de-CH" dirty="0" smtClean="0"/>
              <a:t>; 	</a:t>
            </a:r>
            <a:r>
              <a:rPr lang="de-CH" b="1" dirty="0" smtClean="0">
                <a:solidFill>
                  <a:srgbClr val="FF0000"/>
                </a:solidFill>
              </a:rPr>
              <a:t>// </a:t>
            </a:r>
            <a:r>
              <a:rPr lang="de-CH" b="1" dirty="0" err="1" smtClean="0">
                <a:solidFill>
                  <a:srgbClr val="FF0000"/>
                </a:solidFill>
              </a:rPr>
              <a:t>kleeblaetter</a:t>
            </a:r>
            <a:r>
              <a:rPr lang="de-CH" b="1" dirty="0" smtClean="0">
                <a:solidFill>
                  <a:srgbClr val="FF0000"/>
                </a:solidFill>
              </a:rPr>
              <a:t> – ein «Sammler», hier für Anzahl</a:t>
            </a:r>
            <a:endParaRPr lang="de-CH" dirty="0"/>
          </a:p>
          <a:p>
            <a:r>
              <a:rPr lang="de-CH" dirty="0" smtClean="0"/>
              <a:t>09   </a:t>
            </a:r>
            <a:r>
              <a:rPr lang="de-CH" dirty="0" err="1"/>
              <a:t>for</a:t>
            </a:r>
            <a:r>
              <a:rPr lang="de-CH" dirty="0"/>
              <a:t> (</a:t>
            </a:r>
            <a:r>
              <a:rPr lang="de-CH" dirty="0" err="1"/>
              <a:t>int</a:t>
            </a:r>
            <a:r>
              <a:rPr lang="de-CH" dirty="0"/>
              <a:t> i = 0; i &lt; n; i++)   </a:t>
            </a:r>
            <a:r>
              <a:rPr lang="de-CH" dirty="0" smtClean="0"/>
              <a:t>{	</a:t>
            </a:r>
            <a:r>
              <a:rPr lang="de-CH" b="1" dirty="0" smtClean="0">
                <a:solidFill>
                  <a:srgbClr val="FF0000"/>
                </a:solidFill>
              </a:rPr>
              <a:t>//  i – die klassische Zähler-Variable</a:t>
            </a:r>
            <a:endParaRPr lang="de-CH" dirty="0"/>
          </a:p>
          <a:p>
            <a:r>
              <a:rPr lang="de-CH" dirty="0" smtClean="0"/>
              <a:t>10     </a:t>
            </a:r>
            <a:r>
              <a:rPr lang="de-CH" dirty="0" err="1"/>
              <a:t>if</a:t>
            </a:r>
            <a:r>
              <a:rPr lang="de-CH" dirty="0"/>
              <a:t> (</a:t>
            </a:r>
            <a:r>
              <a:rPr lang="de-CH" dirty="0" err="1"/>
              <a:t>kara.onLeaf</a:t>
            </a:r>
            <a:r>
              <a:rPr lang="de-CH" dirty="0"/>
              <a:t>()) {</a:t>
            </a:r>
          </a:p>
          <a:p>
            <a:r>
              <a:rPr lang="de-CH" dirty="0" smtClean="0"/>
              <a:t>11       </a:t>
            </a:r>
            <a:r>
              <a:rPr lang="de-CH" dirty="0" err="1" smtClean="0"/>
              <a:t>kleeblaetter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kleeblaetter</a:t>
            </a:r>
            <a:r>
              <a:rPr lang="de-CH" dirty="0"/>
              <a:t> + 1</a:t>
            </a:r>
            <a:r>
              <a:rPr lang="de-CH" dirty="0" smtClean="0"/>
              <a:t>; </a:t>
            </a:r>
          </a:p>
          <a:p>
            <a:r>
              <a:rPr lang="de-CH" dirty="0" smtClean="0"/>
              <a:t>12     }</a:t>
            </a:r>
          </a:p>
          <a:p>
            <a:r>
              <a:rPr lang="de-CH" dirty="0" smtClean="0"/>
              <a:t>13     </a:t>
            </a:r>
            <a:r>
              <a:rPr lang="de-CH" dirty="0" err="1"/>
              <a:t>kara.move</a:t>
            </a:r>
            <a:r>
              <a:rPr lang="de-CH" dirty="0"/>
              <a:t>();</a:t>
            </a:r>
          </a:p>
          <a:p>
            <a:r>
              <a:rPr lang="de-CH" dirty="0" smtClean="0"/>
              <a:t>14   </a:t>
            </a:r>
            <a:r>
              <a:rPr lang="de-CH" dirty="0"/>
              <a:t>}</a:t>
            </a:r>
          </a:p>
          <a:p>
            <a:r>
              <a:rPr lang="de-CH" dirty="0" smtClean="0"/>
              <a:t>15   </a:t>
            </a:r>
            <a:r>
              <a:rPr lang="de-CH" dirty="0" err="1"/>
              <a:t>return</a:t>
            </a:r>
            <a:r>
              <a:rPr lang="de-CH" dirty="0"/>
              <a:t> </a:t>
            </a:r>
            <a:r>
              <a:rPr lang="de-CH" dirty="0" err="1"/>
              <a:t>kleeblaetter</a:t>
            </a:r>
            <a:r>
              <a:rPr lang="de-CH" dirty="0" smtClean="0"/>
              <a:t>;</a:t>
            </a:r>
            <a:endParaRPr lang="de-CH" dirty="0"/>
          </a:p>
          <a:p>
            <a:r>
              <a:rPr lang="de-CH" dirty="0" smtClean="0"/>
              <a:t>16 }</a:t>
            </a:r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r>
              <a:rPr lang="de-CH" b="1" dirty="0" smtClean="0"/>
              <a:t>Variablen können noch weitere Rollen spielen :</a:t>
            </a:r>
            <a:endParaRPr lang="de-CH" b="1" dirty="0"/>
          </a:p>
          <a:p>
            <a:r>
              <a:rPr lang="de-CH" dirty="0" smtClean="0"/>
              <a:t>cs.joensuu.fi</a:t>
            </a:r>
            <a:r>
              <a:rPr lang="de-CH" dirty="0"/>
              <a:t>/~</a:t>
            </a:r>
            <a:r>
              <a:rPr lang="de-CH" dirty="0" err="1"/>
              <a:t>saja</a:t>
            </a:r>
            <a:r>
              <a:rPr lang="de-CH" dirty="0"/>
              <a:t>/</a:t>
            </a:r>
            <a:r>
              <a:rPr lang="de-CH" dirty="0" err="1"/>
              <a:t>var_roles</a:t>
            </a:r>
            <a:r>
              <a:rPr lang="de-CH" dirty="0" smtClean="0"/>
              <a:t>/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7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sich eine Zahl merken: 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1440160" y="18448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 smtClean="0"/>
              <a:t>(</a:t>
            </a:r>
            <a:r>
              <a:rPr lang="de-CH" dirty="0"/>
              <a:t>"</a:t>
            </a:r>
            <a:r>
              <a:rPr lang="de-CH" dirty="0" smtClean="0"/>
              <a:t>Anzahl");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tools.showMessage</a:t>
            </a:r>
            <a:r>
              <a:rPr lang="de-CH" dirty="0"/>
              <a:t>("Anzahl = </a:t>
            </a:r>
            <a:r>
              <a:rPr lang="de-CH" dirty="0" smtClean="0"/>
              <a:t>" + </a:t>
            </a:r>
            <a:r>
              <a:rPr lang="de-CH" dirty="0" err="1" smtClean="0"/>
              <a:t>anzahl</a:t>
            </a:r>
            <a:r>
              <a:rPr lang="de-CH" dirty="0" smtClean="0"/>
              <a:t>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30219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683250" y="2590229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/>
        </p:nvGrpSpPr>
        <p:grpSpPr>
          <a:xfrm>
            <a:off x="4494674" y="1710224"/>
            <a:ext cx="3677725" cy="2077792"/>
            <a:chOff x="5436096" y="1700808"/>
            <a:chExt cx="2088232" cy="2077792"/>
          </a:xfrm>
        </p:grpSpPr>
        <p:pic>
          <p:nvPicPr>
            <p:cNvPr id="15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dirty="0" smtClean="0"/>
                <a:t> = 5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163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sich eine Zahl merken: 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1440160" y="18448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 smtClean="0"/>
              <a:t>(</a:t>
            </a:r>
            <a:r>
              <a:rPr lang="de-CH" dirty="0"/>
              <a:t>"</a:t>
            </a:r>
            <a:r>
              <a:rPr lang="de-CH" dirty="0" smtClean="0"/>
              <a:t>Anzahl");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tools.showMessage</a:t>
            </a:r>
            <a:r>
              <a:rPr lang="de-CH" dirty="0"/>
              <a:t>("Anzahl = </a:t>
            </a:r>
            <a:r>
              <a:rPr lang="de-CH" dirty="0" smtClean="0"/>
              <a:t>" + </a:t>
            </a:r>
            <a:r>
              <a:rPr lang="de-CH" dirty="0" err="1" smtClean="0"/>
              <a:t>anzahl</a:t>
            </a:r>
            <a:r>
              <a:rPr lang="de-CH" dirty="0" smtClean="0"/>
              <a:t>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59022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683250" y="2878261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/>
        </p:nvGrpSpPr>
        <p:grpSpPr>
          <a:xfrm>
            <a:off x="4494674" y="1710224"/>
            <a:ext cx="3677725" cy="2077792"/>
            <a:chOff x="5436096" y="1700808"/>
            <a:chExt cx="2088232" cy="2077792"/>
          </a:xfrm>
        </p:grpSpPr>
        <p:pic>
          <p:nvPicPr>
            <p:cNvPr id="15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765914" y="1940173"/>
              <a:ext cx="1298118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r>
                <a:rPr lang="de-CH" dirty="0" err="1" smtClean="0"/>
                <a:t>int</a:t>
              </a:r>
              <a:r>
                <a:rPr lang="de-CH" dirty="0" smtClean="0"/>
                <a:t> </a:t>
              </a:r>
              <a:r>
                <a:rPr lang="de-CH" b="1" dirty="0" err="1" smtClean="0"/>
                <a:t>anzahl</a:t>
              </a:r>
              <a:r>
                <a:rPr lang="de-CH" dirty="0" smtClean="0"/>
                <a:t> = 5</a:t>
              </a:r>
              <a:endParaRPr lang="de-CH" dirty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dirty="0" err="1" smtClean="0"/>
                <a:t>myProgram</a:t>
              </a:r>
              <a:r>
                <a:rPr lang="de-CH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37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sich eine Zahl merken: 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1440160" y="18448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CH" dirty="0" err="1"/>
              <a:t>public</a:t>
            </a:r>
            <a:r>
              <a:rPr lang="de-CH" dirty="0"/>
              <a:t> </a:t>
            </a:r>
            <a:r>
              <a:rPr lang="de-CH" dirty="0" err="1"/>
              <a:t>void</a:t>
            </a:r>
            <a:r>
              <a:rPr lang="de-CH" dirty="0"/>
              <a:t> </a:t>
            </a:r>
            <a:r>
              <a:rPr lang="de-CH" dirty="0" err="1"/>
              <a:t>myProgram</a:t>
            </a:r>
            <a:r>
              <a:rPr lang="de-CH" dirty="0"/>
              <a:t>() {</a:t>
            </a:r>
          </a:p>
          <a:p>
            <a:r>
              <a:rPr lang="de-CH" dirty="0" smtClean="0"/>
              <a:t>  </a:t>
            </a:r>
            <a:r>
              <a:rPr lang="de-CH" dirty="0" err="1"/>
              <a:t>int</a:t>
            </a:r>
            <a:r>
              <a:rPr lang="de-CH" dirty="0"/>
              <a:t> </a:t>
            </a:r>
            <a:r>
              <a:rPr lang="de-CH" dirty="0" err="1"/>
              <a:t>anzahl</a:t>
            </a:r>
            <a:r>
              <a:rPr lang="de-CH" dirty="0"/>
              <a:t>;</a:t>
            </a:r>
          </a:p>
          <a:p>
            <a:r>
              <a:rPr lang="de-CH" dirty="0" smtClean="0"/>
              <a:t>  </a:t>
            </a:r>
            <a:r>
              <a:rPr lang="de-CH" dirty="0" err="1" smtClean="0"/>
              <a:t>anzahl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err="1"/>
              <a:t>tools.intInput</a:t>
            </a:r>
            <a:r>
              <a:rPr lang="de-CH" dirty="0" smtClean="0"/>
              <a:t>(</a:t>
            </a:r>
            <a:r>
              <a:rPr lang="de-CH" dirty="0"/>
              <a:t>"</a:t>
            </a:r>
            <a:r>
              <a:rPr lang="de-CH" dirty="0" smtClean="0"/>
              <a:t>Anzahl");</a:t>
            </a:r>
            <a:endParaRPr lang="de-CH" dirty="0"/>
          </a:p>
          <a:p>
            <a:r>
              <a:rPr lang="de-CH" dirty="0" smtClean="0"/>
              <a:t>  </a:t>
            </a:r>
            <a:r>
              <a:rPr lang="de-CH" dirty="0" err="1" smtClean="0"/>
              <a:t>tools.showMessage</a:t>
            </a:r>
            <a:r>
              <a:rPr lang="de-CH" dirty="0"/>
              <a:t>("Anzahl = </a:t>
            </a:r>
            <a:r>
              <a:rPr lang="de-CH" dirty="0" smtClean="0"/>
              <a:t>" + </a:t>
            </a:r>
            <a:r>
              <a:rPr lang="de-CH" dirty="0" err="1" smtClean="0"/>
              <a:t>anzahl</a:t>
            </a:r>
            <a:r>
              <a:rPr lang="de-CH" dirty="0" smtClean="0"/>
              <a:t>);</a:t>
            </a:r>
          </a:p>
          <a:p>
            <a:r>
              <a:rPr lang="de-CH" dirty="0" smtClean="0"/>
              <a:t>}</a:t>
            </a:r>
            <a:endParaRPr lang="de-CH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5" y="287826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683250" y="3166293"/>
            <a:ext cx="792088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/>
        </p:nvGrpSpPr>
        <p:grpSpPr>
          <a:xfrm>
            <a:off x="4494674" y="1710224"/>
            <a:ext cx="3677725" cy="2077792"/>
            <a:chOff x="5436096" y="1700808"/>
            <a:chExt cx="2088232" cy="2077792"/>
          </a:xfrm>
        </p:grpSpPr>
        <p:pic>
          <p:nvPicPr>
            <p:cNvPr id="15" name="Picture 2" descr="http://www.y-hp.de/siegel/post-it-grafik/Postit_gelb3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" t="5301" r="4621" b="1961"/>
            <a:stretch/>
          </p:blipFill>
          <p:spPr bwMode="auto">
            <a:xfrm>
              <a:off x="5436096" y="1700808"/>
              <a:ext cx="2088232" cy="2077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feld 15"/>
            <p:cNvSpPr txBox="1"/>
            <p:nvPr/>
          </p:nvSpPr>
          <p:spPr>
            <a:xfrm>
              <a:off x="5765914" y="1940173"/>
              <a:ext cx="132633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de-CH" b="1" dirty="0" smtClean="0"/>
            </a:p>
            <a:p>
              <a:endParaRPr lang="de-CH" b="1" dirty="0" smtClean="0"/>
            </a:p>
            <a:p>
              <a:endParaRPr lang="de-CH" b="1" dirty="0"/>
            </a:p>
            <a:p>
              <a:endParaRPr lang="de-CH" b="1" dirty="0" smtClean="0"/>
            </a:p>
            <a:p>
              <a:endParaRPr lang="de-CH" dirty="0" smtClean="0"/>
            </a:p>
            <a:p>
              <a:r>
                <a:rPr lang="de-CH" dirty="0" smtClean="0"/>
                <a:t>Methode</a:t>
              </a:r>
              <a:r>
                <a:rPr lang="de-CH" b="1" dirty="0" smtClean="0"/>
                <a:t> </a:t>
              </a:r>
              <a:r>
                <a:rPr lang="de-CH" b="1" dirty="0" err="1" smtClean="0"/>
                <a:t>myProgram</a:t>
              </a:r>
              <a:r>
                <a:rPr lang="de-CH" b="1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40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5112</Words>
  <Application>Microsoft Office PowerPoint</Application>
  <PresentationFormat>Bildschirmpräsentation (4:3)</PresentationFormat>
  <Paragraphs>1405</Paragraphs>
  <Slides>67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67</vt:i4>
      </vt:variant>
    </vt:vector>
  </HeadingPairs>
  <TitlesOfParts>
    <vt:vector size="68" baseType="lpstr">
      <vt:lpstr>Modul</vt:lpstr>
      <vt:lpstr>JavaKara programmieren: Daten – Variablen und Methoden mit Parameter und Rückgabewerte</vt:lpstr>
      <vt:lpstr>Kara soll sich eine Zahl merken:  Daten speichern in einer Variable</vt:lpstr>
      <vt:lpstr>Kara soll sich eine Zahl merken:  Daten speichern in einer Variable</vt:lpstr>
      <vt:lpstr>Kara soll sich eine Zahl merken:  Daten speichern in einer Variable</vt:lpstr>
      <vt:lpstr>Kara soll sich eine Zahl merken:  Programmausführung</vt:lpstr>
      <vt:lpstr>Kara soll sich eine Zahl merken:  Programmausführung</vt:lpstr>
      <vt:lpstr>Kara soll sich eine Zahl merken:  Programmausführung</vt:lpstr>
      <vt:lpstr>Kara soll sich eine Zahl merken:  Programmausführung</vt:lpstr>
      <vt:lpstr>Kara soll sich eine Zahl merken:  Programmausführung</vt:lpstr>
      <vt:lpstr>Die grundlegenden («primitiven») Datentypen von Java</vt:lpstr>
      <vt:lpstr>Kara soll eine Zahl quadrieren</vt:lpstr>
      <vt:lpstr>Kara soll eine Zahl quadrieren: Programmausführung</vt:lpstr>
      <vt:lpstr>Kara soll eine Zahl quadrieren: Programmausführung</vt:lpstr>
      <vt:lpstr>Kara soll eine Zahl quadrieren: Programmausführung</vt:lpstr>
      <vt:lpstr>Kara soll eine Zahl quadrieren: Programmausführung</vt:lpstr>
      <vt:lpstr>Kara soll eine Zahl quadrieren: Programmausführung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Kara soll Anzahl Kleeblätter legen und auf letztem Blatt eine Rechtsdrehnung machen</vt:lpstr>
      <vt:lpstr>Erweiterung:  Kara soll Kleeblätter nur legen, wenn möglich</vt:lpstr>
      <vt:lpstr>Lesbarkeit erhöhen: Methode einführen für «Kleeblatt legen, wenn möglich»</vt:lpstr>
      <vt:lpstr>Erweiterung: Anzahl Kleeblätter legen,  bis als Anzahl 0 (oder kleiner) eingegeben wird</vt:lpstr>
      <vt:lpstr>Lesbarkeit erhöhen:  Eigene Methode für «Kleeblattreihe legen»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Variablen und Parameter:  Programmausführung</vt:lpstr>
      <vt:lpstr>Kara soll jetzt Kleeblätter zählen:  Methoden mit Rückgabewert</vt:lpstr>
      <vt:lpstr>Kara soll jetzt Kleeblätter zählen:  Methoden mit Rückgabewert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Methoden mit Rückgabewert:  Programmausführung</vt:lpstr>
      <vt:lpstr>Zusammenfassung: Variablen, Parameter, Rückgabewerte</vt:lpstr>
      <vt:lpstr>Zusammenfassung: Variablen, Parameter, Rückgabewerte</vt:lpstr>
      <vt:lpstr>Typische Rollen von Variablen;  Muster bei Variablen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JavaKara programmieren: Methoden</dc:title>
  <dc:creator>rarenivo</dc:creator>
  <cp:lastModifiedBy>rarenivo</cp:lastModifiedBy>
  <cp:revision>77</cp:revision>
  <dcterms:created xsi:type="dcterms:W3CDTF">2011-09-17T08:08:53Z</dcterms:created>
  <dcterms:modified xsi:type="dcterms:W3CDTF">2011-12-03T13:00:00Z</dcterms:modified>
</cp:coreProperties>
</file>