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7" r:id="rId4"/>
    <p:sldId id="272" r:id="rId5"/>
    <p:sldId id="273" r:id="rId6"/>
    <p:sldId id="269" r:id="rId7"/>
    <p:sldId id="274" r:id="rId8"/>
    <p:sldId id="275" r:id="rId9"/>
    <p:sldId id="276" r:id="rId10"/>
    <p:sldId id="278" r:id="rId11"/>
    <p:sldId id="280" r:id="rId12"/>
    <p:sldId id="281" r:id="rId13"/>
    <p:sldId id="282" r:id="rId14"/>
    <p:sldId id="283" r:id="rId15"/>
    <p:sldId id="284" r:id="rId16"/>
    <p:sldId id="285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650" y="-84"/>
      </p:cViewPr>
      <p:guideLst>
        <p:guide orient="horz" pos="1253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0" name="Rechtec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  <p:sp>
        <p:nvSpPr>
          <p:cNvPr id="12" name="Rechtec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11" name="Rechtec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BF5C9C-6665-4FBC-B7EB-5C8B5870D064}" type="datetimeFigureOut">
              <a:rPr lang="de-CH" smtClean="0"/>
              <a:t>26.11.2011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E9BC62-7443-46ED-AB85-E2CE27D31EA3}" type="slidenum">
              <a:rPr lang="de-CH" smtClean="0"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JavaKara programmieren:</a:t>
            </a:r>
            <a:br>
              <a:rPr lang="de-CH" dirty="0" smtClean="0"/>
            </a:br>
            <a:r>
              <a:rPr lang="de-CH" dirty="0" smtClean="0"/>
              <a:t>Verzweigungen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Wenn Programme Entscheidungen fällen müssen, dann … </a:t>
            </a: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22195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Boole’sche</a:t>
            </a:r>
            <a:r>
              <a:rPr lang="de-CH" dirty="0" smtClean="0"/>
              <a:t> Ausdrücke: Ein einzelner Wahrheitswert und seine Negation</a:t>
            </a:r>
            <a:endParaRPr lang="de-CH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81722"/>
            <a:ext cx="8763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539552" y="2749674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«Input»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188557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dirty="0" err="1" smtClean="0"/>
              <a:t>Boole’scher</a:t>
            </a:r>
            <a:r>
              <a:rPr lang="de-CH" sz="2400" dirty="0" smtClean="0"/>
              <a:t> Ausdruck:</a:t>
            </a:r>
          </a:p>
          <a:p>
            <a:r>
              <a:rPr lang="de-CH" sz="2400" b="1" dirty="0" err="1"/>
              <a:t>kara.treeFront</a:t>
            </a:r>
            <a:r>
              <a:rPr lang="de-CH" sz="2400" b="1" dirty="0" smtClean="0"/>
              <a:t>()</a:t>
            </a:r>
            <a:endParaRPr lang="de-CH" sz="2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835696" y="2750889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Resultat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835696" y="3109714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false</a:t>
            </a:r>
            <a:endParaRPr lang="de-CH" sz="2400" b="1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1836068" y="4045818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true</a:t>
            </a:r>
            <a:endParaRPr lang="de-CH" sz="2400" b="1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08884"/>
            <a:ext cx="8572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644" y="4189834"/>
            <a:ext cx="8763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4644008" y="2749674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«Input»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4644008" y="1885578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>
                <a:solidFill>
                  <a:srgbClr val="FF0000"/>
                </a:solidFill>
              </a:rPr>
              <a:t>Negation</a:t>
            </a:r>
            <a:r>
              <a:rPr lang="de-CH" sz="2400" dirty="0" smtClean="0"/>
              <a:t> des Ausdrucks:</a:t>
            </a:r>
          </a:p>
          <a:p>
            <a:r>
              <a:rPr lang="de-CH" sz="2400" b="1" dirty="0" smtClean="0">
                <a:solidFill>
                  <a:srgbClr val="FF0000"/>
                </a:solidFill>
              </a:rPr>
              <a:t>!</a:t>
            </a:r>
            <a:r>
              <a:rPr lang="de-CH" sz="2400" b="1" dirty="0" err="1" smtClean="0"/>
              <a:t>kara.treeFront</a:t>
            </a:r>
            <a:r>
              <a:rPr lang="de-CH" sz="2400" b="1" dirty="0" smtClean="0"/>
              <a:t>()</a:t>
            </a:r>
            <a:endParaRPr lang="de-CH" sz="24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5940152" y="2750889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Resultat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940152" y="3109714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false</a:t>
            </a:r>
            <a:endParaRPr lang="de-CH" sz="2400" b="1" dirty="0" smtClean="0"/>
          </a:p>
        </p:txBody>
      </p:sp>
      <p:sp>
        <p:nvSpPr>
          <p:cNvPr id="19" name="Textfeld 18"/>
          <p:cNvSpPr txBox="1"/>
          <p:nvPr/>
        </p:nvSpPr>
        <p:spPr>
          <a:xfrm>
            <a:off x="5940524" y="4045818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true</a:t>
            </a:r>
            <a:endParaRPr lang="de-CH" sz="2400" b="1" dirty="0" smtClean="0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181722"/>
            <a:ext cx="8572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89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Boole’sche</a:t>
            </a:r>
            <a:r>
              <a:rPr lang="de-CH" dirty="0" smtClean="0"/>
              <a:t> Ausdrücke: </a:t>
            </a:r>
            <a:br>
              <a:rPr lang="de-CH" dirty="0" smtClean="0"/>
            </a:br>
            <a:r>
              <a:rPr lang="de-CH" dirty="0" smtClean="0"/>
              <a:t>Zwei Werte verknüpfen</a:t>
            </a:r>
            <a:endParaRPr lang="de-CH" dirty="0"/>
          </a:p>
        </p:txBody>
      </p:sp>
      <p:sp>
        <p:nvSpPr>
          <p:cNvPr id="6" name="Textfeld 5"/>
          <p:cNvSpPr txBox="1"/>
          <p:nvPr/>
        </p:nvSpPr>
        <p:spPr>
          <a:xfrm>
            <a:off x="539552" y="3212976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«Input»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39552" y="1916832"/>
            <a:ext cx="3204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>
                <a:solidFill>
                  <a:srgbClr val="FF0000"/>
                </a:solidFill>
              </a:rPr>
              <a:t>UND-Verknüpfung:</a:t>
            </a:r>
          </a:p>
          <a:p>
            <a:r>
              <a:rPr lang="de-CH" sz="2400" b="1" dirty="0" err="1" smtClean="0"/>
              <a:t>kara.treeLeft</a:t>
            </a:r>
            <a:r>
              <a:rPr lang="de-CH" sz="2400" b="1" dirty="0" smtClean="0"/>
              <a:t>() &amp;&amp; </a:t>
            </a:r>
            <a:br>
              <a:rPr lang="de-CH" sz="2400" b="1" dirty="0" smtClean="0"/>
            </a:br>
            <a:r>
              <a:rPr lang="de-CH" sz="2400" b="1" dirty="0" err="1" smtClean="0"/>
              <a:t>kara.treeRight</a:t>
            </a:r>
            <a:r>
              <a:rPr lang="de-CH" sz="2400" b="1" dirty="0" smtClean="0"/>
              <a:t>()</a:t>
            </a:r>
            <a:endParaRPr lang="de-CH" sz="2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835696" y="3214191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Resultat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835696" y="36450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false</a:t>
            </a:r>
            <a:endParaRPr lang="de-CH" sz="2400" b="1" dirty="0" smtClean="0"/>
          </a:p>
        </p:txBody>
      </p:sp>
      <p:sp>
        <p:nvSpPr>
          <p:cNvPr id="12" name="Textfeld 11"/>
          <p:cNvSpPr txBox="1"/>
          <p:nvPr/>
        </p:nvSpPr>
        <p:spPr>
          <a:xfrm>
            <a:off x="1836068" y="50555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true</a:t>
            </a:r>
            <a:endParaRPr lang="de-CH" sz="2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0831"/>
            <a:ext cx="8477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175745"/>
            <a:ext cx="8477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0" y="4652138"/>
            <a:ext cx="8382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0" y="5157192"/>
            <a:ext cx="857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1835696" y="411946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false</a:t>
            </a:r>
            <a:endParaRPr lang="de-CH" sz="2400" b="1" dirty="0" smtClean="0"/>
          </a:p>
        </p:txBody>
      </p:sp>
      <p:sp>
        <p:nvSpPr>
          <p:cNvPr id="16" name="Textfeld 15"/>
          <p:cNvSpPr txBox="1"/>
          <p:nvPr/>
        </p:nvSpPr>
        <p:spPr>
          <a:xfrm>
            <a:off x="1835696" y="45811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false</a:t>
            </a:r>
            <a:endParaRPr lang="de-CH" sz="2400" b="1" dirty="0" smtClean="0"/>
          </a:p>
        </p:txBody>
      </p:sp>
      <p:sp>
        <p:nvSpPr>
          <p:cNvPr id="17" name="Textfeld 16"/>
          <p:cNvSpPr txBox="1"/>
          <p:nvPr/>
        </p:nvSpPr>
        <p:spPr>
          <a:xfrm>
            <a:off x="4608004" y="3212976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«Input»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608004" y="1916832"/>
            <a:ext cx="3204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>
                <a:solidFill>
                  <a:srgbClr val="FF0000"/>
                </a:solidFill>
              </a:rPr>
              <a:t>ODER-Verknüpfung:</a:t>
            </a:r>
          </a:p>
          <a:p>
            <a:r>
              <a:rPr lang="de-CH" sz="2400" b="1" dirty="0" err="1" smtClean="0"/>
              <a:t>kara.treeLeft</a:t>
            </a:r>
            <a:r>
              <a:rPr lang="de-CH" sz="2400" b="1" dirty="0" smtClean="0"/>
              <a:t>() || </a:t>
            </a:r>
            <a:br>
              <a:rPr lang="de-CH" sz="2400" b="1" dirty="0" smtClean="0"/>
            </a:br>
            <a:r>
              <a:rPr lang="de-CH" sz="2400" b="1" dirty="0" err="1" smtClean="0"/>
              <a:t>kara.treeRight</a:t>
            </a:r>
            <a:r>
              <a:rPr lang="de-CH" sz="2400" b="1" dirty="0" smtClean="0"/>
              <a:t>()</a:t>
            </a:r>
            <a:endParaRPr lang="de-CH" sz="24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5904148" y="3214191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Resultat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904148" y="364502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false</a:t>
            </a:r>
            <a:endParaRPr lang="de-CH" sz="2400" b="1" dirty="0" smtClean="0"/>
          </a:p>
        </p:txBody>
      </p:sp>
      <p:sp>
        <p:nvSpPr>
          <p:cNvPr id="21" name="Textfeld 20"/>
          <p:cNvSpPr txBox="1"/>
          <p:nvPr/>
        </p:nvSpPr>
        <p:spPr>
          <a:xfrm>
            <a:off x="5904520" y="5055567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true</a:t>
            </a:r>
            <a:endParaRPr lang="de-CH" sz="2400" b="1" dirty="0" smtClean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640" y="3710831"/>
            <a:ext cx="8477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640" y="4175745"/>
            <a:ext cx="8477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422" y="4652138"/>
            <a:ext cx="8382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422" y="5157192"/>
            <a:ext cx="857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feld 25"/>
          <p:cNvSpPr txBox="1"/>
          <p:nvPr/>
        </p:nvSpPr>
        <p:spPr>
          <a:xfrm>
            <a:off x="5904148" y="411946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true</a:t>
            </a:r>
            <a:endParaRPr lang="de-CH" sz="2400" b="1" dirty="0" smtClean="0"/>
          </a:p>
        </p:txBody>
      </p:sp>
      <p:sp>
        <p:nvSpPr>
          <p:cNvPr id="27" name="Textfeld 26"/>
          <p:cNvSpPr txBox="1"/>
          <p:nvPr/>
        </p:nvSpPr>
        <p:spPr>
          <a:xfrm>
            <a:off x="5904148" y="45811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true</a:t>
            </a:r>
            <a:endParaRPr lang="de-CH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74759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Boole’scher</a:t>
            </a:r>
            <a:r>
              <a:rPr lang="de-CH" dirty="0" smtClean="0"/>
              <a:t> Ausdruck: </a:t>
            </a:r>
            <a:br>
              <a:rPr lang="de-CH" dirty="0" smtClean="0"/>
            </a:br>
            <a:r>
              <a:rPr lang="de-CH" dirty="0" smtClean="0"/>
              <a:t>Beliebige Kombinationen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1916832"/>
            <a:ext cx="813690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b="1" dirty="0" smtClean="0"/>
              <a:t>Operator-Präzedenz und Klammerung</a:t>
            </a:r>
          </a:p>
          <a:p>
            <a:endParaRPr lang="de-CH" sz="2400" b="1" dirty="0" smtClean="0"/>
          </a:p>
          <a:p>
            <a:r>
              <a:rPr lang="de-CH" sz="2400" b="1" dirty="0" err="1" smtClean="0"/>
              <a:t>kara.treeLeft</a:t>
            </a:r>
            <a:r>
              <a:rPr lang="de-CH" sz="2400" b="1" dirty="0" smtClean="0"/>
              <a:t>() &amp;&amp; 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 || !</a:t>
            </a:r>
            <a:r>
              <a:rPr lang="de-CH" sz="2400" b="1" dirty="0" err="1" smtClean="0"/>
              <a:t>kara.onLeaf</a:t>
            </a:r>
            <a:r>
              <a:rPr lang="de-CH" sz="2400" b="1" dirty="0" smtClean="0"/>
              <a:t>()</a:t>
            </a:r>
          </a:p>
          <a:p>
            <a:r>
              <a:rPr lang="de-CH" sz="2400" dirty="0" smtClean="0"/>
              <a:t>entspricht</a:t>
            </a:r>
          </a:p>
          <a:p>
            <a:r>
              <a:rPr lang="de-CH" sz="2400" b="1" dirty="0" smtClean="0"/>
              <a:t>(</a:t>
            </a:r>
            <a:r>
              <a:rPr lang="de-CH" sz="2400" b="1" dirty="0" err="1" smtClean="0"/>
              <a:t>kara.treeLeft</a:t>
            </a:r>
            <a:r>
              <a:rPr lang="de-CH" sz="2400" b="1" dirty="0"/>
              <a:t>() &amp;&amp; 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()) </a:t>
            </a:r>
            <a:r>
              <a:rPr lang="de-CH" sz="2400" b="1" dirty="0"/>
              <a:t>|| !</a:t>
            </a:r>
            <a:r>
              <a:rPr lang="de-CH" sz="2400" b="1" dirty="0" err="1"/>
              <a:t>kara.onLeaf</a:t>
            </a:r>
            <a:r>
              <a:rPr lang="de-CH" sz="2400" b="1" dirty="0" smtClean="0"/>
              <a:t>()</a:t>
            </a:r>
            <a:endParaRPr lang="de-CH" sz="2400" b="1" dirty="0"/>
          </a:p>
          <a:p>
            <a:r>
              <a:rPr lang="de-CH" sz="2400" dirty="0" smtClean="0"/>
              <a:t>und nicht </a:t>
            </a:r>
            <a:endParaRPr lang="de-CH" sz="2400" dirty="0"/>
          </a:p>
          <a:p>
            <a:r>
              <a:rPr lang="de-CH" sz="2400" b="1" dirty="0" err="1"/>
              <a:t>kara.treeLeft</a:t>
            </a:r>
            <a:r>
              <a:rPr lang="de-CH" sz="2400" b="1" dirty="0"/>
              <a:t>() &amp;&amp; (</a:t>
            </a:r>
            <a:r>
              <a:rPr lang="de-CH" sz="2400" b="1" dirty="0" err="1"/>
              <a:t>kara.treeRight</a:t>
            </a:r>
            <a:r>
              <a:rPr lang="de-CH" sz="2400" b="1" dirty="0"/>
              <a:t>() || !</a:t>
            </a:r>
            <a:r>
              <a:rPr lang="de-CH" sz="2400" b="1" dirty="0" err="1"/>
              <a:t>kara.onLeaf</a:t>
            </a:r>
            <a:r>
              <a:rPr lang="de-CH" sz="2400" b="1" dirty="0"/>
              <a:t>())</a:t>
            </a:r>
          </a:p>
          <a:p>
            <a:endParaRPr lang="de-CH" sz="2400" b="1" dirty="0" smtClean="0"/>
          </a:p>
          <a:p>
            <a:r>
              <a:rPr lang="de-CH" sz="2400" dirty="0" smtClean="0"/>
              <a:t>! «bindet» am stärksten (analog -5 in Mathematik)</a:t>
            </a:r>
          </a:p>
          <a:p>
            <a:r>
              <a:rPr lang="de-CH" sz="2400" dirty="0" smtClean="0"/>
              <a:t>&amp;&amp; «bindet» am zweitstärksten (analog -5*4)</a:t>
            </a:r>
          </a:p>
          <a:p>
            <a:r>
              <a:rPr lang="de-CH" sz="2400" dirty="0" smtClean="0"/>
              <a:t>|| «bindet» am drittstärksten (analog -5*4+3)</a:t>
            </a:r>
          </a:p>
          <a:p>
            <a:r>
              <a:rPr lang="de-CH" sz="2400" dirty="0" smtClean="0"/>
              <a:t>() Klammerungen ermöglichen eigene Reihenfolgen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181289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Weitere </a:t>
            </a:r>
            <a:r>
              <a:rPr lang="de-CH" dirty="0" err="1" smtClean="0"/>
              <a:t>Boole’sche</a:t>
            </a:r>
            <a:r>
              <a:rPr lang="de-CH" dirty="0" smtClean="0"/>
              <a:t> Ausdrücke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1916832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Test auf Gleichheit</a:t>
            </a:r>
          </a:p>
          <a:p>
            <a:r>
              <a:rPr lang="de-CH" sz="2400" b="1" dirty="0" err="1" smtClean="0"/>
              <a:t>kara.onLeaf</a:t>
            </a:r>
            <a:r>
              <a:rPr lang="de-CH" sz="2400" b="1" dirty="0" smtClean="0"/>
              <a:t>() == </a:t>
            </a:r>
            <a:r>
              <a:rPr lang="de-CH" sz="2400" b="1" dirty="0" err="1" smtClean="0"/>
              <a:t>true</a:t>
            </a:r>
            <a:r>
              <a:rPr lang="de-CH" sz="2400" b="1" dirty="0" smtClean="0"/>
              <a:t> </a:t>
            </a:r>
          </a:p>
          <a:p>
            <a:r>
              <a:rPr lang="de-CH" sz="2400" dirty="0" smtClean="0"/>
              <a:t>kürzer geschrieben als </a:t>
            </a:r>
            <a:r>
              <a:rPr lang="de-CH" sz="2400" dirty="0" err="1" smtClean="0"/>
              <a:t>kara.onLeaf</a:t>
            </a:r>
            <a:r>
              <a:rPr lang="de-CH" sz="2400" dirty="0" smtClean="0"/>
              <a:t>()</a:t>
            </a:r>
            <a:endParaRPr lang="de-CH" sz="2400" dirty="0"/>
          </a:p>
          <a:p>
            <a:endParaRPr lang="de-CH" sz="2400" b="1" dirty="0" smtClean="0"/>
          </a:p>
          <a:p>
            <a:r>
              <a:rPr lang="de-CH" sz="2400" b="1" dirty="0" smtClean="0"/>
              <a:t>Test auf grösser, grösser gleich, kleiner, kleiner gleich</a:t>
            </a:r>
          </a:p>
          <a:p>
            <a:r>
              <a:rPr lang="de-CH" sz="2400" b="1" dirty="0" smtClean="0"/>
              <a:t>5 &lt; 4 == </a:t>
            </a:r>
            <a:r>
              <a:rPr lang="de-CH" sz="2400" b="1" dirty="0" err="1" smtClean="0"/>
              <a:t>false</a:t>
            </a:r>
            <a:endParaRPr lang="de-CH" sz="2400" b="1" dirty="0" smtClean="0"/>
          </a:p>
          <a:p>
            <a:r>
              <a:rPr lang="de-CH" sz="2400" b="1" dirty="0" smtClean="0"/>
              <a:t>5 &lt;= 4 == </a:t>
            </a:r>
            <a:r>
              <a:rPr lang="de-CH" sz="2400" b="1" dirty="0" err="1" smtClean="0"/>
              <a:t>false</a:t>
            </a:r>
            <a:endParaRPr lang="de-CH" sz="2400" b="1" dirty="0" smtClean="0"/>
          </a:p>
          <a:p>
            <a:r>
              <a:rPr lang="de-CH" sz="2400" b="1" dirty="0" smtClean="0"/>
              <a:t>5 &lt;= 5 == </a:t>
            </a:r>
            <a:r>
              <a:rPr lang="de-CH" sz="2400" b="1" dirty="0" err="1" smtClean="0"/>
              <a:t>true</a:t>
            </a:r>
            <a:endParaRPr lang="de-CH" sz="2400" b="1" dirty="0" smtClean="0"/>
          </a:p>
          <a:p>
            <a:endParaRPr lang="de-CH" sz="2400" b="1" dirty="0" smtClean="0"/>
          </a:p>
          <a:p>
            <a:r>
              <a:rPr lang="de-CH" sz="2400" b="1" dirty="0" smtClean="0"/>
              <a:t>5 &gt; 4 == </a:t>
            </a:r>
            <a:r>
              <a:rPr lang="de-CH" sz="2400" b="1" dirty="0" err="1" smtClean="0"/>
              <a:t>true</a:t>
            </a:r>
            <a:endParaRPr lang="de-CH" sz="2400" b="1" dirty="0" smtClean="0"/>
          </a:p>
          <a:p>
            <a:r>
              <a:rPr lang="de-CH" sz="2400" b="1" dirty="0" smtClean="0"/>
              <a:t>5 &gt;= 4 == </a:t>
            </a:r>
            <a:r>
              <a:rPr lang="de-CH" sz="2400" b="1" dirty="0" err="1" smtClean="0"/>
              <a:t>true</a:t>
            </a:r>
            <a:endParaRPr lang="de-CH" sz="2400" b="1" dirty="0" smtClean="0"/>
          </a:p>
          <a:p>
            <a:r>
              <a:rPr lang="de-CH" sz="2400" b="1" dirty="0" smtClean="0"/>
              <a:t>5 &gt;= 5 == </a:t>
            </a:r>
            <a:r>
              <a:rPr lang="de-CH" sz="2400" b="1" dirty="0" err="1" smtClean="0"/>
              <a:t>true</a:t>
            </a:r>
            <a:endParaRPr lang="de-CH" sz="2400" b="1" dirty="0" smtClean="0"/>
          </a:p>
          <a:p>
            <a:endParaRPr lang="de-CH" sz="2400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33631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Logische Formulierungen </a:t>
            </a:r>
            <a:br>
              <a:rPr lang="de-CH" dirty="0" smtClean="0"/>
            </a:br>
            <a:r>
              <a:rPr lang="de-CH" dirty="0" smtClean="0"/>
              <a:t>im Alltag und in Java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70116"/>
            <a:ext cx="240982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39552" y="191683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Kara zum «Tunneleingang» (Feld 2a) laufen und dort stehen bleiben.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39552" y="2886035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Alltagssprache: </a:t>
            </a:r>
            <a:r>
              <a:rPr lang="de-CH" sz="2400" dirty="0" smtClean="0"/>
              <a:t>«Kara soll laufen, </a:t>
            </a:r>
            <a:r>
              <a:rPr lang="de-CH" sz="2400" b="1" i="1" dirty="0" smtClean="0">
                <a:solidFill>
                  <a:srgbClr val="FF0000"/>
                </a:solidFill>
              </a:rPr>
              <a:t>bis</a:t>
            </a:r>
            <a:r>
              <a:rPr lang="de-CH" sz="2400" dirty="0" smtClean="0">
                <a:solidFill>
                  <a:srgbClr val="FF0000"/>
                </a:solidFill>
              </a:rPr>
              <a:t> </a:t>
            </a:r>
            <a:r>
              <a:rPr lang="de-CH" sz="2400" dirty="0" smtClean="0"/>
              <a:t>(er links einen Baum und rechts einen Baum hat)». Wir geben die </a:t>
            </a:r>
            <a:r>
              <a:rPr lang="de-CH" sz="2400" b="1" dirty="0" smtClean="0"/>
              <a:t>Abbruchbedingung</a:t>
            </a:r>
            <a:r>
              <a:rPr lang="de-CH" sz="2400" dirty="0" smtClean="0"/>
              <a:t> an: Ist das Ziel erreicht?</a:t>
            </a:r>
          </a:p>
          <a:p>
            <a:endParaRPr lang="de-CH" sz="2400" dirty="0" smtClean="0"/>
          </a:p>
          <a:p>
            <a:r>
              <a:rPr lang="de-CH" sz="2400" b="1" dirty="0" smtClean="0"/>
              <a:t>Java:</a:t>
            </a:r>
            <a:r>
              <a:rPr lang="de-CH" sz="2400" dirty="0" smtClean="0"/>
              <a:t> «</a:t>
            </a:r>
            <a:r>
              <a:rPr lang="de-CH" sz="2400" b="1" i="1" dirty="0" smtClean="0">
                <a:solidFill>
                  <a:srgbClr val="FF0000"/>
                </a:solidFill>
              </a:rPr>
              <a:t>Solange</a:t>
            </a:r>
            <a:r>
              <a:rPr lang="de-CH" sz="2400" i="1" dirty="0" smtClean="0">
                <a:solidFill>
                  <a:srgbClr val="FF0000"/>
                </a:solidFill>
              </a:rPr>
              <a:t> </a:t>
            </a:r>
            <a:r>
              <a:rPr lang="de-CH" sz="2400" b="1" dirty="0" smtClean="0"/>
              <a:t>nicht</a:t>
            </a:r>
            <a:r>
              <a:rPr lang="de-CH" sz="2400" dirty="0" smtClean="0"/>
              <a:t> (Kara links einen Baum und rechts einen Baum hat), soll Kara laufen.» Hier muss die </a:t>
            </a:r>
            <a:r>
              <a:rPr lang="de-CH" sz="2400" b="1" dirty="0" smtClean="0"/>
              <a:t>Ausführungs-bedingung </a:t>
            </a:r>
            <a:r>
              <a:rPr lang="de-CH" sz="2400" dirty="0" smtClean="0"/>
              <a:t>angegeben werden: Müssen die Befehle noch ausgeführt werden?</a:t>
            </a:r>
            <a:endParaRPr lang="de-CH" sz="2400" dirty="0" smtClean="0"/>
          </a:p>
          <a:p>
            <a:endParaRPr lang="de-CH" sz="2400" dirty="0" smtClean="0"/>
          </a:p>
          <a:p>
            <a:r>
              <a:rPr lang="de-CH" sz="2400" b="1" dirty="0" err="1" smtClean="0"/>
              <a:t>while</a:t>
            </a:r>
            <a:r>
              <a:rPr lang="de-CH" sz="2400" b="1" dirty="0" smtClean="0"/>
              <a:t> (!(</a:t>
            </a:r>
            <a:r>
              <a:rPr lang="de-CH" sz="2400" b="1" dirty="0" err="1" smtClean="0"/>
              <a:t>kara.treeLeft</a:t>
            </a:r>
            <a:r>
              <a:rPr lang="de-CH" sz="2400" b="1" dirty="0" smtClean="0"/>
              <a:t>() &amp;&amp; 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())) { </a:t>
            </a:r>
            <a:r>
              <a:rPr lang="de-CH" sz="2400" b="1" dirty="0" err="1" smtClean="0"/>
              <a:t>kara.move</a:t>
            </a:r>
            <a:r>
              <a:rPr lang="de-CH" sz="2400" b="1" dirty="0" smtClean="0"/>
              <a:t>(); } </a:t>
            </a:r>
            <a:endParaRPr lang="de-CH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1662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Logische </a:t>
            </a:r>
            <a:r>
              <a:rPr lang="de-CH" dirty="0" err="1" smtClean="0"/>
              <a:t>Formulieungen</a:t>
            </a:r>
            <a:r>
              <a:rPr lang="de-CH" dirty="0" smtClean="0"/>
              <a:t>: </a:t>
            </a:r>
            <a:br>
              <a:rPr lang="de-CH" dirty="0" smtClean="0"/>
            </a:br>
            <a:r>
              <a:rPr lang="de-CH" dirty="0" smtClean="0"/>
              <a:t>De </a:t>
            </a:r>
            <a:r>
              <a:rPr lang="de-CH" dirty="0" err="1" smtClean="0"/>
              <a:t>Morgan’sche</a:t>
            </a:r>
            <a:r>
              <a:rPr lang="de-CH" dirty="0" smtClean="0"/>
              <a:t> Gesetze</a:t>
            </a:r>
            <a:endParaRPr lang="de-CH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70116"/>
            <a:ext cx="240982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39552" y="191683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Kara zum «Tunneleingang» (Feld 2a) laufen und dort stehen bleiben.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32650" y="2874991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Ausführungsbedingung «auf (mind.) einer Seite kein Baum»: </a:t>
            </a:r>
          </a:p>
          <a:p>
            <a:r>
              <a:rPr lang="de-CH" sz="2400" dirty="0" smtClean="0"/>
              <a:t>«nicht </a:t>
            </a:r>
            <a:r>
              <a:rPr lang="de-CH" sz="2400" dirty="0"/>
              <a:t>(links Baum und rechts Baum</a:t>
            </a:r>
            <a:r>
              <a:rPr lang="de-CH" sz="2400" dirty="0" smtClean="0"/>
              <a:t>)»</a:t>
            </a:r>
            <a:endParaRPr lang="de-CH" sz="2400" dirty="0"/>
          </a:p>
          <a:p>
            <a:r>
              <a:rPr lang="de-CH" sz="2400" b="1" dirty="0" smtClean="0"/>
              <a:t>!(</a:t>
            </a:r>
            <a:r>
              <a:rPr lang="de-CH" sz="2400" b="1" dirty="0" err="1" smtClean="0"/>
              <a:t>kara.treeLeft</a:t>
            </a:r>
            <a:r>
              <a:rPr lang="de-CH" sz="2400" b="1" dirty="0" smtClean="0"/>
              <a:t>() &amp;&amp; 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())</a:t>
            </a:r>
          </a:p>
          <a:p>
            <a:endParaRPr lang="de-CH" sz="2400" dirty="0" smtClean="0"/>
          </a:p>
          <a:p>
            <a:r>
              <a:rPr lang="de-CH" sz="2400" dirty="0" smtClean="0"/>
              <a:t>ist gleich zu</a:t>
            </a:r>
          </a:p>
          <a:p>
            <a:r>
              <a:rPr lang="de-CH" sz="2400" dirty="0" smtClean="0"/>
              <a:t>«nicht links Baum oder nicht rechts Baum»</a:t>
            </a:r>
          </a:p>
          <a:p>
            <a:r>
              <a:rPr lang="de-CH" sz="2400" b="1" dirty="0" smtClean="0"/>
              <a:t>!</a:t>
            </a:r>
            <a:r>
              <a:rPr lang="de-CH" sz="2400" b="1" dirty="0" err="1" smtClean="0"/>
              <a:t>kara.treeLeft</a:t>
            </a:r>
            <a:r>
              <a:rPr lang="de-CH" sz="2400" b="1" dirty="0"/>
              <a:t>() </a:t>
            </a:r>
            <a:r>
              <a:rPr lang="de-CH" sz="2400" b="1" dirty="0" smtClean="0"/>
              <a:t>|| !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</a:t>
            </a:r>
            <a:endParaRPr lang="de-CH" sz="2400" b="1" dirty="0"/>
          </a:p>
          <a:p>
            <a:endParaRPr lang="de-CH" sz="2400" dirty="0"/>
          </a:p>
          <a:p>
            <a:r>
              <a:rPr lang="de-CH" sz="2400" dirty="0" smtClean="0"/>
              <a:t>Allgemein formuliert ist das eines der De </a:t>
            </a:r>
            <a:r>
              <a:rPr lang="de-CH" sz="2400" dirty="0" err="1" smtClean="0"/>
              <a:t>Morgan’schen</a:t>
            </a:r>
            <a:r>
              <a:rPr lang="de-CH" sz="2400" dirty="0" smtClean="0"/>
              <a:t> Gesetze: </a:t>
            </a:r>
            <a:r>
              <a:rPr lang="de-CH" sz="2400" b="1" dirty="0" smtClean="0"/>
              <a:t>!(a &amp;&amp; b) == !a || !b</a:t>
            </a:r>
            <a:endParaRPr lang="de-CH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627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89138"/>
            <a:ext cx="24765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Logische </a:t>
            </a:r>
            <a:r>
              <a:rPr lang="de-CH" dirty="0" err="1" smtClean="0"/>
              <a:t>Formulieungen</a:t>
            </a:r>
            <a:r>
              <a:rPr lang="de-CH" dirty="0" smtClean="0"/>
              <a:t>: </a:t>
            </a:r>
            <a:br>
              <a:rPr lang="de-CH" dirty="0" smtClean="0"/>
            </a:br>
            <a:r>
              <a:rPr lang="de-CH" dirty="0" smtClean="0"/>
              <a:t>De </a:t>
            </a:r>
            <a:r>
              <a:rPr lang="de-CH" dirty="0" err="1" smtClean="0"/>
              <a:t>Morgan’sche</a:t>
            </a:r>
            <a:r>
              <a:rPr lang="de-CH" dirty="0" smtClean="0"/>
              <a:t> Gesetze</a:t>
            </a:r>
            <a:endParaRPr lang="de-CH" dirty="0"/>
          </a:p>
        </p:txBody>
      </p:sp>
      <p:sp>
        <p:nvSpPr>
          <p:cNvPr id="4" name="Textfeld 3"/>
          <p:cNvSpPr txBox="1"/>
          <p:nvPr/>
        </p:nvSpPr>
        <p:spPr>
          <a:xfrm>
            <a:off x="539552" y="191683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Kara zur «</a:t>
            </a:r>
            <a:r>
              <a:rPr lang="de-CH" sz="2400" b="1" dirty="0" err="1" smtClean="0"/>
              <a:t>Gallerie</a:t>
            </a:r>
            <a:r>
              <a:rPr lang="de-CH" sz="2400" b="1" dirty="0" smtClean="0"/>
              <a:t>» (Feld 1) laufen und dort stehen bleiben.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32650" y="2874991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Ausführungsbedingung «auf keiner Seite ein Baum»:</a:t>
            </a:r>
          </a:p>
          <a:p>
            <a:r>
              <a:rPr lang="de-CH" sz="2400" dirty="0"/>
              <a:t>«nicht (links Baum </a:t>
            </a:r>
            <a:r>
              <a:rPr lang="de-CH" sz="2400" dirty="0" smtClean="0"/>
              <a:t>oder rechts </a:t>
            </a:r>
            <a:r>
              <a:rPr lang="de-CH" sz="2400" dirty="0"/>
              <a:t>Baum)»</a:t>
            </a:r>
          </a:p>
          <a:p>
            <a:r>
              <a:rPr lang="de-CH" sz="2400" b="1" dirty="0" smtClean="0"/>
              <a:t>!(</a:t>
            </a:r>
            <a:r>
              <a:rPr lang="de-CH" sz="2400" b="1" dirty="0" err="1" smtClean="0"/>
              <a:t>kara.treeLeft</a:t>
            </a:r>
            <a:r>
              <a:rPr lang="de-CH" sz="2400" b="1" dirty="0" smtClean="0"/>
              <a:t>() || 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())</a:t>
            </a:r>
          </a:p>
          <a:p>
            <a:endParaRPr lang="de-CH" sz="2400" dirty="0" smtClean="0"/>
          </a:p>
          <a:p>
            <a:r>
              <a:rPr lang="de-CH" sz="2400" dirty="0" smtClean="0"/>
              <a:t>ist gleich zu «nicht links Baum und nicht rechts Baum»</a:t>
            </a:r>
          </a:p>
          <a:p>
            <a:r>
              <a:rPr lang="de-CH" sz="2400" b="1" dirty="0" smtClean="0"/>
              <a:t>!</a:t>
            </a:r>
            <a:r>
              <a:rPr lang="de-CH" sz="2400" b="1" dirty="0" err="1" smtClean="0"/>
              <a:t>kara.treeLeft</a:t>
            </a:r>
            <a:r>
              <a:rPr lang="de-CH" sz="2400" b="1" dirty="0"/>
              <a:t>() </a:t>
            </a:r>
            <a:r>
              <a:rPr lang="de-CH" sz="2400" b="1" dirty="0" smtClean="0"/>
              <a:t>&amp;&amp; !</a:t>
            </a:r>
            <a:r>
              <a:rPr lang="de-CH" sz="2400" b="1" dirty="0" err="1" smtClean="0"/>
              <a:t>kara.treeRight</a:t>
            </a:r>
            <a:r>
              <a:rPr lang="de-CH" sz="2400" b="1" dirty="0" smtClean="0"/>
              <a:t>()</a:t>
            </a:r>
            <a:endParaRPr lang="de-CH" sz="2400" b="1" dirty="0"/>
          </a:p>
          <a:p>
            <a:endParaRPr lang="de-CH" sz="2400" dirty="0"/>
          </a:p>
          <a:p>
            <a:r>
              <a:rPr lang="de-CH" sz="2400" dirty="0" smtClean="0"/>
              <a:t>Allgemein formuliert ist das eines der De </a:t>
            </a:r>
            <a:r>
              <a:rPr lang="de-CH" sz="2400" dirty="0" err="1" smtClean="0"/>
              <a:t>Morgan’schen</a:t>
            </a:r>
            <a:r>
              <a:rPr lang="de-CH" sz="2400" dirty="0" smtClean="0"/>
              <a:t> Gesetze: </a:t>
            </a:r>
            <a:r>
              <a:rPr lang="de-CH" sz="2400" b="1" dirty="0" smtClean="0"/>
              <a:t>!(a || b) == !a &amp;&amp; !b</a:t>
            </a:r>
            <a:endParaRPr lang="de-CH" sz="2400" b="1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6560760" y="2249824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smtClean="0"/>
              <a:t>1</a:t>
            </a:r>
            <a:endParaRPr lang="de-CH" b="1" dirty="0"/>
          </a:p>
        </p:txBody>
      </p:sp>
    </p:spTree>
    <p:extLst>
      <p:ext uri="{BB962C8B-B14F-4D97-AF65-F5344CB8AC3E}">
        <p14:creationId xmlns:p14="http://schemas.microsoft.com/office/powerpoint/2010/main" val="200109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durch diesen «Wald» laufen, bis er beim Kleeblatt ist</a:t>
            </a:r>
            <a:endParaRPr lang="de-CH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08" y="1726185"/>
            <a:ext cx="2476500" cy="248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80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Kara soll durch diesen «Wald» laufen, bis er beim Kleeblatt ist</a:t>
            </a:r>
            <a:endParaRPr lang="de-CH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57" y="1700808"/>
            <a:ext cx="250507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aute 2"/>
          <p:cNvSpPr/>
          <p:nvPr/>
        </p:nvSpPr>
        <p:spPr>
          <a:xfrm>
            <a:off x="4427984" y="1749227"/>
            <a:ext cx="165618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Kein Baum vorne?</a:t>
            </a:r>
            <a:endParaRPr lang="de-CH" sz="1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3255026" y="2852936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cxnSp>
        <p:nvCxnSpPr>
          <p:cNvPr id="7" name="Gewinkelte Verbindung 6"/>
          <p:cNvCxnSpPr>
            <a:stCxn id="3" idx="1"/>
            <a:endCxn id="5" idx="0"/>
          </p:cNvCxnSpPr>
          <p:nvPr/>
        </p:nvCxnSpPr>
        <p:spPr>
          <a:xfrm rot="10800000" flipV="1">
            <a:off x="4083118" y="2289286"/>
            <a:ext cx="344866" cy="5636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073400" y="198884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410923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durch diesen «Wald» laufen, bis er beim Kleeblatt ist</a:t>
            </a:r>
          </a:p>
        </p:txBody>
      </p:sp>
      <p:sp>
        <p:nvSpPr>
          <p:cNvPr id="3" name="Raute 2"/>
          <p:cNvSpPr/>
          <p:nvPr/>
        </p:nvSpPr>
        <p:spPr>
          <a:xfrm>
            <a:off x="4427984" y="1749227"/>
            <a:ext cx="165618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Kein Baum vorne?</a:t>
            </a:r>
            <a:endParaRPr lang="de-CH" sz="1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3255026" y="2852936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cxnSp>
        <p:nvCxnSpPr>
          <p:cNvPr id="7" name="Gewinkelte Verbindung 6"/>
          <p:cNvCxnSpPr>
            <a:stCxn id="3" idx="1"/>
            <a:endCxn id="5" idx="0"/>
          </p:cNvCxnSpPr>
          <p:nvPr/>
        </p:nvCxnSpPr>
        <p:spPr>
          <a:xfrm rot="10800000" flipV="1">
            <a:off x="4083118" y="2289286"/>
            <a:ext cx="344866" cy="5636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Raute 8"/>
          <p:cNvSpPr/>
          <p:nvPr/>
        </p:nvSpPr>
        <p:spPr>
          <a:xfrm>
            <a:off x="5652120" y="2852936"/>
            <a:ext cx="165618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Kein Baum links?</a:t>
            </a:r>
            <a:endParaRPr lang="de-CH" sz="1600" dirty="0"/>
          </a:p>
        </p:txBody>
      </p:sp>
      <p:cxnSp>
        <p:nvCxnSpPr>
          <p:cNvPr id="12" name="Gewinkelte Verbindung 11"/>
          <p:cNvCxnSpPr>
            <a:stCxn id="3" idx="3"/>
            <a:endCxn id="9" idx="0"/>
          </p:cNvCxnSpPr>
          <p:nvPr/>
        </p:nvCxnSpPr>
        <p:spPr>
          <a:xfrm>
            <a:off x="6084168" y="2289287"/>
            <a:ext cx="396044" cy="5636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073400" y="198884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sp>
        <p:nvSpPr>
          <p:cNvPr id="20" name="Textfeld 19"/>
          <p:cNvSpPr txBox="1"/>
          <p:nvPr/>
        </p:nvSpPr>
        <p:spPr>
          <a:xfrm>
            <a:off x="5991586" y="1988840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nein</a:t>
            </a:r>
            <a:endParaRPr lang="de-CH" sz="1600" dirty="0"/>
          </a:p>
        </p:txBody>
      </p:sp>
      <p:sp>
        <p:nvSpPr>
          <p:cNvPr id="22" name="Abgerundetes Rechteck 21"/>
          <p:cNvSpPr/>
          <p:nvPr/>
        </p:nvSpPr>
        <p:spPr>
          <a:xfrm>
            <a:off x="4499992" y="3933056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Drehe links</a:t>
            </a:r>
            <a:endParaRPr lang="de-CH" sz="1600" dirty="0"/>
          </a:p>
        </p:txBody>
      </p:sp>
      <p:cxnSp>
        <p:nvCxnSpPr>
          <p:cNvPr id="23" name="Gewinkelte Verbindung 22"/>
          <p:cNvCxnSpPr>
            <a:stCxn id="9" idx="1"/>
            <a:endCxn id="22" idx="0"/>
          </p:cNvCxnSpPr>
          <p:nvPr/>
        </p:nvCxnSpPr>
        <p:spPr>
          <a:xfrm rot="10800000" flipV="1">
            <a:off x="5328084" y="3392996"/>
            <a:ext cx="324036" cy="5400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5316772" y="306896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sp>
        <p:nvSpPr>
          <p:cNvPr id="28" name="Abgerundetes Rechteck 27"/>
          <p:cNvSpPr/>
          <p:nvPr/>
        </p:nvSpPr>
        <p:spPr>
          <a:xfrm>
            <a:off x="4499992" y="4365104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57" y="1700808"/>
            <a:ext cx="248602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6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/>
              <a:t>Kara soll durch diesen «Wald» laufen, bis er beim Kleeblatt ist</a:t>
            </a:r>
          </a:p>
        </p:txBody>
      </p:sp>
      <p:sp>
        <p:nvSpPr>
          <p:cNvPr id="3" name="Raute 2"/>
          <p:cNvSpPr/>
          <p:nvPr/>
        </p:nvSpPr>
        <p:spPr>
          <a:xfrm>
            <a:off x="4427984" y="1749227"/>
            <a:ext cx="165618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Kein Baum vorne?</a:t>
            </a:r>
            <a:endParaRPr lang="de-CH" sz="1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3255026" y="2852936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cxnSp>
        <p:nvCxnSpPr>
          <p:cNvPr id="7" name="Gewinkelte Verbindung 6"/>
          <p:cNvCxnSpPr>
            <a:stCxn id="3" idx="1"/>
            <a:endCxn id="5" idx="0"/>
          </p:cNvCxnSpPr>
          <p:nvPr/>
        </p:nvCxnSpPr>
        <p:spPr>
          <a:xfrm rot="10800000" flipV="1">
            <a:off x="4083118" y="2289286"/>
            <a:ext cx="344866" cy="5636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Raute 8"/>
          <p:cNvSpPr/>
          <p:nvPr/>
        </p:nvSpPr>
        <p:spPr>
          <a:xfrm>
            <a:off x="5652120" y="2852936"/>
            <a:ext cx="1656184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Kein Baum links?</a:t>
            </a:r>
            <a:endParaRPr lang="de-CH" sz="1600" dirty="0"/>
          </a:p>
        </p:txBody>
      </p:sp>
      <p:sp>
        <p:nvSpPr>
          <p:cNvPr id="10" name="Raute 9"/>
          <p:cNvSpPr/>
          <p:nvPr/>
        </p:nvSpPr>
        <p:spPr>
          <a:xfrm>
            <a:off x="6732240" y="3933056"/>
            <a:ext cx="1728192" cy="1080120"/>
          </a:xfrm>
          <a:prstGeom prst="diamond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Kein Baum rechts?</a:t>
            </a:r>
            <a:endParaRPr lang="de-CH" sz="1600" dirty="0"/>
          </a:p>
        </p:txBody>
      </p:sp>
      <p:cxnSp>
        <p:nvCxnSpPr>
          <p:cNvPr id="12" name="Gewinkelte Verbindung 11"/>
          <p:cNvCxnSpPr>
            <a:stCxn id="3" idx="3"/>
            <a:endCxn id="9" idx="0"/>
          </p:cNvCxnSpPr>
          <p:nvPr/>
        </p:nvCxnSpPr>
        <p:spPr>
          <a:xfrm>
            <a:off x="6084168" y="2289287"/>
            <a:ext cx="396044" cy="56364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Gewinkelte Verbindung 13"/>
          <p:cNvCxnSpPr>
            <a:stCxn id="9" idx="3"/>
            <a:endCxn id="10" idx="0"/>
          </p:cNvCxnSpPr>
          <p:nvPr/>
        </p:nvCxnSpPr>
        <p:spPr>
          <a:xfrm>
            <a:off x="7308304" y="3392996"/>
            <a:ext cx="288032" cy="5400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073400" y="198884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sp>
        <p:nvSpPr>
          <p:cNvPr id="20" name="Textfeld 19"/>
          <p:cNvSpPr txBox="1"/>
          <p:nvPr/>
        </p:nvSpPr>
        <p:spPr>
          <a:xfrm>
            <a:off x="5991586" y="1988840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nein</a:t>
            </a:r>
            <a:endParaRPr lang="de-CH" sz="1600" dirty="0"/>
          </a:p>
        </p:txBody>
      </p:sp>
      <p:sp>
        <p:nvSpPr>
          <p:cNvPr id="22" name="Abgerundetes Rechteck 21"/>
          <p:cNvSpPr/>
          <p:nvPr/>
        </p:nvSpPr>
        <p:spPr>
          <a:xfrm>
            <a:off x="4499992" y="3933056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Drehe links</a:t>
            </a:r>
            <a:endParaRPr lang="de-CH" sz="1600" dirty="0"/>
          </a:p>
        </p:txBody>
      </p:sp>
      <p:cxnSp>
        <p:nvCxnSpPr>
          <p:cNvPr id="23" name="Gewinkelte Verbindung 22"/>
          <p:cNvCxnSpPr>
            <a:stCxn id="9" idx="1"/>
            <a:endCxn id="22" idx="0"/>
          </p:cNvCxnSpPr>
          <p:nvPr/>
        </p:nvCxnSpPr>
        <p:spPr>
          <a:xfrm rot="10800000" flipV="1">
            <a:off x="5328084" y="3392996"/>
            <a:ext cx="324036" cy="5400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5316772" y="3068960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sp>
        <p:nvSpPr>
          <p:cNvPr id="28" name="Abgerundetes Rechteck 27"/>
          <p:cNvSpPr/>
          <p:nvPr/>
        </p:nvSpPr>
        <p:spPr>
          <a:xfrm>
            <a:off x="4499992" y="4365104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sp>
        <p:nvSpPr>
          <p:cNvPr id="31" name="Textfeld 30"/>
          <p:cNvSpPr txBox="1"/>
          <p:nvPr/>
        </p:nvSpPr>
        <p:spPr>
          <a:xfrm>
            <a:off x="7164288" y="3068960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nein</a:t>
            </a:r>
            <a:endParaRPr lang="de-CH" sz="1600" dirty="0"/>
          </a:p>
        </p:txBody>
      </p:sp>
      <p:sp>
        <p:nvSpPr>
          <p:cNvPr id="41" name="Abgerundetes Rechteck 40"/>
          <p:cNvSpPr/>
          <p:nvPr/>
        </p:nvSpPr>
        <p:spPr>
          <a:xfrm>
            <a:off x="5652120" y="5150389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Drehe links</a:t>
            </a:r>
            <a:endParaRPr lang="de-CH" sz="1600" dirty="0"/>
          </a:p>
        </p:txBody>
      </p:sp>
      <p:sp>
        <p:nvSpPr>
          <p:cNvPr id="42" name="Abgerundetes Rechteck 41"/>
          <p:cNvSpPr/>
          <p:nvPr/>
        </p:nvSpPr>
        <p:spPr>
          <a:xfrm>
            <a:off x="5652120" y="5589240"/>
            <a:ext cx="1656184" cy="384437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smtClean="0"/>
              <a:t>Schritt vorwärts</a:t>
            </a:r>
            <a:endParaRPr lang="de-CH" sz="1600" dirty="0"/>
          </a:p>
        </p:txBody>
      </p:sp>
      <p:cxnSp>
        <p:nvCxnSpPr>
          <p:cNvPr id="45" name="Gewinkelte Verbindung 44"/>
          <p:cNvCxnSpPr>
            <a:stCxn id="10" idx="1"/>
            <a:endCxn id="41" idx="0"/>
          </p:cNvCxnSpPr>
          <p:nvPr/>
        </p:nvCxnSpPr>
        <p:spPr>
          <a:xfrm rot="10800000" flipV="1">
            <a:off x="6480212" y="4473115"/>
            <a:ext cx="252028" cy="67727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6491498" y="4152972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600" dirty="0" smtClean="0"/>
              <a:t>ja</a:t>
            </a:r>
            <a:endParaRPr lang="de-CH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76" y="1726832"/>
            <a:ext cx="24765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6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Kleeblattsuche in Java-Code</a:t>
            </a:r>
            <a:endParaRPr lang="de-C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16013"/>
            <a:ext cx="250507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3275856" y="1772816"/>
            <a:ext cx="292259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public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void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myProgram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while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kara.onLeaf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/>
              <a:t>    </a:t>
            </a:r>
            <a:r>
              <a:rPr lang="de-CH" b="1" dirty="0" err="1" smtClean="0"/>
              <a:t>if</a:t>
            </a:r>
            <a:r>
              <a:rPr lang="de-CH" b="1" dirty="0" smtClean="0"/>
              <a:t> </a:t>
            </a:r>
            <a:r>
              <a:rPr lang="de-CH" b="1" dirty="0"/>
              <a:t>(!</a:t>
            </a:r>
            <a:r>
              <a:rPr lang="de-CH" b="1" dirty="0" err="1"/>
              <a:t>kara.treeFront</a:t>
            </a:r>
            <a:r>
              <a:rPr lang="de-CH" b="1" dirty="0"/>
              <a:t>()) {</a:t>
            </a:r>
          </a:p>
          <a:p>
            <a:r>
              <a:rPr lang="de-CH" b="1" dirty="0" smtClean="0"/>
              <a:t> 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 smtClean="0"/>
              <a:t>    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else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kara.treeLeft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kara.turnLeft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else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(!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kara.treeRight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kara.turnRight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kara.removeLeaf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  <a:endParaRPr lang="de-CH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18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Kleeblattsuche in Java-Code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292259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public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void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myProgram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while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kara.onLeaf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kara.treeFront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}</a:t>
            </a:r>
          </a:p>
          <a:p>
            <a:r>
              <a:rPr lang="de-CH" b="1" dirty="0" smtClean="0"/>
              <a:t>    </a:t>
            </a:r>
            <a:r>
              <a:rPr lang="de-CH" b="1" dirty="0" err="1" smtClean="0"/>
              <a:t>else</a:t>
            </a:r>
            <a:r>
              <a:rPr lang="de-CH" b="1" dirty="0" smtClean="0"/>
              <a:t> </a:t>
            </a:r>
            <a:r>
              <a:rPr lang="de-CH" b="1" dirty="0" err="1" smtClean="0"/>
              <a:t>if</a:t>
            </a:r>
            <a:r>
              <a:rPr lang="de-CH" b="1" dirty="0" smtClean="0"/>
              <a:t> </a:t>
            </a:r>
            <a:r>
              <a:rPr lang="de-CH" b="1" dirty="0"/>
              <a:t>(!</a:t>
            </a:r>
            <a:r>
              <a:rPr lang="de-CH" b="1" dirty="0" err="1"/>
              <a:t>kara.treeLeft</a:t>
            </a:r>
            <a:r>
              <a:rPr lang="de-CH" b="1" dirty="0"/>
              <a:t>()) {</a:t>
            </a:r>
          </a:p>
          <a:p>
            <a:r>
              <a:rPr lang="de-CH" b="1" dirty="0" smtClean="0"/>
              <a:t>      </a:t>
            </a:r>
            <a:r>
              <a:rPr lang="de-CH" b="1" dirty="0" err="1" smtClean="0"/>
              <a:t>kara.turnLeft</a:t>
            </a:r>
            <a:r>
              <a:rPr lang="de-CH" b="1" dirty="0"/>
              <a:t>();</a:t>
            </a:r>
          </a:p>
          <a:p>
            <a:r>
              <a:rPr lang="de-CH" b="1" dirty="0"/>
              <a:t>      </a:t>
            </a:r>
            <a:r>
              <a:rPr lang="de-CH" b="1" dirty="0" err="1" smtClean="0"/>
              <a:t>kara.move</a:t>
            </a:r>
            <a:r>
              <a:rPr lang="de-CH" b="1" dirty="0"/>
              <a:t>();</a:t>
            </a:r>
          </a:p>
          <a:p>
            <a:r>
              <a:rPr lang="de-CH" b="1" dirty="0" smtClean="0"/>
              <a:t>    </a:t>
            </a:r>
            <a:r>
              <a:rPr lang="de-CH" b="1" dirty="0"/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else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(!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kara.treeRight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kara.turnRight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kara.removeLeaf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  <a:endParaRPr lang="de-CH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57" y="1700808"/>
            <a:ext cx="248602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Kleeblattsuche in Java-Code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3275856" y="1772816"/>
            <a:ext cx="292259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public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void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myProgram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while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kara.onLeaf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kara.treeFront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else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</a:t>
            </a:r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(!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kara.treeLeft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()) {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kara.turnLeft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de-CH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kara.move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/>
              <a:t>    </a:t>
            </a:r>
            <a:r>
              <a:rPr lang="de-CH" b="1" dirty="0" err="1" smtClean="0"/>
              <a:t>else</a:t>
            </a:r>
            <a:r>
              <a:rPr lang="de-CH" b="1" dirty="0" smtClean="0"/>
              <a:t> </a:t>
            </a:r>
            <a:r>
              <a:rPr lang="de-CH" b="1" dirty="0" err="1"/>
              <a:t>if</a:t>
            </a:r>
            <a:r>
              <a:rPr lang="de-CH" b="1" dirty="0"/>
              <a:t> (!</a:t>
            </a:r>
            <a:r>
              <a:rPr lang="de-CH" b="1" dirty="0" err="1"/>
              <a:t>kara.treeRight</a:t>
            </a:r>
            <a:r>
              <a:rPr lang="de-CH" b="1" dirty="0"/>
              <a:t>()) {</a:t>
            </a:r>
          </a:p>
          <a:p>
            <a:r>
              <a:rPr lang="de-CH" b="1" dirty="0" smtClean="0"/>
              <a:t>        </a:t>
            </a:r>
            <a:r>
              <a:rPr lang="de-CH" b="1" dirty="0" err="1"/>
              <a:t>kara.turnRight</a:t>
            </a:r>
            <a:r>
              <a:rPr lang="de-CH" b="1" dirty="0"/>
              <a:t>();</a:t>
            </a:r>
          </a:p>
          <a:p>
            <a:r>
              <a:rPr lang="de-CH" b="1" dirty="0"/>
              <a:t>        </a:t>
            </a:r>
            <a:r>
              <a:rPr lang="de-CH" b="1" dirty="0" err="1"/>
              <a:t>kara.move</a:t>
            </a:r>
            <a:r>
              <a:rPr lang="de-CH" b="1" dirty="0"/>
              <a:t>();</a:t>
            </a:r>
          </a:p>
          <a:p>
            <a:r>
              <a:rPr lang="de-CH" b="1" dirty="0" smtClean="0"/>
              <a:t>    </a:t>
            </a:r>
            <a:r>
              <a:rPr lang="de-CH" b="1" dirty="0"/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CH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kara.removeLeaf</a:t>
            </a:r>
            <a:r>
              <a:rPr lang="de-CH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();</a:t>
            </a:r>
          </a:p>
          <a:p>
            <a:r>
              <a:rPr lang="de-CH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}</a:t>
            </a:r>
            <a:endParaRPr lang="de-CH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76" y="1726832"/>
            <a:ext cx="24765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Eine einzelne Verzweigung</a:t>
            </a:r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1916087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err="1" smtClean="0"/>
              <a:t>if</a:t>
            </a:r>
            <a:r>
              <a:rPr lang="de-CH" sz="2400" b="1" dirty="0" smtClean="0"/>
              <a:t> («</a:t>
            </a:r>
            <a:r>
              <a:rPr lang="de-CH" sz="2400" b="1" dirty="0" err="1" smtClean="0"/>
              <a:t>Boole’scher</a:t>
            </a:r>
            <a:r>
              <a:rPr lang="de-CH" sz="2400" b="1" dirty="0" smtClean="0"/>
              <a:t> Ausdruck») {</a:t>
            </a:r>
          </a:p>
          <a:p>
            <a:r>
              <a:rPr lang="de-CH" sz="2400" b="1" dirty="0"/>
              <a:t> </a:t>
            </a:r>
            <a:r>
              <a:rPr lang="de-CH" sz="2400" b="1" dirty="0" smtClean="0"/>
              <a:t> // falls wahr («</a:t>
            </a:r>
            <a:r>
              <a:rPr lang="de-CH" sz="2400" b="1" dirty="0" err="1" smtClean="0"/>
              <a:t>true</a:t>
            </a:r>
            <a:r>
              <a:rPr lang="de-CH" sz="2400" b="1" dirty="0" smtClean="0"/>
              <a:t>»), dann führe diese Befehle aus</a:t>
            </a:r>
            <a:endParaRPr lang="de-CH" sz="2400" b="1" dirty="0"/>
          </a:p>
          <a:p>
            <a:r>
              <a:rPr lang="de-CH" sz="2400" b="1" dirty="0" smtClean="0"/>
              <a:t>}</a:t>
            </a:r>
          </a:p>
          <a:p>
            <a:r>
              <a:rPr lang="de-CH" sz="2400" b="1" dirty="0" err="1" smtClean="0"/>
              <a:t>else</a:t>
            </a:r>
            <a:r>
              <a:rPr lang="de-CH" sz="2400" b="1" dirty="0" smtClean="0"/>
              <a:t> {</a:t>
            </a:r>
          </a:p>
          <a:p>
            <a:r>
              <a:rPr lang="de-CH" sz="2400" b="1" dirty="0" smtClean="0"/>
              <a:t>  // falls nicht wahr («</a:t>
            </a:r>
            <a:r>
              <a:rPr lang="de-CH" sz="2400" b="1" dirty="0" err="1" smtClean="0"/>
              <a:t>false</a:t>
            </a:r>
            <a:r>
              <a:rPr lang="de-CH" sz="2400" b="1" dirty="0" smtClean="0"/>
              <a:t>»), dann führe diese Befehle aus</a:t>
            </a:r>
            <a:endParaRPr lang="de-CH" sz="2400" b="1" dirty="0"/>
          </a:p>
          <a:p>
            <a:r>
              <a:rPr lang="de-CH" sz="2400" b="1" dirty="0" smtClean="0"/>
              <a:t>}</a:t>
            </a:r>
          </a:p>
          <a:p>
            <a:endParaRPr lang="de-CH" sz="2400" b="1" dirty="0" smtClean="0"/>
          </a:p>
          <a:p>
            <a:r>
              <a:rPr lang="de-CH" sz="2400" b="1" dirty="0" smtClean="0"/>
              <a:t>Ein </a:t>
            </a:r>
            <a:r>
              <a:rPr lang="de-CH" sz="2400" b="1" dirty="0" err="1" smtClean="0"/>
              <a:t>Boole’scher</a:t>
            </a:r>
            <a:r>
              <a:rPr lang="de-CH" sz="2400" b="1" dirty="0" smtClean="0"/>
              <a:t> Ausdruck ist eine Formel, </a:t>
            </a:r>
          </a:p>
          <a:p>
            <a:r>
              <a:rPr lang="de-CH" sz="2400" b="1" dirty="0" smtClean="0"/>
              <a:t>deren Resultat ein Wahrheitswert ist.</a:t>
            </a:r>
          </a:p>
          <a:p>
            <a:endParaRPr lang="de-CH" sz="2400" b="1" dirty="0"/>
          </a:p>
          <a:p>
            <a:r>
              <a:rPr lang="de-CH" sz="2400" b="1" dirty="0" smtClean="0"/>
              <a:t>Der Aufruf von </a:t>
            </a:r>
            <a:r>
              <a:rPr lang="de-CH" sz="2400" b="1" dirty="0" err="1" smtClean="0"/>
              <a:t>kara.treeFront</a:t>
            </a:r>
            <a:r>
              <a:rPr lang="de-CH" sz="2400" b="1" dirty="0" smtClean="0"/>
              <a:t>() ist eine solcher Ausdruck: Die Methode gibt </a:t>
            </a:r>
            <a:r>
              <a:rPr lang="de-CH" sz="2400" b="1" dirty="0" err="1" smtClean="0"/>
              <a:t>true</a:t>
            </a:r>
            <a:r>
              <a:rPr lang="de-CH" sz="2400" b="1" dirty="0" smtClean="0"/>
              <a:t> oder </a:t>
            </a:r>
            <a:r>
              <a:rPr lang="de-CH" sz="2400" b="1" dirty="0" err="1" smtClean="0"/>
              <a:t>false</a:t>
            </a:r>
            <a:r>
              <a:rPr lang="de-CH" sz="2400" b="1" dirty="0" smtClean="0"/>
              <a:t> zurück.</a:t>
            </a:r>
          </a:p>
        </p:txBody>
      </p:sp>
    </p:spTree>
    <p:extLst>
      <p:ext uri="{BB962C8B-B14F-4D97-AF65-F5344CB8AC3E}">
        <p14:creationId xmlns:p14="http://schemas.microsoft.com/office/powerpoint/2010/main" val="1322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824</Words>
  <Application>Microsoft Office PowerPoint</Application>
  <PresentationFormat>Bildschirmpräsentation (4:3)</PresentationFormat>
  <Paragraphs>178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Modul</vt:lpstr>
      <vt:lpstr>JavaKara programmieren: Verzweigungen</vt:lpstr>
      <vt:lpstr>Kara soll durch diesen «Wald» laufen, bis er beim Kleeblatt ist</vt:lpstr>
      <vt:lpstr>Kara soll durch diesen «Wald» laufen, bis er beim Kleeblatt ist</vt:lpstr>
      <vt:lpstr>Kara soll durch diesen «Wald» laufen, bis er beim Kleeblatt ist</vt:lpstr>
      <vt:lpstr>Kara soll durch diesen «Wald» laufen, bis er beim Kleeblatt ist</vt:lpstr>
      <vt:lpstr>Kleeblattsuche in Java-Code</vt:lpstr>
      <vt:lpstr>Kleeblattsuche in Java-Code</vt:lpstr>
      <vt:lpstr>Kleeblattsuche in Java-Code</vt:lpstr>
      <vt:lpstr>Eine einzelne Verzweigung</vt:lpstr>
      <vt:lpstr>Boole’sche Ausdrücke: Ein einzelner Wahrheitswert und seine Negation</vt:lpstr>
      <vt:lpstr>Boole’sche Ausdrücke:  Zwei Werte verknüpfen</vt:lpstr>
      <vt:lpstr>Boole’scher Ausdruck:  Beliebige Kombinationen</vt:lpstr>
      <vt:lpstr>Weitere Boole’sche Ausdrücke</vt:lpstr>
      <vt:lpstr>Logische Formulierungen  im Alltag und in Java</vt:lpstr>
      <vt:lpstr>Logische Formulieungen:  De Morgan’sche Gesetze</vt:lpstr>
      <vt:lpstr>Logische Formulieungen:  De Morgan’sche Gesetze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JavaKara programmieren: Methoden</dc:title>
  <dc:creator>rarenivo</dc:creator>
  <cp:lastModifiedBy>rarenivo</cp:lastModifiedBy>
  <cp:revision>34</cp:revision>
  <dcterms:created xsi:type="dcterms:W3CDTF">2011-09-17T08:08:53Z</dcterms:created>
  <dcterms:modified xsi:type="dcterms:W3CDTF">2011-11-26T15:15:45Z</dcterms:modified>
</cp:coreProperties>
</file>