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5"/>
  </p:handoutMasterIdLst>
  <p:sldIdLst>
    <p:sldId id="256" r:id="rId2"/>
    <p:sldId id="258" r:id="rId3"/>
    <p:sldId id="257" r:id="rId4"/>
    <p:sldId id="273" r:id="rId5"/>
    <p:sldId id="259" r:id="rId6"/>
    <p:sldId id="274" r:id="rId7"/>
    <p:sldId id="260" r:id="rId8"/>
    <p:sldId id="275" r:id="rId9"/>
    <p:sldId id="261" r:id="rId10"/>
    <p:sldId id="262" r:id="rId11"/>
    <p:sldId id="267" r:id="rId12"/>
    <p:sldId id="278" r:id="rId13"/>
    <p:sldId id="263" r:id="rId14"/>
    <p:sldId id="265" r:id="rId15"/>
    <p:sldId id="266" r:id="rId16"/>
    <p:sldId id="269" r:id="rId17"/>
    <p:sldId id="276" r:id="rId18"/>
    <p:sldId id="270" r:id="rId19"/>
    <p:sldId id="271" r:id="rId20"/>
    <p:sldId id="277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011A0-348B-4683-B4EF-053AC38BCB3F}" type="datetimeFigureOut">
              <a:rPr lang="de-DE" smtClean="0"/>
              <a:t>26.11.2010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46A8F-2291-4ACA-B788-A64211524756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15401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854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33432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573711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89861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45297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05249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4313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405639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79925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27194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0BB3B-E0A0-4C86-A0CF-C7B27D17D41E}" type="datetimeFigureOut">
              <a:rPr lang="de-CH" smtClean="0"/>
              <a:pPr/>
              <a:t>26.11.2010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49358-30E5-42EC-83CD-C2B31CF3E4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83592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Java programmieren</a:t>
            </a:r>
            <a:br>
              <a:rPr lang="de-CH" dirty="0" smtClean="0"/>
            </a:br>
            <a:r>
              <a:rPr lang="de-CH" dirty="0" smtClean="0"/>
              <a:t>mit </a:t>
            </a:r>
            <a:r>
              <a:rPr lang="de-CH" dirty="0" err="1" smtClean="0"/>
              <a:t>JavaKara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 smtClean="0"/>
              <a:t>Eine Zusammenfassung in Beispielen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384354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4437112"/>
            <a:ext cx="9144000" cy="79208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Rechteck 3"/>
          <p:cNvSpPr/>
          <p:nvPr/>
        </p:nvSpPr>
        <p:spPr>
          <a:xfrm>
            <a:off x="0" y="1556792"/>
            <a:ext cx="9144000" cy="43204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Kleeblätter in Welt zählen:</a:t>
            </a:r>
            <a:r>
              <a:rPr lang="de-CH" dirty="0"/>
              <a:t> </a:t>
            </a:r>
            <a:r>
              <a:rPr lang="de-CH" dirty="0" smtClean="0"/>
              <a:t>Methodendefinition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sz="2200" b="1" dirty="0" err="1" smtClean="0">
                <a:solidFill>
                  <a:srgbClr val="FF0000"/>
                </a:solidFill>
                <a:latin typeface="Courier New"/>
              </a:rPr>
              <a:t>int</a:t>
            </a:r>
            <a:r>
              <a:rPr lang="de-CH" sz="2200" b="1" dirty="0" smtClean="0">
                <a:solidFill>
                  <a:srgbClr val="FF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zaehleKleeblaetter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200" b="1" dirty="0" err="1" smtClean="0">
                <a:solidFill>
                  <a:srgbClr val="FF0000"/>
                </a:solidFill>
                <a:latin typeface="Courier New"/>
              </a:rPr>
              <a:t>int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smtClean="0">
                <a:solidFill>
                  <a:srgbClr val="FF0000"/>
                </a:solidFill>
                <a:latin typeface="Courier New"/>
              </a:rPr>
              <a:t>y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de-CH" sz="22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= 0;</a:t>
            </a:r>
          </a:p>
          <a:p>
            <a:r>
              <a:rPr lang="en-US" sz="2200" b="1" dirty="0" smtClean="0">
                <a:solidFill>
                  <a:srgbClr val="7F0055"/>
                </a:solidFill>
                <a:latin typeface="Courier New"/>
              </a:rPr>
              <a:t>  for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2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en-US" sz="22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200" b="1" dirty="0" err="1" smtClean="0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(); x++) {</a:t>
            </a:r>
          </a:p>
          <a:p>
            <a:r>
              <a:rPr lang="de-CH" sz="2200" b="1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de-CH" sz="22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.isLeaf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(x, </a:t>
            </a:r>
            <a:r>
              <a:rPr lang="de-CH" sz="2200" b="1" dirty="0" smtClean="0">
                <a:solidFill>
                  <a:srgbClr val="FF0000"/>
                </a:solidFill>
                <a:latin typeface="Courier New"/>
              </a:rPr>
              <a:t>y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++;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de-CH" sz="22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FF0000"/>
                </a:solidFill>
                <a:latin typeface="Courier New"/>
              </a:rPr>
              <a:t>return</a:t>
            </a:r>
            <a:r>
              <a:rPr lang="de-CH" sz="2200" b="1" dirty="0" smtClean="0">
                <a:solidFill>
                  <a:srgbClr val="FF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FF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FF0000"/>
                </a:solidFill>
                <a:latin typeface="Courier New"/>
              </a:rPr>
              <a:t>;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421276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Kleeblätter in Welt zählen: Methodendefinition, Parameter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Der </a:t>
            </a:r>
            <a:r>
              <a:rPr lang="de-CH" b="1" dirty="0" smtClean="0">
                <a:solidFill>
                  <a:srgbClr val="FF0000"/>
                </a:solidFill>
              </a:rPr>
              <a:t>Parameter y</a:t>
            </a:r>
            <a:r>
              <a:rPr lang="de-CH" dirty="0" smtClean="0"/>
              <a:t> ist innerhalb der Methode </a:t>
            </a:r>
            <a:r>
              <a:rPr lang="de-CH" dirty="0" err="1" smtClean="0"/>
              <a:t>zaehleKleeblaetter</a:t>
            </a:r>
            <a:r>
              <a:rPr lang="de-CH" dirty="0" smtClean="0"/>
              <a:t> eine </a:t>
            </a:r>
            <a:r>
              <a:rPr lang="de-CH" b="1" dirty="0" smtClean="0">
                <a:solidFill>
                  <a:srgbClr val="FF0000"/>
                </a:solidFill>
              </a:rPr>
              <a:t>normale Variable.</a:t>
            </a:r>
          </a:p>
          <a:p>
            <a:endParaRPr lang="de-CH" dirty="0" smtClean="0"/>
          </a:p>
          <a:p>
            <a:r>
              <a:rPr lang="de-CH" b="1" dirty="0" smtClean="0">
                <a:solidFill>
                  <a:srgbClr val="FF0000"/>
                </a:solidFill>
              </a:rPr>
              <a:t>Die Methode </a:t>
            </a:r>
            <a:r>
              <a:rPr lang="de-CH" b="1" dirty="0" err="1" smtClean="0">
                <a:solidFill>
                  <a:srgbClr val="FF0000"/>
                </a:solidFill>
              </a:rPr>
              <a:t>zaehleKleeblaetter</a:t>
            </a:r>
            <a:r>
              <a:rPr lang="de-CH" b="1" dirty="0" smtClean="0">
                <a:solidFill>
                  <a:srgbClr val="FF0000"/>
                </a:solidFill>
              </a:rPr>
              <a:t> erhält eine Kopie von y. </a:t>
            </a:r>
            <a:r>
              <a:rPr lang="de-CH" dirty="0" smtClean="0"/>
              <a:t>Sie könnte y = 0; setzen, ohne dass das Auswirkungen auf die aufrufende Methode hätte. Das gilt für alle Parameter von einfachen Datentypen (</a:t>
            </a:r>
            <a:r>
              <a:rPr lang="de-CH" dirty="0" err="1" smtClean="0"/>
              <a:t>int</a:t>
            </a:r>
            <a:r>
              <a:rPr lang="de-CH" dirty="0" smtClean="0"/>
              <a:t>, </a:t>
            </a:r>
            <a:r>
              <a:rPr lang="de-CH" dirty="0" err="1" smtClean="0"/>
              <a:t>boolean</a:t>
            </a:r>
            <a:r>
              <a:rPr lang="de-CH" dirty="0" smtClean="0"/>
              <a:t>, ...). 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35994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Kleeblätter in Welt zählen: </a:t>
            </a:r>
            <a:r>
              <a:rPr lang="de-CH" dirty="0" smtClean="0"/>
              <a:t>Methodendefinition, Parameter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10000"/>
          </a:bodyPr>
          <a:lstStyle/>
          <a:p>
            <a:r>
              <a:rPr lang="de-CH" sz="2200" dirty="0" err="1" smtClean="0">
                <a:solidFill>
                  <a:srgbClr val="FF0000"/>
                </a:solidFill>
              </a:rPr>
              <a:t>int</a:t>
            </a:r>
            <a:r>
              <a:rPr lang="de-CH" sz="2200" dirty="0" smtClean="0">
                <a:solidFill>
                  <a:srgbClr val="FF0000"/>
                </a:solidFill>
              </a:rPr>
              <a:t> y = 0;</a:t>
            </a:r>
          </a:p>
          <a:p>
            <a:r>
              <a:rPr lang="de-CH" sz="2200" dirty="0" err="1" smtClean="0">
                <a:solidFill>
                  <a:srgbClr val="FF0000"/>
                </a:solidFill>
              </a:rPr>
              <a:t>zaehleKleeblaetter</a:t>
            </a:r>
            <a:r>
              <a:rPr lang="de-CH" sz="2200" dirty="0" smtClean="0">
                <a:solidFill>
                  <a:srgbClr val="FF0000"/>
                </a:solidFill>
              </a:rPr>
              <a:t>(y</a:t>
            </a:r>
            <a:r>
              <a:rPr lang="de-CH" sz="2200" dirty="0" smtClean="0"/>
              <a:t>);</a:t>
            </a:r>
          </a:p>
          <a:p>
            <a:r>
              <a:rPr lang="de-CH" sz="2200" dirty="0" smtClean="0">
                <a:solidFill>
                  <a:srgbClr val="FF0000"/>
                </a:solidFill>
              </a:rPr>
              <a:t>// y hat immer noch den Wert 0</a:t>
            </a:r>
          </a:p>
          <a:p>
            <a:endParaRPr lang="de-CH" sz="2200" dirty="0" smtClean="0"/>
          </a:p>
          <a:p>
            <a:r>
              <a:rPr lang="de-CH" sz="2200" dirty="0" err="1" smtClean="0"/>
              <a:t>int</a:t>
            </a:r>
            <a:r>
              <a:rPr lang="de-CH" sz="2200" dirty="0" smtClean="0"/>
              <a:t> </a:t>
            </a:r>
            <a:r>
              <a:rPr lang="de-CH" sz="2200" dirty="0" err="1"/>
              <a:t>zaehleKleeblaetter</a:t>
            </a:r>
            <a:r>
              <a:rPr lang="de-CH" sz="2200" dirty="0"/>
              <a:t>(</a:t>
            </a:r>
            <a:r>
              <a:rPr lang="de-CH" sz="2200" dirty="0" err="1"/>
              <a:t>int</a:t>
            </a:r>
            <a:r>
              <a:rPr lang="de-CH" sz="2200" dirty="0"/>
              <a:t> </a:t>
            </a:r>
            <a:r>
              <a:rPr lang="de-CH" sz="2200" dirty="0">
                <a:solidFill>
                  <a:srgbClr val="FF0000"/>
                </a:solidFill>
              </a:rPr>
              <a:t>y</a:t>
            </a:r>
            <a:r>
              <a:rPr lang="de-CH" sz="2200" dirty="0"/>
              <a:t>) </a:t>
            </a:r>
            <a:r>
              <a:rPr lang="de-CH" sz="2200" dirty="0" smtClean="0"/>
              <a:t>{</a:t>
            </a:r>
          </a:p>
          <a:p>
            <a:r>
              <a:rPr lang="de-CH" sz="2200" dirty="0"/>
              <a:t>	</a:t>
            </a:r>
            <a:r>
              <a:rPr lang="de-CH" sz="2200" dirty="0" smtClean="0">
                <a:solidFill>
                  <a:srgbClr val="FF0000"/>
                </a:solidFill>
              </a:rPr>
              <a:t>y = 7;</a:t>
            </a:r>
          </a:p>
          <a:p>
            <a:r>
              <a:rPr lang="de-CH" sz="2200" dirty="0" smtClean="0"/>
              <a:t>	</a:t>
            </a:r>
            <a:r>
              <a:rPr lang="de-CH" sz="2200" dirty="0" err="1" smtClean="0"/>
              <a:t>return</a:t>
            </a:r>
            <a:r>
              <a:rPr lang="de-CH" sz="2200" dirty="0" smtClean="0"/>
              <a:t> 42;</a:t>
            </a:r>
          </a:p>
          <a:p>
            <a:r>
              <a:rPr lang="de-CH" sz="2200" dirty="0" smtClean="0"/>
              <a:t>}</a:t>
            </a:r>
          </a:p>
          <a:p>
            <a:endParaRPr lang="de-CH" sz="2200" dirty="0" smtClean="0"/>
          </a:p>
          <a:p>
            <a:r>
              <a:rPr lang="de-CH" sz="2400" dirty="0"/>
              <a:t>Die Bezeichnung </a:t>
            </a:r>
            <a:r>
              <a:rPr lang="de-CH" sz="2400" dirty="0" smtClean="0"/>
              <a:t>des Parameters spielt </a:t>
            </a:r>
            <a:r>
              <a:rPr lang="de-CH" sz="2400" dirty="0"/>
              <a:t>dabei überhaupt keine Rolle: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CH" sz="2400" dirty="0"/>
              <a:t>Im Hauptprogramm wird </a:t>
            </a:r>
            <a:r>
              <a:rPr lang="de-CH" sz="2400" dirty="0" smtClean="0"/>
              <a:t>die Variable y definiert</a:t>
            </a:r>
            <a:r>
              <a:rPr lang="de-CH" sz="2400" dirty="0"/>
              <a:t>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CH" sz="2400" dirty="0" smtClean="0"/>
              <a:t>Sie wird </a:t>
            </a:r>
            <a:r>
              <a:rPr lang="de-CH" sz="2400" dirty="0"/>
              <a:t>als Parameter mit dem Namen </a:t>
            </a:r>
            <a:r>
              <a:rPr lang="de-CH" sz="2400" dirty="0" smtClean="0"/>
              <a:t>y (hier der gleiche Name – kann aber auch ein anderer Name sein!) </a:t>
            </a:r>
            <a:r>
              <a:rPr lang="de-CH" sz="2400" dirty="0"/>
              <a:t>an die Methoden </a:t>
            </a:r>
            <a:r>
              <a:rPr lang="de-CH" sz="2400" dirty="0" err="1" smtClean="0"/>
              <a:t>zaehleKleeblaetter</a:t>
            </a:r>
            <a:r>
              <a:rPr lang="de-CH" sz="2400" dirty="0"/>
              <a:t> </a:t>
            </a:r>
            <a:r>
              <a:rPr lang="de-CH" sz="2400" dirty="0" smtClean="0"/>
              <a:t>übergeben</a:t>
            </a:r>
            <a:r>
              <a:rPr lang="de-CH" sz="2400" dirty="0"/>
              <a:t>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CH" sz="2400" dirty="0" err="1" smtClean="0"/>
              <a:t>zaehleKleeblaetter</a:t>
            </a:r>
            <a:r>
              <a:rPr lang="de-CH" sz="2400" dirty="0" smtClean="0"/>
              <a:t> erhält eine Kopie von y. Änderungen an Parameter y haben keine Auswirkungen auf die aufrufende Methode!</a:t>
            </a:r>
          </a:p>
          <a:p>
            <a:endParaRPr lang="de-CH" sz="2200" dirty="0"/>
          </a:p>
        </p:txBody>
      </p:sp>
    </p:spTree>
    <p:extLst>
      <p:ext uri="{BB962C8B-B14F-4D97-AF65-F5344CB8AC3E}">
        <p14:creationId xmlns:p14="http://schemas.microsoft.com/office/powerpoint/2010/main" xmlns="" val="80340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4005064"/>
            <a:ext cx="9144000" cy="43204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Kleeblätter in Welt zählen:</a:t>
            </a:r>
            <a:br>
              <a:rPr lang="de-CH" dirty="0" smtClean="0"/>
            </a:br>
            <a:r>
              <a:rPr lang="de-CH" dirty="0" smtClean="0"/>
              <a:t>Methodenaufruf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8100"/>
          </a:xfrm>
        </p:spPr>
        <p:txBody>
          <a:bodyPr>
            <a:normAutofit/>
          </a:bodyPr>
          <a:lstStyle/>
          <a:p>
            <a:r>
              <a:rPr lang="de-CH" sz="2200" b="1" dirty="0" smtClean="0">
                <a:solidFill>
                  <a:srgbClr val="646464"/>
                </a:solidFill>
                <a:latin typeface="Courier New"/>
              </a:rPr>
              <a:t>@</a:t>
            </a:r>
            <a:r>
              <a:rPr lang="de-CH" sz="2200" b="1" dirty="0" err="1" smtClean="0">
                <a:solidFill>
                  <a:srgbClr val="646464"/>
                </a:solidFill>
                <a:latin typeface="Courier New"/>
              </a:rPr>
              <a:t>Override</a:t>
            </a:r>
            <a:endParaRPr lang="de-CH" sz="2200" b="1" dirty="0" smtClean="0">
              <a:solidFill>
                <a:srgbClr val="646464"/>
              </a:solidFill>
              <a:latin typeface="Courier New"/>
            </a:endParaRPr>
          </a:p>
          <a:p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myMainProgram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de-CH" sz="22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= 0;</a:t>
            </a:r>
          </a:p>
          <a:p>
            <a:r>
              <a:rPr lang="de-CH" sz="22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y = 0; y &lt; </a:t>
            </a:r>
            <a:r>
              <a:rPr lang="de-CH" sz="22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.getSizeY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(); y++) {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= </a:t>
            </a:r>
          </a:p>
          <a:p>
            <a:r>
              <a:rPr lang="de-CH" sz="2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+ </a:t>
            </a:r>
          </a:p>
          <a:p>
            <a:r>
              <a:rPr lang="de-CH" sz="2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 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zaehleKleeblaetter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(y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de-CH" sz="2200" b="1" dirty="0" smtClean="0">
                <a:solidFill>
                  <a:srgbClr val="0000C0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0000C0"/>
                </a:solidFill>
                <a:latin typeface="Courier New"/>
              </a:rPr>
              <a:t>tools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.showMessage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200" b="1" dirty="0" smtClean="0">
                <a:solidFill>
                  <a:srgbClr val="2A00FF"/>
                </a:solidFill>
                <a:latin typeface="Courier New"/>
              </a:rPr>
              <a:t>"Es hat "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+ </a:t>
            </a:r>
          </a:p>
          <a:p>
            <a:r>
              <a:rPr lang="de-CH" sz="2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+ </a:t>
            </a:r>
            <a:r>
              <a:rPr lang="de-CH" sz="2200" b="1" dirty="0" smtClean="0">
                <a:solidFill>
                  <a:srgbClr val="2A00FF"/>
                </a:solidFill>
                <a:latin typeface="Courier New"/>
              </a:rPr>
              <a:t>" Kleeblätter!"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25952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4581128"/>
            <a:ext cx="9144000" cy="72008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Rechteck 3"/>
          <p:cNvSpPr/>
          <p:nvPr/>
        </p:nvSpPr>
        <p:spPr>
          <a:xfrm>
            <a:off x="0" y="2708920"/>
            <a:ext cx="9144000" cy="72008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Kleeblätter in Welt zählen, Version 2:</a:t>
            </a:r>
            <a:br>
              <a:rPr lang="de-CH" dirty="0" smtClean="0"/>
            </a:br>
            <a:r>
              <a:rPr lang="de-CH" dirty="0" smtClean="0"/>
              <a:t>Doppelt geschachtelte Schleife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18100"/>
          </a:xfrm>
        </p:spPr>
        <p:txBody>
          <a:bodyPr>
            <a:normAutofit fontScale="92500" lnSpcReduction="10000"/>
          </a:bodyPr>
          <a:lstStyle/>
          <a:p>
            <a:r>
              <a:rPr lang="de-CH" sz="2400" b="1" dirty="0" smtClean="0">
                <a:solidFill>
                  <a:srgbClr val="646464"/>
                </a:solidFill>
                <a:latin typeface="Courier New"/>
              </a:rPr>
              <a:t>@</a:t>
            </a:r>
            <a:r>
              <a:rPr lang="de-CH" sz="2400" b="1" dirty="0" err="1" smtClean="0">
                <a:solidFill>
                  <a:srgbClr val="646464"/>
                </a:solidFill>
                <a:latin typeface="Courier New"/>
              </a:rPr>
              <a:t>Override</a:t>
            </a:r>
            <a:endParaRPr lang="de-CH" sz="2400" b="1" dirty="0" smtClean="0">
              <a:solidFill>
                <a:srgbClr val="646464"/>
              </a:solidFill>
              <a:latin typeface="Courier New"/>
            </a:endParaRPr>
          </a:p>
          <a:p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myMainProgram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de-CH" sz="24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= 0;</a:t>
            </a:r>
          </a:p>
          <a:p>
            <a:r>
              <a:rPr lang="de-CH" sz="24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y = 0; y &lt; </a:t>
            </a:r>
            <a:r>
              <a:rPr lang="de-CH" sz="24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.getSizeY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(); y++) {</a:t>
            </a:r>
          </a:p>
          <a:p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    for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4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en-US" sz="24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(); x++) {</a:t>
            </a:r>
          </a:p>
          <a:p>
            <a:r>
              <a:rPr lang="de-CH" sz="2400" b="1" dirty="0" smtClean="0">
                <a:solidFill>
                  <a:srgbClr val="7F0055"/>
                </a:solidFill>
                <a:latin typeface="Courier New"/>
              </a:rPr>
              <a:t>      </a:t>
            </a:r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de-CH" sz="24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.isLeaf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(x, y)) {</a:t>
            </a:r>
          </a:p>
          <a:p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++;</a:t>
            </a:r>
          </a:p>
          <a:p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     }</a:t>
            </a:r>
          </a:p>
          <a:p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de-CH" sz="2400" b="1" dirty="0" smtClean="0">
                <a:solidFill>
                  <a:srgbClr val="0000C0"/>
                </a:solidFill>
                <a:latin typeface="Courier New"/>
              </a:rPr>
              <a:t>  </a:t>
            </a:r>
            <a:r>
              <a:rPr lang="de-CH" sz="2400" b="1" dirty="0" err="1" smtClean="0">
                <a:solidFill>
                  <a:srgbClr val="0000C0"/>
                </a:solidFill>
                <a:latin typeface="Courier New"/>
              </a:rPr>
              <a:t>tools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.showMessage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400" b="1" dirty="0" smtClean="0">
                <a:solidFill>
                  <a:srgbClr val="2A00FF"/>
                </a:solidFill>
                <a:latin typeface="Courier New"/>
              </a:rPr>
              <a:t>"Es hat "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+ </a:t>
            </a:r>
          </a:p>
          <a:p>
            <a:r>
              <a:rPr lang="de-CH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+ </a:t>
            </a:r>
            <a:r>
              <a:rPr lang="de-CH" sz="2400" b="1" dirty="0" smtClean="0">
                <a:solidFill>
                  <a:srgbClr val="2A00FF"/>
                </a:solidFill>
                <a:latin typeface="Courier New"/>
              </a:rPr>
              <a:t>" Kleeblätter!"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de-CH" sz="2200" b="1" dirty="0" smtClean="0">
              <a:solidFill>
                <a:srgbClr val="000000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415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4581128"/>
            <a:ext cx="9144000" cy="72008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Rechteck 3"/>
          <p:cNvSpPr/>
          <p:nvPr/>
        </p:nvSpPr>
        <p:spPr>
          <a:xfrm>
            <a:off x="0" y="2708920"/>
            <a:ext cx="9144000" cy="72008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Kleeblätter in Welt zählen, Version 3:</a:t>
            </a:r>
            <a:br>
              <a:rPr lang="de-CH" dirty="0" smtClean="0"/>
            </a:br>
            <a:r>
              <a:rPr lang="de-CH" dirty="0" smtClean="0"/>
              <a:t>Doppelt geschachtelte Schleife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18100"/>
          </a:xfrm>
        </p:spPr>
        <p:txBody>
          <a:bodyPr>
            <a:normAutofit fontScale="92500" lnSpcReduction="10000"/>
          </a:bodyPr>
          <a:lstStyle/>
          <a:p>
            <a:r>
              <a:rPr lang="de-CH" sz="2400" b="1" dirty="0" smtClean="0">
                <a:solidFill>
                  <a:srgbClr val="646464"/>
                </a:solidFill>
                <a:latin typeface="Courier New"/>
              </a:rPr>
              <a:t>@</a:t>
            </a:r>
            <a:r>
              <a:rPr lang="de-CH" sz="2400" b="1" dirty="0" err="1" smtClean="0">
                <a:solidFill>
                  <a:srgbClr val="646464"/>
                </a:solidFill>
                <a:latin typeface="Courier New"/>
              </a:rPr>
              <a:t>Override</a:t>
            </a:r>
            <a:endParaRPr lang="de-CH" sz="2400" b="1" dirty="0" smtClean="0">
              <a:solidFill>
                <a:srgbClr val="646464"/>
              </a:solidFill>
              <a:latin typeface="Courier New"/>
            </a:endParaRPr>
          </a:p>
          <a:p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myMainProgram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de-CH" sz="24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= 0;</a:t>
            </a:r>
          </a:p>
          <a:p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  for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4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en-US" sz="24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(); x++) {</a:t>
            </a:r>
          </a:p>
          <a:p>
            <a:r>
              <a:rPr lang="de-CH" sz="2400" b="1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y = 0; y &lt; </a:t>
            </a:r>
            <a:r>
              <a:rPr lang="de-CH" sz="24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.getSizeY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(); y++) {</a:t>
            </a:r>
            <a:r>
              <a:rPr lang="de-CH" sz="2400" b="1" dirty="0" smtClean="0">
                <a:solidFill>
                  <a:srgbClr val="7F0055"/>
                </a:solidFill>
                <a:latin typeface="Courier New"/>
              </a:rPr>
              <a:t>         </a:t>
            </a:r>
          </a:p>
          <a:p>
            <a:r>
              <a:rPr lang="de-CH" sz="2400" b="1" dirty="0">
                <a:solidFill>
                  <a:srgbClr val="7F0055"/>
                </a:solidFill>
                <a:latin typeface="Courier New"/>
              </a:rPr>
              <a:t> </a:t>
            </a:r>
            <a:r>
              <a:rPr lang="de-CH" sz="2400" b="1" dirty="0" smtClean="0">
                <a:solidFill>
                  <a:srgbClr val="7F0055"/>
                </a:solidFill>
                <a:latin typeface="Courier New"/>
              </a:rPr>
              <a:t>     </a:t>
            </a:r>
            <a:r>
              <a:rPr lang="de-CH" sz="2400" b="1" dirty="0" err="1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de-CH" sz="24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.isLeaf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(x, y)) {</a:t>
            </a:r>
          </a:p>
          <a:p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++;</a:t>
            </a:r>
          </a:p>
          <a:p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     }</a:t>
            </a:r>
          </a:p>
          <a:p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de-CH" sz="2400" b="1" dirty="0" smtClean="0">
                <a:solidFill>
                  <a:srgbClr val="0000C0"/>
                </a:solidFill>
                <a:latin typeface="Courier New"/>
              </a:rPr>
              <a:t>  </a:t>
            </a:r>
            <a:r>
              <a:rPr lang="de-CH" sz="2400" b="1" dirty="0" err="1" smtClean="0">
                <a:solidFill>
                  <a:srgbClr val="0000C0"/>
                </a:solidFill>
                <a:latin typeface="Courier New"/>
              </a:rPr>
              <a:t>tools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.showMessage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400" b="1" dirty="0" smtClean="0">
                <a:solidFill>
                  <a:srgbClr val="2A00FF"/>
                </a:solidFill>
                <a:latin typeface="Courier New"/>
              </a:rPr>
              <a:t>"Es hat "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+ </a:t>
            </a:r>
          </a:p>
          <a:p>
            <a:r>
              <a:rPr lang="de-CH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de-CH" sz="24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 + </a:t>
            </a:r>
            <a:r>
              <a:rPr lang="de-CH" sz="2400" b="1" dirty="0" smtClean="0">
                <a:solidFill>
                  <a:srgbClr val="2A00FF"/>
                </a:solidFill>
                <a:latin typeface="Courier New"/>
              </a:rPr>
              <a:t>" Kleeblätter!"</a:t>
            </a:r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sz="24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de-CH" sz="2200" b="1" dirty="0" smtClean="0">
              <a:solidFill>
                <a:srgbClr val="000000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80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56992"/>
            <a:ext cx="3289300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Säulendiagramm zeichnen: </a:t>
            </a:r>
            <a:br>
              <a:rPr lang="de-CH" dirty="0" smtClean="0"/>
            </a:br>
            <a:r>
              <a:rPr lang="de-CH" dirty="0" smtClean="0"/>
              <a:t>Arrays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68928" cy="5130281"/>
          </a:xfrm>
        </p:spPr>
        <p:txBody>
          <a:bodyPr>
            <a:normAutofit fontScale="85000" lnSpcReduction="20000"/>
          </a:bodyPr>
          <a:lstStyle/>
          <a:p>
            <a:r>
              <a:rPr lang="de-CH" sz="2400" b="1" dirty="0" smtClean="0">
                <a:latin typeface="Courier New"/>
              </a:rPr>
              <a:t>@</a:t>
            </a:r>
            <a:r>
              <a:rPr lang="de-CH" sz="2400" b="1" dirty="0" err="1" smtClean="0">
                <a:latin typeface="Courier New"/>
              </a:rPr>
              <a:t>Override</a:t>
            </a:r>
            <a:endParaRPr lang="de-CH" sz="2400" b="1" dirty="0" smtClean="0">
              <a:latin typeface="Courier New"/>
            </a:endParaRPr>
          </a:p>
          <a:p>
            <a:r>
              <a:rPr lang="de-CH" sz="2400" b="1" dirty="0" err="1" smtClean="0">
                <a:latin typeface="Courier New"/>
              </a:rPr>
              <a:t>public</a:t>
            </a:r>
            <a:r>
              <a:rPr lang="de-CH" sz="2400" b="1" dirty="0" smtClean="0">
                <a:latin typeface="Courier New"/>
              </a:rPr>
              <a:t> </a:t>
            </a:r>
            <a:r>
              <a:rPr lang="de-CH" sz="2400" b="1" dirty="0" err="1" smtClean="0">
                <a:latin typeface="Courier New"/>
              </a:rPr>
              <a:t>void</a:t>
            </a:r>
            <a:r>
              <a:rPr lang="de-CH" sz="2400" b="1" dirty="0" smtClean="0">
                <a:latin typeface="Courier New"/>
              </a:rPr>
              <a:t> </a:t>
            </a:r>
            <a:r>
              <a:rPr lang="de-CH" sz="2400" b="1" dirty="0" err="1" smtClean="0">
                <a:latin typeface="Courier New"/>
              </a:rPr>
              <a:t>myMainProgram</a:t>
            </a:r>
            <a:r>
              <a:rPr lang="de-CH" sz="2400" b="1" dirty="0" smtClean="0">
                <a:latin typeface="Courier New"/>
              </a:rPr>
              <a:t>() {</a:t>
            </a:r>
          </a:p>
          <a:p>
            <a:r>
              <a:rPr lang="de-CH" sz="2400" b="1" dirty="0" smtClean="0">
                <a:latin typeface="Courier New"/>
              </a:rPr>
              <a:t>  </a:t>
            </a:r>
            <a:r>
              <a:rPr lang="de-CH" sz="2400" b="1" dirty="0" err="1" smtClean="0">
                <a:latin typeface="Courier New"/>
              </a:rPr>
              <a:t>int</a:t>
            </a:r>
            <a:r>
              <a:rPr lang="de-CH" sz="2400" b="1" dirty="0" smtClean="0">
                <a:latin typeface="Courier New"/>
              </a:rPr>
              <a:t>[] </a:t>
            </a:r>
            <a:r>
              <a:rPr lang="de-CH" sz="2400" b="1" dirty="0" err="1" smtClean="0">
                <a:latin typeface="Courier New"/>
              </a:rPr>
              <a:t>zufallsWerte</a:t>
            </a:r>
            <a:r>
              <a:rPr lang="de-CH" sz="2400" b="1" dirty="0" smtClean="0">
                <a:latin typeface="Courier New"/>
              </a:rPr>
              <a:t> = </a:t>
            </a:r>
            <a:r>
              <a:rPr lang="de-CH" sz="2400" b="1" dirty="0" err="1" smtClean="0">
                <a:latin typeface="Courier New"/>
              </a:rPr>
              <a:t>new</a:t>
            </a:r>
            <a:r>
              <a:rPr lang="de-CH" sz="2400" b="1" dirty="0" smtClean="0">
                <a:latin typeface="Courier New"/>
              </a:rPr>
              <a:t> </a:t>
            </a:r>
            <a:r>
              <a:rPr lang="de-CH" sz="2400" b="1" dirty="0" err="1" smtClean="0">
                <a:latin typeface="Courier New"/>
              </a:rPr>
              <a:t>int</a:t>
            </a:r>
            <a:r>
              <a:rPr lang="de-CH" sz="2400" b="1" dirty="0" smtClean="0">
                <a:latin typeface="Courier New"/>
              </a:rPr>
              <a:t>[</a:t>
            </a:r>
            <a:r>
              <a:rPr lang="de-CH" sz="2400" b="1" dirty="0" err="1" smtClean="0">
                <a:latin typeface="Courier New"/>
              </a:rPr>
              <a:t>world.getSizeX</a:t>
            </a:r>
            <a:r>
              <a:rPr lang="de-CH" sz="2400" b="1" dirty="0" smtClean="0">
                <a:latin typeface="Courier New"/>
              </a:rPr>
              <a:t>()];</a:t>
            </a:r>
          </a:p>
          <a:p>
            <a:r>
              <a:rPr lang="de-CH" sz="2400" b="1" dirty="0" smtClean="0">
                <a:latin typeface="Courier New"/>
              </a:rPr>
              <a:t>  </a:t>
            </a:r>
            <a:r>
              <a:rPr lang="de-CH" sz="2400" b="1" dirty="0" err="1" smtClean="0">
                <a:latin typeface="Courier New"/>
              </a:rPr>
              <a:t>for</a:t>
            </a:r>
            <a:r>
              <a:rPr lang="de-CH" sz="2400" b="1" dirty="0" smtClean="0">
                <a:latin typeface="Courier New"/>
              </a:rPr>
              <a:t> (</a:t>
            </a:r>
            <a:r>
              <a:rPr lang="de-CH" sz="2400" b="1" dirty="0" err="1" smtClean="0">
                <a:latin typeface="Courier New"/>
              </a:rPr>
              <a:t>int</a:t>
            </a:r>
            <a:r>
              <a:rPr lang="de-CH" sz="2400" b="1" dirty="0" smtClean="0">
                <a:latin typeface="Courier New"/>
              </a:rPr>
              <a:t> x = 0; x &lt; </a:t>
            </a:r>
            <a:r>
              <a:rPr lang="de-CH" sz="2400" b="1" dirty="0" err="1" smtClean="0">
                <a:latin typeface="Courier New"/>
              </a:rPr>
              <a:t>zufallsWerte.length</a:t>
            </a:r>
            <a:r>
              <a:rPr lang="de-CH" sz="2400" b="1" dirty="0" smtClean="0">
                <a:latin typeface="Courier New"/>
              </a:rPr>
              <a:t>; x++) {</a:t>
            </a:r>
          </a:p>
          <a:p>
            <a:r>
              <a:rPr lang="de-CH" sz="2400" b="1" dirty="0" smtClean="0">
                <a:latin typeface="Courier New"/>
              </a:rPr>
              <a:t>    </a:t>
            </a:r>
            <a:r>
              <a:rPr lang="de-CH" sz="2400" b="1" dirty="0" err="1" smtClean="0">
                <a:latin typeface="Courier New"/>
              </a:rPr>
              <a:t>zufallsWerte</a:t>
            </a:r>
            <a:r>
              <a:rPr lang="de-CH" sz="2400" b="1" dirty="0" smtClean="0">
                <a:latin typeface="Courier New"/>
              </a:rPr>
              <a:t>[x] = </a:t>
            </a:r>
            <a:r>
              <a:rPr lang="de-CH" sz="2400" b="1" dirty="0" err="1" smtClean="0">
                <a:latin typeface="Courier New"/>
              </a:rPr>
              <a:t>tools.random</a:t>
            </a:r>
            <a:r>
              <a:rPr lang="de-CH" sz="2400" b="1" dirty="0" smtClean="0">
                <a:latin typeface="Courier New"/>
              </a:rPr>
              <a:t>(</a:t>
            </a:r>
            <a:r>
              <a:rPr lang="de-CH" sz="2400" b="1" dirty="0" err="1" smtClean="0">
                <a:latin typeface="Courier New"/>
              </a:rPr>
              <a:t>world.getSizeY</a:t>
            </a:r>
            <a:r>
              <a:rPr lang="de-CH" sz="2400" b="1" dirty="0" smtClean="0">
                <a:latin typeface="Courier New"/>
              </a:rPr>
              <a:t>()-1);</a:t>
            </a:r>
          </a:p>
          <a:p>
            <a:r>
              <a:rPr lang="de-CH" sz="2400" b="1" dirty="0" smtClean="0">
                <a:latin typeface="Courier New"/>
              </a:rPr>
              <a:t>  }</a:t>
            </a:r>
          </a:p>
          <a:p>
            <a:r>
              <a:rPr lang="de-CH" sz="2400" b="1" dirty="0" smtClean="0">
                <a:latin typeface="Courier New"/>
              </a:rPr>
              <a:t>  </a:t>
            </a:r>
            <a:r>
              <a:rPr lang="de-CH" sz="2400" b="1" dirty="0" err="1" smtClean="0">
                <a:latin typeface="Courier New"/>
              </a:rPr>
              <a:t>zeichneSaeulenDiagramm</a:t>
            </a:r>
            <a:r>
              <a:rPr lang="de-CH" sz="2400" b="1" dirty="0" smtClean="0">
                <a:latin typeface="Courier New"/>
              </a:rPr>
              <a:t>(</a:t>
            </a:r>
            <a:r>
              <a:rPr lang="de-CH" sz="2400" b="1" dirty="0" err="1" smtClean="0">
                <a:latin typeface="Courier New"/>
              </a:rPr>
              <a:t>zufallsWerte</a:t>
            </a:r>
            <a:r>
              <a:rPr lang="de-CH" sz="2400" b="1" dirty="0" smtClean="0">
                <a:latin typeface="Courier New"/>
              </a:rPr>
              <a:t>);</a:t>
            </a:r>
          </a:p>
          <a:p>
            <a:r>
              <a:rPr lang="de-CH" sz="2400" b="1" dirty="0" smtClean="0">
                <a:latin typeface="Courier New"/>
              </a:rPr>
              <a:t>}</a:t>
            </a:r>
          </a:p>
          <a:p>
            <a:endParaRPr lang="de-CH" sz="2400" b="1" dirty="0" smtClean="0">
              <a:latin typeface="Courier New"/>
            </a:endParaRPr>
          </a:p>
          <a:p>
            <a:r>
              <a:rPr lang="de-CH" sz="2400" b="1" dirty="0" err="1" smtClean="0">
                <a:latin typeface="Courier New"/>
              </a:rPr>
              <a:t>void</a:t>
            </a:r>
            <a:r>
              <a:rPr lang="de-CH" sz="2400" b="1" dirty="0" smtClean="0">
                <a:latin typeface="Courier New"/>
              </a:rPr>
              <a:t> </a:t>
            </a:r>
            <a:r>
              <a:rPr lang="de-CH" sz="2400" b="1" dirty="0" err="1" smtClean="0">
                <a:latin typeface="Courier New"/>
              </a:rPr>
              <a:t>zeichneSaeulenDiagramm</a:t>
            </a:r>
            <a:r>
              <a:rPr lang="de-CH" sz="2400" b="1" dirty="0" smtClean="0">
                <a:latin typeface="Courier New"/>
              </a:rPr>
              <a:t>(</a:t>
            </a:r>
            <a:r>
              <a:rPr lang="de-CH" sz="2400" b="1" dirty="0" err="1" smtClean="0">
                <a:latin typeface="Courier New"/>
              </a:rPr>
              <a:t>int</a:t>
            </a:r>
            <a:r>
              <a:rPr lang="de-CH" sz="2400" b="1" dirty="0" smtClean="0">
                <a:latin typeface="Courier New"/>
              </a:rPr>
              <a:t>[] </a:t>
            </a:r>
            <a:r>
              <a:rPr lang="de-CH" sz="2400" b="1" dirty="0" err="1" smtClean="0">
                <a:latin typeface="Courier New"/>
              </a:rPr>
              <a:t>saeulenHoehen</a:t>
            </a:r>
            <a:r>
              <a:rPr lang="de-CH" sz="2400" b="1" dirty="0" smtClean="0">
                <a:latin typeface="Courier New"/>
              </a:rPr>
              <a:t>) {</a:t>
            </a:r>
          </a:p>
          <a:p>
            <a:r>
              <a:rPr lang="de-CH" sz="2400" b="1" dirty="0" smtClean="0">
                <a:latin typeface="Courier New"/>
              </a:rPr>
              <a:t>  </a:t>
            </a:r>
            <a:r>
              <a:rPr lang="de-CH" sz="2400" b="1" dirty="0" err="1" smtClean="0">
                <a:latin typeface="Courier New"/>
              </a:rPr>
              <a:t>for</a:t>
            </a:r>
            <a:r>
              <a:rPr lang="de-CH" sz="2400" b="1" dirty="0" smtClean="0">
                <a:latin typeface="Courier New"/>
              </a:rPr>
              <a:t> (</a:t>
            </a:r>
            <a:r>
              <a:rPr lang="de-CH" sz="2400" b="1" dirty="0" err="1" smtClean="0">
                <a:latin typeface="Courier New"/>
              </a:rPr>
              <a:t>int</a:t>
            </a:r>
            <a:r>
              <a:rPr lang="de-CH" sz="2400" b="1" dirty="0" smtClean="0">
                <a:latin typeface="Courier New"/>
              </a:rPr>
              <a:t> x = 0; x &lt; </a:t>
            </a:r>
            <a:r>
              <a:rPr lang="de-CH" sz="2400" b="1" dirty="0" err="1" smtClean="0">
                <a:latin typeface="Courier New"/>
              </a:rPr>
              <a:t>saeulenHoehen.length</a:t>
            </a:r>
            <a:r>
              <a:rPr lang="de-CH" sz="2400" b="1" dirty="0" smtClean="0">
                <a:latin typeface="Courier New"/>
              </a:rPr>
              <a:t>; x++) {</a:t>
            </a:r>
          </a:p>
          <a:p>
            <a:r>
              <a:rPr lang="es-ES" sz="2400" b="1" dirty="0" smtClean="0">
                <a:latin typeface="Courier New"/>
              </a:rPr>
              <a:t>    for (int y = 0; y &lt; saeulenHoehen[x]; y++) {</a:t>
            </a:r>
          </a:p>
          <a:p>
            <a:r>
              <a:rPr lang="en-US" sz="2400" b="1" dirty="0" smtClean="0">
                <a:latin typeface="Courier New"/>
              </a:rPr>
              <a:t>      </a:t>
            </a:r>
            <a:r>
              <a:rPr lang="en-US" sz="2400" b="1" dirty="0" err="1" smtClean="0">
                <a:latin typeface="Courier New"/>
              </a:rPr>
              <a:t>world.setLeaf</a:t>
            </a:r>
            <a:r>
              <a:rPr lang="en-US" sz="2400" b="1" dirty="0" smtClean="0">
                <a:latin typeface="Courier New"/>
              </a:rPr>
              <a:t>(x, </a:t>
            </a:r>
            <a:r>
              <a:rPr lang="en-US" sz="2400" b="1" dirty="0" err="1" smtClean="0">
                <a:latin typeface="Courier New"/>
              </a:rPr>
              <a:t>world.getSizeY</a:t>
            </a:r>
            <a:r>
              <a:rPr lang="en-US" sz="2400" b="1" dirty="0" smtClean="0">
                <a:latin typeface="Courier New"/>
              </a:rPr>
              <a:t>() - 1 - y, true);</a:t>
            </a:r>
          </a:p>
          <a:p>
            <a:r>
              <a:rPr lang="de-CH" sz="2400" b="1" dirty="0" smtClean="0">
                <a:latin typeface="Courier New"/>
              </a:rPr>
              <a:t>    }</a:t>
            </a:r>
          </a:p>
          <a:p>
            <a:r>
              <a:rPr lang="de-CH" sz="2400" b="1" dirty="0" smtClean="0">
                <a:latin typeface="Courier New"/>
              </a:rPr>
              <a:t>  }</a:t>
            </a:r>
          </a:p>
          <a:p>
            <a:r>
              <a:rPr lang="de-CH" sz="2400" b="1" dirty="0" smtClean="0">
                <a:latin typeface="Courier New"/>
              </a:rPr>
              <a:t>}</a:t>
            </a:r>
            <a:endParaRPr lang="de-CH" sz="2200" b="1" dirty="0"/>
          </a:p>
        </p:txBody>
      </p:sp>
    </p:spTree>
    <p:extLst>
      <p:ext uri="{BB962C8B-B14F-4D97-AF65-F5344CB8AC3E}">
        <p14:creationId xmlns:p14="http://schemas.microsoft.com/office/powerpoint/2010/main" xmlns="" val="393271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zeichnen: </a:t>
            </a:r>
            <a:br>
              <a:rPr lang="de-CH" dirty="0"/>
            </a:br>
            <a:r>
              <a:rPr lang="de-CH" dirty="0"/>
              <a:t>Arrays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de-CH" b="1" dirty="0" err="1" smtClean="0"/>
              <a:t>int</a:t>
            </a:r>
            <a:r>
              <a:rPr lang="de-CH" b="1" dirty="0"/>
              <a:t>[] </a:t>
            </a:r>
            <a:r>
              <a:rPr lang="de-CH" b="1" dirty="0" err="1"/>
              <a:t>zufallsWerte</a:t>
            </a:r>
            <a:r>
              <a:rPr lang="de-CH" b="1" dirty="0"/>
              <a:t> = </a:t>
            </a:r>
            <a:r>
              <a:rPr lang="de-CH" b="1" dirty="0" err="1"/>
              <a:t>new</a:t>
            </a:r>
            <a:r>
              <a:rPr lang="de-CH" b="1" dirty="0"/>
              <a:t> </a:t>
            </a:r>
            <a:r>
              <a:rPr lang="de-CH" b="1" dirty="0" err="1"/>
              <a:t>int</a:t>
            </a:r>
            <a:r>
              <a:rPr lang="de-CH" b="1" dirty="0"/>
              <a:t>[</a:t>
            </a:r>
            <a:r>
              <a:rPr lang="de-CH" b="1" dirty="0" err="1"/>
              <a:t>world.getSizeX</a:t>
            </a:r>
            <a:r>
              <a:rPr lang="de-CH" b="1" dirty="0" smtClean="0"/>
              <a:t>()];</a:t>
            </a:r>
          </a:p>
          <a:p>
            <a:endParaRPr lang="de-CH" dirty="0" smtClean="0"/>
          </a:p>
          <a:p>
            <a:r>
              <a:rPr lang="de-CH" dirty="0"/>
              <a:t>Variablen speichern Daten. Sie sind von einem bestimmten </a:t>
            </a:r>
            <a:r>
              <a:rPr lang="de-CH" dirty="0" smtClean="0"/>
              <a:t>Typ. </a:t>
            </a:r>
            <a:r>
              <a:rPr lang="de-CH" b="1" dirty="0" err="1" smtClean="0"/>
              <a:t>zufallsWerte</a:t>
            </a:r>
            <a:r>
              <a:rPr lang="de-CH" dirty="0" smtClean="0"/>
              <a:t> ist eine Variable vom Typ </a:t>
            </a:r>
            <a:r>
              <a:rPr lang="de-CH" b="1" dirty="0" smtClean="0"/>
              <a:t>«Array von Ganzzahlen». </a:t>
            </a:r>
          </a:p>
          <a:p>
            <a:r>
              <a:rPr lang="de-CH" dirty="0" smtClean="0"/>
              <a:t>Array bedeutet: Eine feste (nicht-veränderliche) Anzahl von Daten vom gleichen Typ, die über einen Index von 0..&lt;Anzahl-1&gt; angesprochen werden.</a:t>
            </a:r>
          </a:p>
          <a:p>
            <a:r>
              <a:rPr lang="de-CH" dirty="0" smtClean="0"/>
              <a:t>Variablen </a:t>
            </a:r>
            <a:r>
              <a:rPr lang="de-CH" dirty="0"/>
              <a:t>müssen </a:t>
            </a:r>
            <a:r>
              <a:rPr lang="de-CH" b="1" dirty="0"/>
              <a:t>definiert</a:t>
            </a:r>
            <a:r>
              <a:rPr lang="de-CH" dirty="0"/>
              <a:t> werden, d.h. ihr Typ muss festgelegt werden: </a:t>
            </a:r>
            <a:r>
              <a:rPr lang="de-CH" b="1" dirty="0" err="1"/>
              <a:t>int</a:t>
            </a:r>
            <a:r>
              <a:rPr lang="de-CH" b="1" dirty="0"/>
              <a:t>[] </a:t>
            </a:r>
            <a:r>
              <a:rPr lang="de-CH" b="1" dirty="0" err="1" smtClean="0"/>
              <a:t>zufallsWerte</a:t>
            </a:r>
            <a:r>
              <a:rPr lang="de-CH" dirty="0" smtClean="0"/>
              <a:t>.</a:t>
            </a:r>
            <a:endParaRPr lang="de-CH" dirty="0"/>
          </a:p>
          <a:p>
            <a:r>
              <a:rPr lang="de-CH" dirty="0"/>
              <a:t>Variablen müssen </a:t>
            </a:r>
            <a:r>
              <a:rPr lang="de-CH" b="1" dirty="0"/>
              <a:t>initialisiert</a:t>
            </a:r>
            <a:r>
              <a:rPr lang="de-CH" dirty="0"/>
              <a:t> werden, d.h. es muss ihnen ein erster Wert zugewiesen werden: </a:t>
            </a:r>
            <a:r>
              <a:rPr lang="de-CH" b="1" dirty="0" err="1"/>
              <a:t>new</a:t>
            </a:r>
            <a:r>
              <a:rPr lang="de-CH" b="1" dirty="0"/>
              <a:t> </a:t>
            </a:r>
            <a:r>
              <a:rPr lang="de-CH" b="1" dirty="0" err="1"/>
              <a:t>int</a:t>
            </a:r>
            <a:r>
              <a:rPr lang="de-CH" b="1" dirty="0"/>
              <a:t>[</a:t>
            </a:r>
            <a:r>
              <a:rPr lang="de-CH" b="1" dirty="0" err="1"/>
              <a:t>world.getSizeX</a:t>
            </a:r>
            <a:r>
              <a:rPr lang="de-CH" b="1" dirty="0" smtClean="0"/>
              <a:t>()]</a:t>
            </a:r>
            <a:r>
              <a:rPr lang="de-CH" dirty="0" smtClean="0"/>
              <a:t>. Anschliessend haben alle Elemente den Wert 0: </a:t>
            </a:r>
            <a:r>
              <a:rPr lang="de-CH" dirty="0" err="1" smtClean="0"/>
              <a:t>zufallsWerte</a:t>
            </a:r>
            <a:r>
              <a:rPr lang="de-CH" dirty="0" smtClean="0"/>
              <a:t>[0] = </a:t>
            </a:r>
            <a:r>
              <a:rPr lang="de-CH" dirty="0" err="1" smtClean="0"/>
              <a:t>zufallsWerte</a:t>
            </a:r>
            <a:r>
              <a:rPr lang="de-CH" dirty="0" smtClean="0"/>
              <a:t>[1] = ... = </a:t>
            </a:r>
            <a:r>
              <a:rPr lang="de-CH" dirty="0" err="1" smtClean="0"/>
              <a:t>zufallsWerte</a:t>
            </a:r>
            <a:r>
              <a:rPr lang="de-CH" dirty="0" smtClean="0"/>
              <a:t>[</a:t>
            </a:r>
            <a:r>
              <a:rPr lang="de-CH" dirty="0" err="1" smtClean="0"/>
              <a:t>world.getSizeX</a:t>
            </a:r>
            <a:r>
              <a:rPr lang="de-CH" dirty="0" smtClean="0"/>
              <a:t>()-1] = 0.</a:t>
            </a:r>
          </a:p>
          <a:p>
            <a:r>
              <a:rPr lang="de-CH" dirty="0" smtClean="0"/>
              <a:t>Variablen </a:t>
            </a:r>
            <a:r>
              <a:rPr lang="de-CH" dirty="0"/>
              <a:t>können beliebig </a:t>
            </a:r>
            <a:r>
              <a:rPr lang="de-CH" b="1" dirty="0"/>
              <a:t>verändert werden:</a:t>
            </a:r>
            <a:r>
              <a:rPr lang="de-CH" dirty="0"/>
              <a:t> </a:t>
            </a:r>
            <a:br>
              <a:rPr lang="de-CH" dirty="0"/>
            </a:br>
            <a:r>
              <a:rPr lang="de-CH" dirty="0" err="1" smtClean="0"/>
              <a:t>zufallsWerte</a:t>
            </a:r>
            <a:r>
              <a:rPr lang="de-CH" dirty="0" smtClean="0"/>
              <a:t>[0] = 10; // ändert den Inhalt des ersten Arrayelements</a:t>
            </a:r>
          </a:p>
          <a:p>
            <a:endParaRPr lang="de-CH" dirty="0" smtClean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11204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1916832"/>
            <a:ext cx="9144000" cy="43204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zeichnen: </a:t>
            </a:r>
            <a:br>
              <a:rPr lang="de-CH" dirty="0"/>
            </a:br>
            <a:r>
              <a:rPr lang="de-CH" dirty="0" smtClean="0"/>
              <a:t>Arrays als Parameter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68928" cy="5130281"/>
          </a:xfrm>
        </p:spPr>
        <p:txBody>
          <a:bodyPr>
            <a:normAutofit/>
          </a:bodyPr>
          <a:lstStyle/>
          <a:p>
            <a:endParaRPr lang="de-CH" sz="2000" b="1" dirty="0" smtClean="0">
              <a:solidFill>
                <a:srgbClr val="7F0055"/>
              </a:solidFill>
              <a:latin typeface="Courier New"/>
            </a:endParaRPr>
          </a:p>
          <a:p>
            <a:r>
              <a:rPr lang="de-CH" sz="2000" b="1" dirty="0" err="1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000" b="1" dirty="0" err="1" smtClean="0">
                <a:solidFill>
                  <a:srgbClr val="000000"/>
                </a:solidFill>
                <a:latin typeface="Courier New"/>
              </a:rPr>
              <a:t>zeichneSaeulenDiagramm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0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[] </a:t>
            </a:r>
            <a:r>
              <a:rPr lang="de-CH" sz="2000" b="1" dirty="0" err="1" smtClean="0">
                <a:solidFill>
                  <a:srgbClr val="000000"/>
                </a:solidFill>
                <a:latin typeface="Courier New"/>
              </a:rPr>
              <a:t>saeulenHoehen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de-CH" sz="20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000" b="1" dirty="0" err="1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de-CH" sz="20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de-CH" sz="2000" b="1" dirty="0" err="1" smtClean="0">
                <a:solidFill>
                  <a:srgbClr val="000000"/>
                </a:solidFill>
                <a:latin typeface="Courier New"/>
              </a:rPr>
              <a:t>saeulenHoehen.</a:t>
            </a:r>
            <a:r>
              <a:rPr lang="de-CH" sz="2000" b="1" dirty="0" err="1" smtClean="0">
                <a:solidFill>
                  <a:srgbClr val="0000C0"/>
                </a:solidFill>
                <a:latin typeface="Courier New"/>
              </a:rPr>
              <a:t>length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; x++) {</a:t>
            </a:r>
          </a:p>
          <a:p>
            <a:r>
              <a:rPr lang="es-ES" sz="2000" b="1" dirty="0" smtClean="0">
                <a:solidFill>
                  <a:srgbClr val="7F0055"/>
                </a:solidFill>
                <a:latin typeface="Courier New"/>
              </a:rPr>
              <a:t>    for</a:t>
            </a:r>
            <a:r>
              <a:rPr lang="es-ES" sz="20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s-ES" sz="2000" b="1" dirty="0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s-ES" sz="2000" b="1" dirty="0" smtClean="0">
                <a:solidFill>
                  <a:srgbClr val="000000"/>
                </a:solidFill>
                <a:latin typeface="Courier New"/>
              </a:rPr>
              <a:t> y = 0; y &lt; saeulenHoehen[x]; y++) {</a:t>
            </a:r>
          </a:p>
          <a:p>
            <a:r>
              <a:rPr lang="en-US" sz="2000" b="1" dirty="0" smtClean="0">
                <a:solidFill>
                  <a:srgbClr val="0000C0"/>
                </a:solidFill>
                <a:latin typeface="Courier New"/>
              </a:rPr>
              <a:t>      </a:t>
            </a:r>
            <a:r>
              <a:rPr lang="en-US" sz="20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.setLeaf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(x, </a:t>
            </a:r>
            <a:r>
              <a:rPr lang="en-US" sz="20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.getSizeY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() - 1 - y, </a:t>
            </a: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true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de-CH" sz="2000" b="1" dirty="0"/>
          </a:p>
        </p:txBody>
      </p:sp>
    </p:spTree>
    <p:extLst>
      <p:ext uri="{BB962C8B-B14F-4D97-AF65-F5344CB8AC3E}">
        <p14:creationId xmlns:p14="http://schemas.microsoft.com/office/powerpoint/2010/main" xmlns="" val="254741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zeichnen: </a:t>
            </a:r>
            <a:br>
              <a:rPr lang="de-CH" dirty="0"/>
            </a:br>
            <a:r>
              <a:rPr lang="de-CH" dirty="0"/>
              <a:t>Arrays als Parameter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CH" dirty="0" smtClean="0"/>
              <a:t>Der </a:t>
            </a:r>
            <a:r>
              <a:rPr lang="de-CH" b="1" dirty="0" smtClean="0">
                <a:solidFill>
                  <a:srgbClr val="FF0000"/>
                </a:solidFill>
              </a:rPr>
              <a:t>Parameter </a:t>
            </a:r>
            <a:r>
              <a:rPr lang="de-CH" b="1" dirty="0" err="1" smtClean="0">
                <a:solidFill>
                  <a:srgbClr val="FF0000"/>
                </a:solidFill>
              </a:rPr>
              <a:t>saeulenHoehen</a:t>
            </a:r>
            <a:r>
              <a:rPr lang="de-CH" dirty="0" smtClean="0"/>
              <a:t> ist innerhalb der Methode </a:t>
            </a:r>
            <a:r>
              <a:rPr lang="de-CH" dirty="0" err="1" smtClean="0"/>
              <a:t>zeichneSaeulenDiagramm</a:t>
            </a:r>
            <a:r>
              <a:rPr lang="de-CH" dirty="0"/>
              <a:t> </a:t>
            </a:r>
            <a:r>
              <a:rPr lang="de-CH" dirty="0" smtClean="0"/>
              <a:t>eine </a:t>
            </a:r>
            <a:r>
              <a:rPr lang="de-CH" b="1" dirty="0" smtClean="0">
                <a:solidFill>
                  <a:srgbClr val="FF0000"/>
                </a:solidFill>
              </a:rPr>
              <a:t>normale Variable.</a:t>
            </a:r>
          </a:p>
          <a:p>
            <a:endParaRPr lang="de-CH" dirty="0" smtClean="0"/>
          </a:p>
          <a:p>
            <a:r>
              <a:rPr lang="de-CH" b="1" dirty="0" smtClean="0">
                <a:solidFill>
                  <a:srgbClr val="FF0000"/>
                </a:solidFill>
              </a:rPr>
              <a:t>Die Methode </a:t>
            </a:r>
            <a:r>
              <a:rPr lang="de-CH" b="1" dirty="0" err="1" smtClean="0">
                <a:solidFill>
                  <a:srgbClr val="FF0000"/>
                </a:solidFill>
              </a:rPr>
              <a:t>zeichneSaeulenDiagramm</a:t>
            </a:r>
            <a:r>
              <a:rPr lang="de-CH" b="1" dirty="0" smtClean="0">
                <a:solidFill>
                  <a:srgbClr val="FF0000"/>
                </a:solidFill>
              </a:rPr>
              <a:t> erhält das </a:t>
            </a:r>
            <a:r>
              <a:rPr lang="de-CH" b="1" dirty="0" err="1" smtClean="0">
                <a:solidFill>
                  <a:srgbClr val="FF0000"/>
                </a:solidFill>
              </a:rPr>
              <a:t>Orginal</a:t>
            </a:r>
            <a:r>
              <a:rPr lang="de-CH" b="1" dirty="0" smtClean="0">
                <a:solidFill>
                  <a:srgbClr val="FF0000"/>
                </a:solidFill>
              </a:rPr>
              <a:t> von </a:t>
            </a:r>
            <a:r>
              <a:rPr lang="de-CH" b="1" dirty="0" err="1" smtClean="0">
                <a:solidFill>
                  <a:srgbClr val="FF0000"/>
                </a:solidFill>
              </a:rPr>
              <a:t>saeulenHoehen</a:t>
            </a:r>
            <a:r>
              <a:rPr lang="de-CH" b="1" dirty="0" smtClean="0">
                <a:solidFill>
                  <a:srgbClr val="FF0000"/>
                </a:solidFill>
              </a:rPr>
              <a:t>. </a:t>
            </a:r>
            <a:r>
              <a:rPr lang="de-CH" dirty="0" smtClean="0"/>
              <a:t>Würde die Methode zum Beispiel </a:t>
            </a:r>
            <a:r>
              <a:rPr lang="de-CH" dirty="0" err="1" smtClean="0"/>
              <a:t>saeulenHoehen</a:t>
            </a:r>
            <a:r>
              <a:rPr lang="de-CH" dirty="0" smtClean="0"/>
              <a:t>[x] = 0; setzen, würde das den Array der aufrufenden Methode ändern. Das gilt für alle Parameter von komplexen Datentypen (Arrays, Objekte, ...). 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245778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212976"/>
            <a:ext cx="3340100" cy="340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hteck 7"/>
          <p:cNvSpPr/>
          <p:nvPr/>
        </p:nvSpPr>
        <p:spPr>
          <a:xfrm>
            <a:off x="5580112" y="3221710"/>
            <a:ext cx="3340100" cy="567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Kleeblätter in einer Zeile zählen</a:t>
            </a:r>
            <a:endParaRPr lang="de-CH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sz="2200" b="1" dirty="0">
                <a:solidFill>
                  <a:srgbClr val="646464"/>
                </a:solidFill>
                <a:latin typeface="Courier New"/>
              </a:rPr>
              <a:t>@</a:t>
            </a:r>
            <a:r>
              <a:rPr lang="de-CH" sz="2200" b="1" dirty="0" err="1">
                <a:solidFill>
                  <a:srgbClr val="646464"/>
                </a:solidFill>
                <a:latin typeface="Courier New"/>
              </a:rPr>
              <a:t>Override</a:t>
            </a:r>
            <a:endParaRPr lang="de-CH" sz="2200" b="1" dirty="0">
              <a:solidFill>
                <a:srgbClr val="646464"/>
              </a:solidFill>
              <a:latin typeface="Courier New"/>
            </a:endParaRPr>
          </a:p>
          <a:p>
            <a:r>
              <a:rPr lang="de-CH" sz="2200" b="1" dirty="0" err="1">
                <a:solidFill>
                  <a:srgbClr val="7F0055"/>
                </a:solidFill>
                <a:latin typeface="Courier New"/>
              </a:rPr>
              <a:t>public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>
                <a:solidFill>
                  <a:srgbClr val="000000"/>
                </a:solidFill>
                <a:latin typeface="Courier New"/>
              </a:rPr>
              <a:t>myMainProgram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de-CH" sz="2200" b="1" dirty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2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 = 0;</a:t>
            </a:r>
          </a:p>
          <a:p>
            <a:r>
              <a:rPr lang="en-US" sz="2200" b="1" dirty="0">
                <a:solidFill>
                  <a:srgbClr val="7F0055"/>
                </a:solidFill>
                <a:latin typeface="Courier New"/>
              </a:rPr>
              <a:t>  for</a:t>
            </a:r>
            <a:r>
              <a:rPr lang="en-US" sz="2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2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200" b="1" dirty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en-US" sz="2200" b="1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200" b="1" dirty="0" err="1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2200" b="1" dirty="0">
                <a:solidFill>
                  <a:srgbClr val="000000"/>
                </a:solidFill>
                <a:latin typeface="Courier New"/>
              </a:rPr>
              <a:t>(); x++) {</a:t>
            </a:r>
          </a:p>
          <a:p>
            <a:r>
              <a:rPr lang="de-CH" sz="2200" b="1" dirty="0">
                <a:solidFill>
                  <a:srgbClr val="7F0055"/>
                </a:solidFill>
                <a:latin typeface="Courier New"/>
              </a:rPr>
              <a:t>    </a:t>
            </a:r>
            <a:r>
              <a:rPr lang="de-CH" sz="2200" b="1" dirty="0" err="1">
                <a:solidFill>
                  <a:srgbClr val="7F0055"/>
                </a:solidFill>
                <a:latin typeface="Courier New"/>
              </a:rPr>
              <a:t>if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de-CH" sz="2200" b="1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200" b="1" dirty="0" err="1">
                <a:solidFill>
                  <a:srgbClr val="000000"/>
                </a:solidFill>
                <a:latin typeface="Courier New"/>
              </a:rPr>
              <a:t>.isLeaf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(x, 0)) {</a:t>
            </a:r>
          </a:p>
          <a:p>
            <a:r>
              <a:rPr lang="de-CH" sz="2200" b="1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de-CH" sz="2200" b="1" dirty="0" err="1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++;</a:t>
            </a:r>
          </a:p>
          <a:p>
            <a:r>
              <a:rPr lang="de-CH" sz="2200" b="1" dirty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de-CH" sz="2200" b="1" dirty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de-CH" sz="2200" b="1" dirty="0">
                <a:solidFill>
                  <a:srgbClr val="0000C0"/>
                </a:solidFill>
                <a:latin typeface="Courier New"/>
              </a:rPr>
              <a:t>  </a:t>
            </a:r>
            <a:r>
              <a:rPr lang="de-CH" sz="2200" b="1" dirty="0" err="1">
                <a:solidFill>
                  <a:srgbClr val="0000C0"/>
                </a:solidFill>
                <a:latin typeface="Courier New"/>
              </a:rPr>
              <a:t>tools</a:t>
            </a:r>
            <a:r>
              <a:rPr lang="de-CH" sz="2200" b="1" dirty="0" err="1">
                <a:solidFill>
                  <a:srgbClr val="000000"/>
                </a:solidFill>
                <a:latin typeface="Courier New"/>
              </a:rPr>
              <a:t>.showMessage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200" b="1" dirty="0">
                <a:solidFill>
                  <a:srgbClr val="2A00FF"/>
                </a:solidFill>
                <a:latin typeface="Courier New"/>
              </a:rPr>
              <a:t>"Es hat "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 +</a:t>
            </a:r>
          </a:p>
          <a:p>
            <a:r>
              <a:rPr lang="de-CH" sz="2200" b="1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de-CH" sz="2200" b="1" dirty="0" err="1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 + </a:t>
            </a:r>
            <a:r>
              <a:rPr lang="de-CH" sz="2200" b="1" dirty="0">
                <a:solidFill>
                  <a:srgbClr val="2A00FF"/>
                </a:solidFill>
                <a:latin typeface="Courier New"/>
              </a:rPr>
              <a:t>" Kleeblätter!"</a:t>
            </a:r>
            <a:r>
              <a:rPr lang="de-CH" sz="2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sz="2200" b="1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de-CH" sz="2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403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zeichnen: </a:t>
            </a:r>
            <a:br>
              <a:rPr lang="de-CH" dirty="0"/>
            </a:br>
            <a:r>
              <a:rPr lang="de-CH" dirty="0"/>
              <a:t>Arrays als Parameter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de-CH" sz="2600" dirty="0" err="1" smtClean="0"/>
              <a:t>int</a:t>
            </a:r>
            <a:r>
              <a:rPr lang="de-CH" sz="2600" dirty="0"/>
              <a:t>[] </a:t>
            </a:r>
            <a:r>
              <a:rPr lang="de-CH" sz="2600" dirty="0" err="1">
                <a:solidFill>
                  <a:srgbClr val="FF0000"/>
                </a:solidFill>
              </a:rPr>
              <a:t>zufallsWerte</a:t>
            </a:r>
            <a:r>
              <a:rPr lang="de-CH" sz="2600" dirty="0">
                <a:solidFill>
                  <a:srgbClr val="FF0000"/>
                </a:solidFill>
              </a:rPr>
              <a:t> </a:t>
            </a:r>
            <a:r>
              <a:rPr lang="de-CH" sz="2600" dirty="0"/>
              <a:t>= </a:t>
            </a:r>
            <a:r>
              <a:rPr lang="de-CH" sz="2600" dirty="0" err="1"/>
              <a:t>new</a:t>
            </a:r>
            <a:r>
              <a:rPr lang="de-CH" sz="2600" dirty="0"/>
              <a:t> </a:t>
            </a:r>
            <a:r>
              <a:rPr lang="de-CH" sz="2600" dirty="0" err="1"/>
              <a:t>int</a:t>
            </a:r>
            <a:r>
              <a:rPr lang="de-CH" sz="2600" dirty="0"/>
              <a:t>[</a:t>
            </a:r>
            <a:r>
              <a:rPr lang="de-CH" sz="2600" dirty="0" err="1"/>
              <a:t>world.getSizeX</a:t>
            </a:r>
            <a:r>
              <a:rPr lang="de-CH" sz="2600" dirty="0"/>
              <a:t>()];</a:t>
            </a:r>
          </a:p>
          <a:p>
            <a:r>
              <a:rPr lang="de-CH" sz="2600" dirty="0" err="1" smtClean="0"/>
              <a:t>zeichneSaeulenDiagramm</a:t>
            </a:r>
            <a:r>
              <a:rPr lang="de-CH" sz="2600" dirty="0" smtClean="0"/>
              <a:t>(</a:t>
            </a:r>
            <a:r>
              <a:rPr lang="de-CH" sz="2600" dirty="0" err="1" smtClean="0">
                <a:solidFill>
                  <a:srgbClr val="FF0000"/>
                </a:solidFill>
              </a:rPr>
              <a:t>zufallsWerte</a:t>
            </a:r>
            <a:r>
              <a:rPr lang="de-CH" sz="2600" dirty="0" smtClean="0"/>
              <a:t>);</a:t>
            </a:r>
          </a:p>
          <a:p>
            <a:r>
              <a:rPr lang="de-CH" sz="2600" dirty="0" smtClean="0"/>
              <a:t>// </a:t>
            </a:r>
            <a:r>
              <a:rPr lang="de-CH" sz="2600" dirty="0" err="1" smtClean="0">
                <a:solidFill>
                  <a:srgbClr val="FF0000"/>
                </a:solidFill>
              </a:rPr>
              <a:t>zufallsWerte</a:t>
            </a:r>
            <a:r>
              <a:rPr lang="de-CH" sz="2600" dirty="0" smtClean="0">
                <a:solidFill>
                  <a:srgbClr val="FF0000"/>
                </a:solidFill>
              </a:rPr>
              <a:t>[0] hat jetzt Wert 7</a:t>
            </a:r>
            <a:r>
              <a:rPr lang="de-CH" sz="2600" dirty="0" smtClean="0"/>
              <a:t>, nicht mehr 0!</a:t>
            </a:r>
          </a:p>
          <a:p>
            <a:endParaRPr lang="de-CH" sz="2600" dirty="0" smtClean="0"/>
          </a:p>
          <a:p>
            <a:r>
              <a:rPr lang="de-CH" sz="2600" dirty="0" err="1" smtClean="0"/>
              <a:t>void</a:t>
            </a:r>
            <a:r>
              <a:rPr lang="de-CH" sz="2600" dirty="0" smtClean="0"/>
              <a:t> </a:t>
            </a:r>
            <a:r>
              <a:rPr lang="de-CH" sz="2600" dirty="0" err="1"/>
              <a:t>zeichneSaeulenDiagramm</a:t>
            </a:r>
            <a:r>
              <a:rPr lang="de-CH" sz="2600" dirty="0"/>
              <a:t>(</a:t>
            </a:r>
            <a:r>
              <a:rPr lang="de-CH" sz="2600" dirty="0" err="1">
                <a:solidFill>
                  <a:srgbClr val="FF0000"/>
                </a:solidFill>
              </a:rPr>
              <a:t>int</a:t>
            </a:r>
            <a:r>
              <a:rPr lang="de-CH" sz="2600" dirty="0">
                <a:solidFill>
                  <a:srgbClr val="FF0000"/>
                </a:solidFill>
              </a:rPr>
              <a:t>[] </a:t>
            </a:r>
            <a:r>
              <a:rPr lang="de-CH" sz="2600" dirty="0" err="1">
                <a:solidFill>
                  <a:srgbClr val="FF0000"/>
                </a:solidFill>
              </a:rPr>
              <a:t>saeulenHoehen</a:t>
            </a:r>
            <a:r>
              <a:rPr lang="de-CH" sz="2600" dirty="0"/>
              <a:t>) {</a:t>
            </a:r>
          </a:p>
          <a:p>
            <a:r>
              <a:rPr lang="de-CH" sz="2600" dirty="0" smtClean="0"/>
              <a:t>	</a:t>
            </a:r>
            <a:r>
              <a:rPr lang="de-CH" sz="2600" dirty="0"/>
              <a:t> </a:t>
            </a:r>
            <a:r>
              <a:rPr lang="de-CH" sz="2600" dirty="0" err="1" smtClean="0">
                <a:solidFill>
                  <a:srgbClr val="FF0000"/>
                </a:solidFill>
              </a:rPr>
              <a:t>saeulenHoehen</a:t>
            </a:r>
            <a:r>
              <a:rPr lang="de-CH" sz="2600" dirty="0" smtClean="0">
                <a:solidFill>
                  <a:srgbClr val="FF0000"/>
                </a:solidFill>
              </a:rPr>
              <a:t>[0] = 7;</a:t>
            </a:r>
          </a:p>
          <a:p>
            <a:r>
              <a:rPr lang="de-CH" sz="2600" dirty="0" smtClean="0"/>
              <a:t>}</a:t>
            </a:r>
          </a:p>
          <a:p>
            <a:endParaRPr lang="de-CH" sz="2600" dirty="0" smtClean="0"/>
          </a:p>
          <a:p>
            <a:r>
              <a:rPr lang="de-CH" sz="2600" dirty="0" smtClean="0"/>
              <a:t>Die Bezeichnung des Arrays (es gibt in diesem Programm nur einen Array!) spielt dabei überhaupt keine Rolle: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CH" sz="2600" dirty="0" smtClean="0"/>
              <a:t>Im Hauptprogramm wird der Array </a:t>
            </a:r>
            <a:r>
              <a:rPr lang="de-CH" sz="2600" dirty="0" err="1" smtClean="0"/>
              <a:t>zufallsWerte</a:t>
            </a:r>
            <a:r>
              <a:rPr lang="de-CH" sz="2600" dirty="0" smtClean="0"/>
              <a:t> definiert.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CH" sz="2600" dirty="0" smtClean="0"/>
              <a:t>Er wird als Parameter mit dem Namen </a:t>
            </a:r>
            <a:r>
              <a:rPr lang="de-CH" sz="2600" dirty="0" err="1" smtClean="0"/>
              <a:t>saeulenHoehen</a:t>
            </a:r>
            <a:r>
              <a:rPr lang="de-CH" sz="2600" dirty="0" smtClean="0"/>
              <a:t> an die Methoden </a:t>
            </a:r>
            <a:r>
              <a:rPr lang="de-CH" sz="2600" dirty="0" err="1" smtClean="0"/>
              <a:t>zeichneSaeulenDiagramm</a:t>
            </a:r>
            <a:r>
              <a:rPr lang="de-CH" sz="2600" dirty="0" smtClean="0"/>
              <a:t> übergeben.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CH" sz="2600" dirty="0" err="1" smtClean="0"/>
              <a:t>saeulenHoehnen</a:t>
            </a:r>
            <a:r>
              <a:rPr lang="de-CH" sz="2600" dirty="0" smtClean="0"/>
              <a:t> «verweist» aber auf den gleichen Array, auch wenn es ein anderer Name ist als </a:t>
            </a:r>
            <a:r>
              <a:rPr lang="de-CH" sz="2600" dirty="0" err="1" smtClean="0"/>
              <a:t>zufallsWerte</a:t>
            </a:r>
            <a:r>
              <a:rPr lang="de-CH" sz="2600" dirty="0" smtClean="0"/>
              <a:t>!</a:t>
            </a:r>
            <a:endParaRPr lang="de-CH" sz="2600" dirty="0"/>
          </a:p>
        </p:txBody>
      </p:sp>
    </p:spTree>
    <p:extLst>
      <p:ext uri="{BB962C8B-B14F-4D97-AF65-F5344CB8AC3E}">
        <p14:creationId xmlns:p14="http://schemas.microsoft.com/office/powerpoint/2010/main" xmlns="" val="334367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429000"/>
            <a:ext cx="33147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Die Welt von Kara: Zwei-dimensionaler Array (wie Tabelle)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30800"/>
          </a:xfrm>
          <a:solidFill>
            <a:schemeClr val="bg1">
              <a:alpha val="38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de-CH" b="1" dirty="0" smtClean="0">
                <a:solidFill>
                  <a:srgbClr val="646464"/>
                </a:solidFill>
                <a:latin typeface="Courier New"/>
              </a:rPr>
              <a:t>@</a:t>
            </a:r>
            <a:r>
              <a:rPr lang="de-CH" b="1" dirty="0" err="1">
                <a:solidFill>
                  <a:srgbClr val="646464"/>
                </a:solidFill>
                <a:latin typeface="Courier New"/>
              </a:rPr>
              <a:t>Override</a:t>
            </a:r>
            <a:endParaRPr lang="de-CH" b="1" dirty="0">
              <a:solidFill>
                <a:srgbClr val="646464"/>
              </a:solidFill>
              <a:latin typeface="Courier New"/>
            </a:endParaRPr>
          </a:p>
          <a:p>
            <a:r>
              <a:rPr lang="de-CH" b="1" dirty="0" err="1">
                <a:solidFill>
                  <a:srgbClr val="7F0055"/>
                </a:solidFill>
                <a:latin typeface="Courier New"/>
              </a:rPr>
              <a:t>public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b="1" dirty="0" err="1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b="1" dirty="0" err="1">
                <a:solidFill>
                  <a:srgbClr val="000000"/>
                </a:solidFill>
                <a:latin typeface="Courier New"/>
              </a:rPr>
              <a:t>myMainProgram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[][]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= </a:t>
            </a:r>
            <a:endParaRPr lang="en-US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[</a:t>
            </a:r>
            <a:r>
              <a:rPr lang="en-US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()][</a:t>
            </a:r>
            <a:r>
              <a:rPr lang="en-US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.getSizeY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()];</a:t>
            </a:r>
            <a:endParaRPr lang="en-US" b="1" dirty="0">
              <a:solidFill>
                <a:srgbClr val="000000"/>
              </a:solidFill>
              <a:latin typeface="Courier New"/>
            </a:endParaRPr>
          </a:p>
          <a:p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de-CH" b="1" dirty="0" err="1" smtClean="0">
                <a:solidFill>
                  <a:srgbClr val="000000"/>
                </a:solidFill>
                <a:latin typeface="Courier New"/>
              </a:rPr>
              <a:t>berechneNeueFelder</a:t>
            </a:r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b="1" dirty="0" err="1" smtClean="0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de-CH" b="1" dirty="0" err="1" smtClean="0">
                <a:solidFill>
                  <a:srgbClr val="000000"/>
                </a:solidFill>
                <a:latin typeface="Courier New"/>
              </a:rPr>
              <a:t>schreibeNeueFelder</a:t>
            </a:r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b="1" dirty="0" err="1" smtClean="0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de-CH" b="1" dirty="0">
              <a:solidFill>
                <a:srgbClr val="000000"/>
              </a:solidFill>
              <a:latin typeface="Courier New"/>
            </a:endParaRPr>
          </a:p>
          <a:p>
            <a:endParaRPr lang="de-CH" dirty="0" smtClean="0"/>
          </a:p>
          <a:p>
            <a:r>
              <a:rPr lang="de-CH" b="1" dirty="0" smtClean="0"/>
              <a:t>Das Programm soll eine Welt berechnen. </a:t>
            </a:r>
          </a:p>
          <a:p>
            <a:endParaRPr lang="de-CH" b="1" dirty="0"/>
          </a:p>
          <a:p>
            <a:r>
              <a:rPr lang="de-CH" b="1" dirty="0" smtClean="0"/>
              <a:t>Die neue Welt soll zunächst zwischengespeichert werden (Variable </a:t>
            </a:r>
            <a:r>
              <a:rPr lang="de-CH" b="1" dirty="0" err="1" smtClean="0"/>
              <a:t>neueFelder</a:t>
            </a:r>
            <a:r>
              <a:rPr lang="de-CH" b="1" dirty="0" smtClean="0"/>
              <a:t>, Methode </a:t>
            </a:r>
            <a:r>
              <a:rPr lang="de-CH" b="1" dirty="0" err="1" smtClean="0"/>
              <a:t>berechneNeueFelder</a:t>
            </a:r>
            <a:r>
              <a:rPr lang="de-CH" b="1" dirty="0" smtClean="0"/>
              <a:t>). </a:t>
            </a:r>
          </a:p>
          <a:p>
            <a:endParaRPr lang="de-CH" b="1" dirty="0"/>
          </a:p>
          <a:p>
            <a:r>
              <a:rPr lang="de-CH" b="1" dirty="0" smtClean="0"/>
              <a:t>Anschliessend soll die neue Welt dargestellt werden (Methode </a:t>
            </a:r>
            <a:r>
              <a:rPr lang="de-CH" b="1" dirty="0" err="1" smtClean="0"/>
              <a:t>schreibeNeueFelder</a:t>
            </a:r>
            <a:r>
              <a:rPr lang="de-CH" b="1" dirty="0" smtClean="0"/>
              <a:t>).</a:t>
            </a:r>
            <a:endParaRPr lang="de-CH" b="1" dirty="0"/>
          </a:p>
        </p:txBody>
      </p:sp>
    </p:spTree>
    <p:extLst>
      <p:ext uri="{BB962C8B-B14F-4D97-AF65-F5344CB8AC3E}">
        <p14:creationId xmlns:p14="http://schemas.microsoft.com/office/powerpoint/2010/main" xmlns="" val="70025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Die Welt von Kara: Zwei-dimensionaler Array (wie Tabelle)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13176"/>
          </a:xfrm>
        </p:spPr>
        <p:txBody>
          <a:bodyPr>
            <a:normAutofit fontScale="62500" lnSpcReduction="20000"/>
          </a:bodyPr>
          <a:lstStyle/>
          <a:p>
            <a:r>
              <a:rPr lang="de-CH" b="1" dirty="0" err="1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b="1" dirty="0" err="1">
                <a:solidFill>
                  <a:srgbClr val="000000"/>
                </a:solidFill>
                <a:latin typeface="Courier New"/>
              </a:rPr>
              <a:t>berechneNeueFelder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b="1" dirty="0" err="1">
                <a:solidFill>
                  <a:srgbClr val="7F0055"/>
                </a:solidFill>
                <a:latin typeface="Courier New"/>
              </a:rPr>
              <a:t>boolean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[][] </a:t>
            </a:r>
            <a:r>
              <a:rPr lang="de-CH" b="1" dirty="0" err="1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de-CH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b="1" dirty="0" err="1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 y = 0; y &lt; </a:t>
            </a:r>
            <a:r>
              <a:rPr lang="de-CH" b="1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b="1" dirty="0" err="1">
                <a:solidFill>
                  <a:srgbClr val="000000"/>
                </a:solidFill>
                <a:latin typeface="Courier New"/>
              </a:rPr>
              <a:t>.getSizeY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(); y++)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    for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en-US" b="1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(); x++) {</a:t>
            </a:r>
          </a:p>
          <a:p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de-CH" b="1" dirty="0" err="1" smtClean="0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[y][x] 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= </a:t>
            </a:r>
            <a:endParaRPr lang="de-CH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de-CH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de-CH" b="1" dirty="0" err="1" smtClean="0">
                <a:solidFill>
                  <a:srgbClr val="000000"/>
                </a:solidFill>
                <a:latin typeface="Courier New"/>
              </a:rPr>
              <a:t>berechneNeuenWert</a:t>
            </a:r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(x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, y, </a:t>
            </a:r>
            <a:r>
              <a:rPr lang="de-CH" b="1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b="1" dirty="0" err="1">
                <a:solidFill>
                  <a:srgbClr val="000000"/>
                </a:solidFill>
                <a:latin typeface="Courier New"/>
              </a:rPr>
              <a:t>.isLeaf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(x, y));</a:t>
            </a:r>
          </a:p>
          <a:p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    }</a:t>
            </a:r>
            <a:endParaRPr lang="de-CH" b="1" dirty="0">
              <a:solidFill>
                <a:srgbClr val="000000"/>
              </a:solidFill>
              <a:latin typeface="Courier New"/>
            </a:endParaRPr>
          </a:p>
          <a:p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de-CH" b="1" dirty="0">
              <a:solidFill>
                <a:srgbClr val="000000"/>
              </a:solidFill>
              <a:latin typeface="Courier New"/>
            </a:endParaRPr>
          </a:p>
          <a:p>
            <a:r>
              <a:rPr lang="de-CH" b="1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de-CH" b="1" dirty="0">
              <a:latin typeface="Courier New"/>
            </a:endParaRPr>
          </a:p>
          <a:p>
            <a:r>
              <a:rPr lang="de-CH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b="1" dirty="0" err="1">
                <a:solidFill>
                  <a:srgbClr val="000000"/>
                </a:solidFill>
                <a:latin typeface="Courier New"/>
              </a:rPr>
              <a:t>berechneNeuenWert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 x, </a:t>
            </a:r>
            <a:r>
              <a:rPr lang="de-CH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y, </a:t>
            </a:r>
            <a:r>
              <a:rPr lang="de-CH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 l) 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de-CH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b="1" dirty="0" err="1" smtClean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de-CH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b="1" dirty="0">
                <a:solidFill>
                  <a:srgbClr val="000000"/>
                </a:solidFill>
                <a:latin typeface="Courier New"/>
              </a:rPr>
              <a:t>x == y;</a:t>
            </a:r>
          </a:p>
          <a:p>
            <a:r>
              <a:rPr lang="de-CH" b="1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de-CH" dirty="0" smtClean="0"/>
          </a:p>
          <a:p>
            <a:r>
              <a:rPr lang="de-CH" dirty="0" smtClean="0"/>
              <a:t>Diese Methoden berechnen eine Welt mit Kleeblättern in der Diagonale von links oben nach rechts unten.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126814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Es geht auch drei-dimensional...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686800" cy="3960440"/>
          </a:xfrm>
        </p:spPr>
        <p:txBody>
          <a:bodyPr>
            <a:normAutofit fontScale="70000" lnSpcReduction="20000"/>
          </a:bodyPr>
          <a:lstStyle/>
          <a:p>
            <a:r>
              <a:rPr lang="de-CH" sz="2600" b="1" dirty="0">
                <a:solidFill>
                  <a:srgbClr val="646464"/>
                </a:solidFill>
                <a:latin typeface="Courier New"/>
              </a:rPr>
              <a:t>@</a:t>
            </a:r>
            <a:r>
              <a:rPr lang="de-CH" sz="2600" b="1" dirty="0" err="1">
                <a:solidFill>
                  <a:srgbClr val="646464"/>
                </a:solidFill>
                <a:latin typeface="Courier New"/>
              </a:rPr>
              <a:t>Override</a:t>
            </a:r>
            <a:endParaRPr lang="de-CH" sz="2600" b="1" dirty="0">
              <a:solidFill>
                <a:srgbClr val="646464"/>
              </a:solidFill>
              <a:latin typeface="Courier New"/>
            </a:endParaRPr>
          </a:p>
          <a:p>
            <a:r>
              <a:rPr lang="de-CH" sz="2600" b="1" dirty="0" err="1">
                <a:solidFill>
                  <a:srgbClr val="7F0055"/>
                </a:solidFill>
                <a:latin typeface="Courier New"/>
              </a:rPr>
              <a:t>public</a:t>
            </a:r>
            <a:r>
              <a:rPr lang="de-CH" sz="2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600" b="1" dirty="0" err="1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600" b="1" dirty="0" err="1">
                <a:solidFill>
                  <a:srgbClr val="000000"/>
                </a:solidFill>
                <a:latin typeface="Courier New"/>
              </a:rPr>
              <a:t>myMainProgram</a:t>
            </a:r>
            <a:r>
              <a:rPr lang="de-CH" sz="2600" b="1" dirty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en-US" sz="26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US" sz="26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2600" b="1" dirty="0" smtClean="0">
                <a:solidFill>
                  <a:srgbClr val="FF0000"/>
                </a:solidFill>
                <a:latin typeface="Courier New"/>
              </a:rPr>
              <a:t>[]</a:t>
            </a:r>
            <a:r>
              <a:rPr lang="en-US" sz="2600" b="1" dirty="0" smtClean="0">
                <a:solidFill>
                  <a:srgbClr val="000000"/>
                </a:solidFill>
                <a:latin typeface="Courier New"/>
              </a:rPr>
              <a:t>[][] </a:t>
            </a:r>
            <a:r>
              <a:rPr lang="en-US" sz="2600" b="1" dirty="0" err="1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en-US" sz="2600" b="1" dirty="0">
                <a:solidFill>
                  <a:srgbClr val="000000"/>
                </a:solidFill>
                <a:latin typeface="Courier New"/>
              </a:rPr>
              <a:t> = </a:t>
            </a:r>
            <a:endParaRPr lang="en-US" sz="2600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sz="2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600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6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6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de-CH" sz="2600" b="1" dirty="0">
                <a:solidFill>
                  <a:srgbClr val="FF0000"/>
                </a:solidFill>
                <a:latin typeface="Courier New"/>
              </a:rPr>
              <a:t>[10] </a:t>
            </a:r>
            <a:r>
              <a:rPr lang="en-US" sz="2600" b="1" dirty="0" smtClean="0">
                <a:solidFill>
                  <a:srgbClr val="000000"/>
                </a:solidFill>
                <a:latin typeface="Courier New"/>
              </a:rPr>
              <a:t>[</a:t>
            </a:r>
            <a:r>
              <a:rPr lang="en-US" sz="26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600" b="1" dirty="0" err="1" smtClean="0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2600" b="1" dirty="0" smtClean="0">
                <a:solidFill>
                  <a:srgbClr val="000000"/>
                </a:solidFill>
                <a:latin typeface="Courier New"/>
              </a:rPr>
              <a:t>()][</a:t>
            </a:r>
            <a:r>
              <a:rPr lang="en-US" sz="2600" b="1" dirty="0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600" b="1" dirty="0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de-CH" sz="2600" b="1" dirty="0" err="1" smtClean="0">
                <a:solidFill>
                  <a:srgbClr val="000000"/>
                </a:solidFill>
                <a:latin typeface="Courier New"/>
              </a:rPr>
              <a:t>getSizeY</a:t>
            </a:r>
            <a:r>
              <a:rPr lang="de-CH" sz="2600" b="1" dirty="0" smtClean="0">
                <a:solidFill>
                  <a:srgbClr val="000000"/>
                </a:solidFill>
                <a:latin typeface="Courier New"/>
              </a:rPr>
              <a:t>()];</a:t>
            </a:r>
            <a:endParaRPr lang="de-CH" sz="2600" b="1" dirty="0">
              <a:solidFill>
                <a:srgbClr val="000000"/>
              </a:solidFill>
              <a:latin typeface="Courier New"/>
            </a:endParaRPr>
          </a:p>
          <a:p>
            <a:r>
              <a:rPr lang="nn-NO" sz="2600" b="1" dirty="0" smtClean="0">
                <a:solidFill>
                  <a:srgbClr val="7F0055"/>
                </a:solidFill>
                <a:latin typeface="Courier New"/>
              </a:rPr>
              <a:t>  for</a:t>
            </a:r>
            <a:r>
              <a:rPr lang="nn-NO" sz="2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nn-NO" sz="26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nn-NO" sz="2600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nn-NO" sz="2600" b="1" dirty="0">
                <a:solidFill>
                  <a:srgbClr val="000000"/>
                </a:solidFill>
                <a:latin typeface="Courier New"/>
              </a:rPr>
              <a:t> i = 0; i &lt; 10; i++) {</a:t>
            </a:r>
          </a:p>
          <a:p>
            <a:r>
              <a:rPr lang="de-CH" sz="26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de-CH" sz="2600" b="1" dirty="0" err="1" smtClean="0">
                <a:solidFill>
                  <a:srgbClr val="000000"/>
                </a:solidFill>
                <a:latin typeface="Courier New"/>
              </a:rPr>
              <a:t>berechneNeueFelder</a:t>
            </a:r>
            <a:r>
              <a:rPr lang="de-CH" sz="26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600" b="1" dirty="0" err="1" smtClean="0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sz="2600" b="1" dirty="0">
                <a:solidFill>
                  <a:srgbClr val="000000"/>
                </a:solidFill>
                <a:latin typeface="Courier New"/>
              </a:rPr>
              <a:t>, i);</a:t>
            </a:r>
          </a:p>
          <a:p>
            <a:r>
              <a:rPr lang="de-CH" sz="2600" b="1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de-CH" sz="2600" b="1" dirty="0">
              <a:solidFill>
                <a:srgbClr val="000000"/>
              </a:solidFill>
              <a:latin typeface="Courier New"/>
            </a:endParaRPr>
          </a:p>
          <a:p>
            <a:r>
              <a:rPr lang="de-CH" sz="2600" b="1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de-CH" sz="2600" b="1" dirty="0" err="1" smtClean="0">
                <a:solidFill>
                  <a:srgbClr val="000000"/>
                </a:solidFill>
                <a:latin typeface="Courier New"/>
              </a:rPr>
              <a:t>schreibeNeueFelder</a:t>
            </a:r>
            <a:r>
              <a:rPr lang="de-CH" sz="26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600" b="1" dirty="0" err="1" smtClean="0">
                <a:solidFill>
                  <a:srgbClr val="FF0000"/>
                </a:solidFill>
                <a:latin typeface="Courier New"/>
              </a:rPr>
              <a:t>neueFelder</a:t>
            </a:r>
            <a:r>
              <a:rPr lang="de-CH" sz="2600" b="1" dirty="0" smtClean="0">
                <a:solidFill>
                  <a:srgbClr val="FF0000"/>
                </a:solidFill>
                <a:latin typeface="Courier New"/>
              </a:rPr>
              <a:t>[9]</a:t>
            </a:r>
            <a:r>
              <a:rPr lang="de-CH" sz="26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sz="2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600" b="1" dirty="0" smtClean="0">
                <a:solidFill>
                  <a:srgbClr val="000000"/>
                </a:solidFill>
                <a:latin typeface="Courier New"/>
              </a:rPr>
              <a:t> // </a:t>
            </a:r>
            <a:r>
              <a:rPr lang="de-CH" sz="2600" b="1" dirty="0" err="1" smtClean="0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sz="2600" b="1" dirty="0" smtClean="0">
                <a:solidFill>
                  <a:srgbClr val="000000"/>
                </a:solidFill>
                <a:latin typeface="Courier New"/>
              </a:rPr>
              <a:t>[9] übergibt den zwei-dimensionalen Array</a:t>
            </a:r>
          </a:p>
          <a:p>
            <a:r>
              <a:rPr lang="de-CH" sz="2600" b="1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de-CH" sz="2600" b="1" dirty="0">
              <a:solidFill>
                <a:srgbClr val="000000"/>
              </a:solidFill>
              <a:latin typeface="Courier New"/>
            </a:endParaRPr>
          </a:p>
          <a:p>
            <a:endParaRPr lang="de-CH" b="1" dirty="0" smtClean="0"/>
          </a:p>
          <a:p>
            <a:r>
              <a:rPr lang="de-CH" b="1" dirty="0" smtClean="0"/>
              <a:t>Vielleicht soll der zeitliche Verlauf der berechneten Arrays gespeichert werden (in der dritten Dimension)...</a:t>
            </a:r>
          </a:p>
        </p:txBody>
      </p:sp>
    </p:spTree>
    <p:extLst>
      <p:ext uri="{BB962C8B-B14F-4D97-AF65-F5344CB8AC3E}">
        <p14:creationId xmlns:p14="http://schemas.microsoft.com/office/powerpoint/2010/main" xmlns="" val="4494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4437112"/>
            <a:ext cx="9144000" cy="43204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Kleeblätter in einer Zeile zählen: </a:t>
            </a:r>
            <a:br>
              <a:rPr lang="de-CH" dirty="0" smtClean="0"/>
            </a:br>
            <a:r>
              <a:rPr lang="de-CH" dirty="0" smtClean="0"/>
              <a:t>Zählschleife</a:t>
            </a:r>
            <a:endParaRPr lang="de-CH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2780928"/>
            <a:ext cx="9144000" cy="43204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de-CH" sz="2200" b="1" dirty="0" smtClean="0">
                <a:solidFill>
                  <a:srgbClr val="646464"/>
                </a:solidFill>
                <a:latin typeface="Courier New"/>
              </a:rPr>
              <a:t>@</a:t>
            </a:r>
            <a:r>
              <a:rPr lang="de-CH" sz="2200" b="1" dirty="0" err="1" smtClean="0">
                <a:solidFill>
                  <a:srgbClr val="646464"/>
                </a:solidFill>
                <a:latin typeface="Courier New"/>
              </a:rPr>
              <a:t>Override</a:t>
            </a:r>
            <a:endParaRPr lang="de-CH" sz="2200" b="1" dirty="0" smtClean="0">
              <a:solidFill>
                <a:srgbClr val="646464"/>
              </a:solidFill>
              <a:latin typeface="Courier New"/>
            </a:endParaRPr>
          </a:p>
          <a:p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myMainProgram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de-CH" sz="22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= 0;</a:t>
            </a:r>
          </a:p>
          <a:p>
            <a:r>
              <a:rPr lang="en-US" sz="2200" b="1" dirty="0" smtClean="0">
                <a:solidFill>
                  <a:srgbClr val="7F0055"/>
                </a:solidFill>
                <a:latin typeface="Courier New"/>
              </a:rPr>
              <a:t>  for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2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en-US" sz="22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200" b="1" dirty="0" err="1" smtClean="0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(); x++) {</a:t>
            </a:r>
          </a:p>
          <a:p>
            <a:r>
              <a:rPr lang="de-CH" sz="2200" b="1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de-CH" sz="22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.isLeaf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(x, 0)) {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++;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de-CH" sz="2200" b="1" dirty="0" smtClean="0">
                <a:solidFill>
                  <a:srgbClr val="0000C0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0000C0"/>
                </a:solidFill>
                <a:latin typeface="Courier New"/>
              </a:rPr>
              <a:t>tools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.showMessage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200" b="1" dirty="0" smtClean="0">
                <a:solidFill>
                  <a:srgbClr val="2A00FF"/>
                </a:solidFill>
                <a:latin typeface="Courier New"/>
              </a:rPr>
              <a:t>"Es hat "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+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+ </a:t>
            </a:r>
            <a:r>
              <a:rPr lang="de-CH" sz="2200" b="1" dirty="0" smtClean="0">
                <a:solidFill>
                  <a:srgbClr val="2A00FF"/>
                </a:solidFill>
                <a:latin typeface="Courier New"/>
              </a:rPr>
              <a:t>" Kleeblätter!"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de-CH" sz="2200" b="1" dirty="0" smtClean="0"/>
          </a:p>
          <a:p>
            <a:endParaRPr lang="de-CH" sz="2200" b="1" dirty="0"/>
          </a:p>
        </p:txBody>
      </p:sp>
    </p:spTree>
    <p:extLst>
      <p:ext uri="{BB962C8B-B14F-4D97-AF65-F5344CB8AC3E}">
        <p14:creationId xmlns:p14="http://schemas.microsoft.com/office/powerpoint/2010/main" xmlns="" val="183240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Kleeblätter in einer Zeile zählen: </a:t>
            </a:r>
            <a:br>
              <a:rPr lang="de-CH" dirty="0"/>
            </a:br>
            <a:r>
              <a:rPr lang="de-CH" dirty="0"/>
              <a:t>Zählschleife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for 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smtClean="0"/>
              <a:t>x </a:t>
            </a:r>
            <a:r>
              <a:rPr lang="en-US" b="1" dirty="0"/>
              <a:t>= 0; x &lt; </a:t>
            </a:r>
            <a:r>
              <a:rPr lang="en-US" b="1" dirty="0" err="1"/>
              <a:t>world.getSizeX</a:t>
            </a:r>
            <a:r>
              <a:rPr lang="en-US" b="1" dirty="0"/>
              <a:t>(); x++) </a:t>
            </a:r>
            <a:r>
              <a:rPr lang="en-US" b="1" dirty="0" smtClean="0"/>
              <a:t>{</a:t>
            </a:r>
          </a:p>
          <a:p>
            <a:r>
              <a:rPr lang="en-US" b="1" dirty="0" smtClean="0"/>
              <a:t>	// </a:t>
            </a:r>
            <a:r>
              <a:rPr lang="en-US" b="1" dirty="0" err="1" smtClean="0"/>
              <a:t>Anweisungen</a:t>
            </a:r>
            <a:endParaRPr lang="en-US" b="1" dirty="0" smtClean="0"/>
          </a:p>
          <a:p>
            <a:r>
              <a:rPr lang="en-US" b="1" dirty="0" smtClean="0"/>
              <a:t>}</a:t>
            </a:r>
          </a:p>
          <a:p>
            <a:endParaRPr lang="en-US" dirty="0"/>
          </a:p>
          <a:p>
            <a:pPr>
              <a:lnSpc>
                <a:spcPct val="170000"/>
              </a:lnSpc>
            </a:pPr>
            <a:r>
              <a:rPr lang="de-CH" b="1" dirty="0" err="1" smtClean="0"/>
              <a:t>int</a:t>
            </a:r>
            <a:r>
              <a:rPr lang="de-CH" b="1" dirty="0" smtClean="0"/>
              <a:t> x = 0 </a:t>
            </a:r>
            <a:r>
              <a:rPr lang="de-CH" dirty="0" smtClean="0"/>
              <a:t>ist eine Anweisung, die zu Beginn einmal ausgeführt wird</a:t>
            </a:r>
          </a:p>
          <a:p>
            <a:pPr>
              <a:lnSpc>
                <a:spcPct val="170000"/>
              </a:lnSpc>
            </a:pPr>
            <a:r>
              <a:rPr lang="en-US" b="1" dirty="0"/>
              <a:t>x &lt; </a:t>
            </a:r>
            <a:r>
              <a:rPr lang="en-US" b="1" dirty="0" err="1"/>
              <a:t>world.getSizeX</a:t>
            </a:r>
            <a:r>
              <a:rPr lang="en-US" b="1" dirty="0" smtClean="0"/>
              <a:t>()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Bedingung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en-US" b="1" dirty="0" err="1" smtClean="0"/>
              <a:t>Anweisungen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ausgeführt</a:t>
            </a:r>
            <a:r>
              <a:rPr lang="en-US" dirty="0" smtClean="0"/>
              <a:t>, </a:t>
            </a:r>
            <a:r>
              <a:rPr lang="en-US" dirty="0" err="1" smtClean="0"/>
              <a:t>wenn</a:t>
            </a:r>
            <a:r>
              <a:rPr lang="en-US" dirty="0" smtClean="0"/>
              <a:t> die </a:t>
            </a:r>
            <a:r>
              <a:rPr lang="en-US" dirty="0" err="1" smtClean="0"/>
              <a:t>Bedingung</a:t>
            </a:r>
            <a:r>
              <a:rPr lang="en-US" dirty="0" smtClean="0"/>
              <a:t> </a:t>
            </a:r>
            <a:r>
              <a:rPr lang="en-US" dirty="0" err="1" smtClean="0"/>
              <a:t>erfüllt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b="1" dirty="0" smtClean="0"/>
              <a:t>x++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Anweisung</a:t>
            </a:r>
            <a:r>
              <a:rPr lang="en-US" dirty="0" smtClean="0"/>
              <a:t>, die </a:t>
            </a:r>
            <a:r>
              <a:rPr lang="en-US" dirty="0" err="1" smtClean="0"/>
              <a:t>nach</a:t>
            </a:r>
            <a:r>
              <a:rPr lang="en-US" dirty="0" smtClean="0"/>
              <a:t> den </a:t>
            </a:r>
            <a:r>
              <a:rPr lang="en-US" dirty="0" err="1" smtClean="0"/>
              <a:t>Anweisungen</a:t>
            </a:r>
            <a:r>
              <a:rPr lang="en-US" dirty="0" smtClean="0"/>
              <a:t> </a:t>
            </a:r>
            <a:r>
              <a:rPr lang="en-US" dirty="0" err="1" smtClean="0"/>
              <a:t>ausgeführt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Wichtig</a:t>
            </a:r>
            <a:r>
              <a:rPr lang="en-US" dirty="0" smtClean="0"/>
              <a:t>: </a:t>
            </a:r>
            <a:r>
              <a:rPr lang="en-US" dirty="0" err="1" smtClean="0"/>
              <a:t>Es</a:t>
            </a:r>
            <a:r>
              <a:rPr lang="en-US" dirty="0" smtClean="0"/>
              <a:t> muss </a:t>
            </a:r>
            <a:r>
              <a:rPr lang="en-US" dirty="0" err="1" smtClean="0"/>
              <a:t>nicht</a:t>
            </a:r>
            <a:r>
              <a:rPr lang="en-US" dirty="0" smtClean="0"/>
              <a:t> von 0 an </a:t>
            </a:r>
            <a:r>
              <a:rPr lang="en-US" dirty="0" err="1" smtClean="0"/>
              <a:t>gezählt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; die </a:t>
            </a:r>
            <a:r>
              <a:rPr lang="en-US" dirty="0" err="1" smtClean="0"/>
              <a:t>Bedingung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beliebig</a:t>
            </a:r>
            <a:r>
              <a:rPr lang="en-US" dirty="0" smtClean="0"/>
              <a:t> </a:t>
            </a:r>
            <a:r>
              <a:rPr lang="en-US" dirty="0" err="1" smtClean="0"/>
              <a:t>komplex</a:t>
            </a:r>
            <a:r>
              <a:rPr lang="en-US" dirty="0" smtClean="0"/>
              <a:t> </a:t>
            </a:r>
            <a:r>
              <a:rPr lang="en-US" dirty="0" err="1" smtClean="0"/>
              <a:t>sein</a:t>
            </a:r>
            <a:r>
              <a:rPr lang="en-US" dirty="0" smtClean="0"/>
              <a:t>; </a:t>
            </a:r>
            <a:r>
              <a:rPr lang="en-US" dirty="0" err="1" smtClean="0"/>
              <a:t>es</a:t>
            </a:r>
            <a:r>
              <a:rPr lang="en-US" dirty="0" smtClean="0"/>
              <a:t> muss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um </a:t>
            </a:r>
            <a:r>
              <a:rPr lang="en-US" dirty="0" err="1" smtClean="0"/>
              <a:t>eins</a:t>
            </a:r>
            <a:r>
              <a:rPr lang="en-US" dirty="0" smtClean="0"/>
              <a:t> </a:t>
            </a:r>
            <a:r>
              <a:rPr lang="en-US" dirty="0" err="1" smtClean="0"/>
              <a:t>erhöht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.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solche</a:t>
            </a:r>
            <a:r>
              <a:rPr lang="en-US" dirty="0" smtClean="0"/>
              <a:t> </a:t>
            </a:r>
            <a:r>
              <a:rPr lang="en-US" dirty="0" err="1" smtClean="0"/>
              <a:t>Schleifen</a:t>
            </a:r>
            <a:r>
              <a:rPr lang="en-US" dirty="0" smtClean="0"/>
              <a:t> find </a:t>
            </a:r>
            <a:r>
              <a:rPr lang="en-US" dirty="0" err="1" smtClean="0"/>
              <a:t>möglich</a:t>
            </a:r>
            <a:r>
              <a:rPr lang="en-US" dirty="0" smtClean="0"/>
              <a:t> (</a:t>
            </a:r>
            <a:r>
              <a:rPr lang="en-US" dirty="0" err="1" smtClean="0"/>
              <a:t>startX</a:t>
            </a:r>
            <a:r>
              <a:rPr lang="en-US" dirty="0" smtClean="0"/>
              <a:t>, </a:t>
            </a:r>
            <a:r>
              <a:rPr lang="en-US" dirty="0" err="1" smtClean="0"/>
              <a:t>endX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irgendwelche</a:t>
            </a:r>
            <a:r>
              <a:rPr lang="en-US" dirty="0" smtClean="0"/>
              <a:t> </a:t>
            </a:r>
            <a:r>
              <a:rPr lang="en-US" dirty="0" err="1" smtClean="0"/>
              <a:t>Variablen</a:t>
            </a:r>
            <a:r>
              <a:rPr lang="en-US" dirty="0" smtClean="0"/>
              <a:t>):</a:t>
            </a:r>
          </a:p>
          <a:p>
            <a:endParaRPr lang="en-US" dirty="0"/>
          </a:p>
          <a:p>
            <a:r>
              <a:rPr lang="en-US" b="1" dirty="0" smtClean="0"/>
              <a:t>for (</a:t>
            </a:r>
            <a:r>
              <a:rPr lang="en-US" b="1" dirty="0" err="1" smtClean="0"/>
              <a:t>int</a:t>
            </a:r>
            <a:r>
              <a:rPr lang="en-US" b="1" dirty="0" smtClean="0"/>
              <a:t> x = </a:t>
            </a:r>
            <a:r>
              <a:rPr lang="en-US" b="1" dirty="0" err="1" smtClean="0"/>
              <a:t>startX</a:t>
            </a:r>
            <a:r>
              <a:rPr lang="en-US" b="1" dirty="0" smtClean="0"/>
              <a:t>; (x &lt; </a:t>
            </a:r>
            <a:r>
              <a:rPr lang="en-US" b="1" dirty="0" err="1" smtClean="0"/>
              <a:t>endX</a:t>
            </a:r>
            <a:r>
              <a:rPr lang="en-US" b="1" dirty="0" smtClean="0"/>
              <a:t>) &amp;&amp; !</a:t>
            </a:r>
            <a:r>
              <a:rPr lang="en-US" b="1" dirty="0" err="1" smtClean="0"/>
              <a:t>kara.treeFront</a:t>
            </a:r>
            <a:r>
              <a:rPr lang="en-US" b="1" dirty="0" smtClean="0"/>
              <a:t>(); x = x+2) </a:t>
            </a:r>
            <a:endParaRPr lang="de-CH" b="1" dirty="0"/>
          </a:p>
        </p:txBody>
      </p:sp>
    </p:spTree>
    <p:extLst>
      <p:ext uri="{BB962C8B-B14F-4D97-AF65-F5344CB8AC3E}">
        <p14:creationId xmlns:p14="http://schemas.microsoft.com/office/powerpoint/2010/main" xmlns="" val="293738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4005064"/>
            <a:ext cx="9144000" cy="43204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Kleeblätter in einer Zeile zählen: </a:t>
            </a:r>
            <a:br>
              <a:rPr lang="de-CH" dirty="0" smtClean="0"/>
            </a:br>
            <a:r>
              <a:rPr lang="de-CH" dirty="0" smtClean="0"/>
              <a:t>Bedingung</a:t>
            </a:r>
            <a:endParaRPr lang="de-CH" dirty="0"/>
          </a:p>
        </p:txBody>
      </p:sp>
      <p:sp>
        <p:nvSpPr>
          <p:cNvPr id="4" name="Rechteck 3"/>
          <p:cNvSpPr/>
          <p:nvPr/>
        </p:nvSpPr>
        <p:spPr>
          <a:xfrm>
            <a:off x="0" y="3212976"/>
            <a:ext cx="9144000" cy="43204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de-CH" sz="2200" b="1" dirty="0" smtClean="0">
                <a:solidFill>
                  <a:srgbClr val="646464"/>
                </a:solidFill>
                <a:latin typeface="Courier New"/>
              </a:rPr>
              <a:t>@</a:t>
            </a:r>
            <a:r>
              <a:rPr lang="de-CH" sz="2200" b="1" dirty="0" err="1" smtClean="0">
                <a:solidFill>
                  <a:srgbClr val="646464"/>
                </a:solidFill>
                <a:latin typeface="Courier New"/>
              </a:rPr>
              <a:t>Override</a:t>
            </a:r>
            <a:endParaRPr lang="de-CH" sz="2200" b="1" dirty="0" smtClean="0">
              <a:solidFill>
                <a:srgbClr val="646464"/>
              </a:solidFill>
              <a:latin typeface="Courier New"/>
            </a:endParaRPr>
          </a:p>
          <a:p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myMainProgram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de-CH" sz="22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= 0;</a:t>
            </a:r>
          </a:p>
          <a:p>
            <a:r>
              <a:rPr lang="en-US" sz="2200" b="1" dirty="0" smtClean="0">
                <a:solidFill>
                  <a:srgbClr val="7F0055"/>
                </a:solidFill>
                <a:latin typeface="Courier New"/>
              </a:rPr>
              <a:t>  for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2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en-US" sz="22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200" b="1" dirty="0" err="1" smtClean="0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(); x++) {</a:t>
            </a:r>
          </a:p>
          <a:p>
            <a:r>
              <a:rPr lang="de-CH" sz="2200" b="1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de-CH" sz="22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.isLeaf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(x, 0)) {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++;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de-CH" sz="2200" b="1" dirty="0" smtClean="0">
                <a:solidFill>
                  <a:srgbClr val="0000C0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0000C0"/>
                </a:solidFill>
                <a:latin typeface="Courier New"/>
              </a:rPr>
              <a:t>tools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.showMessage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200" b="1" dirty="0" smtClean="0">
                <a:solidFill>
                  <a:srgbClr val="2A00FF"/>
                </a:solidFill>
                <a:latin typeface="Courier New"/>
              </a:rPr>
              <a:t>"Es hat "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+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+ </a:t>
            </a:r>
            <a:r>
              <a:rPr lang="de-CH" sz="2200" b="1" dirty="0" smtClean="0">
                <a:solidFill>
                  <a:srgbClr val="2A00FF"/>
                </a:solidFill>
                <a:latin typeface="Courier New"/>
              </a:rPr>
              <a:t>" Kleeblätter!"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de-CH" sz="2200" b="1" dirty="0" smtClean="0"/>
          </a:p>
          <a:p>
            <a:endParaRPr lang="de-CH" sz="2200" b="1" dirty="0"/>
          </a:p>
        </p:txBody>
      </p:sp>
    </p:spTree>
    <p:extLst>
      <p:ext uri="{BB962C8B-B14F-4D97-AF65-F5344CB8AC3E}">
        <p14:creationId xmlns:p14="http://schemas.microsoft.com/office/powerpoint/2010/main" xmlns="" val="19352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Kleeblätter in einer Zeile zählen: </a:t>
            </a:r>
            <a:br>
              <a:rPr lang="de-CH" dirty="0"/>
            </a:br>
            <a:r>
              <a:rPr lang="de-CH" dirty="0"/>
              <a:t>Bedingung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CH" b="1" dirty="0" err="1"/>
              <a:t>if</a:t>
            </a:r>
            <a:r>
              <a:rPr lang="de-CH" b="1" dirty="0"/>
              <a:t> (</a:t>
            </a:r>
            <a:r>
              <a:rPr lang="de-CH" b="1" dirty="0" err="1"/>
              <a:t>world.isLeaf</a:t>
            </a:r>
            <a:r>
              <a:rPr lang="de-CH" b="1" dirty="0"/>
              <a:t>(x, 0)) {</a:t>
            </a:r>
          </a:p>
          <a:p>
            <a:r>
              <a:rPr lang="de-CH" b="1" dirty="0"/>
              <a:t>      </a:t>
            </a:r>
            <a:r>
              <a:rPr lang="de-CH" b="1" dirty="0" smtClean="0"/>
              <a:t>// Anweisungen</a:t>
            </a:r>
            <a:endParaRPr lang="de-CH" b="1" dirty="0"/>
          </a:p>
          <a:p>
            <a:r>
              <a:rPr lang="de-CH" b="1" dirty="0" smtClean="0"/>
              <a:t>}</a:t>
            </a:r>
          </a:p>
          <a:p>
            <a:endParaRPr lang="de-CH" b="1" dirty="0" smtClean="0"/>
          </a:p>
          <a:p>
            <a:r>
              <a:rPr lang="de-CH" b="1" dirty="0" err="1" smtClean="0"/>
              <a:t>world.isLeaf</a:t>
            </a:r>
            <a:r>
              <a:rPr lang="de-CH" b="1" dirty="0" smtClean="0"/>
              <a:t>(x</a:t>
            </a:r>
            <a:r>
              <a:rPr lang="de-CH" b="1" dirty="0"/>
              <a:t>, 0</a:t>
            </a:r>
            <a:r>
              <a:rPr lang="de-CH" b="1" dirty="0" smtClean="0"/>
              <a:t>)</a:t>
            </a:r>
            <a:r>
              <a:rPr lang="de-CH" dirty="0" smtClean="0"/>
              <a:t> ist die Bedingung. Eine Bedingung kann beliebig komplex sein und andere Bedingungen mit &amp;&amp;, ||, ! verknüpfen. </a:t>
            </a:r>
            <a:endParaRPr lang="de-CH" dirty="0"/>
          </a:p>
          <a:p>
            <a:endParaRPr lang="de-CH" dirty="0" smtClean="0"/>
          </a:p>
          <a:p>
            <a:r>
              <a:rPr lang="de-CH" dirty="0" smtClean="0"/>
              <a:t>Die Anweisungen werden nur ausgeführt, wenn die Bedingung erfüllt ist.</a:t>
            </a:r>
          </a:p>
          <a:p>
            <a:endParaRPr lang="de-CH" dirty="0" smtClean="0"/>
          </a:p>
          <a:p>
            <a:r>
              <a:rPr lang="de-CH" dirty="0" smtClean="0"/>
              <a:t>Eine Bedingung muss immer einen </a:t>
            </a:r>
            <a:r>
              <a:rPr lang="de-CH" dirty="0" err="1" smtClean="0"/>
              <a:t>Boole’schen</a:t>
            </a:r>
            <a:r>
              <a:rPr lang="de-CH" dirty="0" smtClean="0"/>
              <a:t> Wert liefern: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CH" dirty="0" smtClean="0"/>
              <a:t>Ein Aufruf einer Methode, die </a:t>
            </a:r>
            <a:r>
              <a:rPr lang="de-CH" dirty="0" err="1" smtClean="0"/>
              <a:t>boolean</a:t>
            </a:r>
            <a:r>
              <a:rPr lang="de-CH" dirty="0" smtClean="0"/>
              <a:t> zurückgibt, wie im Beispiel </a:t>
            </a:r>
            <a:r>
              <a:rPr lang="de-CH" dirty="0" err="1" smtClean="0"/>
              <a:t>world.isLeaf</a:t>
            </a:r>
            <a:r>
              <a:rPr lang="de-CH" dirty="0" smtClean="0"/>
              <a:t>(x,0).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CH" dirty="0" smtClean="0"/>
              <a:t>Ein Vergleich wie x &lt; </a:t>
            </a:r>
            <a:r>
              <a:rPr lang="de-CH" dirty="0" err="1" smtClean="0"/>
              <a:t>world.getSizeX</a:t>
            </a:r>
            <a:r>
              <a:rPr lang="de-CH" dirty="0" smtClean="0"/>
              <a:t>().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CH" dirty="0" smtClean="0"/>
              <a:t>Eine Verknüpfung anderer Bedingungen mit </a:t>
            </a:r>
            <a:r>
              <a:rPr lang="de-CH" dirty="0"/>
              <a:t>&amp;&amp;, ||, !</a:t>
            </a:r>
            <a:r>
              <a:rPr lang="de-CH" dirty="0" smtClean="0"/>
              <a:t>. </a:t>
            </a:r>
            <a:endParaRPr lang="de-CH" dirty="0"/>
          </a:p>
          <a:p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176452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4797152"/>
            <a:ext cx="9144000" cy="864096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Rechteck 6"/>
          <p:cNvSpPr/>
          <p:nvPr/>
        </p:nvSpPr>
        <p:spPr>
          <a:xfrm>
            <a:off x="0" y="3603752"/>
            <a:ext cx="9144000" cy="43204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Kleeblätter in einer Zeile zählen: </a:t>
            </a:r>
            <a:br>
              <a:rPr lang="de-CH" dirty="0" smtClean="0"/>
            </a:br>
            <a:r>
              <a:rPr lang="de-CH" dirty="0" smtClean="0"/>
              <a:t>Variablen</a:t>
            </a:r>
            <a:endParaRPr lang="de-CH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2420888"/>
            <a:ext cx="9144000" cy="43204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de-CH" sz="2200" b="1" dirty="0" smtClean="0">
                <a:solidFill>
                  <a:srgbClr val="646464"/>
                </a:solidFill>
                <a:latin typeface="Courier New"/>
              </a:rPr>
              <a:t>@</a:t>
            </a:r>
            <a:r>
              <a:rPr lang="de-CH" sz="2200" b="1" dirty="0" err="1" smtClean="0">
                <a:solidFill>
                  <a:srgbClr val="646464"/>
                </a:solidFill>
                <a:latin typeface="Courier New"/>
              </a:rPr>
              <a:t>Override</a:t>
            </a:r>
            <a:endParaRPr lang="de-CH" sz="2200" b="1" dirty="0" smtClean="0">
              <a:solidFill>
                <a:srgbClr val="646464"/>
              </a:solidFill>
              <a:latin typeface="Courier New"/>
            </a:endParaRPr>
          </a:p>
          <a:p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myMainProgram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de-CH" sz="22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= 0;</a:t>
            </a:r>
          </a:p>
          <a:p>
            <a:r>
              <a:rPr lang="en-US" sz="2200" b="1" dirty="0" smtClean="0">
                <a:solidFill>
                  <a:srgbClr val="7F0055"/>
                </a:solidFill>
                <a:latin typeface="Courier New"/>
              </a:rPr>
              <a:t>  for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2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en-US" sz="22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200" b="1" dirty="0" err="1" smtClean="0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(); x++) {</a:t>
            </a:r>
          </a:p>
          <a:p>
            <a:r>
              <a:rPr lang="de-CH" sz="2200" b="1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de-CH" sz="2200" b="1" dirty="0" err="1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de-CH" sz="22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.isLeaf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(x, 0)) {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++;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de-CH" sz="2200" b="1" dirty="0" smtClean="0">
                <a:solidFill>
                  <a:srgbClr val="0000C0"/>
                </a:solidFill>
                <a:latin typeface="Courier New"/>
              </a:rPr>
              <a:t>  </a:t>
            </a:r>
            <a:r>
              <a:rPr lang="de-CH" sz="2200" b="1" dirty="0" err="1" smtClean="0">
                <a:solidFill>
                  <a:srgbClr val="0000C0"/>
                </a:solidFill>
                <a:latin typeface="Courier New"/>
              </a:rPr>
              <a:t>tools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.showMessage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200" b="1" dirty="0" smtClean="0">
                <a:solidFill>
                  <a:srgbClr val="2A00FF"/>
                </a:solidFill>
                <a:latin typeface="Courier New"/>
              </a:rPr>
              <a:t>"Es hat "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+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de-CH" sz="2200" b="1" dirty="0" err="1" smtClean="0">
                <a:solidFill>
                  <a:srgbClr val="000000"/>
                </a:solidFill>
                <a:latin typeface="Courier New"/>
              </a:rPr>
              <a:t>anzahlKleeblaetter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 + </a:t>
            </a:r>
            <a:r>
              <a:rPr lang="de-CH" sz="2200" b="1" dirty="0" smtClean="0">
                <a:solidFill>
                  <a:srgbClr val="2A00FF"/>
                </a:solidFill>
                <a:latin typeface="Courier New"/>
              </a:rPr>
              <a:t>" Kleeblätter!"</a:t>
            </a:r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de-CH" sz="22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de-CH" sz="2200" b="1" dirty="0" smtClean="0"/>
          </a:p>
          <a:p>
            <a:endParaRPr lang="de-CH" sz="2200" b="1" dirty="0"/>
          </a:p>
        </p:txBody>
      </p:sp>
    </p:spTree>
    <p:extLst>
      <p:ext uri="{BB962C8B-B14F-4D97-AF65-F5344CB8AC3E}">
        <p14:creationId xmlns:p14="http://schemas.microsoft.com/office/powerpoint/2010/main" xmlns="" val="3534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Kleeblätter in einer Zeile zählen: </a:t>
            </a:r>
            <a:br>
              <a:rPr lang="de-CH" dirty="0"/>
            </a:br>
            <a:r>
              <a:rPr lang="de-CH" dirty="0"/>
              <a:t>Variablen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anzahlKleeblaetter</a:t>
            </a:r>
            <a:r>
              <a:rPr lang="de-CH" dirty="0"/>
              <a:t> = 0;</a:t>
            </a:r>
          </a:p>
          <a:p>
            <a:r>
              <a:rPr lang="de-CH" dirty="0" err="1"/>
              <a:t>anzahlKleeblaetter</a:t>
            </a:r>
            <a:r>
              <a:rPr lang="de-CH" dirty="0"/>
              <a:t>++;</a:t>
            </a:r>
          </a:p>
          <a:p>
            <a:endParaRPr lang="de-CH" dirty="0" smtClean="0"/>
          </a:p>
          <a:p>
            <a:r>
              <a:rPr lang="de-CH" dirty="0" smtClean="0"/>
              <a:t>Variablen </a:t>
            </a:r>
            <a:r>
              <a:rPr lang="de-CH" b="1" dirty="0" smtClean="0"/>
              <a:t>speichern Daten</a:t>
            </a:r>
            <a:r>
              <a:rPr lang="de-CH" dirty="0" smtClean="0"/>
              <a:t>. Sie sind von einem bestimmten Typ, im Beispiel oben Ganzzahl (</a:t>
            </a:r>
            <a:r>
              <a:rPr lang="de-CH" dirty="0" err="1" smtClean="0"/>
              <a:t>int</a:t>
            </a:r>
            <a:r>
              <a:rPr lang="de-CH" dirty="0" smtClean="0"/>
              <a:t>).</a:t>
            </a:r>
          </a:p>
          <a:p>
            <a:r>
              <a:rPr lang="de-CH" dirty="0" smtClean="0"/>
              <a:t>Variablen müssen </a:t>
            </a:r>
            <a:r>
              <a:rPr lang="de-CH" b="1" dirty="0" smtClean="0"/>
              <a:t>definiert</a:t>
            </a:r>
            <a:r>
              <a:rPr lang="de-CH" dirty="0" smtClean="0"/>
              <a:t> werden, d.h. ihr Typ muss festgelegt werden: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 smtClean="0"/>
              <a:t>anzahlKleeblaetter</a:t>
            </a:r>
            <a:r>
              <a:rPr lang="de-CH" dirty="0" smtClean="0"/>
              <a:t>.</a:t>
            </a:r>
          </a:p>
          <a:p>
            <a:r>
              <a:rPr lang="de-CH" dirty="0" smtClean="0"/>
              <a:t>Variablen müssen </a:t>
            </a:r>
            <a:r>
              <a:rPr lang="de-CH" b="1" dirty="0" smtClean="0"/>
              <a:t>initialisiert</a:t>
            </a:r>
            <a:r>
              <a:rPr lang="de-CH" dirty="0" smtClean="0"/>
              <a:t> werden, d.h. es muss ihnen ein erster Wert zugewiesen werden: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anzahlKleeblaetter</a:t>
            </a:r>
            <a:r>
              <a:rPr lang="de-CH" dirty="0"/>
              <a:t> = 0</a:t>
            </a:r>
            <a:r>
              <a:rPr lang="de-CH" dirty="0" smtClean="0"/>
              <a:t>;</a:t>
            </a:r>
          </a:p>
          <a:p>
            <a:r>
              <a:rPr lang="de-CH" dirty="0" smtClean="0"/>
              <a:t>Variablen können beliebig verändert werden: </a:t>
            </a:r>
            <a:br>
              <a:rPr lang="de-CH" dirty="0" smtClean="0"/>
            </a:br>
            <a:r>
              <a:rPr lang="de-CH" dirty="0" err="1" smtClean="0"/>
              <a:t>anzahlKleeblaetter</a:t>
            </a:r>
            <a:r>
              <a:rPr lang="de-CH" dirty="0" smtClean="0"/>
              <a:t>++;</a:t>
            </a:r>
            <a:br>
              <a:rPr lang="de-CH" dirty="0" smtClean="0"/>
            </a:br>
            <a:r>
              <a:rPr lang="de-CH" dirty="0" err="1" smtClean="0"/>
              <a:t>anzahlKleeblaetter</a:t>
            </a:r>
            <a:r>
              <a:rPr lang="de-CH" dirty="0" smtClean="0"/>
              <a:t> = </a:t>
            </a:r>
            <a:r>
              <a:rPr lang="de-CH" dirty="0" err="1" smtClean="0"/>
              <a:t>anzahlKleeblaetter</a:t>
            </a:r>
            <a:r>
              <a:rPr lang="de-CH" dirty="0" smtClean="0"/>
              <a:t>*10;</a:t>
            </a:r>
            <a:br>
              <a:rPr lang="de-CH" dirty="0" smtClean="0"/>
            </a:br>
            <a:r>
              <a:rPr lang="de-CH" dirty="0" smtClean="0"/>
              <a:t>…</a:t>
            </a:r>
          </a:p>
          <a:p>
            <a:endParaRPr lang="de-CH" dirty="0" smtClean="0"/>
          </a:p>
          <a:p>
            <a:endParaRPr lang="de-CH" dirty="0"/>
          </a:p>
          <a:p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xmlns="" val="233050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Kleeblätter in Welt zählen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8100"/>
          </a:xfrm>
        </p:spPr>
        <p:txBody>
          <a:bodyPr>
            <a:normAutofit/>
          </a:bodyPr>
          <a:lstStyle/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@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Override</a:t>
            </a:r>
            <a:endParaRPr lang="de-CH" sz="1400" b="1" dirty="0" smtClean="0">
              <a:solidFill>
                <a:schemeClr val="bg1">
                  <a:lumMod val="50000"/>
                </a:schemeClr>
              </a:solidFill>
              <a:latin typeface="Courier New"/>
            </a:endParaRPr>
          </a:p>
          <a:p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public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void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myMainProgram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() {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int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anzahlKleeblaetter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= 0;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for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(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int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y = 0; y &lt;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world.getSizeY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(); y++) {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 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anzahlKleeblaetter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=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anzahlKleeblaetter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+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zaehleKleeblaetter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(y);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}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tools.showMessage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("Es hat " +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anzahlKleeblaetter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+ " Kleeblätter!");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}</a:t>
            </a:r>
          </a:p>
          <a:p>
            <a:endParaRPr lang="de-CH" sz="1400" b="1" dirty="0" smtClean="0">
              <a:solidFill>
                <a:schemeClr val="bg1">
                  <a:lumMod val="50000"/>
                </a:schemeClr>
              </a:solidFill>
              <a:latin typeface="Courier New"/>
            </a:endParaRPr>
          </a:p>
          <a:p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int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zaehleKleeblaetter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(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int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y) {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int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anzahlKleeblaetter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= 0;</a:t>
            </a:r>
          </a:p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for (</a:t>
            </a:r>
            <a:r>
              <a:rPr lang="en-US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int</a:t>
            </a: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x = 0; x &lt; </a:t>
            </a:r>
            <a:r>
              <a:rPr lang="en-US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world.getSizeX</a:t>
            </a: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(); x++) {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 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if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(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world.isLeaf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(x, y)) {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   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anzahlKleeblaetter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++;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  }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}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return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 </a:t>
            </a:r>
            <a:r>
              <a:rPr lang="de-CH" sz="1400" b="1" dirty="0" err="1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anzahlKleeblaetter</a:t>
            </a:r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;</a:t>
            </a:r>
          </a:p>
          <a:p>
            <a:r>
              <a:rPr lang="de-CH" sz="1400" b="1" dirty="0" smtClean="0">
                <a:solidFill>
                  <a:schemeClr val="bg1">
                    <a:lumMod val="50000"/>
                  </a:schemeClr>
                </a:solidFill>
                <a:latin typeface="Courier New"/>
              </a:rPr>
              <a:t>}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429000"/>
            <a:ext cx="3302000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eck 4"/>
          <p:cNvSpPr/>
          <p:nvPr/>
        </p:nvSpPr>
        <p:spPr>
          <a:xfrm>
            <a:off x="5696396" y="3429000"/>
            <a:ext cx="3340100" cy="32893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1629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i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1521</Words>
  <Application>Microsoft Office PowerPoint</Application>
  <PresentationFormat>Bildschirmpräsentation (4:3)</PresentationFormat>
  <Paragraphs>265</Paragraphs>
  <Slides>23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Larissa</vt:lpstr>
      <vt:lpstr>Java programmieren mit JavaKara</vt:lpstr>
      <vt:lpstr>Kleeblätter in einer Zeile zählen</vt:lpstr>
      <vt:lpstr>Kleeblätter in einer Zeile zählen:  Zählschleife</vt:lpstr>
      <vt:lpstr>Kleeblätter in einer Zeile zählen:  Zählschleife</vt:lpstr>
      <vt:lpstr>Kleeblätter in einer Zeile zählen:  Bedingung</vt:lpstr>
      <vt:lpstr>Kleeblätter in einer Zeile zählen:  Bedingung</vt:lpstr>
      <vt:lpstr>Kleeblätter in einer Zeile zählen:  Variablen</vt:lpstr>
      <vt:lpstr>Kleeblätter in einer Zeile zählen:  Variablen</vt:lpstr>
      <vt:lpstr>Kleeblätter in Welt zählen</vt:lpstr>
      <vt:lpstr>Kleeblätter in Welt zählen: Methodendefinition</vt:lpstr>
      <vt:lpstr>Kleeblätter in Welt zählen: Methodendefinition, Parameter</vt:lpstr>
      <vt:lpstr>Kleeblätter in Welt zählen: Methodendefinition, Parameter</vt:lpstr>
      <vt:lpstr>Kleeblätter in Welt zählen: Methodenaufruf</vt:lpstr>
      <vt:lpstr>Kleeblätter in Welt zählen, Version 2: Doppelt geschachtelte Schleife</vt:lpstr>
      <vt:lpstr>Kleeblätter in Welt zählen, Version 3: Doppelt geschachtelte Schleife</vt:lpstr>
      <vt:lpstr>Säulendiagramm zeichnen:  Arrays</vt:lpstr>
      <vt:lpstr>Säulendiagramm zeichnen:  Arrays</vt:lpstr>
      <vt:lpstr>Säulendiagramm zeichnen:  Arrays als Parameter</vt:lpstr>
      <vt:lpstr>Säulendiagramm zeichnen:  Arrays als Parameter</vt:lpstr>
      <vt:lpstr>Säulendiagramm zeichnen:  Arrays als Parameter</vt:lpstr>
      <vt:lpstr>Die Welt von Kara: Zwei-dimensionaler Array (wie Tabelle)</vt:lpstr>
      <vt:lpstr>Die Welt von Kara: Zwei-dimensionaler Array (wie Tabelle)</vt:lpstr>
      <vt:lpstr>Es geht auch drei-dimensional...</vt:lpstr>
    </vt:vector>
  </TitlesOfParts>
  <Company>Evo Desserts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programmieren</dc:title>
  <dc:creator>Raimond Reichert</dc:creator>
  <cp:lastModifiedBy>User</cp:lastModifiedBy>
  <cp:revision>26</cp:revision>
  <dcterms:created xsi:type="dcterms:W3CDTF">2010-11-24T19:04:33Z</dcterms:created>
  <dcterms:modified xsi:type="dcterms:W3CDTF">2010-11-26T10:11:54Z</dcterms:modified>
</cp:coreProperties>
</file>