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301" r:id="rId3"/>
    <p:sldId id="302" r:id="rId4"/>
    <p:sldId id="303" r:id="rId5"/>
    <p:sldId id="304" r:id="rId6"/>
    <p:sldId id="306" r:id="rId7"/>
    <p:sldId id="307" r:id="rId8"/>
    <p:sldId id="320" r:id="rId9"/>
    <p:sldId id="321" r:id="rId10"/>
    <p:sldId id="322" r:id="rId11"/>
    <p:sldId id="323" r:id="rId12"/>
    <p:sldId id="308" r:id="rId13"/>
    <p:sldId id="324" r:id="rId14"/>
    <p:sldId id="309" r:id="rId15"/>
    <p:sldId id="311" r:id="rId16"/>
    <p:sldId id="335" r:id="rId17"/>
    <p:sldId id="336" r:id="rId18"/>
    <p:sldId id="337" r:id="rId19"/>
    <p:sldId id="334" r:id="rId20"/>
    <p:sldId id="338" r:id="rId21"/>
    <p:sldId id="312" r:id="rId22"/>
    <p:sldId id="313" r:id="rId23"/>
    <p:sldId id="315" r:id="rId24"/>
    <p:sldId id="316" r:id="rId25"/>
    <p:sldId id="325" r:id="rId26"/>
    <p:sldId id="332" r:id="rId27"/>
    <p:sldId id="326" r:id="rId28"/>
    <p:sldId id="317" r:id="rId29"/>
    <p:sldId id="318" r:id="rId30"/>
    <p:sldId id="319" r:id="rId31"/>
    <p:sldId id="290" r:id="rId32"/>
    <p:sldId id="340" r:id="rId33"/>
    <p:sldId id="350" r:id="rId34"/>
    <p:sldId id="341" r:id="rId35"/>
    <p:sldId id="327" r:id="rId36"/>
    <p:sldId id="345" r:id="rId37"/>
    <p:sldId id="346" r:id="rId38"/>
    <p:sldId id="339" r:id="rId39"/>
    <p:sldId id="328" r:id="rId40"/>
    <p:sldId id="383" r:id="rId41"/>
    <p:sldId id="381" r:id="rId42"/>
    <p:sldId id="384" r:id="rId43"/>
    <p:sldId id="385" r:id="rId44"/>
    <p:sldId id="386" r:id="rId45"/>
    <p:sldId id="387" r:id="rId46"/>
    <p:sldId id="388" r:id="rId47"/>
    <p:sldId id="389" r:id="rId48"/>
    <p:sldId id="330" r:id="rId49"/>
    <p:sldId id="296" r:id="rId50"/>
    <p:sldId id="390" r:id="rId51"/>
    <p:sldId id="391" r:id="rId52"/>
    <p:sldId id="298" r:id="rId53"/>
    <p:sldId id="299" r:id="rId54"/>
    <p:sldId id="300" r:id="rId55"/>
  </p:sldIdLst>
  <p:sldSz cx="9144000" cy="6858000" type="screen4x3"/>
  <p:notesSz cx="6794500" cy="9906000"/>
  <p:defaultTextStyle>
    <a:defPPr>
      <a:defRPr lang="en-GB"/>
    </a:defPPr>
    <a:lvl1pPr algn="l" rtl="0" fontAlgn="base">
      <a:spcBef>
        <a:spcPct val="50000"/>
      </a:spcBef>
      <a:spcAft>
        <a:spcPct val="0"/>
      </a:spcAft>
      <a:buClr>
        <a:schemeClr val="accent2"/>
      </a:buClr>
      <a:defRPr kern="1200">
        <a:solidFill>
          <a:schemeClr val="tx1"/>
        </a:solidFill>
        <a:latin typeface="TheSans Swisscom" pitchFamily="34" charset="0"/>
        <a:ea typeface="+mn-ea"/>
        <a:cs typeface="+mn-cs"/>
      </a:defRPr>
    </a:lvl1pPr>
    <a:lvl2pPr marL="457200" algn="l" rtl="0" fontAlgn="base">
      <a:spcBef>
        <a:spcPct val="50000"/>
      </a:spcBef>
      <a:spcAft>
        <a:spcPct val="0"/>
      </a:spcAft>
      <a:buClr>
        <a:schemeClr val="accent2"/>
      </a:buClr>
      <a:defRPr kern="1200">
        <a:solidFill>
          <a:schemeClr val="tx1"/>
        </a:solidFill>
        <a:latin typeface="TheSans Swisscom" pitchFamily="34" charset="0"/>
        <a:ea typeface="+mn-ea"/>
        <a:cs typeface="+mn-cs"/>
      </a:defRPr>
    </a:lvl2pPr>
    <a:lvl3pPr marL="914400" algn="l" rtl="0" fontAlgn="base">
      <a:spcBef>
        <a:spcPct val="50000"/>
      </a:spcBef>
      <a:spcAft>
        <a:spcPct val="0"/>
      </a:spcAft>
      <a:buClr>
        <a:schemeClr val="accent2"/>
      </a:buClr>
      <a:defRPr kern="1200">
        <a:solidFill>
          <a:schemeClr val="tx1"/>
        </a:solidFill>
        <a:latin typeface="TheSans Swisscom" pitchFamily="34" charset="0"/>
        <a:ea typeface="+mn-ea"/>
        <a:cs typeface="+mn-cs"/>
      </a:defRPr>
    </a:lvl3pPr>
    <a:lvl4pPr marL="1371600" algn="l" rtl="0" fontAlgn="base">
      <a:spcBef>
        <a:spcPct val="50000"/>
      </a:spcBef>
      <a:spcAft>
        <a:spcPct val="0"/>
      </a:spcAft>
      <a:buClr>
        <a:schemeClr val="accent2"/>
      </a:buClr>
      <a:defRPr kern="1200">
        <a:solidFill>
          <a:schemeClr val="tx1"/>
        </a:solidFill>
        <a:latin typeface="TheSans Swisscom" pitchFamily="34" charset="0"/>
        <a:ea typeface="+mn-ea"/>
        <a:cs typeface="+mn-cs"/>
      </a:defRPr>
    </a:lvl4pPr>
    <a:lvl5pPr marL="1828800" algn="l" rtl="0" fontAlgn="base">
      <a:spcBef>
        <a:spcPct val="50000"/>
      </a:spcBef>
      <a:spcAft>
        <a:spcPct val="0"/>
      </a:spcAft>
      <a:buClr>
        <a:schemeClr val="accent2"/>
      </a:buClr>
      <a:defRPr kern="1200">
        <a:solidFill>
          <a:schemeClr val="tx1"/>
        </a:solidFill>
        <a:latin typeface="TheSans Swisscom" pitchFamily="34" charset="0"/>
        <a:ea typeface="+mn-ea"/>
        <a:cs typeface="+mn-cs"/>
      </a:defRPr>
    </a:lvl5pPr>
    <a:lvl6pPr marL="2286000" algn="l" defTabSz="914400" rtl="0" eaLnBrk="1" latinLnBrk="0" hangingPunct="1">
      <a:defRPr kern="1200">
        <a:solidFill>
          <a:schemeClr val="tx1"/>
        </a:solidFill>
        <a:latin typeface="TheSans Swisscom" pitchFamily="34" charset="0"/>
        <a:ea typeface="+mn-ea"/>
        <a:cs typeface="+mn-cs"/>
      </a:defRPr>
    </a:lvl6pPr>
    <a:lvl7pPr marL="2743200" algn="l" defTabSz="914400" rtl="0" eaLnBrk="1" latinLnBrk="0" hangingPunct="1">
      <a:defRPr kern="1200">
        <a:solidFill>
          <a:schemeClr val="tx1"/>
        </a:solidFill>
        <a:latin typeface="TheSans Swisscom" pitchFamily="34" charset="0"/>
        <a:ea typeface="+mn-ea"/>
        <a:cs typeface="+mn-cs"/>
      </a:defRPr>
    </a:lvl7pPr>
    <a:lvl8pPr marL="3200400" algn="l" defTabSz="914400" rtl="0" eaLnBrk="1" latinLnBrk="0" hangingPunct="1">
      <a:defRPr kern="1200">
        <a:solidFill>
          <a:schemeClr val="tx1"/>
        </a:solidFill>
        <a:latin typeface="TheSans Swisscom" pitchFamily="34" charset="0"/>
        <a:ea typeface="+mn-ea"/>
        <a:cs typeface="+mn-cs"/>
      </a:defRPr>
    </a:lvl8pPr>
    <a:lvl9pPr marL="3657600" algn="l" defTabSz="914400" rtl="0" eaLnBrk="1" latinLnBrk="0" hangingPunct="1">
      <a:defRPr kern="1200">
        <a:solidFill>
          <a:schemeClr val="tx1"/>
        </a:solidFill>
        <a:latin typeface="TheSans Swisscom"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00"/>
    <a:srgbClr val="FFCC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6069" autoAdjust="0"/>
  </p:normalViewPr>
  <p:slideViewPr>
    <p:cSldViewPr showGuides="1">
      <p:cViewPr varScale="1">
        <p:scale>
          <a:sx n="109" d="100"/>
          <a:sy n="109" d="100"/>
        </p:scale>
        <p:origin x="-1632" y="-72"/>
      </p:cViewPr>
      <p:guideLst>
        <p:guide orient="horz"/>
        <p:guide pos="340"/>
      </p:guideLst>
    </p:cSldViewPr>
  </p:slideViewPr>
  <p:notesTextViewPr>
    <p:cViewPr>
      <p:scale>
        <a:sx n="100" d="100"/>
        <a:sy n="100" d="100"/>
      </p:scale>
      <p:origin x="0" y="0"/>
    </p:cViewPr>
  </p:notesTextViewPr>
  <p:sorterViewPr>
    <p:cViewPr>
      <p:scale>
        <a:sx n="66" d="100"/>
        <a:sy n="66" d="100"/>
      </p:scale>
      <p:origin x="0" y="372"/>
    </p:cViewPr>
  </p:sorterViewPr>
  <p:notesViewPr>
    <p:cSldViewPr showGuides="1">
      <p:cViewPr varScale="1">
        <p:scale>
          <a:sx n="72" d="100"/>
          <a:sy n="72" d="100"/>
        </p:scale>
        <p:origin x="-2076" y="-10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defRPr sz="1200">
                <a:latin typeface="Arial" charset="0"/>
              </a:defRPr>
            </a:lvl1pPr>
          </a:lstStyle>
          <a:p>
            <a:endParaRPr lang="en-GB"/>
          </a:p>
        </p:txBody>
      </p:sp>
      <p:sp>
        <p:nvSpPr>
          <p:cNvPr id="45059" name="Rectangle 3"/>
          <p:cNvSpPr>
            <a:spLocks noGrp="1" noChangeArrowheads="1"/>
          </p:cNvSpPr>
          <p:nvPr>
            <p:ph type="dt" sz="quarter" idx="1"/>
          </p:nvPr>
        </p:nvSpPr>
        <p:spPr bwMode="auto">
          <a:xfrm>
            <a:off x="384810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defRPr sz="1200">
                <a:latin typeface="Arial" charset="0"/>
              </a:defRPr>
            </a:lvl1pPr>
          </a:lstStyle>
          <a:p>
            <a:endParaRPr lang="en-GB"/>
          </a:p>
        </p:txBody>
      </p:sp>
      <p:sp>
        <p:nvSpPr>
          <p:cNvPr id="45060" name="Rectangle 4"/>
          <p:cNvSpPr>
            <a:spLocks noGrp="1" noChangeArrowheads="1"/>
          </p:cNvSpPr>
          <p:nvPr>
            <p:ph type="ftr" sz="quarter" idx="2"/>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defRPr sz="1200">
                <a:latin typeface="Arial" charset="0"/>
              </a:defRPr>
            </a:lvl1pPr>
          </a:lstStyle>
          <a:p>
            <a:endParaRPr lang="en-GB"/>
          </a:p>
        </p:txBody>
      </p:sp>
      <p:sp>
        <p:nvSpPr>
          <p:cNvPr id="45061" name="Rectangle 5"/>
          <p:cNvSpPr>
            <a:spLocks noGrp="1" noChangeArrowheads="1"/>
          </p:cNvSpPr>
          <p:nvPr>
            <p:ph type="sldNum" sz="quarter" idx="3"/>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defRPr sz="1200">
                <a:latin typeface="Arial" charset="0"/>
              </a:defRPr>
            </a:lvl1pPr>
          </a:lstStyle>
          <a:p>
            <a:fld id="{6CF958D6-F83C-4D8A-950F-5F59D7A4AC9D}" type="slidenum">
              <a:rPr lang="en-GB"/>
              <a:pPr/>
              <a:t>‹Nr.›</a:t>
            </a:fld>
            <a:endParaRPr lang="en-GB"/>
          </a:p>
        </p:txBody>
      </p:sp>
    </p:spTree>
    <p:extLst>
      <p:ext uri="{BB962C8B-B14F-4D97-AF65-F5344CB8AC3E}">
        <p14:creationId xmlns:p14="http://schemas.microsoft.com/office/powerpoint/2010/main" val="429845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Rot="1" noChangeAspect="1" noChangeArrowheads="1" noTextEdit="1"/>
          </p:cNvSpPr>
          <p:nvPr>
            <p:ph type="sldImg" idx="2"/>
          </p:nvPr>
        </p:nvSpPr>
        <p:spPr bwMode="auto">
          <a:xfrm>
            <a:off x="928688"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13834533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heSans Swisscom Light" pitchFamily="34" charset="0"/>
        <a:ea typeface="+mn-ea"/>
        <a:cs typeface="+mn-cs"/>
      </a:defRPr>
    </a:lvl1pPr>
    <a:lvl2pPr marL="457200" algn="l" rtl="0" fontAlgn="base">
      <a:spcBef>
        <a:spcPct val="30000"/>
      </a:spcBef>
      <a:spcAft>
        <a:spcPct val="0"/>
      </a:spcAft>
      <a:defRPr sz="1200" kern="1200">
        <a:solidFill>
          <a:schemeClr val="tx1"/>
        </a:solidFill>
        <a:latin typeface="TheSans Swisscom Light" pitchFamily="34" charset="0"/>
        <a:ea typeface="+mn-ea"/>
        <a:cs typeface="+mn-cs"/>
      </a:defRPr>
    </a:lvl2pPr>
    <a:lvl3pPr marL="914400" algn="l" rtl="0" fontAlgn="base">
      <a:spcBef>
        <a:spcPct val="30000"/>
      </a:spcBef>
      <a:spcAft>
        <a:spcPct val="0"/>
      </a:spcAft>
      <a:defRPr sz="1200" kern="1200">
        <a:solidFill>
          <a:schemeClr val="tx1"/>
        </a:solidFill>
        <a:latin typeface="TheSans Swisscom Light" pitchFamily="34" charset="0"/>
        <a:ea typeface="+mn-ea"/>
        <a:cs typeface="+mn-cs"/>
      </a:defRPr>
    </a:lvl3pPr>
    <a:lvl4pPr marL="1371600" algn="l" rtl="0" fontAlgn="base">
      <a:spcBef>
        <a:spcPct val="30000"/>
      </a:spcBef>
      <a:spcAft>
        <a:spcPct val="0"/>
      </a:spcAft>
      <a:defRPr sz="1200" kern="1200">
        <a:solidFill>
          <a:schemeClr val="tx1"/>
        </a:solidFill>
        <a:latin typeface="TheSans Swisscom Light" pitchFamily="34" charset="0"/>
        <a:ea typeface="+mn-ea"/>
        <a:cs typeface="+mn-cs"/>
      </a:defRPr>
    </a:lvl4pPr>
    <a:lvl5pPr marL="1828800" algn="l" rtl="0" fontAlgn="base">
      <a:spcBef>
        <a:spcPct val="30000"/>
      </a:spcBef>
      <a:spcAft>
        <a:spcPct val="0"/>
      </a:spcAft>
      <a:defRPr sz="1200" kern="1200">
        <a:solidFill>
          <a:schemeClr val="tx1"/>
        </a:solidFill>
        <a:latin typeface="TheSans Swisscom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9" name="Line 9"/>
          <p:cNvSpPr>
            <a:spLocks noChangeShapeType="1"/>
          </p:cNvSpPr>
          <p:nvPr userDrawn="1"/>
        </p:nvSpPr>
        <p:spPr bwMode="auto">
          <a:xfrm>
            <a:off x="8675688" y="13985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iming>
    <p:tnLst>
      <p:par>
        <p:cTn id="1" dur="indefinite" restart="never" nodeType="tmRoot"/>
      </p:par>
    </p:tnLst>
  </p:timing>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p:txBody>
          <a:bodyPr/>
          <a:lstStyle/>
          <a:p>
            <a:r>
              <a:rPr lang="de-CH"/>
              <a:t>Entscheidungstabellen als Kommunikationsmittel</a:t>
            </a:r>
          </a:p>
        </p:txBody>
      </p:sp>
      <p:sp>
        <p:nvSpPr>
          <p:cNvPr id="143363" name="Rectangle 3"/>
          <p:cNvSpPr>
            <a:spLocks noGrp="1" noChangeArrowheads="1"/>
          </p:cNvSpPr>
          <p:nvPr>
            <p:ph type="subTitle" idx="1"/>
          </p:nvPr>
        </p:nvSpPr>
        <p:spPr/>
        <p:txBody>
          <a:bodyPr/>
          <a:lstStyle/>
          <a:p>
            <a:r>
              <a:rPr lang="en-GB" dirty="0" err="1"/>
              <a:t>Raimond</a:t>
            </a:r>
            <a:r>
              <a:rPr lang="en-GB" dirty="0"/>
              <a:t> </a:t>
            </a:r>
            <a:r>
              <a:rPr lang="en-GB" dirty="0" smtClean="0"/>
              <a:t>Reichert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fontScale="90000"/>
          </a:bodyPr>
          <a:lstStyle/>
          <a:p>
            <a:r>
              <a:rPr lang="de-CH"/>
              <a:t>Beispiel Spitalbesuch</a:t>
            </a:r>
            <a:br>
              <a:rPr lang="de-CH"/>
            </a:br>
            <a:r>
              <a:rPr lang="de-CH"/>
              <a:t>Die Regeln in Textform</a:t>
            </a:r>
          </a:p>
        </p:txBody>
      </p:sp>
      <p:sp>
        <p:nvSpPr>
          <p:cNvPr id="378883" name="Rectangle 3"/>
          <p:cNvSpPr>
            <a:spLocks noGrp="1" noChangeArrowheads="1"/>
          </p:cNvSpPr>
          <p:nvPr>
            <p:ph idx="1"/>
          </p:nvPr>
        </p:nvSpPr>
        <p:spPr/>
        <p:txBody>
          <a:bodyPr/>
          <a:lstStyle/>
          <a:p>
            <a:pPr marL="0" indent="0">
              <a:buFont typeface="Wingdings" pitchFamily="2" charset="2"/>
              <a:buNone/>
            </a:pPr>
            <a:r>
              <a:rPr lang="de-CH"/>
              <a:t>Bereichsleiter Schmid möchte eine Mitarbeiterin im Krankenhaus besuchen. Er informiert sich telefonisch an der Information über die Besuchsmöglichkeiten und erhält folgende Antwort: </a:t>
            </a:r>
          </a:p>
          <a:p>
            <a:pPr marL="0" indent="0">
              <a:buFont typeface="Wingdings" pitchFamily="2" charset="2"/>
              <a:buNone/>
            </a:pPr>
            <a:r>
              <a:rPr lang="de-CH" sz="2200"/>
              <a:t>Die Patientin kann ohne Einschränkungen innerhalb der Besuchszeit besucht werden, sofern keine ansteckende Krankheit vorliegt. Außerhalb der Besuchszeit ist eine Schwester als Begleitung erforderlich. Falls die Patientin eine ansteckende Krankheit hat, werden Besuche ganz abgelehnt. </a:t>
            </a:r>
          </a:p>
        </p:txBody>
      </p:sp>
      <p:sp>
        <p:nvSpPr>
          <p:cNvPr id="7"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normAutofit fontScale="90000"/>
          </a:bodyPr>
          <a:lstStyle/>
          <a:p>
            <a:r>
              <a:rPr lang="de-CH"/>
              <a:t>Beispiel Spitalbesuch</a:t>
            </a:r>
            <a:br>
              <a:rPr lang="de-CH"/>
            </a:br>
            <a:r>
              <a:rPr lang="de-CH"/>
              <a:t>Implementation der Regeln in Code</a:t>
            </a:r>
          </a:p>
        </p:txBody>
      </p:sp>
      <p:sp>
        <p:nvSpPr>
          <p:cNvPr id="379907" name="Rectangle 3"/>
          <p:cNvSpPr>
            <a:spLocks noGrp="1" noChangeArrowheads="1"/>
          </p:cNvSpPr>
          <p:nvPr>
            <p:ph idx="1"/>
          </p:nvPr>
        </p:nvSpPr>
        <p:spPr>
          <a:xfrm>
            <a:off x="484460" y="1771650"/>
            <a:ext cx="7327900" cy="4537075"/>
          </a:xfrm>
        </p:spPr>
        <p:txBody>
          <a:bodyPr/>
          <a:lstStyle/>
          <a:p>
            <a:pPr marL="0" indent="0" defTabSz="355600">
              <a:buFont typeface="Wingdings" pitchFamily="2" charset="2"/>
              <a:buNone/>
            </a:pPr>
            <a:r>
              <a:rPr lang="de-CH" sz="1600" dirty="0">
                <a:latin typeface="Courier New" pitchFamily="49" charset="0"/>
              </a:rPr>
              <a:t>/* Besuchszeit besucht werden, sofern keine ansteckende Krankheit vorliegt. Außerhalb der Besuchszeit ist eine Schwester als Begleitung erforderlich. Falls die Patientin eine ansteckende Krankheit hat, werden Besuche ganz abgelehnt. */</a:t>
            </a:r>
            <a:br>
              <a:rPr lang="de-CH" sz="1600" dirty="0">
                <a:latin typeface="Courier New" pitchFamily="49" charset="0"/>
              </a:rPr>
            </a:br>
            <a:endParaRPr lang="de-CH" sz="1600" dirty="0">
              <a:latin typeface="Courier New" pitchFamily="49" charset="0"/>
            </a:endParaRPr>
          </a:p>
          <a:p>
            <a:pPr marL="0" indent="0" defTabSz="355600">
              <a:buFont typeface="Wingdings" pitchFamily="2" charset="2"/>
              <a:buNone/>
            </a:pPr>
            <a:r>
              <a:rPr lang="de-CH" sz="1600" b="1" dirty="0" err="1">
                <a:latin typeface="Courier New" pitchFamily="49" charset="0"/>
              </a:rPr>
              <a:t>if</a:t>
            </a:r>
            <a:r>
              <a:rPr lang="de-CH" sz="1600" b="1" dirty="0">
                <a:latin typeface="Courier New" pitchFamily="49" charset="0"/>
              </a:rPr>
              <a:t> (</a:t>
            </a:r>
            <a:r>
              <a:rPr lang="de-CH" sz="1600" b="1" dirty="0" err="1">
                <a:latin typeface="Courier New" pitchFamily="49" charset="0"/>
              </a:rPr>
              <a:t>patientin.hatAnsteckendeKrankheit</a:t>
            </a:r>
            <a:r>
              <a:rPr lang="de-CH" sz="1600" b="1" dirty="0">
                <a:latin typeface="Courier New" pitchFamily="49" charset="0"/>
              </a:rPr>
              <a:t>() {</a:t>
            </a:r>
          </a:p>
          <a:p>
            <a:pPr marL="0" indent="0" defTabSz="355600">
              <a:buFont typeface="Wingdings" pitchFamily="2" charset="2"/>
              <a:buNone/>
            </a:pPr>
            <a:r>
              <a:rPr lang="de-CH" sz="1600" b="1" dirty="0">
                <a:latin typeface="Courier New" pitchFamily="49" charset="0"/>
              </a:rPr>
              <a:t>	</a:t>
            </a:r>
            <a:r>
              <a:rPr lang="de-CH" sz="1600" b="1" dirty="0" err="1">
                <a:latin typeface="Courier New" pitchFamily="49" charset="0"/>
              </a:rPr>
              <a:t>besuch.ablehnen</a:t>
            </a:r>
            <a:r>
              <a:rPr lang="de-CH" sz="1600" b="1" dirty="0">
                <a:latin typeface="Courier New" pitchFamily="49" charset="0"/>
              </a:rPr>
              <a:t>();</a:t>
            </a:r>
          </a:p>
          <a:p>
            <a:pPr marL="0" indent="0" defTabSz="355600">
              <a:buFont typeface="Wingdings" pitchFamily="2" charset="2"/>
              <a:buNone/>
            </a:pPr>
            <a:r>
              <a:rPr lang="de-CH" sz="1600" b="1" dirty="0">
                <a:latin typeface="Courier New" pitchFamily="49" charset="0"/>
              </a:rPr>
              <a:t>}</a:t>
            </a:r>
          </a:p>
          <a:p>
            <a:pPr marL="0" indent="0" defTabSz="355600">
              <a:buFont typeface="Wingdings" pitchFamily="2" charset="2"/>
              <a:buNone/>
            </a:pPr>
            <a:r>
              <a:rPr lang="de-CH" sz="1600" b="1" dirty="0" err="1">
                <a:latin typeface="Courier New" pitchFamily="49" charset="0"/>
              </a:rPr>
              <a:t>else</a:t>
            </a:r>
            <a:r>
              <a:rPr lang="de-CH" sz="1600" b="1" dirty="0">
                <a:latin typeface="Courier New" pitchFamily="49" charset="0"/>
              </a:rPr>
              <a:t> {</a:t>
            </a:r>
          </a:p>
          <a:p>
            <a:pPr marL="0" indent="0" defTabSz="355600">
              <a:buFont typeface="Wingdings" pitchFamily="2" charset="2"/>
              <a:buNone/>
            </a:pPr>
            <a:r>
              <a:rPr lang="de-CH" sz="1600" b="1" dirty="0">
                <a:latin typeface="Courier New" pitchFamily="49" charset="0"/>
              </a:rPr>
              <a:t>	</a:t>
            </a:r>
            <a:r>
              <a:rPr lang="de-CH" sz="1600" b="1" dirty="0" err="1">
                <a:latin typeface="Courier New" pitchFamily="49" charset="0"/>
              </a:rPr>
              <a:t>if</a:t>
            </a:r>
            <a:r>
              <a:rPr lang="de-CH" sz="1600" b="1" dirty="0">
                <a:latin typeface="Courier New" pitchFamily="49" charset="0"/>
              </a:rPr>
              <a:t> (</a:t>
            </a:r>
            <a:r>
              <a:rPr lang="de-CH" sz="1600" b="1" dirty="0" err="1">
                <a:latin typeface="Courier New" pitchFamily="49" charset="0"/>
              </a:rPr>
              <a:t>besuch.innerhalbBesuchszeit</a:t>
            </a:r>
            <a:r>
              <a:rPr lang="de-CH" sz="1600" b="1" dirty="0">
                <a:latin typeface="Courier New" pitchFamily="49" charset="0"/>
              </a:rPr>
              <a:t>()) {</a:t>
            </a:r>
          </a:p>
          <a:p>
            <a:pPr marL="0" indent="0" defTabSz="355600">
              <a:buFont typeface="Wingdings" pitchFamily="2" charset="2"/>
              <a:buNone/>
            </a:pPr>
            <a:r>
              <a:rPr lang="de-CH" sz="1600" b="1" dirty="0">
                <a:latin typeface="Courier New" pitchFamily="49" charset="0"/>
              </a:rPr>
              <a:t>		</a:t>
            </a:r>
            <a:r>
              <a:rPr lang="de-CH" sz="1600" b="1" dirty="0" err="1">
                <a:latin typeface="Courier New" pitchFamily="49" charset="0"/>
              </a:rPr>
              <a:t>besuch.erlauben</a:t>
            </a:r>
            <a:r>
              <a:rPr lang="de-CH" sz="1600" b="1" dirty="0">
                <a:latin typeface="Courier New" pitchFamily="49" charset="0"/>
              </a:rPr>
              <a:t>();</a:t>
            </a:r>
          </a:p>
          <a:p>
            <a:pPr marL="0" indent="0" defTabSz="355600">
              <a:buFont typeface="Wingdings" pitchFamily="2" charset="2"/>
              <a:buNone/>
            </a:pPr>
            <a:r>
              <a:rPr lang="de-CH" sz="1600" b="1" dirty="0">
                <a:latin typeface="Courier New" pitchFamily="49" charset="0"/>
              </a:rPr>
              <a:t>	}</a:t>
            </a:r>
          </a:p>
          <a:p>
            <a:pPr marL="0" indent="0" defTabSz="355600">
              <a:buFont typeface="Wingdings" pitchFamily="2" charset="2"/>
              <a:buNone/>
            </a:pPr>
            <a:r>
              <a:rPr lang="de-CH" sz="1600" b="1" dirty="0">
                <a:latin typeface="Courier New" pitchFamily="49" charset="0"/>
              </a:rPr>
              <a:t>	</a:t>
            </a:r>
            <a:r>
              <a:rPr lang="de-CH" sz="1600" b="1" dirty="0" err="1">
                <a:latin typeface="Courier New" pitchFamily="49" charset="0"/>
              </a:rPr>
              <a:t>else</a:t>
            </a:r>
            <a:r>
              <a:rPr lang="de-CH" sz="1600" b="1" dirty="0">
                <a:latin typeface="Courier New" pitchFamily="49" charset="0"/>
              </a:rPr>
              <a:t> {</a:t>
            </a:r>
          </a:p>
          <a:p>
            <a:pPr marL="0" indent="0" defTabSz="355600">
              <a:buFont typeface="Wingdings" pitchFamily="2" charset="2"/>
              <a:buNone/>
            </a:pPr>
            <a:r>
              <a:rPr lang="de-CH" sz="1600" b="1" dirty="0">
                <a:latin typeface="Courier New" pitchFamily="49" charset="0"/>
              </a:rPr>
              <a:t>		</a:t>
            </a:r>
            <a:r>
              <a:rPr lang="de-CH" sz="1600" b="1" dirty="0" err="1">
                <a:latin typeface="Courier New" pitchFamily="49" charset="0"/>
              </a:rPr>
              <a:t>besuch.erlaubenInBegleitungSchwester</a:t>
            </a:r>
            <a:r>
              <a:rPr lang="de-CH" sz="1600" b="1" dirty="0">
                <a:latin typeface="Courier New" pitchFamily="49" charset="0"/>
              </a:rPr>
              <a:t>();</a:t>
            </a:r>
          </a:p>
          <a:p>
            <a:pPr marL="0" indent="0" defTabSz="355600">
              <a:buFont typeface="Wingdings" pitchFamily="2" charset="2"/>
              <a:buNone/>
            </a:pPr>
            <a:r>
              <a:rPr lang="de-CH" sz="1600" b="1" dirty="0">
                <a:latin typeface="Courier New" pitchFamily="49" charset="0"/>
              </a:rPr>
              <a:t>	}</a:t>
            </a:r>
          </a:p>
          <a:p>
            <a:pPr marL="0" indent="0" defTabSz="355600">
              <a:buFont typeface="Wingdings" pitchFamily="2" charset="2"/>
              <a:buNone/>
            </a:pPr>
            <a:r>
              <a:rPr lang="de-CH" sz="1600" b="1" dirty="0">
                <a:latin typeface="Courier New" pitchFamily="49" charset="0"/>
              </a:rPr>
              <a:t>}</a:t>
            </a:r>
          </a:p>
        </p:txBody>
      </p:sp>
      <p:sp>
        <p:nvSpPr>
          <p:cNvPr id="7"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normAutofit fontScale="90000"/>
          </a:bodyPr>
          <a:lstStyle/>
          <a:p>
            <a:r>
              <a:rPr lang="de-CH"/>
              <a:t>Beispiel Spitalbesuch</a:t>
            </a:r>
            <a:br>
              <a:rPr lang="de-CH"/>
            </a:br>
            <a:r>
              <a:rPr lang="de-CH"/>
              <a:t>Die Regeln in Textform</a:t>
            </a:r>
          </a:p>
        </p:txBody>
      </p:sp>
      <p:sp>
        <p:nvSpPr>
          <p:cNvPr id="364547" name="Rectangle 3"/>
          <p:cNvSpPr>
            <a:spLocks noGrp="1" noChangeArrowheads="1"/>
          </p:cNvSpPr>
          <p:nvPr>
            <p:ph idx="1"/>
          </p:nvPr>
        </p:nvSpPr>
        <p:spPr/>
        <p:txBody>
          <a:bodyPr>
            <a:normAutofit fontScale="92500" lnSpcReduction="10000"/>
          </a:bodyPr>
          <a:lstStyle/>
          <a:p>
            <a:pPr marL="0" indent="0">
              <a:buFont typeface="Wingdings" pitchFamily="2" charset="2"/>
              <a:buNone/>
            </a:pPr>
            <a:r>
              <a:rPr lang="de-CH"/>
              <a:t>Bereichsleiter Schmid möchte eine Mitarbeiterin im Krankenhaus besuchen. Er informiert sich telefonisch an der Information über die Besuchsmöglichkeiten und erhält folgende Antwort: </a:t>
            </a:r>
          </a:p>
          <a:p>
            <a:pPr marL="0" indent="0">
              <a:buFont typeface="Wingdings" pitchFamily="2" charset="2"/>
              <a:buNone/>
            </a:pPr>
            <a:r>
              <a:rPr lang="de-CH" sz="2200"/>
              <a:t>Die Patientin kann ohne Einschränkungen innerhalb der Besuchszeit besucht werden, sofern keine ansteckende Krankheit vorliegt und sie kein Fieber hat. Außerhalb der Besuchszeit ist in diesem Fall eine Schwester als Begleitung erforderlich. Falls die Patientin eine ansteckende Krankheit hat, werden Besuche ganz abgelehnt. Wenn die Krankheit nicht ansteckend ist, die Patientin aber Fieber hat, darf der Besuch innerhalb der Besuchszeit maximal 30 Minuten betragen, außerhalb der Besuchszeit dürfen Patienten mit Fieber nicht besucht werden.</a:t>
            </a:r>
          </a:p>
        </p:txBody>
      </p:sp>
      <p:sp>
        <p:nvSpPr>
          <p:cNvPr id="7"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normAutofit fontScale="90000"/>
          </a:bodyPr>
          <a:lstStyle/>
          <a:p>
            <a:r>
              <a:rPr lang="de-CH" dirty="0"/>
              <a:t>Beispiel Spitalbesuch</a:t>
            </a:r>
            <a:br>
              <a:rPr lang="de-CH" dirty="0"/>
            </a:br>
            <a:r>
              <a:rPr lang="de-CH" dirty="0"/>
              <a:t>Implementation der Regeln in Code</a:t>
            </a:r>
          </a:p>
        </p:txBody>
      </p:sp>
      <p:sp>
        <p:nvSpPr>
          <p:cNvPr id="380931" name="Rectangle 3"/>
          <p:cNvSpPr>
            <a:spLocks noGrp="1" noChangeArrowheads="1"/>
          </p:cNvSpPr>
          <p:nvPr>
            <p:ph idx="1"/>
          </p:nvPr>
        </p:nvSpPr>
        <p:spPr>
          <a:xfrm>
            <a:off x="484460" y="1557338"/>
            <a:ext cx="7327900" cy="4895850"/>
          </a:xfrm>
        </p:spPr>
        <p:txBody>
          <a:bodyPr/>
          <a:lstStyle/>
          <a:p>
            <a:pPr marL="0" indent="0" defTabSz="355600">
              <a:buFont typeface="Wingdings" pitchFamily="2" charset="2"/>
              <a:buNone/>
            </a:pPr>
            <a:r>
              <a:rPr lang="de-CH" sz="1200" b="1" dirty="0" err="1">
                <a:latin typeface="Courier New" pitchFamily="49" charset="0"/>
              </a:rPr>
              <a:t>if</a:t>
            </a:r>
            <a:r>
              <a:rPr lang="de-CH" sz="1200" b="1" dirty="0">
                <a:latin typeface="Courier New" pitchFamily="49" charset="0"/>
              </a:rPr>
              <a:t> (</a:t>
            </a:r>
            <a:r>
              <a:rPr lang="de-CH" sz="1200" b="1" dirty="0" err="1">
                <a:latin typeface="Courier New" pitchFamily="49" charset="0"/>
              </a:rPr>
              <a:t>patientin.hatAnsteckendeKrankheit</a:t>
            </a:r>
            <a:r>
              <a:rPr lang="de-CH" sz="1200" b="1" dirty="0">
                <a:latin typeface="Courier New" pitchFamily="49" charset="0"/>
              </a:rPr>
              <a:t>() {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besuch.ablehnen</a:t>
            </a: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a:t>
            </a:r>
          </a:p>
          <a:p>
            <a:pPr marL="0" indent="0" defTabSz="355600">
              <a:buFont typeface="Wingdings" pitchFamily="2" charset="2"/>
              <a:buNone/>
            </a:pPr>
            <a:r>
              <a:rPr lang="de-CH" sz="1200" b="1" dirty="0" err="1">
                <a:latin typeface="Courier New" pitchFamily="49" charset="0"/>
              </a:rPr>
              <a:t>else</a:t>
            </a:r>
            <a:r>
              <a:rPr lang="de-CH" sz="1200" b="1" dirty="0">
                <a:latin typeface="Courier New" pitchFamily="49" charset="0"/>
              </a:rPr>
              <a:t> </a:t>
            </a:r>
            <a:r>
              <a:rPr lang="de-CH" sz="1200" b="1" i="1" dirty="0">
                <a:latin typeface="Courier New" pitchFamily="49" charset="0"/>
              </a:rPr>
              <a:t>/* Patientin hat keine ansteckende Krankheit */</a:t>
            </a:r>
            <a:r>
              <a:rPr lang="de-CH" sz="1200" b="1" dirty="0">
                <a:latin typeface="Courier New" pitchFamily="49" charset="0"/>
              </a:rPr>
              <a:t> {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if</a:t>
            </a:r>
            <a:r>
              <a:rPr lang="de-CH" sz="1200" b="1" dirty="0">
                <a:latin typeface="Courier New" pitchFamily="49" charset="0"/>
              </a:rPr>
              <a:t> (</a:t>
            </a:r>
            <a:r>
              <a:rPr lang="de-CH" sz="1200" b="1" dirty="0" err="1">
                <a:latin typeface="Courier New" pitchFamily="49" charset="0"/>
              </a:rPr>
              <a:t>patientin.hatFieber</a:t>
            </a: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if</a:t>
            </a:r>
            <a:r>
              <a:rPr lang="de-CH" sz="1200" b="1" dirty="0">
                <a:latin typeface="Courier New" pitchFamily="49" charset="0"/>
              </a:rPr>
              <a:t> (</a:t>
            </a:r>
            <a:r>
              <a:rPr lang="de-CH" sz="1200" b="1" dirty="0" err="1">
                <a:latin typeface="Courier New" pitchFamily="49" charset="0"/>
              </a:rPr>
              <a:t>besuch.innerhalbBesuchszeit</a:t>
            </a:r>
            <a:r>
              <a:rPr lang="de-CH" sz="1200" b="1" dirty="0">
                <a:latin typeface="Courier New" pitchFamily="49" charset="0"/>
              </a:rPr>
              <a:t>()) { </a:t>
            </a:r>
          </a:p>
          <a:p>
            <a:pPr marL="0" indent="0" defTabSz="355600">
              <a:buFont typeface="Wingdings" pitchFamily="2" charset="2"/>
              <a:buNone/>
            </a:pPr>
            <a:r>
              <a:rPr lang="de-CH" sz="1200" b="1" dirty="0">
                <a:latin typeface="Courier New" pitchFamily="49" charset="0"/>
              </a:rPr>
              <a:t>			besuch.erlaubenMaximal30Minuten(); </a:t>
            </a:r>
          </a:p>
          <a:p>
            <a:pPr marL="0" indent="0" defTabSz="355600">
              <a:buFont typeface="Wingdings" pitchFamily="2" charset="2"/>
              <a:buNone/>
            </a:pP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else</a:t>
            </a: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besuch.ablehnen</a:t>
            </a:r>
            <a:r>
              <a:rPr lang="de-CH" sz="1200" b="1" dirty="0">
                <a:latin typeface="Courier New" pitchFamily="49" charset="0"/>
              </a:rPr>
              <a:t>();</a:t>
            </a:r>
          </a:p>
          <a:p>
            <a:pPr marL="0" indent="0" defTabSz="355600">
              <a:buFont typeface="Wingdings" pitchFamily="2" charset="2"/>
              <a:buNone/>
            </a:pP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else</a:t>
            </a:r>
            <a:r>
              <a:rPr lang="de-CH" sz="1200" b="1" dirty="0">
                <a:latin typeface="Courier New" pitchFamily="49" charset="0"/>
              </a:rPr>
              <a:t> </a:t>
            </a:r>
            <a:r>
              <a:rPr lang="de-CH" sz="1200" b="1" i="1" dirty="0">
                <a:latin typeface="Courier New" pitchFamily="49" charset="0"/>
              </a:rPr>
              <a:t>/* Patientin hat kein Fieber */</a:t>
            </a:r>
            <a:r>
              <a:rPr lang="de-CH" sz="1200" b="1" dirty="0">
                <a:latin typeface="Courier New" pitchFamily="49" charset="0"/>
              </a:rPr>
              <a:t> {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if</a:t>
            </a:r>
            <a:r>
              <a:rPr lang="de-CH" sz="1200" b="1" dirty="0">
                <a:latin typeface="Courier New" pitchFamily="49" charset="0"/>
              </a:rPr>
              <a:t> (</a:t>
            </a:r>
            <a:r>
              <a:rPr lang="de-CH" sz="1200" b="1" dirty="0" err="1">
                <a:latin typeface="Courier New" pitchFamily="49" charset="0"/>
              </a:rPr>
              <a:t>besuch.innerhalbBesuchszeit</a:t>
            </a:r>
            <a:r>
              <a:rPr lang="de-CH" sz="1200" b="1" dirty="0">
                <a:latin typeface="Courier New" pitchFamily="49" charset="0"/>
              </a:rPr>
              <a:t>()) {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besuch.erlaubenNormal</a:t>
            </a: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else</a:t>
            </a: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a:t>
            </a:r>
            <a:r>
              <a:rPr lang="de-CH" sz="1200" b="1" dirty="0" err="1">
                <a:latin typeface="Courier New" pitchFamily="49" charset="0"/>
              </a:rPr>
              <a:t>besuch.erlaubenInBegleitungSchwester</a:t>
            </a:r>
            <a:r>
              <a:rPr lang="de-CH" sz="1200" b="1" dirty="0">
                <a:latin typeface="Courier New" pitchFamily="49" charset="0"/>
              </a:rPr>
              <a:t>(); </a:t>
            </a:r>
          </a:p>
          <a:p>
            <a:pPr marL="0" indent="0" defTabSz="355600">
              <a:buFont typeface="Wingdings" pitchFamily="2" charset="2"/>
              <a:buNone/>
            </a:pPr>
            <a:r>
              <a:rPr lang="de-CH" sz="1200" b="1" dirty="0">
                <a:latin typeface="Courier New" pitchFamily="49" charset="0"/>
              </a:rPr>
              <a:t>		}</a:t>
            </a:r>
          </a:p>
          <a:p>
            <a:pPr marL="0" indent="0" defTabSz="355600">
              <a:buFont typeface="Wingdings" pitchFamily="2" charset="2"/>
              <a:buNone/>
            </a:pPr>
            <a:endParaRPr lang="de-CH" sz="1200" b="1" dirty="0">
              <a:latin typeface="Courier New" pitchFamily="49" charset="0"/>
            </a:endParaRPr>
          </a:p>
          <a:p>
            <a:pPr marL="0" indent="0" defTabSz="355600">
              <a:buFont typeface="Wingdings" pitchFamily="2" charset="2"/>
              <a:buNone/>
            </a:pPr>
            <a:r>
              <a:rPr lang="de-CH" sz="1200" b="1" dirty="0">
                <a:latin typeface="Courier New" pitchFamily="49" charset="0"/>
              </a:rPr>
              <a:t>	} </a:t>
            </a:r>
          </a:p>
          <a:p>
            <a:pPr marL="0" indent="0" defTabSz="355600">
              <a:buFont typeface="Wingdings" pitchFamily="2" charset="2"/>
              <a:buNone/>
            </a:pPr>
            <a:r>
              <a:rPr lang="de-CH" sz="1200" b="1" dirty="0">
                <a:latin typeface="Courier New" pitchFamily="49" charset="0"/>
              </a:rPr>
              <a:t>} </a:t>
            </a:r>
          </a:p>
        </p:txBody>
      </p:sp>
      <p:sp>
        <p:nvSpPr>
          <p:cNvPr id="380933" name="Text Box 5"/>
          <p:cNvSpPr txBox="1">
            <a:spLocks noChangeArrowheads="1"/>
          </p:cNvSpPr>
          <p:nvPr/>
        </p:nvSpPr>
        <p:spPr bwMode="auto">
          <a:xfrm>
            <a:off x="5072066" y="1700213"/>
            <a:ext cx="242414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30000" dirty="0" smtClean="0">
                <a:solidFill>
                  <a:schemeClr val="folHlink"/>
                </a:solidFill>
              </a:rPr>
              <a:t>?</a:t>
            </a:r>
            <a:endParaRPr lang="de-CH" sz="30000" dirty="0">
              <a:solidFill>
                <a:schemeClr val="folHlink"/>
              </a:solidFill>
            </a:endParaRPr>
          </a:p>
        </p:txBody>
      </p:sp>
      <p:sp>
        <p:nvSpPr>
          <p:cNvPr id="8"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Rectangle 3"/>
          <p:cNvSpPr>
            <a:spLocks noGrp="1" noChangeArrowheads="1"/>
          </p:cNvSpPr>
          <p:nvPr>
            <p:ph type="title"/>
          </p:nvPr>
        </p:nvSpPr>
        <p:spPr/>
        <p:txBody>
          <a:bodyPr>
            <a:normAutofit fontScale="90000"/>
          </a:bodyPr>
          <a:lstStyle/>
          <a:p>
            <a:r>
              <a:rPr lang="de-CH"/>
              <a:t>Klassische Strukturierung einer Entscheidungstabelle</a:t>
            </a:r>
          </a:p>
        </p:txBody>
      </p:sp>
      <p:pic>
        <p:nvPicPr>
          <p:cNvPr id="3655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18382"/>
            <a:ext cx="7272338" cy="459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5572" name="Rectangle 4"/>
          <p:cNvSpPr>
            <a:spLocks noChangeArrowheads="1"/>
          </p:cNvSpPr>
          <p:nvPr/>
        </p:nvSpPr>
        <p:spPr bwMode="auto">
          <a:xfrm>
            <a:off x="2576315" y="6250707"/>
            <a:ext cx="5300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77800" algn="r"/>
            <a:r>
              <a:rPr lang="de-CH" sz="1200"/>
              <a:t>itwissen.info/definition/lexikon/Entscheidungstabelle-decision-table.html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normAutofit fontScale="90000"/>
          </a:bodyPr>
          <a:lstStyle/>
          <a:p>
            <a:r>
              <a:rPr lang="de-CH" dirty="0"/>
              <a:t>Beispiel Spitalbesuch</a:t>
            </a:r>
            <a:br>
              <a:rPr lang="de-CH" dirty="0"/>
            </a:br>
            <a:r>
              <a:rPr lang="de-CH" dirty="0" smtClean="0"/>
              <a:t>Regeln </a:t>
            </a:r>
            <a:r>
              <a:rPr lang="de-CH" dirty="0"/>
              <a:t>als Entscheidungstabelle</a:t>
            </a:r>
          </a:p>
        </p:txBody>
      </p:sp>
      <p:pic>
        <p:nvPicPr>
          <p:cNvPr id="3676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00213"/>
            <a:ext cx="7343775"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rmAutofit fontScale="90000"/>
          </a:bodyPr>
          <a:lstStyle/>
          <a:p>
            <a:r>
              <a:rPr lang="de-CH" dirty="0"/>
              <a:t>Beispiel Spitalbesuch</a:t>
            </a:r>
            <a:br>
              <a:rPr lang="de-CH" dirty="0"/>
            </a:br>
            <a:r>
              <a:rPr lang="de-CH" dirty="0"/>
              <a:t>Auswertung </a:t>
            </a:r>
            <a:r>
              <a:rPr lang="de-CH" dirty="0" smtClean="0"/>
              <a:t>Entscheidungstabelle</a:t>
            </a:r>
            <a:endParaRPr lang="de-CH" dirty="0"/>
          </a:p>
        </p:txBody>
      </p:sp>
      <p:pic>
        <p:nvPicPr>
          <p:cNvPr id="393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2679700"/>
            <a:ext cx="7343775"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221" name="Text Box 5"/>
          <p:cNvSpPr txBox="1">
            <a:spLocks noChangeArrowheads="1"/>
          </p:cNvSpPr>
          <p:nvPr/>
        </p:nvSpPr>
        <p:spPr bwMode="auto">
          <a:xfrm>
            <a:off x="250825" y="2924175"/>
            <a:ext cx="7191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b="1">
                <a:solidFill>
                  <a:schemeClr val="folHlink"/>
                </a:solidFill>
              </a:rPr>
              <a:t>Input</a:t>
            </a:r>
            <a:br>
              <a:rPr lang="de-CH" b="1">
                <a:solidFill>
                  <a:schemeClr val="folHlink"/>
                </a:solidFill>
              </a:rPr>
            </a:br>
            <a:r>
              <a:rPr lang="de-CH" b="1">
                <a:solidFill>
                  <a:schemeClr val="folHlink"/>
                </a:solidFill>
              </a:rPr>
              <a:t>nein</a:t>
            </a:r>
            <a:br>
              <a:rPr lang="de-CH" b="1">
                <a:solidFill>
                  <a:schemeClr val="folHlink"/>
                </a:solidFill>
              </a:rPr>
            </a:br>
            <a:r>
              <a:rPr lang="de-CH" b="1">
                <a:solidFill>
                  <a:schemeClr val="folHlink"/>
                </a:solidFill>
              </a:rPr>
              <a:t>ja</a:t>
            </a:r>
            <a:br>
              <a:rPr lang="de-CH" b="1">
                <a:solidFill>
                  <a:schemeClr val="folHlink"/>
                </a:solidFill>
              </a:rPr>
            </a:br>
            <a:r>
              <a:rPr lang="de-CH" b="1">
                <a:solidFill>
                  <a:schemeClr val="folHlink"/>
                </a:solidFill>
              </a:rPr>
              <a:t>nein</a:t>
            </a:r>
          </a:p>
        </p:txBody>
      </p:sp>
      <p:sp>
        <p:nvSpPr>
          <p:cNvPr id="393222" name="Line 6"/>
          <p:cNvSpPr>
            <a:spLocks noChangeShapeType="1"/>
          </p:cNvSpPr>
          <p:nvPr/>
        </p:nvSpPr>
        <p:spPr bwMode="auto">
          <a:xfrm>
            <a:off x="179388" y="3255963"/>
            <a:ext cx="792162"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93225" name="Oval 9"/>
          <p:cNvSpPr>
            <a:spLocks noChangeArrowheads="1"/>
          </p:cNvSpPr>
          <p:nvPr/>
        </p:nvSpPr>
        <p:spPr bwMode="auto">
          <a:xfrm>
            <a:off x="179388" y="1916113"/>
            <a:ext cx="792162" cy="792162"/>
          </a:xfrm>
          <a:prstGeom prst="ellipse">
            <a:avLst/>
          </a:prstGeom>
          <a:noFill/>
          <a:ln w="3810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88900" algn="ctr"/>
            <a:r>
              <a:rPr lang="de-CH" sz="3200" b="1">
                <a:solidFill>
                  <a:schemeClr val="folHlink"/>
                </a:solidFill>
              </a:rPr>
              <a:t>1.</a:t>
            </a:r>
          </a:p>
        </p:txBody>
      </p:sp>
      <p:sp>
        <p:nvSpPr>
          <p:cNvPr id="10"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rmAutofit fontScale="90000"/>
          </a:bodyPr>
          <a:lstStyle/>
          <a:p>
            <a:r>
              <a:rPr lang="de-CH" dirty="0"/>
              <a:t>Beispiel Spitalbesuch</a:t>
            </a:r>
            <a:br>
              <a:rPr lang="de-CH" dirty="0"/>
            </a:br>
            <a:r>
              <a:rPr lang="de-CH" dirty="0"/>
              <a:t>Auswertung </a:t>
            </a:r>
            <a:r>
              <a:rPr lang="de-CH" dirty="0" smtClean="0"/>
              <a:t>Entscheidungstabelle</a:t>
            </a:r>
            <a:endParaRPr lang="de-CH" dirty="0"/>
          </a:p>
        </p:txBody>
      </p:sp>
      <p:pic>
        <p:nvPicPr>
          <p:cNvPr id="394259"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2679700"/>
            <a:ext cx="7343775"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4249" name="Oval 9"/>
          <p:cNvSpPr>
            <a:spLocks noChangeArrowheads="1"/>
          </p:cNvSpPr>
          <p:nvPr/>
        </p:nvSpPr>
        <p:spPr bwMode="auto">
          <a:xfrm>
            <a:off x="6443663" y="1628775"/>
            <a:ext cx="792162" cy="792163"/>
          </a:xfrm>
          <a:prstGeom prst="ellipse">
            <a:avLst/>
          </a:prstGeom>
          <a:noFill/>
          <a:ln w="3810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88900" algn="ctr"/>
            <a:r>
              <a:rPr lang="de-CH" sz="3200" b="1">
                <a:solidFill>
                  <a:schemeClr val="folHlink"/>
                </a:solidFill>
              </a:rPr>
              <a:t>2.</a:t>
            </a:r>
          </a:p>
        </p:txBody>
      </p:sp>
      <p:sp>
        <p:nvSpPr>
          <p:cNvPr id="394250" name="Text Box 10"/>
          <p:cNvSpPr txBox="1">
            <a:spLocks noChangeArrowheads="1"/>
          </p:cNvSpPr>
          <p:nvPr/>
        </p:nvSpPr>
        <p:spPr bwMode="auto">
          <a:xfrm>
            <a:off x="5148263" y="2414588"/>
            <a:ext cx="3159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b="1">
                <a:solidFill>
                  <a:schemeClr val="folHlink"/>
                </a:solidFill>
              </a:rPr>
              <a:t>Suche nach Übereinstimmung</a:t>
            </a:r>
          </a:p>
        </p:txBody>
      </p:sp>
      <p:sp>
        <p:nvSpPr>
          <p:cNvPr id="394257" name="AutoShape 17"/>
          <p:cNvSpPr>
            <a:spLocks noChangeArrowheads="1"/>
          </p:cNvSpPr>
          <p:nvPr/>
        </p:nvSpPr>
        <p:spPr bwMode="auto">
          <a:xfrm>
            <a:off x="5364163" y="3284538"/>
            <a:ext cx="360362" cy="792162"/>
          </a:xfrm>
          <a:prstGeom prst="roundRect">
            <a:avLst>
              <a:gd name="adj" fmla="val 16667"/>
            </a:avLst>
          </a:prstGeom>
          <a:noFill/>
          <a:ln w="3810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94260" name="Text Box 20"/>
          <p:cNvSpPr txBox="1">
            <a:spLocks noChangeArrowheads="1"/>
          </p:cNvSpPr>
          <p:nvPr/>
        </p:nvSpPr>
        <p:spPr bwMode="auto">
          <a:xfrm>
            <a:off x="250825" y="2924175"/>
            <a:ext cx="7191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b="1">
                <a:solidFill>
                  <a:srgbClr val="FFCCCC"/>
                </a:solidFill>
              </a:rPr>
              <a:t>Input</a:t>
            </a:r>
            <a:br>
              <a:rPr lang="de-CH" b="1">
                <a:solidFill>
                  <a:srgbClr val="FFCCCC"/>
                </a:solidFill>
              </a:rPr>
            </a:br>
            <a:r>
              <a:rPr lang="de-CH" b="1">
                <a:solidFill>
                  <a:srgbClr val="FFCCCC"/>
                </a:solidFill>
              </a:rPr>
              <a:t>nein</a:t>
            </a:r>
            <a:br>
              <a:rPr lang="de-CH" b="1">
                <a:solidFill>
                  <a:srgbClr val="FFCCCC"/>
                </a:solidFill>
              </a:rPr>
            </a:br>
            <a:r>
              <a:rPr lang="de-CH" b="1">
                <a:solidFill>
                  <a:srgbClr val="FFCCCC"/>
                </a:solidFill>
              </a:rPr>
              <a:t>ja</a:t>
            </a:r>
            <a:br>
              <a:rPr lang="de-CH" b="1">
                <a:solidFill>
                  <a:srgbClr val="FFCCCC"/>
                </a:solidFill>
              </a:rPr>
            </a:br>
            <a:r>
              <a:rPr lang="de-CH" b="1">
                <a:solidFill>
                  <a:srgbClr val="FFCCCC"/>
                </a:solidFill>
              </a:rPr>
              <a:t>nein</a:t>
            </a:r>
          </a:p>
        </p:txBody>
      </p:sp>
      <p:sp>
        <p:nvSpPr>
          <p:cNvPr id="394261" name="Line 21"/>
          <p:cNvSpPr>
            <a:spLocks noChangeShapeType="1"/>
          </p:cNvSpPr>
          <p:nvPr/>
        </p:nvSpPr>
        <p:spPr bwMode="auto">
          <a:xfrm>
            <a:off x="179388" y="3255963"/>
            <a:ext cx="792162" cy="0"/>
          </a:xfrm>
          <a:prstGeom prst="line">
            <a:avLst/>
          </a:prstGeom>
          <a:noFill/>
          <a:ln w="19050">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94262" name="Oval 22"/>
          <p:cNvSpPr>
            <a:spLocks noChangeArrowheads="1"/>
          </p:cNvSpPr>
          <p:nvPr/>
        </p:nvSpPr>
        <p:spPr bwMode="auto">
          <a:xfrm>
            <a:off x="179388" y="1916113"/>
            <a:ext cx="792162" cy="792162"/>
          </a:xfrm>
          <a:prstGeom prst="ellipse">
            <a:avLst/>
          </a:prstGeom>
          <a:noFill/>
          <a:ln w="38100" algn="ctr">
            <a:solidFill>
              <a:srgbClr val="FF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88900" algn="ctr"/>
            <a:r>
              <a:rPr lang="de-CH" sz="3200" b="1">
                <a:solidFill>
                  <a:srgbClr val="FFCCCC"/>
                </a:solidFill>
              </a:rPr>
              <a:t>1.</a:t>
            </a:r>
          </a:p>
        </p:txBody>
      </p:sp>
      <p:sp>
        <p:nvSpPr>
          <p:cNvPr id="13"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0399 -0.00023 L 0.19306 -0.00023 " pathEditMode="relative" rAng="0" ptsTypes="AA">
                                      <p:cBhvr>
                                        <p:cTn id="6" dur="5000" fill="hold"/>
                                        <p:tgtEl>
                                          <p:spTgt spid="394257"/>
                                        </p:tgtEl>
                                        <p:attrNameLst>
                                          <p:attrName>ppt_x</p:attrName>
                                          <p:attrName>ppt_y</p:attrName>
                                        </p:attrNameLst>
                                      </p:cBhvr>
                                      <p:rCtr x="94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rmAutofit fontScale="90000"/>
          </a:bodyPr>
          <a:lstStyle/>
          <a:p>
            <a:r>
              <a:rPr lang="de-CH" dirty="0"/>
              <a:t>Beispiel Spitalbesuch</a:t>
            </a:r>
            <a:br>
              <a:rPr lang="de-CH" dirty="0"/>
            </a:br>
            <a:r>
              <a:rPr lang="de-CH" dirty="0"/>
              <a:t>Auswertung </a:t>
            </a:r>
            <a:r>
              <a:rPr lang="de-CH" dirty="0" smtClean="0"/>
              <a:t>Entscheidungstabelle</a:t>
            </a:r>
            <a:endParaRPr lang="de-CH" dirty="0"/>
          </a:p>
        </p:txBody>
      </p:sp>
      <p:pic>
        <p:nvPicPr>
          <p:cNvPr id="395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2679700"/>
            <a:ext cx="7343775"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5269" name="Text Box 5"/>
          <p:cNvSpPr txBox="1">
            <a:spLocks noChangeArrowheads="1"/>
          </p:cNvSpPr>
          <p:nvPr/>
        </p:nvSpPr>
        <p:spPr bwMode="auto">
          <a:xfrm>
            <a:off x="250825" y="2924175"/>
            <a:ext cx="7191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b="1">
                <a:solidFill>
                  <a:srgbClr val="FFCCCC"/>
                </a:solidFill>
              </a:rPr>
              <a:t>Input</a:t>
            </a:r>
            <a:br>
              <a:rPr lang="de-CH" b="1">
                <a:solidFill>
                  <a:srgbClr val="FFCCCC"/>
                </a:solidFill>
              </a:rPr>
            </a:br>
            <a:r>
              <a:rPr lang="de-CH" b="1">
                <a:solidFill>
                  <a:srgbClr val="FFCCCC"/>
                </a:solidFill>
              </a:rPr>
              <a:t>nein</a:t>
            </a:r>
            <a:br>
              <a:rPr lang="de-CH" b="1">
                <a:solidFill>
                  <a:srgbClr val="FFCCCC"/>
                </a:solidFill>
              </a:rPr>
            </a:br>
            <a:r>
              <a:rPr lang="de-CH" b="1">
                <a:solidFill>
                  <a:srgbClr val="FFCCCC"/>
                </a:solidFill>
              </a:rPr>
              <a:t>ja</a:t>
            </a:r>
            <a:br>
              <a:rPr lang="de-CH" b="1">
                <a:solidFill>
                  <a:srgbClr val="FFCCCC"/>
                </a:solidFill>
              </a:rPr>
            </a:br>
            <a:r>
              <a:rPr lang="de-CH" b="1">
                <a:solidFill>
                  <a:srgbClr val="FFCCCC"/>
                </a:solidFill>
              </a:rPr>
              <a:t>nein</a:t>
            </a:r>
          </a:p>
        </p:txBody>
      </p:sp>
      <p:sp>
        <p:nvSpPr>
          <p:cNvPr id="395270" name="Line 6"/>
          <p:cNvSpPr>
            <a:spLocks noChangeShapeType="1"/>
          </p:cNvSpPr>
          <p:nvPr/>
        </p:nvSpPr>
        <p:spPr bwMode="auto">
          <a:xfrm>
            <a:off x="179388" y="3255963"/>
            <a:ext cx="792162" cy="0"/>
          </a:xfrm>
          <a:prstGeom prst="line">
            <a:avLst/>
          </a:prstGeom>
          <a:noFill/>
          <a:ln w="19050">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95271" name="AutoShape 7"/>
          <p:cNvSpPr>
            <a:spLocks noChangeArrowheads="1"/>
          </p:cNvSpPr>
          <p:nvPr/>
        </p:nvSpPr>
        <p:spPr bwMode="auto">
          <a:xfrm>
            <a:off x="7145338" y="3284538"/>
            <a:ext cx="360362" cy="792162"/>
          </a:xfrm>
          <a:prstGeom prst="roundRect">
            <a:avLst>
              <a:gd name="adj" fmla="val 16667"/>
            </a:avLst>
          </a:prstGeom>
          <a:noFill/>
          <a:ln w="38100" algn="ctr">
            <a:solidFill>
              <a:srgbClr val="FF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95272" name="Oval 8"/>
          <p:cNvSpPr>
            <a:spLocks noChangeArrowheads="1"/>
          </p:cNvSpPr>
          <p:nvPr/>
        </p:nvSpPr>
        <p:spPr bwMode="auto">
          <a:xfrm>
            <a:off x="179388" y="1916113"/>
            <a:ext cx="792162" cy="792162"/>
          </a:xfrm>
          <a:prstGeom prst="ellipse">
            <a:avLst/>
          </a:prstGeom>
          <a:noFill/>
          <a:ln w="38100" algn="ctr">
            <a:solidFill>
              <a:srgbClr val="FF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88900" algn="ctr"/>
            <a:r>
              <a:rPr lang="de-CH" sz="3200" b="1">
                <a:solidFill>
                  <a:srgbClr val="FFCCCC"/>
                </a:solidFill>
              </a:rPr>
              <a:t>1.</a:t>
            </a:r>
          </a:p>
        </p:txBody>
      </p:sp>
      <p:sp>
        <p:nvSpPr>
          <p:cNvPr id="395273" name="Oval 9"/>
          <p:cNvSpPr>
            <a:spLocks noChangeArrowheads="1"/>
          </p:cNvSpPr>
          <p:nvPr/>
        </p:nvSpPr>
        <p:spPr bwMode="auto">
          <a:xfrm>
            <a:off x="6443663" y="1628775"/>
            <a:ext cx="792162" cy="792163"/>
          </a:xfrm>
          <a:prstGeom prst="ellipse">
            <a:avLst/>
          </a:prstGeom>
          <a:noFill/>
          <a:ln w="38100" algn="ctr">
            <a:solidFill>
              <a:srgbClr val="FF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88900" algn="ctr"/>
            <a:r>
              <a:rPr lang="de-CH" sz="3200" b="1">
                <a:solidFill>
                  <a:srgbClr val="FFCCCC"/>
                </a:solidFill>
              </a:rPr>
              <a:t>2.</a:t>
            </a:r>
          </a:p>
        </p:txBody>
      </p:sp>
      <p:sp>
        <p:nvSpPr>
          <p:cNvPr id="395274" name="Text Box 10"/>
          <p:cNvSpPr txBox="1">
            <a:spLocks noChangeArrowheads="1"/>
          </p:cNvSpPr>
          <p:nvPr/>
        </p:nvSpPr>
        <p:spPr bwMode="auto">
          <a:xfrm>
            <a:off x="5148263" y="2414588"/>
            <a:ext cx="3159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b="1">
                <a:solidFill>
                  <a:srgbClr val="FFCCCC"/>
                </a:solidFill>
              </a:rPr>
              <a:t>Suche nach Übereinstimmung</a:t>
            </a:r>
          </a:p>
        </p:txBody>
      </p:sp>
      <p:sp>
        <p:nvSpPr>
          <p:cNvPr id="395275" name="Oval 11"/>
          <p:cNvSpPr>
            <a:spLocks noChangeArrowheads="1"/>
          </p:cNvSpPr>
          <p:nvPr/>
        </p:nvSpPr>
        <p:spPr bwMode="auto">
          <a:xfrm>
            <a:off x="6443663" y="5805488"/>
            <a:ext cx="792162" cy="792162"/>
          </a:xfrm>
          <a:prstGeom prst="ellipse">
            <a:avLst/>
          </a:prstGeom>
          <a:noFill/>
          <a:ln w="3810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88900" algn="ctr"/>
            <a:r>
              <a:rPr lang="de-CH" sz="3200" b="1">
                <a:solidFill>
                  <a:schemeClr val="folHlink"/>
                </a:solidFill>
              </a:rPr>
              <a:t>3.</a:t>
            </a:r>
          </a:p>
        </p:txBody>
      </p:sp>
      <p:sp>
        <p:nvSpPr>
          <p:cNvPr id="395276" name="Text Box 12"/>
          <p:cNvSpPr txBox="1">
            <a:spLocks noChangeArrowheads="1"/>
          </p:cNvSpPr>
          <p:nvPr/>
        </p:nvSpPr>
        <p:spPr bwMode="auto">
          <a:xfrm>
            <a:off x="5132388" y="5445125"/>
            <a:ext cx="3400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b="1">
                <a:solidFill>
                  <a:schemeClr val="folHlink"/>
                </a:solidFill>
              </a:rPr>
              <a:t>Output: Aktion „Normalbesuch“</a:t>
            </a:r>
          </a:p>
        </p:txBody>
      </p:sp>
      <p:sp>
        <p:nvSpPr>
          <p:cNvPr id="395277" name="AutoShape 13"/>
          <p:cNvSpPr>
            <a:spLocks noChangeArrowheads="1"/>
          </p:cNvSpPr>
          <p:nvPr/>
        </p:nvSpPr>
        <p:spPr bwMode="auto">
          <a:xfrm>
            <a:off x="7145338" y="5056188"/>
            <a:ext cx="360362" cy="288925"/>
          </a:xfrm>
          <a:prstGeom prst="roundRect">
            <a:avLst>
              <a:gd name="adj" fmla="val 16667"/>
            </a:avLst>
          </a:prstGeom>
          <a:noFill/>
          <a:ln w="3810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95278" name="Line 14"/>
          <p:cNvSpPr>
            <a:spLocks noChangeShapeType="1"/>
          </p:cNvSpPr>
          <p:nvPr/>
        </p:nvSpPr>
        <p:spPr bwMode="auto">
          <a:xfrm>
            <a:off x="7337425" y="4149725"/>
            <a:ext cx="0" cy="86360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7"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fontScale="90000"/>
          </a:bodyPr>
          <a:lstStyle/>
          <a:p>
            <a:r>
              <a:rPr lang="de-CH" dirty="0"/>
              <a:t>Beispiel </a:t>
            </a:r>
            <a:r>
              <a:rPr lang="de-CH" dirty="0" smtClean="0"/>
              <a:t>Spitalbesuch: Auswertung </a:t>
            </a:r>
            <a:r>
              <a:rPr lang="de-CH" dirty="0"/>
              <a:t>in Java mit </a:t>
            </a:r>
            <a:r>
              <a:rPr lang="de-CH" dirty="0" err="1"/>
              <a:t>Rule</a:t>
            </a:r>
            <a:r>
              <a:rPr lang="de-CH" dirty="0"/>
              <a:t> Engine </a:t>
            </a:r>
            <a:r>
              <a:rPr lang="de-CH" dirty="0" err="1"/>
              <a:t>Drools</a:t>
            </a:r>
            <a:endParaRPr lang="de-CH" dirty="0"/>
          </a:p>
        </p:txBody>
      </p:sp>
      <p:sp>
        <p:nvSpPr>
          <p:cNvPr id="392195" name="Rectangle 3"/>
          <p:cNvSpPr>
            <a:spLocks noGrp="1" noChangeArrowheads="1"/>
          </p:cNvSpPr>
          <p:nvPr>
            <p:ph idx="1"/>
          </p:nvPr>
        </p:nvSpPr>
        <p:spPr>
          <a:xfrm>
            <a:off x="395536" y="1628800"/>
            <a:ext cx="8640960" cy="4897438"/>
          </a:xfrm>
        </p:spPr>
        <p:txBody>
          <a:bodyPr>
            <a:normAutofit fontScale="62500" lnSpcReduction="20000"/>
          </a:bodyPr>
          <a:lstStyle/>
          <a:p>
            <a:pPr>
              <a:buFont typeface="Wingdings" pitchFamily="2" charset="2"/>
              <a:buNone/>
            </a:pPr>
            <a:r>
              <a:rPr lang="de-CH" b="1" dirty="0">
                <a:latin typeface="Courier New" pitchFamily="49" charset="0"/>
              </a:rPr>
              <a:t>/* Excel einlesen */ </a:t>
            </a:r>
            <a:r>
              <a:rPr lang="de-CH" b="1" dirty="0" smtClean="0">
                <a:latin typeface="Courier New" pitchFamily="49" charset="0"/>
              </a:rPr>
              <a:t/>
            </a:r>
            <a:br>
              <a:rPr lang="de-CH" b="1" dirty="0" smtClean="0">
                <a:latin typeface="Courier New" pitchFamily="49" charset="0"/>
              </a:rPr>
            </a:br>
            <a:r>
              <a:rPr lang="de-CH" b="1" dirty="0" err="1" smtClean="0">
                <a:latin typeface="Courier New" pitchFamily="49" charset="0"/>
              </a:rPr>
              <a:t>StatelessKnowledgeSession</a:t>
            </a:r>
            <a:r>
              <a:rPr lang="de-CH" b="1" dirty="0" smtClean="0">
                <a:latin typeface="Courier New" pitchFamily="49" charset="0"/>
              </a:rPr>
              <a:t> </a:t>
            </a:r>
            <a:r>
              <a:rPr lang="de-CH" b="1" dirty="0" err="1">
                <a:latin typeface="Courier New" pitchFamily="49" charset="0"/>
              </a:rPr>
              <a:t>session</a:t>
            </a:r>
            <a:r>
              <a:rPr lang="de-CH" b="1" dirty="0">
                <a:latin typeface="Courier New" pitchFamily="49" charset="0"/>
              </a:rPr>
              <a:t> = </a:t>
            </a:r>
            <a:r>
              <a:rPr lang="de-CH" b="1" dirty="0" err="1">
                <a:latin typeface="Courier New" pitchFamily="49" charset="0"/>
              </a:rPr>
              <a:t>factory.getStatelessKnowledgeSession</a:t>
            </a:r>
            <a:r>
              <a:rPr lang="de-CH" b="1" dirty="0">
                <a:latin typeface="Courier New" pitchFamily="49" charset="0"/>
              </a:rPr>
              <a:t>();</a:t>
            </a:r>
          </a:p>
          <a:p>
            <a:pPr>
              <a:buFont typeface="Wingdings" pitchFamily="2" charset="2"/>
              <a:buNone/>
            </a:pPr>
            <a:endParaRPr lang="de-CH" b="1" dirty="0">
              <a:latin typeface="Courier New" pitchFamily="49" charset="0"/>
            </a:endParaRPr>
          </a:p>
          <a:p>
            <a:pPr>
              <a:buFont typeface="Wingdings" pitchFamily="2" charset="2"/>
              <a:buNone/>
            </a:pPr>
            <a:r>
              <a:rPr lang="de-CH" b="1" dirty="0">
                <a:latin typeface="Courier New" pitchFamily="49" charset="0"/>
              </a:rPr>
              <a:t>/* Vorbereitung Output */ </a:t>
            </a:r>
            <a:r>
              <a:rPr lang="de-CH" b="1" dirty="0" smtClean="0">
                <a:latin typeface="Courier New" pitchFamily="49" charset="0"/>
              </a:rPr>
              <a:t/>
            </a:r>
            <a:br>
              <a:rPr lang="de-CH" b="1" dirty="0" smtClean="0">
                <a:latin typeface="Courier New" pitchFamily="49" charset="0"/>
              </a:rPr>
            </a:br>
            <a:r>
              <a:rPr lang="de-CH" b="1" dirty="0" err="1" smtClean="0">
                <a:latin typeface="Courier New" pitchFamily="49" charset="0"/>
              </a:rPr>
              <a:t>SpitalBesuchResultat</a:t>
            </a:r>
            <a:r>
              <a:rPr lang="de-CH" b="1" dirty="0" smtClean="0">
                <a:latin typeface="Courier New" pitchFamily="49" charset="0"/>
              </a:rPr>
              <a:t> </a:t>
            </a:r>
            <a:r>
              <a:rPr lang="de-CH" b="1" dirty="0">
                <a:latin typeface="Courier New" pitchFamily="49" charset="0"/>
              </a:rPr>
              <a:t>besuch = </a:t>
            </a:r>
            <a:r>
              <a:rPr lang="de-CH" b="1" dirty="0" smtClean="0">
                <a:latin typeface="Courier New" pitchFamily="49" charset="0"/>
              </a:rPr>
              <a:t/>
            </a:r>
            <a:br>
              <a:rPr lang="de-CH" b="1" dirty="0" smtClean="0">
                <a:latin typeface="Courier New" pitchFamily="49" charset="0"/>
              </a:rPr>
            </a:br>
            <a:r>
              <a:rPr lang="de-CH" b="1" dirty="0" err="1" smtClean="0">
                <a:latin typeface="Courier New" pitchFamily="49" charset="0"/>
              </a:rPr>
              <a:t>new</a:t>
            </a:r>
            <a:r>
              <a:rPr lang="de-CH" b="1" dirty="0" smtClean="0">
                <a:latin typeface="Courier New" pitchFamily="49" charset="0"/>
              </a:rPr>
              <a:t> </a:t>
            </a:r>
            <a:r>
              <a:rPr lang="de-CH" b="1" dirty="0" err="1">
                <a:latin typeface="Courier New" pitchFamily="49" charset="0"/>
              </a:rPr>
              <a:t>SpitalBesuchResultat</a:t>
            </a:r>
            <a:r>
              <a:rPr lang="de-CH" dirty="0">
                <a:latin typeface="Courier New" pitchFamily="49" charset="0"/>
              </a:rPr>
              <a:t>();</a:t>
            </a:r>
          </a:p>
          <a:p>
            <a:pPr>
              <a:buFont typeface="Wingdings" pitchFamily="2" charset="2"/>
              <a:buNone/>
            </a:pPr>
            <a:r>
              <a:rPr lang="de-CH" b="1" dirty="0" smtClean="0">
                <a:latin typeface="Courier New" pitchFamily="49" charset="0"/>
              </a:rPr>
              <a:t>  </a:t>
            </a:r>
            <a:r>
              <a:rPr lang="de-CH" b="1" dirty="0" err="1" smtClean="0">
                <a:latin typeface="Courier New" pitchFamily="49" charset="0"/>
              </a:rPr>
              <a:t>session.setGlobal</a:t>
            </a:r>
            <a:r>
              <a:rPr lang="de-CH" b="1" dirty="0">
                <a:latin typeface="Courier New" pitchFamily="49" charset="0"/>
              </a:rPr>
              <a:t>(</a:t>
            </a:r>
            <a:r>
              <a:rPr lang="de-CH" b="1" i="1" dirty="0">
                <a:latin typeface="Courier New" pitchFamily="49" charset="0"/>
              </a:rPr>
              <a:t>"</a:t>
            </a:r>
            <a:r>
              <a:rPr lang="de-CH" b="1" i="1" dirty="0" err="1">
                <a:latin typeface="Courier New" pitchFamily="49" charset="0"/>
              </a:rPr>
              <a:t>SpitalBesuchResultat</a:t>
            </a:r>
            <a:r>
              <a:rPr lang="de-CH" b="1" i="1" dirty="0">
                <a:latin typeface="Courier New" pitchFamily="49" charset="0"/>
              </a:rPr>
              <a:t>"</a:t>
            </a:r>
            <a:r>
              <a:rPr lang="de-CH" b="1" dirty="0">
                <a:latin typeface="Courier New" pitchFamily="49" charset="0"/>
              </a:rPr>
              <a:t>, </a:t>
            </a:r>
            <a:r>
              <a:rPr lang="de-CH" b="1" dirty="0" err="1">
                <a:latin typeface="Courier New" pitchFamily="49" charset="0"/>
              </a:rPr>
              <a:t>session</a:t>
            </a:r>
            <a:r>
              <a:rPr lang="de-CH" b="1" dirty="0">
                <a:latin typeface="Courier New" pitchFamily="49" charset="0"/>
              </a:rPr>
              <a:t>);</a:t>
            </a:r>
          </a:p>
          <a:p>
            <a:pPr>
              <a:buFont typeface="Wingdings" pitchFamily="2" charset="2"/>
              <a:buNone/>
            </a:pPr>
            <a:endParaRPr lang="de-CH" b="1" dirty="0">
              <a:latin typeface="Courier New" pitchFamily="49" charset="0"/>
            </a:endParaRPr>
          </a:p>
          <a:p>
            <a:pPr>
              <a:buFont typeface="Wingdings" pitchFamily="2" charset="2"/>
              <a:buNone/>
            </a:pPr>
            <a:r>
              <a:rPr lang="de-CH" b="1" dirty="0">
                <a:latin typeface="Courier New" pitchFamily="49" charset="0"/>
              </a:rPr>
              <a:t>/* 1. Aufbereitung Input */ </a:t>
            </a:r>
            <a:r>
              <a:rPr lang="de-CH" b="1" dirty="0" smtClean="0">
                <a:latin typeface="Courier New" pitchFamily="49" charset="0"/>
              </a:rPr>
              <a:t/>
            </a:r>
            <a:br>
              <a:rPr lang="de-CH" b="1" dirty="0" smtClean="0">
                <a:latin typeface="Courier New" pitchFamily="49" charset="0"/>
              </a:rPr>
            </a:br>
            <a:r>
              <a:rPr lang="de-CH" b="1" dirty="0" err="1" smtClean="0">
                <a:solidFill>
                  <a:srgbClr val="FF0000"/>
                </a:solidFill>
                <a:latin typeface="Courier New" pitchFamily="49" charset="0"/>
              </a:rPr>
              <a:t>InputParameters</a:t>
            </a:r>
            <a:r>
              <a:rPr lang="de-CH" b="1" dirty="0" smtClean="0">
                <a:solidFill>
                  <a:srgbClr val="FF0000"/>
                </a:solidFill>
                <a:latin typeface="Courier New" pitchFamily="49" charset="0"/>
              </a:rPr>
              <a:t> </a:t>
            </a:r>
            <a:r>
              <a:rPr lang="de-CH" b="1" dirty="0" err="1">
                <a:solidFill>
                  <a:srgbClr val="FF0000"/>
                </a:solidFill>
                <a:latin typeface="Courier New" pitchFamily="49" charset="0"/>
              </a:rPr>
              <a:t>inputParameters</a:t>
            </a:r>
            <a:r>
              <a:rPr lang="de-CH" b="1" dirty="0">
                <a:solidFill>
                  <a:srgbClr val="FF0000"/>
                </a:solidFill>
                <a:latin typeface="Courier New" pitchFamily="49" charset="0"/>
              </a:rPr>
              <a:t> = </a:t>
            </a:r>
            <a:r>
              <a:rPr lang="de-CH" b="1" dirty="0" err="1">
                <a:solidFill>
                  <a:srgbClr val="FF0000"/>
                </a:solidFill>
                <a:latin typeface="Courier New" pitchFamily="49" charset="0"/>
              </a:rPr>
              <a:t>inputParametersCreator.create</a:t>
            </a:r>
            <a:r>
              <a:rPr lang="de-CH" b="1" dirty="0">
                <a:solidFill>
                  <a:srgbClr val="FF0000"/>
                </a:solidFill>
                <a:latin typeface="Courier New" pitchFamily="49" charset="0"/>
              </a:rPr>
              <a:t>("nein", "ja</a:t>
            </a:r>
            <a:r>
              <a:rPr lang="de-CH" b="1" dirty="0" smtClean="0">
                <a:solidFill>
                  <a:srgbClr val="FF0000"/>
                </a:solidFill>
                <a:latin typeface="Courier New" pitchFamily="49" charset="0"/>
              </a:rPr>
              <a:t>", "</a:t>
            </a:r>
            <a:r>
              <a:rPr lang="de-CH" b="1" dirty="0">
                <a:solidFill>
                  <a:srgbClr val="FF0000"/>
                </a:solidFill>
                <a:latin typeface="Courier New" pitchFamily="49" charset="0"/>
              </a:rPr>
              <a:t>nein");</a:t>
            </a:r>
          </a:p>
          <a:p>
            <a:pPr>
              <a:buFont typeface="Wingdings" pitchFamily="2" charset="2"/>
              <a:buNone/>
            </a:pPr>
            <a:endParaRPr lang="de-CH" b="1" dirty="0">
              <a:latin typeface="Courier New" pitchFamily="49" charset="0"/>
            </a:endParaRPr>
          </a:p>
          <a:p>
            <a:pPr>
              <a:buFont typeface="Wingdings" pitchFamily="2" charset="2"/>
              <a:buNone/>
            </a:pPr>
            <a:r>
              <a:rPr lang="de-CH" b="1" dirty="0">
                <a:latin typeface="Courier New" pitchFamily="49" charset="0"/>
              </a:rPr>
              <a:t>/* 2. Auswertung */ </a:t>
            </a:r>
            <a:r>
              <a:rPr lang="de-CH" b="1" dirty="0" err="1">
                <a:solidFill>
                  <a:srgbClr val="FF0000"/>
                </a:solidFill>
                <a:latin typeface="Courier New" pitchFamily="49" charset="0"/>
              </a:rPr>
              <a:t>session.execute</a:t>
            </a:r>
            <a:r>
              <a:rPr lang="de-CH" b="1" dirty="0">
                <a:solidFill>
                  <a:srgbClr val="FF0000"/>
                </a:solidFill>
                <a:latin typeface="Courier New" pitchFamily="49" charset="0"/>
              </a:rPr>
              <a:t>(</a:t>
            </a:r>
            <a:r>
              <a:rPr lang="de-CH" b="1" dirty="0" err="1">
                <a:solidFill>
                  <a:srgbClr val="FF0000"/>
                </a:solidFill>
                <a:latin typeface="Courier New" pitchFamily="49" charset="0"/>
              </a:rPr>
              <a:t>Arrays.</a:t>
            </a:r>
            <a:r>
              <a:rPr lang="de-CH" b="1" i="1" dirty="0" err="1">
                <a:solidFill>
                  <a:srgbClr val="FF0000"/>
                </a:solidFill>
                <a:latin typeface="Courier New" pitchFamily="49" charset="0"/>
              </a:rPr>
              <a:t>asList</a:t>
            </a:r>
            <a:r>
              <a:rPr lang="de-CH" b="1" dirty="0">
                <a:solidFill>
                  <a:srgbClr val="FF0000"/>
                </a:solidFill>
                <a:latin typeface="Courier New" pitchFamily="49" charset="0"/>
              </a:rPr>
              <a:t>(</a:t>
            </a:r>
            <a:r>
              <a:rPr lang="de-CH" b="1" dirty="0" err="1">
                <a:solidFill>
                  <a:srgbClr val="FF0000"/>
                </a:solidFill>
                <a:latin typeface="Courier New" pitchFamily="49" charset="0"/>
              </a:rPr>
              <a:t>inputParameters</a:t>
            </a:r>
            <a:r>
              <a:rPr lang="de-CH" b="1" dirty="0">
                <a:solidFill>
                  <a:srgbClr val="FF0000"/>
                </a:solidFill>
                <a:latin typeface="Courier New" pitchFamily="49" charset="0"/>
              </a:rPr>
              <a:t>));</a:t>
            </a:r>
          </a:p>
          <a:p>
            <a:pPr>
              <a:buFont typeface="Wingdings" pitchFamily="2" charset="2"/>
              <a:buNone/>
            </a:pPr>
            <a:endParaRPr lang="de-CH" b="1" dirty="0">
              <a:latin typeface="Courier New" pitchFamily="49" charset="0"/>
            </a:endParaRPr>
          </a:p>
          <a:p>
            <a:pPr>
              <a:buFont typeface="Wingdings" pitchFamily="2" charset="2"/>
              <a:buNone/>
            </a:pPr>
            <a:r>
              <a:rPr lang="de-CH" b="1" i="1" dirty="0">
                <a:latin typeface="Courier New" pitchFamily="49" charset="0"/>
              </a:rPr>
              <a:t>/* 3. Output: Aktion in besuch gespeichert */</a:t>
            </a:r>
            <a:endParaRPr lang="de-CH" b="1" dirty="0">
              <a:latin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AutoShape 4"/>
          <p:cNvSpPr>
            <a:spLocks noChangeArrowheads="1"/>
          </p:cNvSpPr>
          <p:nvPr/>
        </p:nvSpPr>
        <p:spPr bwMode="auto">
          <a:xfrm>
            <a:off x="395288" y="1916187"/>
            <a:ext cx="8391554" cy="720725"/>
          </a:xfrm>
          <a:prstGeom prst="roundRect">
            <a:avLst>
              <a:gd name="adj" fmla="val 16667"/>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52258" name="Rectangle 2"/>
          <p:cNvSpPr>
            <a:spLocks noGrp="1" noChangeArrowheads="1"/>
          </p:cNvSpPr>
          <p:nvPr>
            <p:ph type="title"/>
          </p:nvPr>
        </p:nvSpPr>
        <p:spPr/>
        <p:txBody>
          <a:bodyPr/>
          <a:lstStyle/>
          <a:p>
            <a:r>
              <a:rPr lang="de-CH"/>
              <a:t>Inhalt</a:t>
            </a:r>
          </a:p>
        </p:txBody>
      </p:sp>
      <p:sp>
        <p:nvSpPr>
          <p:cNvPr id="352259" name="Rectangle 3"/>
          <p:cNvSpPr>
            <a:spLocks noGrp="1" noChangeArrowheads="1"/>
          </p:cNvSpPr>
          <p:nvPr>
            <p:ph idx="1"/>
          </p:nvPr>
        </p:nvSpPr>
        <p:spPr/>
        <p:txBody>
          <a:bodyPr/>
          <a:lstStyle/>
          <a:p>
            <a:pPr>
              <a:lnSpc>
                <a:spcPct val="160000"/>
              </a:lnSpc>
              <a:buFont typeface="Wingdings" pitchFamily="2" charset="2"/>
              <a:buNone/>
            </a:pPr>
            <a:r>
              <a:rPr lang="de-CH" sz="3200" dirty="0">
                <a:solidFill>
                  <a:schemeClr val="bg1"/>
                </a:solidFill>
              </a:rPr>
              <a:t>Motivation</a:t>
            </a:r>
          </a:p>
          <a:p>
            <a:pPr>
              <a:lnSpc>
                <a:spcPct val="160000"/>
              </a:lnSpc>
              <a:buFont typeface="Wingdings" pitchFamily="2" charset="2"/>
              <a:buNone/>
            </a:pPr>
            <a:r>
              <a:rPr lang="de-CH" sz="3200" dirty="0"/>
              <a:t>Anwendungsbereich</a:t>
            </a:r>
          </a:p>
          <a:p>
            <a:pPr>
              <a:lnSpc>
                <a:spcPct val="160000"/>
              </a:lnSpc>
              <a:buFont typeface="Wingdings" pitchFamily="2" charset="2"/>
              <a:buNone/>
            </a:pPr>
            <a:r>
              <a:rPr lang="de-CH" sz="3200" dirty="0"/>
              <a:t>Modellierung</a:t>
            </a:r>
          </a:p>
          <a:p>
            <a:pPr>
              <a:lnSpc>
                <a:spcPct val="160000"/>
              </a:lnSpc>
              <a:buFont typeface="Wingdings" pitchFamily="2" charset="2"/>
              <a:buNone/>
            </a:pPr>
            <a:r>
              <a:rPr lang="de-CH" sz="3200" dirty="0" smtClean="0"/>
              <a:t>Beispiele</a:t>
            </a:r>
            <a:endParaRPr lang="de-CH"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normAutofit fontScale="90000"/>
          </a:bodyPr>
          <a:lstStyle/>
          <a:p>
            <a:r>
              <a:rPr lang="de-CH" dirty="0"/>
              <a:t>Beispiel </a:t>
            </a:r>
            <a:r>
              <a:rPr lang="de-CH" dirty="0" smtClean="0"/>
              <a:t>Spitalbesuch: Vorteile </a:t>
            </a:r>
            <a:r>
              <a:rPr lang="de-CH" dirty="0"/>
              <a:t>der Auswertung mit einer </a:t>
            </a:r>
            <a:r>
              <a:rPr lang="de-CH" dirty="0" err="1"/>
              <a:t>Rule</a:t>
            </a:r>
            <a:r>
              <a:rPr lang="de-CH" dirty="0"/>
              <a:t> Engine</a:t>
            </a:r>
          </a:p>
        </p:txBody>
      </p:sp>
      <p:sp>
        <p:nvSpPr>
          <p:cNvPr id="396291" name="Rectangle 3"/>
          <p:cNvSpPr>
            <a:spLocks noGrp="1" noChangeArrowheads="1"/>
          </p:cNvSpPr>
          <p:nvPr>
            <p:ph idx="1"/>
          </p:nvPr>
        </p:nvSpPr>
        <p:spPr>
          <a:xfrm>
            <a:off x="484460" y="1556792"/>
            <a:ext cx="7327900" cy="4970463"/>
          </a:xfrm>
        </p:spPr>
        <p:txBody>
          <a:bodyPr>
            <a:normAutofit fontScale="70000" lnSpcReduction="20000"/>
          </a:bodyPr>
          <a:lstStyle/>
          <a:p>
            <a:pPr marL="0" indent="0">
              <a:buFont typeface="Wingdings" pitchFamily="2" charset="2"/>
              <a:buNone/>
            </a:pPr>
            <a:r>
              <a:rPr lang="de-CH" dirty="0" smtClean="0"/>
              <a:t>Wenn </a:t>
            </a:r>
            <a:r>
              <a:rPr lang="de-CH" dirty="0"/>
              <a:t>eine Entscheidungstabelle direkt im Code ausgewertet werden kann, bedeutet das eine klare Aufteilung der Verantwortlichkeiten</a:t>
            </a:r>
          </a:p>
          <a:p>
            <a:endParaRPr lang="de-CH" dirty="0"/>
          </a:p>
          <a:p>
            <a:r>
              <a:rPr lang="de-CH" b="1" dirty="0"/>
              <a:t>Verantwortung der Entwickler</a:t>
            </a:r>
          </a:p>
          <a:p>
            <a:pPr lvl="1"/>
            <a:r>
              <a:rPr lang="de-CH" dirty="0"/>
              <a:t>Input für die Tabelle korrekt aufbereiten</a:t>
            </a:r>
          </a:p>
          <a:p>
            <a:pPr lvl="1"/>
            <a:r>
              <a:rPr lang="de-CH" dirty="0"/>
              <a:t>Output der Tabelle korrekt auswerten</a:t>
            </a:r>
          </a:p>
          <a:p>
            <a:pPr lvl="1"/>
            <a:r>
              <a:rPr lang="de-CH" dirty="0"/>
              <a:t>nicht mehr für die Umsetzung der Logik verantwortlich</a:t>
            </a:r>
          </a:p>
          <a:p>
            <a:pPr lvl="1"/>
            <a:endParaRPr lang="de-CH" dirty="0"/>
          </a:p>
          <a:p>
            <a:r>
              <a:rPr lang="de-CH" b="1" dirty="0"/>
              <a:t>Verantwortung der Business Analysten </a:t>
            </a:r>
          </a:p>
          <a:p>
            <a:pPr lvl="1"/>
            <a:r>
              <a:rPr lang="de-CH" dirty="0"/>
              <a:t>Korrektheit der Regeln (vollständig und widerspruchsfrei)</a:t>
            </a:r>
          </a:p>
          <a:p>
            <a:pPr lvl="1"/>
            <a:endParaRPr lang="de-CH" dirty="0"/>
          </a:p>
          <a:p>
            <a:r>
              <a:rPr lang="de-CH" b="1" dirty="0"/>
              <a:t>Verantwortung der Tester</a:t>
            </a:r>
          </a:p>
          <a:p>
            <a:pPr lvl="1"/>
            <a:r>
              <a:rPr lang="de-CH" dirty="0"/>
              <a:t>Überprüfung, dass Verarbeitungskette </a:t>
            </a:r>
            <a:br>
              <a:rPr lang="de-CH" dirty="0"/>
            </a:br>
            <a:r>
              <a:rPr lang="de-CH" dirty="0"/>
              <a:t>Input =&gt; Auswertung =&gt; Output korrekt funktioniert</a:t>
            </a:r>
          </a:p>
          <a:p>
            <a:pPr lvl="1"/>
            <a:r>
              <a:rPr lang="de-CH" dirty="0"/>
              <a:t>es ist aber nicht mehr nötig, jede Regel einzeln zu überprüfen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normAutofit fontScale="90000"/>
          </a:bodyPr>
          <a:lstStyle/>
          <a:p>
            <a:r>
              <a:rPr lang="de-CH" dirty="0"/>
              <a:t>Beispiel </a:t>
            </a:r>
            <a:r>
              <a:rPr lang="de-CH" dirty="0" smtClean="0"/>
              <a:t>Spitalbesuch: Die </a:t>
            </a:r>
            <a:r>
              <a:rPr lang="de-CH" dirty="0"/>
              <a:t>Regeln als Entscheidungstabelle</a:t>
            </a:r>
          </a:p>
        </p:txBody>
      </p:sp>
      <p:pic>
        <p:nvPicPr>
          <p:cNvPr id="3686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00213"/>
            <a:ext cx="7343775"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44" name="AutoShape 4"/>
          <p:cNvSpPr>
            <a:spLocks noChangeArrowheads="1"/>
          </p:cNvSpPr>
          <p:nvPr/>
        </p:nvSpPr>
        <p:spPr bwMode="auto">
          <a:xfrm>
            <a:off x="5003602" y="1989138"/>
            <a:ext cx="1439862" cy="2376487"/>
          </a:xfrm>
          <a:prstGeom prst="roundRect">
            <a:avLst>
              <a:gd name="adj" fmla="val 3782"/>
            </a:avLst>
          </a:prstGeom>
          <a:noFill/>
          <a:ln w="5715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8"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Grp="1" noChangeArrowheads="1"/>
          </p:cNvSpPr>
          <p:nvPr>
            <p:ph type="title"/>
          </p:nvPr>
        </p:nvSpPr>
        <p:spPr/>
        <p:txBody>
          <a:bodyPr>
            <a:normAutofit fontScale="90000"/>
          </a:bodyPr>
          <a:lstStyle/>
          <a:p>
            <a:r>
              <a:rPr lang="de-CH"/>
              <a:t>Beispiel Spitalbesuch</a:t>
            </a:r>
            <a:br>
              <a:rPr lang="de-CH"/>
            </a:br>
            <a:r>
              <a:rPr lang="de-CH"/>
              <a:t>Konsolidierte Entscheidungstabelle</a:t>
            </a:r>
          </a:p>
        </p:txBody>
      </p:sp>
      <p:pic>
        <p:nvPicPr>
          <p:cNvPr id="3696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00213"/>
            <a:ext cx="7272337" cy="336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668" name="AutoShape 4"/>
          <p:cNvSpPr>
            <a:spLocks noChangeArrowheads="1"/>
          </p:cNvSpPr>
          <p:nvPr/>
        </p:nvSpPr>
        <p:spPr bwMode="auto">
          <a:xfrm>
            <a:off x="5724327" y="2347913"/>
            <a:ext cx="431800" cy="2665412"/>
          </a:xfrm>
          <a:prstGeom prst="roundRect">
            <a:avLst>
              <a:gd name="adj" fmla="val 3782"/>
            </a:avLst>
          </a:prstGeom>
          <a:noFill/>
          <a:ln w="5715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69670" name="Line 6"/>
          <p:cNvSpPr>
            <a:spLocks noChangeShapeType="1"/>
          </p:cNvSpPr>
          <p:nvPr/>
        </p:nvSpPr>
        <p:spPr bwMode="auto">
          <a:xfrm>
            <a:off x="1834952" y="5443538"/>
            <a:ext cx="59769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69671" name="Text Box 7"/>
          <p:cNvSpPr txBox="1">
            <a:spLocks noChangeArrowheads="1"/>
          </p:cNvSpPr>
          <p:nvPr/>
        </p:nvSpPr>
        <p:spPr bwMode="auto">
          <a:xfrm>
            <a:off x="3206552" y="5510213"/>
            <a:ext cx="474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778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de-CH">
                <a:latin typeface="TheSans Swisscom" pitchFamily="34" charset="0"/>
              </a:rPr>
              <a:t>Tabelle wächst horizontal mit Anzahl Regeln</a:t>
            </a:r>
          </a:p>
        </p:txBody>
      </p:sp>
      <p:sp>
        <p:nvSpPr>
          <p:cNvPr id="369672" name="AutoShape 8"/>
          <p:cNvSpPr>
            <a:spLocks noChangeArrowheads="1"/>
          </p:cNvSpPr>
          <p:nvPr/>
        </p:nvSpPr>
        <p:spPr bwMode="auto">
          <a:xfrm>
            <a:off x="539552" y="2349500"/>
            <a:ext cx="7200900" cy="287338"/>
          </a:xfrm>
          <a:prstGeom prst="roundRect">
            <a:avLst>
              <a:gd name="adj" fmla="val 3782"/>
            </a:avLst>
          </a:prstGeom>
          <a:noFill/>
          <a:ln w="5715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1"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p:cNvSpPr>
            <a:spLocks noGrp="1" noChangeArrowheads="1"/>
          </p:cNvSpPr>
          <p:nvPr>
            <p:ph type="title"/>
          </p:nvPr>
        </p:nvSpPr>
        <p:spPr/>
        <p:txBody>
          <a:bodyPr>
            <a:normAutofit fontScale="90000"/>
          </a:bodyPr>
          <a:lstStyle/>
          <a:p>
            <a:r>
              <a:rPr lang="de-CH"/>
              <a:t>Beispiel Spitalbesuch</a:t>
            </a:r>
            <a:br>
              <a:rPr lang="de-CH"/>
            </a:br>
            <a:r>
              <a:rPr lang="de-CH"/>
              <a:t>Transponierte Entscheidungstabelle</a:t>
            </a:r>
          </a:p>
        </p:txBody>
      </p:sp>
      <p:pic>
        <p:nvPicPr>
          <p:cNvPr id="3717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2235200"/>
            <a:ext cx="73437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1716" name="Line 4"/>
          <p:cNvSpPr>
            <a:spLocks noChangeShapeType="1"/>
          </p:cNvSpPr>
          <p:nvPr/>
        </p:nvSpPr>
        <p:spPr bwMode="auto">
          <a:xfrm>
            <a:off x="684213" y="1628775"/>
            <a:ext cx="0" cy="4679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1717" name="Text Box 5"/>
          <p:cNvSpPr txBox="1">
            <a:spLocks noChangeArrowheads="1"/>
          </p:cNvSpPr>
          <p:nvPr/>
        </p:nvSpPr>
        <p:spPr bwMode="auto">
          <a:xfrm rot="16200000">
            <a:off x="-1737518" y="3886993"/>
            <a:ext cx="447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778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de-CH">
                <a:latin typeface="TheSans Swisscom" pitchFamily="34" charset="0"/>
              </a:rPr>
              <a:t>Tabelle wächst vertikal mit Anzahl Regeln</a:t>
            </a:r>
          </a:p>
        </p:txBody>
      </p:sp>
      <p:sp>
        <p:nvSpPr>
          <p:cNvPr id="371718" name="AutoShape 6"/>
          <p:cNvSpPr>
            <a:spLocks noChangeArrowheads="1"/>
          </p:cNvSpPr>
          <p:nvPr/>
        </p:nvSpPr>
        <p:spPr bwMode="auto">
          <a:xfrm>
            <a:off x="2349500" y="2276475"/>
            <a:ext cx="719138" cy="2016125"/>
          </a:xfrm>
          <a:prstGeom prst="roundRect">
            <a:avLst>
              <a:gd name="adj" fmla="val 3782"/>
            </a:avLst>
          </a:prstGeom>
          <a:noFill/>
          <a:ln w="5715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1719" name="Text Box 7"/>
          <p:cNvSpPr txBox="1">
            <a:spLocks noChangeArrowheads="1"/>
          </p:cNvSpPr>
          <p:nvPr/>
        </p:nvSpPr>
        <p:spPr bwMode="auto">
          <a:xfrm>
            <a:off x="900113" y="4832350"/>
            <a:ext cx="734377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t>Diese Entscheidungstabelle ist </a:t>
            </a:r>
            <a:r>
              <a:rPr lang="de-CH" b="1"/>
              <a:t>vollständig:</a:t>
            </a:r>
            <a:r>
              <a:rPr lang="de-CH"/>
              <a:t> Alle 8 möglichen Fälle sind abgedeckt.</a:t>
            </a:r>
          </a:p>
          <a:p>
            <a:r>
              <a:rPr lang="de-CH"/>
              <a:t>Diese Entscheidungstabelle ist </a:t>
            </a:r>
            <a:r>
              <a:rPr lang="de-CH" b="1"/>
              <a:t>eindeutig:</a:t>
            </a:r>
            <a:r>
              <a:rPr lang="de-CH"/>
              <a:t> Die Bedingungen schliessen sich gegenseitig aus.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title"/>
          </p:nvPr>
        </p:nvSpPr>
        <p:spPr/>
        <p:txBody>
          <a:bodyPr>
            <a:normAutofit fontScale="90000"/>
          </a:bodyPr>
          <a:lstStyle/>
          <a:p>
            <a:r>
              <a:rPr lang="de-CH"/>
              <a:t>Beispiel Spitalbesuch</a:t>
            </a:r>
            <a:br>
              <a:rPr lang="de-CH"/>
            </a:br>
            <a:r>
              <a:rPr lang="de-CH"/>
              <a:t>Transponierte Entscheidungstabelle</a:t>
            </a:r>
          </a:p>
        </p:txBody>
      </p:sp>
      <p:pic>
        <p:nvPicPr>
          <p:cNvPr id="3727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2276475"/>
            <a:ext cx="7343775"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740" name="Line 4"/>
          <p:cNvSpPr>
            <a:spLocks noChangeShapeType="1"/>
          </p:cNvSpPr>
          <p:nvPr/>
        </p:nvSpPr>
        <p:spPr bwMode="auto">
          <a:xfrm>
            <a:off x="684213" y="1628775"/>
            <a:ext cx="0" cy="4679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2741" name="Text Box 5"/>
          <p:cNvSpPr txBox="1">
            <a:spLocks noChangeArrowheads="1"/>
          </p:cNvSpPr>
          <p:nvPr/>
        </p:nvSpPr>
        <p:spPr bwMode="auto">
          <a:xfrm rot="16200000">
            <a:off x="-1737518" y="3886993"/>
            <a:ext cx="447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778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de-CH">
                <a:latin typeface="TheSans Swisscom" pitchFamily="34" charset="0"/>
              </a:rPr>
              <a:t>Tabelle wächst vertikal mit Anzahl Regeln</a:t>
            </a:r>
          </a:p>
        </p:txBody>
      </p:sp>
      <p:sp>
        <p:nvSpPr>
          <p:cNvPr id="372742" name="AutoShape 6"/>
          <p:cNvSpPr>
            <a:spLocks noChangeArrowheads="1"/>
          </p:cNvSpPr>
          <p:nvPr/>
        </p:nvSpPr>
        <p:spPr bwMode="auto">
          <a:xfrm>
            <a:off x="1619250" y="3429000"/>
            <a:ext cx="3529013" cy="215900"/>
          </a:xfrm>
          <a:prstGeom prst="roundRect">
            <a:avLst>
              <a:gd name="adj" fmla="val 3782"/>
            </a:avLst>
          </a:prstGeom>
          <a:noFill/>
          <a:ln w="5715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2743" name="Text Box 7"/>
          <p:cNvSpPr txBox="1">
            <a:spLocks noChangeArrowheads="1"/>
          </p:cNvSpPr>
          <p:nvPr/>
        </p:nvSpPr>
        <p:spPr bwMode="auto">
          <a:xfrm>
            <a:off x="900113" y="4832350"/>
            <a:ext cx="7343775"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dirty="0"/>
              <a:t>Diese Entscheidungstabelle ist </a:t>
            </a:r>
            <a:r>
              <a:rPr lang="de-CH" b="1" dirty="0"/>
              <a:t>mehrdeutig:</a:t>
            </a:r>
            <a:r>
              <a:rPr lang="de-CH" dirty="0"/>
              <a:t> Die Bedingungen der Regeln 5 und 6 schliessen sich nicht gegenseitig aus. </a:t>
            </a:r>
            <a:endParaRPr lang="de-CH" dirty="0" smtClean="0"/>
          </a:p>
          <a:p>
            <a:r>
              <a:rPr lang="de-CH" dirty="0" smtClean="0"/>
              <a:t>Die </a:t>
            </a:r>
            <a:r>
              <a:rPr lang="de-CH" dirty="0"/>
              <a:t>Bedingungswerte n/j/j werden durch beide Regeln abgedeckt, führen aber zu </a:t>
            </a:r>
            <a:r>
              <a:rPr lang="de-CH" i="1" dirty="0"/>
              <a:t>unterschiedlichen </a:t>
            </a:r>
            <a:r>
              <a:rPr lang="de-CH" dirty="0"/>
              <a:t>Aktionen.</a:t>
            </a:r>
          </a:p>
        </p:txBody>
      </p:sp>
      <p:sp>
        <p:nvSpPr>
          <p:cNvPr id="372744" name="AutoShape 8"/>
          <p:cNvSpPr>
            <a:spLocks noChangeArrowheads="1"/>
          </p:cNvSpPr>
          <p:nvPr/>
        </p:nvSpPr>
        <p:spPr bwMode="auto">
          <a:xfrm>
            <a:off x="1619250" y="3644900"/>
            <a:ext cx="3529013" cy="215900"/>
          </a:xfrm>
          <a:prstGeom prst="roundRect">
            <a:avLst>
              <a:gd name="adj" fmla="val 3782"/>
            </a:avLst>
          </a:prstGeom>
          <a:noFill/>
          <a:ln w="5715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normAutofit fontScale="90000"/>
          </a:bodyPr>
          <a:lstStyle/>
          <a:p>
            <a:r>
              <a:rPr lang="de-CH"/>
              <a:t>Entscheidungstabellen</a:t>
            </a:r>
            <a:br>
              <a:rPr lang="de-CH"/>
            </a:br>
            <a:r>
              <a:rPr lang="de-CH"/>
              <a:t>Vorteile grundsätzlicher Natur</a:t>
            </a:r>
          </a:p>
        </p:txBody>
      </p:sp>
      <p:sp>
        <p:nvSpPr>
          <p:cNvPr id="381955" name="Rectangle 3"/>
          <p:cNvSpPr>
            <a:spLocks noGrp="1" noChangeArrowheads="1"/>
          </p:cNvSpPr>
          <p:nvPr>
            <p:ph idx="1"/>
          </p:nvPr>
        </p:nvSpPr>
        <p:spPr>
          <a:xfrm>
            <a:off x="395536" y="1628800"/>
            <a:ext cx="8208912" cy="4897438"/>
          </a:xfrm>
        </p:spPr>
        <p:txBody>
          <a:bodyPr/>
          <a:lstStyle/>
          <a:p>
            <a:pPr>
              <a:lnSpc>
                <a:spcPct val="90000"/>
              </a:lnSpc>
            </a:pPr>
            <a:r>
              <a:rPr lang="de-CH" sz="2200" dirty="0" err="1"/>
              <a:t>Entscheidungstabllen</a:t>
            </a:r>
            <a:r>
              <a:rPr lang="de-CH" sz="2200" dirty="0"/>
              <a:t> kommunizieren klar die fachliche Logik: </a:t>
            </a:r>
            <a:r>
              <a:rPr lang="de-CH" sz="2200" dirty="0" smtClean="0"/>
              <a:t/>
            </a:r>
            <a:br>
              <a:rPr lang="de-CH" sz="2200" dirty="0" smtClean="0"/>
            </a:br>
            <a:r>
              <a:rPr lang="de-CH" sz="2200" dirty="0" smtClean="0"/>
              <a:t>Die </a:t>
            </a:r>
            <a:r>
              <a:rPr lang="de-CH" sz="2200" dirty="0"/>
              <a:t>tabellarische Darstellung der Regeln stellt Bedingungen und Aktionen kompakt und übersichtlich dar. </a:t>
            </a:r>
          </a:p>
          <a:p>
            <a:pPr>
              <a:lnSpc>
                <a:spcPct val="90000"/>
              </a:lnSpc>
            </a:pPr>
            <a:endParaRPr lang="de-CH" sz="2200" dirty="0"/>
          </a:p>
          <a:p>
            <a:pPr>
              <a:lnSpc>
                <a:spcPct val="90000"/>
              </a:lnSpc>
            </a:pPr>
            <a:r>
              <a:rPr lang="de-CH" sz="2200" dirty="0"/>
              <a:t>Die Struktur der Tabelle ist präzise formal definiert, insbesondere auch die zulässigen Wertebereiche aller Bedingungen. Jede Entscheidungstabelle könnte auf Wahrheitstabellen reduziert werden, die in der theoretischen Informatik eine wichtige Rolle spielen.</a:t>
            </a:r>
          </a:p>
          <a:p>
            <a:pPr>
              <a:lnSpc>
                <a:spcPct val="90000"/>
              </a:lnSpc>
            </a:pPr>
            <a:endParaRPr lang="de-CH" sz="2200" dirty="0"/>
          </a:p>
          <a:p>
            <a:pPr>
              <a:lnSpc>
                <a:spcPct val="90000"/>
              </a:lnSpc>
            </a:pPr>
            <a:r>
              <a:rPr lang="de-CH" sz="2200" dirty="0"/>
              <a:t>Dadurch ist eine ausgefüllte Tabelle überprüfbar: </a:t>
            </a:r>
          </a:p>
          <a:p>
            <a:pPr marL="633413" lvl="1" indent="-276225">
              <a:lnSpc>
                <a:spcPct val="90000"/>
              </a:lnSpc>
            </a:pPr>
            <a:r>
              <a:rPr lang="de-CH" sz="2200" dirty="0"/>
              <a:t>Ist die Tabelle vollständig?</a:t>
            </a:r>
          </a:p>
          <a:p>
            <a:pPr marL="633413" lvl="1" indent="-276225">
              <a:lnSpc>
                <a:spcPct val="90000"/>
              </a:lnSpc>
            </a:pPr>
            <a:r>
              <a:rPr lang="de-CH" sz="2200" dirty="0"/>
              <a:t>Gibt es Mehrdeutigkeiten in der Tabelle?</a:t>
            </a:r>
          </a:p>
          <a:p>
            <a:pPr marL="633413" lvl="1" indent="-276225">
              <a:lnSpc>
                <a:spcPct val="90000"/>
              </a:lnSpc>
            </a:pPr>
            <a:r>
              <a:rPr lang="de-CH" sz="2200" dirty="0"/>
              <a:t>Gibt es Widersprüche in der Tabelle?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normAutofit fontScale="90000"/>
          </a:bodyPr>
          <a:lstStyle/>
          <a:p>
            <a:r>
              <a:rPr lang="de-CH" dirty="0"/>
              <a:t>Entscheidungstabellen</a:t>
            </a:r>
            <a:br>
              <a:rPr lang="de-CH" dirty="0"/>
            </a:br>
            <a:r>
              <a:rPr lang="de-CH" dirty="0"/>
              <a:t>Vorteile in der </a:t>
            </a:r>
            <a:r>
              <a:rPr lang="de-CH" dirty="0" smtClean="0"/>
              <a:t>Anwendung</a:t>
            </a:r>
            <a:endParaRPr lang="de-CH" dirty="0"/>
          </a:p>
        </p:txBody>
      </p:sp>
      <p:sp>
        <p:nvSpPr>
          <p:cNvPr id="390147" name="Rectangle 3"/>
          <p:cNvSpPr>
            <a:spLocks noGrp="1" noChangeArrowheads="1"/>
          </p:cNvSpPr>
          <p:nvPr>
            <p:ph idx="1"/>
          </p:nvPr>
        </p:nvSpPr>
        <p:spPr>
          <a:xfrm>
            <a:off x="395536" y="1556792"/>
            <a:ext cx="8064896" cy="4897438"/>
          </a:xfrm>
        </p:spPr>
        <p:txBody>
          <a:bodyPr>
            <a:normAutofit fontScale="62500" lnSpcReduction="20000"/>
          </a:bodyPr>
          <a:lstStyle/>
          <a:p>
            <a:r>
              <a:rPr lang="de-CH" dirty="0"/>
              <a:t>Mit dem Einsatz von Entscheidungstabellen übernehmen Business Analysten die nicht die Verantwortung für die Spezifikation, sondern gleichzeitig auch für einen grossen Teil der Implementation.</a:t>
            </a:r>
          </a:p>
          <a:p>
            <a:endParaRPr lang="de-CH" dirty="0"/>
          </a:p>
          <a:p>
            <a:r>
              <a:rPr lang="de-CH" dirty="0"/>
              <a:t>Entscheidungstabellen sind einfach </a:t>
            </a:r>
            <a:r>
              <a:rPr lang="de-CH" dirty="0" err="1"/>
              <a:t>wartbar</a:t>
            </a:r>
            <a:r>
              <a:rPr lang="de-CH" dirty="0"/>
              <a:t>: Eine Aktion kann jederzeit einfach angepasst werden, sogar ohne Code-Anpassung.</a:t>
            </a:r>
          </a:p>
          <a:p>
            <a:endParaRPr lang="de-CH" dirty="0"/>
          </a:p>
          <a:p>
            <a:r>
              <a:rPr lang="de-CH" dirty="0"/>
              <a:t>Entscheidungstabellen sind erweiterbar: </a:t>
            </a:r>
          </a:p>
          <a:p>
            <a:pPr lvl="1"/>
            <a:r>
              <a:rPr lang="de-CH" dirty="0"/>
              <a:t>Neue Bedingungen können hinzugefügt werden. Die bestehenden Regeln müssen alle angepasst werden.</a:t>
            </a:r>
          </a:p>
          <a:p>
            <a:pPr lvl="1"/>
            <a:r>
              <a:rPr lang="de-CH" dirty="0"/>
              <a:t>Regeln bzw. Bedingungswerte einer Regel können angepasst werden. Es muss sichergestellt werden, dass Tabelle weiterhin vollständig und widerspruchsfrei ist.</a:t>
            </a:r>
          </a:p>
          <a:p>
            <a:endParaRPr lang="de-CH" dirty="0"/>
          </a:p>
          <a:p>
            <a:r>
              <a:rPr lang="de-CH" dirty="0" err="1"/>
              <a:t>Enscheidungstabellen</a:t>
            </a:r>
            <a:r>
              <a:rPr lang="de-CH" dirty="0"/>
              <a:t> können auch grafisch als Entscheidungsbäume dargestellt werden.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rmAutofit fontScale="90000"/>
          </a:bodyPr>
          <a:lstStyle/>
          <a:p>
            <a:r>
              <a:rPr lang="de-CH" dirty="0"/>
              <a:t>Entscheidungstabellen</a:t>
            </a:r>
            <a:br>
              <a:rPr lang="de-CH" dirty="0"/>
            </a:br>
            <a:r>
              <a:rPr lang="de-CH" dirty="0"/>
              <a:t>Nachteile in der </a:t>
            </a:r>
            <a:r>
              <a:rPr lang="de-CH" dirty="0" smtClean="0"/>
              <a:t>Anwendung</a:t>
            </a:r>
            <a:endParaRPr lang="de-CH" dirty="0"/>
          </a:p>
        </p:txBody>
      </p:sp>
      <p:sp>
        <p:nvSpPr>
          <p:cNvPr id="382979" name="Rectangle 3"/>
          <p:cNvSpPr>
            <a:spLocks noGrp="1" noChangeArrowheads="1"/>
          </p:cNvSpPr>
          <p:nvPr>
            <p:ph idx="1"/>
          </p:nvPr>
        </p:nvSpPr>
        <p:spPr>
          <a:xfrm>
            <a:off x="395536" y="1628800"/>
            <a:ext cx="8229600" cy="4625609"/>
          </a:xfrm>
        </p:spPr>
        <p:txBody>
          <a:bodyPr>
            <a:normAutofit fontScale="92500" lnSpcReduction="10000"/>
          </a:bodyPr>
          <a:lstStyle/>
          <a:p>
            <a:r>
              <a:rPr lang="de-CH" dirty="0"/>
              <a:t>Verwendung einer </a:t>
            </a:r>
            <a:r>
              <a:rPr lang="de-CH" dirty="0" err="1"/>
              <a:t>Rule</a:t>
            </a:r>
            <a:r>
              <a:rPr lang="de-CH" dirty="0"/>
              <a:t> Engine: Je nach verwendetem Tool muss der nicht unerhebliche Speicherbedarf der </a:t>
            </a:r>
            <a:r>
              <a:rPr lang="de-CH" dirty="0" err="1"/>
              <a:t>Rule</a:t>
            </a:r>
            <a:r>
              <a:rPr lang="de-CH" dirty="0"/>
              <a:t> Engine berücksichtigt werden.</a:t>
            </a:r>
          </a:p>
          <a:p>
            <a:endParaRPr lang="de-CH" dirty="0"/>
          </a:p>
          <a:p>
            <a:r>
              <a:rPr lang="de-CH" dirty="0"/>
              <a:t>Wartbarkeit: Auch wenn Entscheidungstabellen prinzipiell gut </a:t>
            </a:r>
            <a:r>
              <a:rPr lang="de-CH" dirty="0" err="1"/>
              <a:t>wartbar</a:t>
            </a:r>
            <a:r>
              <a:rPr lang="de-CH" dirty="0"/>
              <a:t> sind, gibt es ein </a:t>
            </a:r>
            <a:r>
              <a:rPr lang="de-CH" dirty="0" err="1"/>
              <a:t>Caveat</a:t>
            </a:r>
            <a:r>
              <a:rPr lang="de-CH" dirty="0"/>
              <a:t>: Die Unterschiede zwischen zwei Versionen sind unter Umständen – ja nach Tool – schwierig nachträglich zu ermitteln.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normAutofit fontScale="90000"/>
          </a:bodyPr>
          <a:lstStyle/>
          <a:p>
            <a:r>
              <a:rPr lang="de-CH" dirty="0"/>
              <a:t>Beispiel </a:t>
            </a:r>
            <a:r>
              <a:rPr lang="de-CH" dirty="0" smtClean="0"/>
              <a:t>Spitalbesuch: Darstellung </a:t>
            </a:r>
            <a:r>
              <a:rPr lang="de-CH" dirty="0"/>
              <a:t>als Entscheidungsbaum</a:t>
            </a:r>
          </a:p>
        </p:txBody>
      </p:sp>
      <p:sp>
        <p:nvSpPr>
          <p:cNvPr id="373763" name="AutoShape 3"/>
          <p:cNvSpPr>
            <a:spLocks noChangeArrowheads="1"/>
          </p:cNvSpPr>
          <p:nvPr/>
        </p:nvSpPr>
        <p:spPr bwMode="auto">
          <a:xfrm>
            <a:off x="898525" y="2636838"/>
            <a:ext cx="16573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Ansteckende </a:t>
            </a:r>
            <a:br>
              <a:rPr lang="de-CH" sz="1600" b="1">
                <a:solidFill>
                  <a:schemeClr val="bg1"/>
                </a:solidFill>
              </a:rPr>
            </a:br>
            <a:r>
              <a:rPr lang="de-CH" sz="1600" b="1">
                <a:solidFill>
                  <a:schemeClr val="bg1"/>
                </a:solidFill>
              </a:rPr>
              <a:t>Krankheit?</a:t>
            </a:r>
          </a:p>
        </p:txBody>
      </p:sp>
      <p:sp>
        <p:nvSpPr>
          <p:cNvPr id="373764" name="AutoShape 4"/>
          <p:cNvSpPr>
            <a:spLocks noChangeArrowheads="1"/>
          </p:cNvSpPr>
          <p:nvPr/>
        </p:nvSpPr>
        <p:spPr bwMode="auto">
          <a:xfrm>
            <a:off x="6659563" y="1628775"/>
            <a:ext cx="1873250"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Besuch ablehnen</a:t>
            </a:r>
          </a:p>
        </p:txBody>
      </p:sp>
      <p:sp>
        <p:nvSpPr>
          <p:cNvPr id="373765" name="AutoShape 5"/>
          <p:cNvSpPr>
            <a:spLocks noChangeArrowheads="1"/>
          </p:cNvSpPr>
          <p:nvPr/>
        </p:nvSpPr>
        <p:spPr bwMode="auto">
          <a:xfrm>
            <a:off x="2409825" y="3862388"/>
            <a:ext cx="16573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Innerhalb</a:t>
            </a:r>
            <a:br>
              <a:rPr lang="de-CH" sz="1600" b="1">
                <a:solidFill>
                  <a:schemeClr val="bg1"/>
                </a:solidFill>
              </a:rPr>
            </a:br>
            <a:r>
              <a:rPr lang="de-CH" sz="1600" b="1">
                <a:solidFill>
                  <a:schemeClr val="bg1"/>
                </a:solidFill>
              </a:rPr>
              <a:t>Besuchszeit?</a:t>
            </a:r>
          </a:p>
        </p:txBody>
      </p:sp>
      <p:sp>
        <p:nvSpPr>
          <p:cNvPr id="373766" name="AutoShape 6"/>
          <p:cNvSpPr>
            <a:spLocks noChangeArrowheads="1"/>
          </p:cNvSpPr>
          <p:nvPr/>
        </p:nvSpPr>
        <p:spPr bwMode="auto">
          <a:xfrm>
            <a:off x="3924300" y="2925763"/>
            <a:ext cx="16573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Patientin </a:t>
            </a:r>
            <a:br>
              <a:rPr lang="de-CH" sz="1600" b="1">
                <a:solidFill>
                  <a:schemeClr val="bg1"/>
                </a:solidFill>
              </a:rPr>
            </a:br>
            <a:r>
              <a:rPr lang="de-CH" sz="1600" b="1">
                <a:solidFill>
                  <a:schemeClr val="bg1"/>
                </a:solidFill>
              </a:rPr>
              <a:t>hat Fieber?</a:t>
            </a:r>
          </a:p>
        </p:txBody>
      </p:sp>
      <p:cxnSp>
        <p:nvCxnSpPr>
          <p:cNvPr id="373767" name="AutoShape 7"/>
          <p:cNvCxnSpPr>
            <a:cxnSpLocks noChangeShapeType="1"/>
            <a:stCxn id="373763" idx="0"/>
            <a:endCxn id="373764" idx="1"/>
          </p:cNvCxnSpPr>
          <p:nvPr/>
        </p:nvCxnSpPr>
        <p:spPr bwMode="auto">
          <a:xfrm rot="5400000" flipH="1" flipV="1">
            <a:off x="3797300" y="-225424"/>
            <a:ext cx="792163" cy="493236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3768" name="AutoShape 8"/>
          <p:cNvSpPr>
            <a:spLocks noChangeArrowheads="1"/>
          </p:cNvSpPr>
          <p:nvPr/>
        </p:nvSpPr>
        <p:spPr bwMode="auto">
          <a:xfrm>
            <a:off x="6659563" y="2493963"/>
            <a:ext cx="1873250"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30 Minuten</a:t>
            </a:r>
          </a:p>
        </p:txBody>
      </p:sp>
      <p:sp>
        <p:nvSpPr>
          <p:cNvPr id="373769" name="AutoShape 9"/>
          <p:cNvSpPr>
            <a:spLocks noChangeArrowheads="1"/>
          </p:cNvSpPr>
          <p:nvPr/>
        </p:nvSpPr>
        <p:spPr bwMode="auto">
          <a:xfrm>
            <a:off x="6659563" y="3502025"/>
            <a:ext cx="1873250"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In Begleitung</a:t>
            </a:r>
          </a:p>
        </p:txBody>
      </p:sp>
      <p:sp>
        <p:nvSpPr>
          <p:cNvPr id="373770" name="AutoShape 10"/>
          <p:cNvSpPr>
            <a:spLocks noChangeArrowheads="1"/>
          </p:cNvSpPr>
          <p:nvPr/>
        </p:nvSpPr>
        <p:spPr bwMode="auto">
          <a:xfrm>
            <a:off x="6659563" y="5518150"/>
            <a:ext cx="1873250"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Normalbesuch</a:t>
            </a:r>
          </a:p>
        </p:txBody>
      </p:sp>
      <p:cxnSp>
        <p:nvCxnSpPr>
          <p:cNvPr id="373771" name="AutoShape 11"/>
          <p:cNvCxnSpPr>
            <a:cxnSpLocks noChangeShapeType="1"/>
            <a:stCxn id="373763" idx="2"/>
            <a:endCxn id="373765" idx="1"/>
          </p:cNvCxnSpPr>
          <p:nvPr/>
        </p:nvCxnSpPr>
        <p:spPr bwMode="auto">
          <a:xfrm rot="16200000" flipH="1">
            <a:off x="1599407" y="3339306"/>
            <a:ext cx="938212" cy="682625"/>
          </a:xfrm>
          <a:prstGeom prst="bentConnector2">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3772" name="AutoShape 12"/>
          <p:cNvCxnSpPr>
            <a:cxnSpLocks noChangeShapeType="1"/>
            <a:stCxn id="373765" idx="0"/>
            <a:endCxn id="373766" idx="1"/>
          </p:cNvCxnSpPr>
          <p:nvPr/>
        </p:nvCxnSpPr>
        <p:spPr bwMode="auto">
          <a:xfrm rot="16200000">
            <a:off x="3256756" y="3194844"/>
            <a:ext cx="649288" cy="685800"/>
          </a:xfrm>
          <a:prstGeom prst="bentConnector2">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3773" name="AutoShape 13"/>
          <p:cNvCxnSpPr>
            <a:cxnSpLocks noChangeShapeType="1"/>
            <a:stCxn id="373766" idx="0"/>
            <a:endCxn id="373768" idx="1"/>
          </p:cNvCxnSpPr>
          <p:nvPr/>
        </p:nvCxnSpPr>
        <p:spPr bwMode="auto">
          <a:xfrm rot="5400000" flipH="1" flipV="1">
            <a:off x="5598319" y="1864519"/>
            <a:ext cx="215900" cy="1906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3774" name="AutoShape 14"/>
          <p:cNvCxnSpPr>
            <a:cxnSpLocks noChangeShapeType="1"/>
            <a:stCxn id="373766" idx="2"/>
            <a:endCxn id="373769" idx="1"/>
          </p:cNvCxnSpPr>
          <p:nvPr/>
        </p:nvCxnSpPr>
        <p:spPr bwMode="auto">
          <a:xfrm rot="16200000" flipH="1">
            <a:off x="5597526" y="2655887"/>
            <a:ext cx="217487" cy="1906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3775" name="AutoShape 15"/>
          <p:cNvSpPr>
            <a:spLocks noChangeArrowheads="1"/>
          </p:cNvSpPr>
          <p:nvPr/>
        </p:nvSpPr>
        <p:spPr bwMode="auto">
          <a:xfrm>
            <a:off x="3924300" y="4941888"/>
            <a:ext cx="16573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Patientin </a:t>
            </a:r>
            <a:br>
              <a:rPr lang="de-CH" sz="1600" b="1">
                <a:solidFill>
                  <a:schemeClr val="bg1"/>
                </a:solidFill>
              </a:rPr>
            </a:br>
            <a:r>
              <a:rPr lang="de-CH" sz="1600" b="1">
                <a:solidFill>
                  <a:schemeClr val="bg1"/>
                </a:solidFill>
              </a:rPr>
              <a:t>hat Fieber?</a:t>
            </a:r>
          </a:p>
        </p:txBody>
      </p:sp>
      <p:cxnSp>
        <p:nvCxnSpPr>
          <p:cNvPr id="373776" name="AutoShape 16"/>
          <p:cNvCxnSpPr>
            <a:cxnSpLocks noChangeShapeType="1"/>
            <a:stCxn id="373765" idx="2"/>
            <a:endCxn id="373775" idx="1"/>
          </p:cNvCxnSpPr>
          <p:nvPr/>
        </p:nvCxnSpPr>
        <p:spPr bwMode="auto">
          <a:xfrm rot="16200000" flipH="1">
            <a:off x="3185319" y="4490244"/>
            <a:ext cx="792162" cy="685800"/>
          </a:xfrm>
          <a:prstGeom prst="bentConnector2">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3777" name="AutoShape 17"/>
          <p:cNvCxnSpPr>
            <a:cxnSpLocks noChangeShapeType="1"/>
            <a:stCxn id="373775" idx="0"/>
            <a:endCxn id="373779" idx="1"/>
          </p:cNvCxnSpPr>
          <p:nvPr/>
        </p:nvCxnSpPr>
        <p:spPr bwMode="auto">
          <a:xfrm rot="5400000" flipH="1" flipV="1">
            <a:off x="5598319" y="3880644"/>
            <a:ext cx="215900" cy="1906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3778" name="AutoShape 18"/>
          <p:cNvCxnSpPr>
            <a:cxnSpLocks noChangeShapeType="1"/>
            <a:stCxn id="373775" idx="2"/>
            <a:endCxn id="373770" idx="1"/>
          </p:cNvCxnSpPr>
          <p:nvPr/>
        </p:nvCxnSpPr>
        <p:spPr bwMode="auto">
          <a:xfrm rot="16200000" flipH="1">
            <a:off x="5597526" y="4672012"/>
            <a:ext cx="217487" cy="1906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3779" name="AutoShape 19"/>
          <p:cNvSpPr>
            <a:spLocks noChangeArrowheads="1"/>
          </p:cNvSpPr>
          <p:nvPr/>
        </p:nvSpPr>
        <p:spPr bwMode="auto">
          <a:xfrm>
            <a:off x="6659563" y="4510088"/>
            <a:ext cx="1873250"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Besuch ablehnen</a:t>
            </a:r>
          </a:p>
        </p:txBody>
      </p:sp>
      <p:sp>
        <p:nvSpPr>
          <p:cNvPr id="373780" name="Line 20"/>
          <p:cNvSpPr>
            <a:spLocks noChangeShapeType="1"/>
          </p:cNvSpPr>
          <p:nvPr/>
        </p:nvSpPr>
        <p:spPr bwMode="auto">
          <a:xfrm flipV="1">
            <a:off x="611188" y="1989138"/>
            <a:ext cx="158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3781" name="Text Box 21"/>
          <p:cNvSpPr txBox="1">
            <a:spLocks noChangeArrowheads="1"/>
          </p:cNvSpPr>
          <p:nvPr/>
        </p:nvSpPr>
        <p:spPr bwMode="auto">
          <a:xfrm rot="-5400000">
            <a:off x="180975" y="2347913"/>
            <a:ext cx="36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b="1"/>
              <a:t>ja</a:t>
            </a:r>
          </a:p>
        </p:txBody>
      </p:sp>
      <p:sp>
        <p:nvSpPr>
          <p:cNvPr id="373782" name="Text Box 22"/>
          <p:cNvSpPr txBox="1">
            <a:spLocks noChangeArrowheads="1"/>
          </p:cNvSpPr>
          <p:nvPr/>
        </p:nvSpPr>
        <p:spPr bwMode="auto">
          <a:xfrm rot="-5400000">
            <a:off x="51594" y="3150394"/>
            <a:ext cx="622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b="1"/>
              <a:t>nein</a:t>
            </a:r>
          </a:p>
        </p:txBody>
      </p:sp>
      <p:sp>
        <p:nvSpPr>
          <p:cNvPr id="373783" name="Line 23"/>
          <p:cNvSpPr>
            <a:spLocks noChangeShapeType="1"/>
          </p:cNvSpPr>
          <p:nvPr/>
        </p:nvSpPr>
        <p:spPr bwMode="auto">
          <a:xfrm>
            <a:off x="611188" y="3068638"/>
            <a:ext cx="158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3784" name="Line 24"/>
          <p:cNvSpPr>
            <a:spLocks noChangeShapeType="1"/>
          </p:cNvSpPr>
          <p:nvPr/>
        </p:nvSpPr>
        <p:spPr bwMode="auto">
          <a:xfrm>
            <a:off x="827088" y="6157913"/>
            <a:ext cx="48974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3785" name="Text Box 25"/>
          <p:cNvSpPr txBox="1">
            <a:spLocks noChangeArrowheads="1"/>
          </p:cNvSpPr>
          <p:nvPr/>
        </p:nvSpPr>
        <p:spPr bwMode="auto">
          <a:xfrm rot="-21600000">
            <a:off x="2484438" y="6157913"/>
            <a:ext cx="1508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b="1"/>
              <a:t>Bedingungen</a:t>
            </a:r>
          </a:p>
        </p:txBody>
      </p:sp>
      <p:sp>
        <p:nvSpPr>
          <p:cNvPr id="373786" name="Line 26"/>
          <p:cNvSpPr>
            <a:spLocks noChangeShapeType="1"/>
          </p:cNvSpPr>
          <p:nvPr/>
        </p:nvSpPr>
        <p:spPr bwMode="auto">
          <a:xfrm>
            <a:off x="6372224" y="6157913"/>
            <a:ext cx="234103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3787" name="Text Box 27"/>
          <p:cNvSpPr txBox="1">
            <a:spLocks noChangeArrowheads="1"/>
          </p:cNvSpPr>
          <p:nvPr/>
        </p:nvSpPr>
        <p:spPr bwMode="auto">
          <a:xfrm>
            <a:off x="6931024" y="6157913"/>
            <a:ext cx="129701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b="1"/>
              <a:t>Aktionen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normAutofit fontScale="90000"/>
          </a:bodyPr>
          <a:lstStyle/>
          <a:p>
            <a:r>
              <a:rPr lang="de-CH" dirty="0"/>
              <a:t>Beispiel </a:t>
            </a:r>
            <a:r>
              <a:rPr lang="de-CH" dirty="0" smtClean="0"/>
              <a:t>Spitalbesuch: </a:t>
            </a:r>
            <a:r>
              <a:rPr lang="de-CH" dirty="0"/>
              <a:t>Darstellung als Entscheidungsgraph </a:t>
            </a:r>
          </a:p>
        </p:txBody>
      </p:sp>
      <p:sp>
        <p:nvSpPr>
          <p:cNvPr id="374787" name="AutoShape 3"/>
          <p:cNvSpPr>
            <a:spLocks noChangeArrowheads="1"/>
          </p:cNvSpPr>
          <p:nvPr/>
        </p:nvSpPr>
        <p:spPr bwMode="auto">
          <a:xfrm>
            <a:off x="898525" y="2636838"/>
            <a:ext cx="16573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Ansteckende </a:t>
            </a:r>
            <a:br>
              <a:rPr lang="de-CH" sz="1600" b="1">
                <a:solidFill>
                  <a:schemeClr val="bg1"/>
                </a:solidFill>
              </a:rPr>
            </a:br>
            <a:r>
              <a:rPr lang="de-CH" sz="1600" b="1">
                <a:solidFill>
                  <a:schemeClr val="bg1"/>
                </a:solidFill>
              </a:rPr>
              <a:t>Krankheit?</a:t>
            </a:r>
          </a:p>
        </p:txBody>
      </p:sp>
      <p:sp>
        <p:nvSpPr>
          <p:cNvPr id="374788" name="AutoShape 4"/>
          <p:cNvSpPr>
            <a:spLocks noChangeArrowheads="1"/>
          </p:cNvSpPr>
          <p:nvPr/>
        </p:nvSpPr>
        <p:spPr bwMode="auto">
          <a:xfrm>
            <a:off x="6659563" y="1628775"/>
            <a:ext cx="1728861"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Besuch ablehnen</a:t>
            </a:r>
          </a:p>
        </p:txBody>
      </p:sp>
      <p:sp>
        <p:nvSpPr>
          <p:cNvPr id="374789" name="AutoShape 5"/>
          <p:cNvSpPr>
            <a:spLocks noChangeArrowheads="1"/>
          </p:cNvSpPr>
          <p:nvPr/>
        </p:nvSpPr>
        <p:spPr bwMode="auto">
          <a:xfrm>
            <a:off x="2409825" y="3862388"/>
            <a:ext cx="16573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Innerhalb</a:t>
            </a:r>
            <a:br>
              <a:rPr lang="de-CH" sz="1600" b="1">
                <a:solidFill>
                  <a:schemeClr val="bg1"/>
                </a:solidFill>
              </a:rPr>
            </a:br>
            <a:r>
              <a:rPr lang="de-CH" sz="1600" b="1">
                <a:solidFill>
                  <a:schemeClr val="bg1"/>
                </a:solidFill>
              </a:rPr>
              <a:t>Besuchszeit?</a:t>
            </a:r>
          </a:p>
        </p:txBody>
      </p:sp>
      <p:sp>
        <p:nvSpPr>
          <p:cNvPr id="374790" name="AutoShape 6"/>
          <p:cNvSpPr>
            <a:spLocks noChangeArrowheads="1"/>
          </p:cNvSpPr>
          <p:nvPr/>
        </p:nvSpPr>
        <p:spPr bwMode="auto">
          <a:xfrm>
            <a:off x="3924300" y="2925763"/>
            <a:ext cx="16573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Patientin </a:t>
            </a:r>
            <a:br>
              <a:rPr lang="de-CH" sz="1600" b="1">
                <a:solidFill>
                  <a:schemeClr val="bg1"/>
                </a:solidFill>
              </a:rPr>
            </a:br>
            <a:r>
              <a:rPr lang="de-CH" sz="1600" b="1">
                <a:solidFill>
                  <a:schemeClr val="bg1"/>
                </a:solidFill>
              </a:rPr>
              <a:t>hat Fieber?</a:t>
            </a:r>
          </a:p>
        </p:txBody>
      </p:sp>
      <p:cxnSp>
        <p:nvCxnSpPr>
          <p:cNvPr id="374791" name="AutoShape 7"/>
          <p:cNvCxnSpPr>
            <a:cxnSpLocks noChangeShapeType="1"/>
            <a:stCxn id="374787" idx="0"/>
            <a:endCxn id="374788" idx="1"/>
          </p:cNvCxnSpPr>
          <p:nvPr/>
        </p:nvCxnSpPr>
        <p:spPr bwMode="auto">
          <a:xfrm rot="5400000" flipH="1" flipV="1">
            <a:off x="3797300" y="-225424"/>
            <a:ext cx="792163" cy="493236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4792" name="AutoShape 8"/>
          <p:cNvSpPr>
            <a:spLocks noChangeArrowheads="1"/>
          </p:cNvSpPr>
          <p:nvPr/>
        </p:nvSpPr>
        <p:spPr bwMode="auto">
          <a:xfrm>
            <a:off x="6659563" y="2493963"/>
            <a:ext cx="1728861"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30 Minuten</a:t>
            </a:r>
          </a:p>
        </p:txBody>
      </p:sp>
      <p:sp>
        <p:nvSpPr>
          <p:cNvPr id="374793" name="AutoShape 9"/>
          <p:cNvSpPr>
            <a:spLocks noChangeArrowheads="1"/>
          </p:cNvSpPr>
          <p:nvPr/>
        </p:nvSpPr>
        <p:spPr bwMode="auto">
          <a:xfrm>
            <a:off x="6659563" y="3502025"/>
            <a:ext cx="1728861"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In Begleitung</a:t>
            </a:r>
          </a:p>
        </p:txBody>
      </p:sp>
      <p:sp>
        <p:nvSpPr>
          <p:cNvPr id="374794" name="AutoShape 10"/>
          <p:cNvSpPr>
            <a:spLocks noChangeArrowheads="1"/>
          </p:cNvSpPr>
          <p:nvPr/>
        </p:nvSpPr>
        <p:spPr bwMode="auto">
          <a:xfrm>
            <a:off x="6659563" y="5518150"/>
            <a:ext cx="1728861" cy="431800"/>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Normalbesuch</a:t>
            </a:r>
          </a:p>
        </p:txBody>
      </p:sp>
      <p:cxnSp>
        <p:nvCxnSpPr>
          <p:cNvPr id="374795" name="AutoShape 11"/>
          <p:cNvCxnSpPr>
            <a:cxnSpLocks noChangeShapeType="1"/>
            <a:stCxn id="374787" idx="2"/>
            <a:endCxn id="374789" idx="1"/>
          </p:cNvCxnSpPr>
          <p:nvPr/>
        </p:nvCxnSpPr>
        <p:spPr bwMode="auto">
          <a:xfrm rot="16200000" flipH="1">
            <a:off x="1599407" y="3339306"/>
            <a:ext cx="938212" cy="68262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4796" name="AutoShape 12"/>
          <p:cNvCxnSpPr>
            <a:cxnSpLocks noChangeShapeType="1"/>
            <a:stCxn id="374789" idx="0"/>
            <a:endCxn id="374790" idx="1"/>
          </p:cNvCxnSpPr>
          <p:nvPr/>
        </p:nvCxnSpPr>
        <p:spPr bwMode="auto">
          <a:xfrm rot="16200000">
            <a:off x="3256756" y="3194844"/>
            <a:ext cx="649288" cy="6858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4797" name="AutoShape 13"/>
          <p:cNvCxnSpPr>
            <a:cxnSpLocks noChangeShapeType="1"/>
            <a:stCxn id="374790" idx="0"/>
            <a:endCxn id="374792" idx="1"/>
          </p:cNvCxnSpPr>
          <p:nvPr/>
        </p:nvCxnSpPr>
        <p:spPr bwMode="auto">
          <a:xfrm rot="5400000" flipH="1" flipV="1">
            <a:off x="5598319" y="1864519"/>
            <a:ext cx="215900" cy="1906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4798" name="AutoShape 14"/>
          <p:cNvCxnSpPr>
            <a:cxnSpLocks noChangeShapeType="1"/>
            <a:stCxn id="374790" idx="2"/>
            <a:endCxn id="374793" idx="1"/>
          </p:cNvCxnSpPr>
          <p:nvPr/>
        </p:nvCxnSpPr>
        <p:spPr bwMode="auto">
          <a:xfrm rot="16200000" flipH="1">
            <a:off x="5597526" y="2655887"/>
            <a:ext cx="217487" cy="1906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4799" name="AutoShape 15"/>
          <p:cNvSpPr>
            <a:spLocks noChangeArrowheads="1"/>
          </p:cNvSpPr>
          <p:nvPr/>
        </p:nvSpPr>
        <p:spPr bwMode="auto">
          <a:xfrm>
            <a:off x="3924300" y="4941888"/>
            <a:ext cx="16573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b="1">
                <a:solidFill>
                  <a:schemeClr val="bg1"/>
                </a:solidFill>
              </a:rPr>
              <a:t>Patientin </a:t>
            </a:r>
            <a:br>
              <a:rPr lang="de-CH" sz="1600" b="1">
                <a:solidFill>
                  <a:schemeClr val="bg1"/>
                </a:solidFill>
              </a:rPr>
            </a:br>
            <a:r>
              <a:rPr lang="de-CH" sz="1600" b="1">
                <a:solidFill>
                  <a:schemeClr val="bg1"/>
                </a:solidFill>
              </a:rPr>
              <a:t>hat Fieber?</a:t>
            </a:r>
          </a:p>
        </p:txBody>
      </p:sp>
      <p:cxnSp>
        <p:nvCxnSpPr>
          <p:cNvPr id="374800" name="AutoShape 16"/>
          <p:cNvCxnSpPr>
            <a:cxnSpLocks noChangeShapeType="1"/>
            <a:stCxn id="374789" idx="2"/>
            <a:endCxn id="374799" idx="1"/>
          </p:cNvCxnSpPr>
          <p:nvPr/>
        </p:nvCxnSpPr>
        <p:spPr bwMode="auto">
          <a:xfrm rot="16200000" flipH="1">
            <a:off x="3185319" y="4490244"/>
            <a:ext cx="792162" cy="6858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4801" name="AutoShape 17"/>
          <p:cNvCxnSpPr>
            <a:cxnSpLocks noChangeShapeType="1"/>
            <a:stCxn id="374799" idx="3"/>
            <a:endCxn id="374788" idx="1"/>
          </p:cNvCxnSpPr>
          <p:nvPr/>
        </p:nvCxnSpPr>
        <p:spPr bwMode="auto">
          <a:xfrm flipV="1">
            <a:off x="5581650" y="1844675"/>
            <a:ext cx="1077913" cy="3384551"/>
          </a:xfrm>
          <a:prstGeom prst="bentConnector3">
            <a:avLst>
              <a:gd name="adj1" fmla="val 50000"/>
            </a:avLst>
          </a:prstGeom>
          <a:noFill/>
          <a:ln w="9525">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4802" name="AutoShape 18"/>
          <p:cNvCxnSpPr>
            <a:cxnSpLocks noChangeShapeType="1"/>
            <a:stCxn id="374799" idx="2"/>
            <a:endCxn id="374794" idx="1"/>
          </p:cNvCxnSpPr>
          <p:nvPr/>
        </p:nvCxnSpPr>
        <p:spPr bwMode="auto">
          <a:xfrm rot="16200000" flipH="1">
            <a:off x="5597526" y="4672012"/>
            <a:ext cx="217487" cy="1906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4803" name="Line 19"/>
          <p:cNvSpPr>
            <a:spLocks noChangeShapeType="1"/>
          </p:cNvSpPr>
          <p:nvPr/>
        </p:nvSpPr>
        <p:spPr bwMode="auto">
          <a:xfrm flipV="1">
            <a:off x="611188" y="1989138"/>
            <a:ext cx="158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4804" name="Text Box 20"/>
          <p:cNvSpPr txBox="1">
            <a:spLocks noChangeArrowheads="1"/>
          </p:cNvSpPr>
          <p:nvPr/>
        </p:nvSpPr>
        <p:spPr bwMode="auto">
          <a:xfrm rot="-5400000">
            <a:off x="180975" y="2347913"/>
            <a:ext cx="363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b="1"/>
              <a:t>ja</a:t>
            </a:r>
          </a:p>
        </p:txBody>
      </p:sp>
      <p:sp>
        <p:nvSpPr>
          <p:cNvPr id="374805" name="Text Box 21"/>
          <p:cNvSpPr txBox="1">
            <a:spLocks noChangeArrowheads="1"/>
          </p:cNvSpPr>
          <p:nvPr/>
        </p:nvSpPr>
        <p:spPr bwMode="auto">
          <a:xfrm rot="-5400000">
            <a:off x="51594" y="3150394"/>
            <a:ext cx="622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b="1"/>
              <a:t>nein</a:t>
            </a:r>
          </a:p>
        </p:txBody>
      </p:sp>
      <p:sp>
        <p:nvSpPr>
          <p:cNvPr id="374806" name="Line 22"/>
          <p:cNvSpPr>
            <a:spLocks noChangeShapeType="1"/>
          </p:cNvSpPr>
          <p:nvPr/>
        </p:nvSpPr>
        <p:spPr bwMode="auto">
          <a:xfrm>
            <a:off x="611188" y="3068638"/>
            <a:ext cx="158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4807" name="Line 23"/>
          <p:cNvSpPr>
            <a:spLocks noChangeShapeType="1"/>
          </p:cNvSpPr>
          <p:nvPr/>
        </p:nvSpPr>
        <p:spPr bwMode="auto">
          <a:xfrm>
            <a:off x="827088" y="6157913"/>
            <a:ext cx="48974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4808" name="Text Box 24"/>
          <p:cNvSpPr txBox="1">
            <a:spLocks noChangeArrowheads="1"/>
          </p:cNvSpPr>
          <p:nvPr/>
        </p:nvSpPr>
        <p:spPr bwMode="auto">
          <a:xfrm rot="-21600000">
            <a:off x="2484438" y="6157913"/>
            <a:ext cx="1508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b="1"/>
              <a:t>Bedingungen</a:t>
            </a:r>
          </a:p>
        </p:txBody>
      </p:sp>
      <p:sp>
        <p:nvSpPr>
          <p:cNvPr id="374809" name="Line 25"/>
          <p:cNvSpPr>
            <a:spLocks noChangeShapeType="1"/>
          </p:cNvSpPr>
          <p:nvPr/>
        </p:nvSpPr>
        <p:spPr bwMode="auto">
          <a:xfrm>
            <a:off x="6372225" y="6157913"/>
            <a:ext cx="21605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74810" name="Text Box 26"/>
          <p:cNvSpPr txBox="1">
            <a:spLocks noChangeArrowheads="1"/>
          </p:cNvSpPr>
          <p:nvPr/>
        </p:nvSpPr>
        <p:spPr bwMode="auto">
          <a:xfrm>
            <a:off x="6931025" y="6157913"/>
            <a:ext cx="1197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b="1"/>
              <a:t>Aktionen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normAutofit fontScale="90000"/>
          </a:bodyPr>
          <a:lstStyle/>
          <a:p>
            <a:r>
              <a:rPr lang="de-CH"/>
              <a:t>Motivation</a:t>
            </a:r>
            <a:br>
              <a:rPr lang="de-CH"/>
            </a:br>
            <a:r>
              <a:rPr lang="de-CH"/>
              <a:t>Ursprung der Entscheidungstabelle</a:t>
            </a:r>
          </a:p>
        </p:txBody>
      </p:sp>
      <p:sp>
        <p:nvSpPr>
          <p:cNvPr id="353283" name="Rectangle 3"/>
          <p:cNvSpPr>
            <a:spLocks noGrp="1" noChangeArrowheads="1"/>
          </p:cNvSpPr>
          <p:nvPr>
            <p:ph idx="1"/>
          </p:nvPr>
        </p:nvSpPr>
        <p:spPr>
          <a:xfrm>
            <a:off x="457200" y="1775191"/>
            <a:ext cx="8229600" cy="4868519"/>
          </a:xfrm>
        </p:spPr>
        <p:txBody>
          <a:bodyPr/>
          <a:lstStyle/>
          <a:p>
            <a:pPr marL="0" indent="0">
              <a:buFont typeface="Wingdings" pitchFamily="2" charset="2"/>
              <a:buNone/>
            </a:pPr>
            <a:r>
              <a:rPr lang="de-CH" sz="2400" dirty="0" err="1"/>
              <a:t>Tabular</a:t>
            </a:r>
            <a:r>
              <a:rPr lang="de-CH" sz="2400" dirty="0"/>
              <a:t> </a:t>
            </a:r>
            <a:r>
              <a:rPr lang="de-CH" sz="2400" dirty="0" err="1"/>
              <a:t>forms</a:t>
            </a:r>
            <a:r>
              <a:rPr lang="de-CH" sz="2400" dirty="0"/>
              <a:t> </a:t>
            </a:r>
            <a:r>
              <a:rPr lang="de-CH" sz="2400" dirty="0" err="1"/>
              <a:t>for</a:t>
            </a:r>
            <a:r>
              <a:rPr lang="de-CH" sz="2400" dirty="0"/>
              <a:t> </a:t>
            </a:r>
            <a:r>
              <a:rPr lang="de-CH" sz="2400" dirty="0" err="1"/>
              <a:t>computer</a:t>
            </a:r>
            <a:r>
              <a:rPr lang="de-CH" sz="2400" dirty="0"/>
              <a:t> </a:t>
            </a:r>
            <a:r>
              <a:rPr lang="de-CH" sz="2400" dirty="0" err="1"/>
              <a:t>programming</a:t>
            </a:r>
            <a:r>
              <a:rPr lang="de-CH" sz="2400" dirty="0"/>
              <a:t> </a:t>
            </a:r>
            <a:r>
              <a:rPr lang="de-CH" sz="2400" dirty="0" err="1"/>
              <a:t>dates</a:t>
            </a:r>
            <a:r>
              <a:rPr lang="de-CH" sz="2400" dirty="0"/>
              <a:t> back </a:t>
            </a:r>
            <a:r>
              <a:rPr lang="de-CH" sz="2400" dirty="0" err="1"/>
              <a:t>to</a:t>
            </a:r>
            <a:r>
              <a:rPr lang="de-CH" sz="2400" dirty="0"/>
              <a:t> </a:t>
            </a:r>
            <a:r>
              <a:rPr lang="de-CH" sz="2400" dirty="0" err="1"/>
              <a:t>the</a:t>
            </a:r>
            <a:r>
              <a:rPr lang="de-CH" sz="2400" dirty="0"/>
              <a:t> </a:t>
            </a:r>
            <a:r>
              <a:rPr lang="de-CH" sz="2400" dirty="0" err="1"/>
              <a:t>late</a:t>
            </a:r>
            <a:r>
              <a:rPr lang="de-CH" sz="2400" dirty="0"/>
              <a:t> 1950's </a:t>
            </a:r>
            <a:r>
              <a:rPr lang="de-CH" sz="2400" dirty="0" err="1"/>
              <a:t>when</a:t>
            </a:r>
            <a:r>
              <a:rPr lang="de-CH" sz="2400" dirty="0"/>
              <a:t> General </a:t>
            </a:r>
            <a:r>
              <a:rPr lang="de-CH" sz="2400" dirty="0" err="1"/>
              <a:t>Electric</a:t>
            </a:r>
            <a:r>
              <a:rPr lang="de-CH" sz="2400" dirty="0"/>
              <a:t>, </a:t>
            </a:r>
            <a:r>
              <a:rPr lang="de-CH" sz="2400" dirty="0" err="1"/>
              <a:t>the</a:t>
            </a:r>
            <a:r>
              <a:rPr lang="de-CH" sz="2400" dirty="0"/>
              <a:t> Sutherland Corporation, </a:t>
            </a:r>
            <a:r>
              <a:rPr lang="de-CH" sz="2400" dirty="0" err="1"/>
              <a:t>and</a:t>
            </a:r>
            <a:r>
              <a:rPr lang="de-CH" sz="2400" dirty="0"/>
              <a:t> </a:t>
            </a:r>
            <a:r>
              <a:rPr lang="de-CH" sz="2400" dirty="0" err="1"/>
              <a:t>the</a:t>
            </a:r>
            <a:r>
              <a:rPr lang="de-CH" sz="2400" dirty="0"/>
              <a:t> United States Air Force </a:t>
            </a:r>
            <a:r>
              <a:rPr lang="de-CH" sz="2400" dirty="0" err="1"/>
              <a:t>worked</a:t>
            </a:r>
            <a:r>
              <a:rPr lang="de-CH" sz="2400" dirty="0"/>
              <a:t> on a </a:t>
            </a:r>
            <a:r>
              <a:rPr lang="de-CH" sz="2400" dirty="0" err="1"/>
              <a:t>complex</a:t>
            </a:r>
            <a:r>
              <a:rPr lang="de-CH" sz="2400" dirty="0"/>
              <a:t> </a:t>
            </a:r>
            <a:r>
              <a:rPr lang="de-CH" sz="2400" dirty="0" err="1"/>
              <a:t>file</a:t>
            </a:r>
            <a:r>
              <a:rPr lang="de-CH" sz="2400" dirty="0"/>
              <a:t> </a:t>
            </a:r>
            <a:r>
              <a:rPr lang="de-CH" sz="2400" dirty="0" err="1"/>
              <a:t>maintenance</a:t>
            </a:r>
            <a:r>
              <a:rPr lang="de-CH" sz="2400" dirty="0"/>
              <a:t> </a:t>
            </a:r>
            <a:r>
              <a:rPr lang="de-CH" sz="2400" dirty="0" err="1"/>
              <a:t>project</a:t>
            </a:r>
            <a:r>
              <a:rPr lang="de-CH" sz="2400" dirty="0"/>
              <a:t>. </a:t>
            </a:r>
            <a:r>
              <a:rPr lang="de-CH" sz="2400" b="1" dirty="0" err="1"/>
              <a:t>Attempts</a:t>
            </a:r>
            <a:r>
              <a:rPr lang="de-CH" sz="2400" b="1" dirty="0"/>
              <a:t> </a:t>
            </a:r>
            <a:r>
              <a:rPr lang="de-CH" sz="2400" b="1" dirty="0" err="1"/>
              <a:t>at</a:t>
            </a:r>
            <a:r>
              <a:rPr lang="de-CH" sz="2400" b="1" dirty="0"/>
              <a:t> </a:t>
            </a:r>
            <a:r>
              <a:rPr lang="de-CH" sz="2400" b="1" dirty="0" err="1"/>
              <a:t>using</a:t>
            </a:r>
            <a:r>
              <a:rPr lang="de-CH" sz="2400" b="1" dirty="0"/>
              <a:t> </a:t>
            </a:r>
            <a:r>
              <a:rPr lang="de-CH" sz="2400" b="1" dirty="0" err="1"/>
              <a:t>flowcharts</a:t>
            </a:r>
            <a:r>
              <a:rPr lang="de-CH" sz="2400" b="1" dirty="0"/>
              <a:t> </a:t>
            </a:r>
            <a:r>
              <a:rPr lang="de-CH" sz="2400" b="1" dirty="0" err="1"/>
              <a:t>and</a:t>
            </a:r>
            <a:r>
              <a:rPr lang="de-CH" sz="2400" b="1" dirty="0"/>
              <a:t> traditional narratives </a:t>
            </a:r>
            <a:r>
              <a:rPr lang="de-CH" sz="2400" b="1" dirty="0" err="1"/>
              <a:t>failed</a:t>
            </a:r>
            <a:r>
              <a:rPr lang="de-CH" sz="2400" b="1" dirty="0"/>
              <a:t> </a:t>
            </a:r>
            <a:r>
              <a:rPr lang="de-CH" sz="2400" b="1" dirty="0" err="1"/>
              <a:t>to</a:t>
            </a:r>
            <a:r>
              <a:rPr lang="de-CH" sz="2400" b="1" dirty="0"/>
              <a:t> </a:t>
            </a:r>
            <a:r>
              <a:rPr lang="de-CH" sz="2400" b="1" dirty="0" err="1"/>
              <a:t>define</a:t>
            </a:r>
            <a:r>
              <a:rPr lang="de-CH" sz="2400" b="1" dirty="0"/>
              <a:t> </a:t>
            </a:r>
            <a:r>
              <a:rPr lang="de-CH" sz="2400" b="1" dirty="0" err="1"/>
              <a:t>the</a:t>
            </a:r>
            <a:r>
              <a:rPr lang="de-CH" sz="2400" b="1" dirty="0"/>
              <a:t> </a:t>
            </a:r>
            <a:r>
              <a:rPr lang="de-CH" sz="2400" b="1" dirty="0" err="1"/>
              <a:t>problem</a:t>
            </a:r>
            <a:r>
              <a:rPr lang="de-CH" sz="2400" b="1" dirty="0"/>
              <a:t> after </a:t>
            </a:r>
            <a:r>
              <a:rPr lang="de-CH" sz="2400" b="1" dirty="0" err="1"/>
              <a:t>more</a:t>
            </a:r>
            <a:r>
              <a:rPr lang="de-CH" sz="2400" b="1" dirty="0"/>
              <a:t> </a:t>
            </a:r>
            <a:r>
              <a:rPr lang="de-CH" sz="2400" b="1" dirty="0" err="1"/>
              <a:t>than</a:t>
            </a:r>
            <a:r>
              <a:rPr lang="de-CH" sz="2400" b="1" dirty="0"/>
              <a:t> </a:t>
            </a:r>
            <a:r>
              <a:rPr lang="de-CH" sz="2400" b="1" dirty="0" err="1"/>
              <a:t>six</a:t>
            </a:r>
            <a:r>
              <a:rPr lang="de-CH" sz="2400" b="1" dirty="0"/>
              <a:t> labor-</a:t>
            </a:r>
            <a:r>
              <a:rPr lang="de-CH" sz="2400" b="1" dirty="0" err="1"/>
              <a:t>years</a:t>
            </a:r>
            <a:r>
              <a:rPr lang="de-CH" sz="2400" b="1" dirty="0"/>
              <a:t> </a:t>
            </a:r>
            <a:r>
              <a:rPr lang="de-CH" sz="2400" b="1" dirty="0" err="1"/>
              <a:t>of</a:t>
            </a:r>
            <a:r>
              <a:rPr lang="de-CH" sz="2400" b="1" dirty="0"/>
              <a:t> </a:t>
            </a:r>
            <a:r>
              <a:rPr lang="de-CH" sz="2400" b="1" dirty="0" err="1"/>
              <a:t>effort</a:t>
            </a:r>
            <a:r>
              <a:rPr lang="de-CH" sz="2400" b="1" dirty="0"/>
              <a:t>.</a:t>
            </a:r>
            <a:r>
              <a:rPr lang="de-CH" sz="2400" dirty="0"/>
              <a:t> This was </a:t>
            </a:r>
            <a:r>
              <a:rPr lang="de-CH" sz="2400" dirty="0" err="1"/>
              <a:t>typical</a:t>
            </a:r>
            <a:r>
              <a:rPr lang="de-CH" sz="2400" dirty="0"/>
              <a:t> </a:t>
            </a:r>
            <a:r>
              <a:rPr lang="de-CH" sz="2400" dirty="0" err="1"/>
              <a:t>of</a:t>
            </a:r>
            <a:r>
              <a:rPr lang="de-CH" sz="2400" dirty="0"/>
              <a:t> </a:t>
            </a:r>
            <a:r>
              <a:rPr lang="de-CH" sz="2400" dirty="0" err="1"/>
              <a:t>most</a:t>
            </a:r>
            <a:r>
              <a:rPr lang="de-CH" sz="2400" dirty="0"/>
              <a:t> large </a:t>
            </a:r>
            <a:r>
              <a:rPr lang="de-CH" sz="2400" dirty="0" err="1"/>
              <a:t>projects</a:t>
            </a:r>
            <a:r>
              <a:rPr lang="de-CH" sz="2400" dirty="0"/>
              <a:t> </a:t>
            </a:r>
            <a:r>
              <a:rPr lang="de-CH" sz="2400" dirty="0" err="1"/>
              <a:t>at</a:t>
            </a:r>
            <a:r>
              <a:rPr lang="de-CH" sz="2400" dirty="0"/>
              <a:t> </a:t>
            </a:r>
            <a:r>
              <a:rPr lang="de-CH" sz="2400" dirty="0" err="1"/>
              <a:t>that</a:t>
            </a:r>
            <a:r>
              <a:rPr lang="de-CH" sz="2400" dirty="0"/>
              <a:t> time. </a:t>
            </a:r>
            <a:r>
              <a:rPr lang="de-CH" sz="2400" dirty="0" err="1"/>
              <a:t>Then</a:t>
            </a:r>
            <a:r>
              <a:rPr lang="de-CH" sz="2400" dirty="0"/>
              <a:t>, </a:t>
            </a:r>
            <a:r>
              <a:rPr lang="de-CH" sz="2400" b="1" dirty="0"/>
              <a:t>in 1958 </a:t>
            </a:r>
            <a:r>
              <a:rPr lang="de-CH" sz="2400" b="1" dirty="0" err="1"/>
              <a:t>four</a:t>
            </a:r>
            <a:r>
              <a:rPr lang="de-CH" sz="2400" b="1" dirty="0"/>
              <a:t> </a:t>
            </a:r>
            <a:r>
              <a:rPr lang="de-CH" sz="2400" b="1" dirty="0" err="1"/>
              <a:t>analysts</a:t>
            </a:r>
            <a:r>
              <a:rPr lang="de-CH" sz="2400" b="1" dirty="0"/>
              <a:t> </a:t>
            </a:r>
            <a:r>
              <a:rPr lang="de-CH" sz="2400" b="1" dirty="0" err="1"/>
              <a:t>using</a:t>
            </a:r>
            <a:r>
              <a:rPr lang="de-CH" sz="2400" b="1" dirty="0"/>
              <a:t> </a:t>
            </a:r>
            <a:r>
              <a:rPr lang="de-CH" sz="2400" b="1" dirty="0" err="1"/>
              <a:t>decision</a:t>
            </a:r>
            <a:r>
              <a:rPr lang="de-CH" sz="2400" b="1" dirty="0"/>
              <a:t> </a:t>
            </a:r>
            <a:r>
              <a:rPr lang="de-CH" sz="2400" b="1" dirty="0" err="1"/>
              <a:t>tables</a:t>
            </a:r>
            <a:r>
              <a:rPr lang="de-CH" sz="2400" b="1" dirty="0"/>
              <a:t> </a:t>
            </a:r>
            <a:r>
              <a:rPr lang="de-CH" sz="2400" b="1" dirty="0" err="1"/>
              <a:t>successfully</a:t>
            </a:r>
            <a:r>
              <a:rPr lang="de-CH" sz="2400" b="1" dirty="0"/>
              <a:t> </a:t>
            </a:r>
            <a:r>
              <a:rPr lang="de-CH" sz="2400" b="1" dirty="0" err="1"/>
              <a:t>defined</a:t>
            </a:r>
            <a:r>
              <a:rPr lang="de-CH" sz="2400" b="1" dirty="0"/>
              <a:t> </a:t>
            </a:r>
            <a:r>
              <a:rPr lang="de-CH" sz="2400" b="1" dirty="0" err="1"/>
              <a:t>the</a:t>
            </a:r>
            <a:r>
              <a:rPr lang="de-CH" sz="2400" b="1" dirty="0"/>
              <a:t> </a:t>
            </a:r>
            <a:r>
              <a:rPr lang="de-CH" sz="2400" b="1" dirty="0" err="1"/>
              <a:t>problem</a:t>
            </a:r>
            <a:r>
              <a:rPr lang="de-CH" sz="2400" b="1" dirty="0"/>
              <a:t> in </a:t>
            </a:r>
            <a:r>
              <a:rPr lang="de-CH" sz="2400" b="1" dirty="0" err="1"/>
              <a:t>less</a:t>
            </a:r>
            <a:r>
              <a:rPr lang="de-CH" sz="2400" b="1" dirty="0"/>
              <a:t> </a:t>
            </a:r>
            <a:r>
              <a:rPr lang="de-CH" sz="2400" b="1" dirty="0" err="1"/>
              <a:t>than</a:t>
            </a:r>
            <a:r>
              <a:rPr lang="de-CH" sz="2400" b="1" dirty="0"/>
              <a:t> </a:t>
            </a:r>
            <a:r>
              <a:rPr lang="de-CH" sz="2400" b="1" dirty="0" err="1"/>
              <a:t>four</a:t>
            </a:r>
            <a:r>
              <a:rPr lang="de-CH" sz="2400" b="1" dirty="0"/>
              <a:t> </a:t>
            </a:r>
            <a:r>
              <a:rPr lang="de-CH" sz="2400" b="1" dirty="0" err="1"/>
              <a:t>weeks</a:t>
            </a:r>
            <a:r>
              <a:rPr lang="de-CH" sz="2400" b="1" dirty="0"/>
              <a:t>.</a:t>
            </a:r>
            <a:r>
              <a:rPr lang="de-CH" sz="2400" dirty="0"/>
              <a:t> </a:t>
            </a:r>
            <a:r>
              <a:rPr lang="de-CH" sz="2400" dirty="0" err="1"/>
              <a:t>When</a:t>
            </a:r>
            <a:r>
              <a:rPr lang="de-CH" sz="2400" dirty="0"/>
              <a:t> </a:t>
            </a:r>
            <a:r>
              <a:rPr lang="de-CH" sz="2400" dirty="0" err="1"/>
              <a:t>the</a:t>
            </a:r>
            <a:r>
              <a:rPr lang="de-CH" sz="2400" dirty="0"/>
              <a:t> </a:t>
            </a:r>
            <a:r>
              <a:rPr lang="de-CH" sz="2400" dirty="0" err="1"/>
              <a:t>right</a:t>
            </a:r>
            <a:r>
              <a:rPr lang="de-CH" sz="2400" dirty="0"/>
              <a:t> </a:t>
            </a:r>
            <a:r>
              <a:rPr lang="de-CH" sz="2400" dirty="0" err="1"/>
              <a:t>tool</a:t>
            </a:r>
            <a:r>
              <a:rPr lang="de-CH" sz="2400" dirty="0"/>
              <a:t> was </a:t>
            </a:r>
            <a:r>
              <a:rPr lang="de-CH" sz="2400" dirty="0" err="1"/>
              <a:t>used</a:t>
            </a:r>
            <a:r>
              <a:rPr lang="de-CH" sz="2400" dirty="0"/>
              <a:t> </a:t>
            </a:r>
            <a:r>
              <a:rPr lang="de-CH" sz="2400" dirty="0" err="1"/>
              <a:t>the</a:t>
            </a:r>
            <a:r>
              <a:rPr lang="de-CH" sz="2400" dirty="0"/>
              <a:t> </a:t>
            </a:r>
            <a:r>
              <a:rPr lang="de-CH" sz="2400" dirty="0" err="1"/>
              <a:t>problem</a:t>
            </a:r>
            <a:r>
              <a:rPr lang="de-CH" sz="2400" dirty="0"/>
              <a:t> was </a:t>
            </a:r>
            <a:r>
              <a:rPr lang="de-CH" sz="2400" dirty="0" err="1"/>
              <a:t>solved</a:t>
            </a:r>
            <a:r>
              <a:rPr lang="de-CH" sz="2400" dirty="0"/>
              <a:t> </a:t>
            </a:r>
            <a:r>
              <a:rPr lang="de-CH" sz="2400" dirty="0" err="1"/>
              <a:t>almost</a:t>
            </a:r>
            <a:r>
              <a:rPr lang="de-CH" sz="2400" dirty="0"/>
              <a:t> </a:t>
            </a:r>
            <a:r>
              <a:rPr lang="de-CH" sz="2400" dirty="0" err="1"/>
              <a:t>immediately</a:t>
            </a:r>
            <a:r>
              <a:rPr lang="de-CH" sz="2400" dirty="0"/>
              <a:t>. </a:t>
            </a:r>
          </a:p>
          <a:p>
            <a:pPr marL="0" indent="0">
              <a:buFont typeface="Wingdings" pitchFamily="2" charset="2"/>
              <a:buNone/>
            </a:pPr>
            <a:endParaRPr lang="de-CH" sz="2400" dirty="0"/>
          </a:p>
          <a:p>
            <a:pPr marL="0" indent="0">
              <a:spcBef>
                <a:spcPct val="50000"/>
              </a:spcBef>
              <a:buFontTx/>
              <a:buNone/>
            </a:pPr>
            <a:r>
              <a:rPr lang="de-CH" sz="1200" dirty="0"/>
              <a:t>http://www.catalyst.com/products/logicgem/overview.html</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normAutofit fontScale="90000"/>
          </a:bodyPr>
          <a:lstStyle/>
          <a:p>
            <a:r>
              <a:rPr lang="de-CH" dirty="0" smtClean="0"/>
              <a:t>Darstellungsform: Entscheidungs-baum </a:t>
            </a:r>
            <a:r>
              <a:rPr lang="de-CH" dirty="0"/>
              <a:t>oder Entscheidungstabelle?</a:t>
            </a:r>
          </a:p>
        </p:txBody>
      </p:sp>
      <p:pic>
        <p:nvPicPr>
          <p:cNvPr id="375811" name="Picture 3" descr="Datei:Entscheidungsbaum.svg"/>
          <p:cNvPicPr>
            <a:picLocks noChangeAspect="1" noChangeArrowheads="1"/>
          </p:cNvPicPr>
          <p:nvPr/>
        </p:nvPicPr>
        <p:blipFill>
          <a:blip r:embed="rId2" cstate="print">
            <a:extLst>
              <a:ext uri="{28A0092B-C50C-407E-A947-70E740481C1C}">
                <a14:useLocalDpi xmlns:a14="http://schemas.microsoft.com/office/drawing/2010/main" val="0"/>
              </a:ext>
            </a:extLst>
          </a:blip>
          <a:srcRect l="12364" t="4054" r="12364" b="3990"/>
          <a:stretch>
            <a:fillRect/>
          </a:stretch>
        </p:blipFill>
        <p:spPr bwMode="auto">
          <a:xfrm>
            <a:off x="539428" y="3500438"/>
            <a:ext cx="3455988" cy="2982912"/>
          </a:xfrm>
          <a:prstGeom prst="rect">
            <a:avLst/>
          </a:prstGeom>
          <a:noFill/>
          <a:extLst>
            <a:ext uri="{909E8E84-426E-40DD-AFC4-6F175D3DCCD1}">
              <a14:hiddenFill xmlns:a14="http://schemas.microsoft.com/office/drawing/2010/main">
                <a:solidFill>
                  <a:srgbClr val="FFFFFF"/>
                </a:solidFill>
              </a14:hiddenFill>
            </a:ext>
          </a:extLst>
        </p:spPr>
      </p:pic>
      <p:pic>
        <p:nvPicPr>
          <p:cNvPr id="3758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428" y="1527175"/>
            <a:ext cx="6408738"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5813" name="Rectangle 5"/>
          <p:cNvSpPr>
            <a:spLocks noChangeArrowheads="1"/>
          </p:cNvSpPr>
          <p:nvPr/>
        </p:nvSpPr>
        <p:spPr bwMode="auto">
          <a:xfrm>
            <a:off x="323528" y="6524625"/>
            <a:ext cx="3211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77800"/>
            <a:r>
              <a:rPr lang="de-CH" sz="1200" dirty="0"/>
              <a:t>de.wikipedia.org/</a:t>
            </a:r>
            <a:r>
              <a:rPr lang="de-CH" sz="1200" dirty="0" err="1"/>
              <a:t>wiki</a:t>
            </a:r>
            <a:r>
              <a:rPr lang="de-CH" sz="1200" dirty="0"/>
              <a:t>/Entscheidungsbaum</a:t>
            </a:r>
          </a:p>
        </p:txBody>
      </p:sp>
      <p:sp>
        <p:nvSpPr>
          <p:cNvPr id="375814" name="Rectangle 6"/>
          <p:cNvSpPr>
            <a:spLocks noChangeArrowheads="1"/>
          </p:cNvSpPr>
          <p:nvPr/>
        </p:nvSpPr>
        <p:spPr bwMode="auto">
          <a:xfrm>
            <a:off x="4355778" y="3644900"/>
            <a:ext cx="2520950" cy="28082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CH"/>
              <a:t>Da die Bedingungs-werte eine „Dreiecks-struktur“ haben, lassen sich die Regeln sehr übersichtlich als Entscheidungsbaum darstellen.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61" name="Rectangle 13"/>
          <p:cNvSpPr>
            <a:spLocks noGrp="1" noChangeArrowheads="1"/>
          </p:cNvSpPr>
          <p:nvPr>
            <p:ph type="title"/>
          </p:nvPr>
        </p:nvSpPr>
        <p:spPr/>
        <p:txBody>
          <a:bodyPr>
            <a:normAutofit fontScale="90000"/>
          </a:bodyPr>
          <a:lstStyle/>
          <a:p>
            <a:r>
              <a:rPr lang="de-CH"/>
              <a:t>Beispiel von Wikipedia: </a:t>
            </a:r>
            <a:br>
              <a:rPr lang="de-CH"/>
            </a:br>
            <a:r>
              <a:rPr lang="de-CH"/>
              <a:t>Darstellung als Entscheidungsbaum</a:t>
            </a:r>
          </a:p>
        </p:txBody>
      </p:sp>
      <p:pic>
        <p:nvPicPr>
          <p:cNvPr id="334860" name="Picture 12" descr="Datei:DEU Tutorial - Hochladen von Bilder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08163"/>
            <a:ext cx="9144000" cy="4103687"/>
          </a:xfrm>
          <a:prstGeom prst="rect">
            <a:avLst/>
          </a:prstGeom>
          <a:noFill/>
          <a:extLst>
            <a:ext uri="{909E8E84-426E-40DD-AFC4-6F175D3DCCD1}">
              <a14:hiddenFill xmlns:a14="http://schemas.microsoft.com/office/drawing/2010/main">
                <a:solidFill>
                  <a:srgbClr val="FFFFFF"/>
                </a:solidFill>
              </a14:hiddenFill>
            </a:ext>
          </a:extLst>
        </p:spPr>
      </p:pic>
      <p:sp>
        <p:nvSpPr>
          <p:cNvPr id="334862" name="Rectangle 14"/>
          <p:cNvSpPr>
            <a:spLocks noChangeArrowheads="1"/>
          </p:cNvSpPr>
          <p:nvPr/>
        </p:nvSpPr>
        <p:spPr bwMode="auto">
          <a:xfrm>
            <a:off x="280367" y="6524625"/>
            <a:ext cx="3211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indent="177800"/>
            <a:r>
              <a:rPr lang="de-CH" sz="1200" dirty="0"/>
              <a:t>de.wikipedia.org/</a:t>
            </a:r>
            <a:r>
              <a:rPr lang="de-CH" sz="1200" dirty="0" err="1"/>
              <a:t>wiki</a:t>
            </a:r>
            <a:r>
              <a:rPr lang="de-CH" sz="1200" dirty="0"/>
              <a:t>/Entscheidungsbaum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0" name="Rectangle 4"/>
          <p:cNvSpPr>
            <a:spLocks noGrp="1" noChangeArrowheads="1"/>
          </p:cNvSpPr>
          <p:nvPr>
            <p:ph type="title"/>
          </p:nvPr>
        </p:nvSpPr>
        <p:spPr/>
        <p:txBody>
          <a:bodyPr>
            <a:normAutofit fontScale="90000"/>
          </a:bodyPr>
          <a:lstStyle/>
          <a:p>
            <a:r>
              <a:rPr lang="de-CH" dirty="0"/>
              <a:t>Beispiel von Wikipedia: </a:t>
            </a:r>
            <a:r>
              <a:rPr lang="de-CH" dirty="0" smtClean="0"/>
              <a:t>Darstellung </a:t>
            </a:r>
            <a:r>
              <a:rPr lang="de-CH" dirty="0"/>
              <a:t>als Entscheidungstabelle</a:t>
            </a:r>
          </a:p>
        </p:txBody>
      </p:sp>
      <p:pic>
        <p:nvPicPr>
          <p:cNvPr id="39834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689100"/>
            <a:ext cx="9109075"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346" name="Text Box 10"/>
          <p:cNvSpPr txBox="1">
            <a:spLocks noChangeArrowheads="1"/>
          </p:cNvSpPr>
          <p:nvPr/>
        </p:nvSpPr>
        <p:spPr bwMode="auto">
          <a:xfrm>
            <a:off x="539552" y="5775325"/>
            <a:ext cx="5248126" cy="67403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buFont typeface="Wingdings" pitchFamily="2" charset="2"/>
              <a:buNone/>
            </a:pPr>
            <a:r>
              <a:rPr lang="de-CH" b="1" dirty="0"/>
              <a:t>Nicht mehr sehr übersichtlich. </a:t>
            </a:r>
          </a:p>
          <a:p>
            <a:pPr>
              <a:lnSpc>
                <a:spcPct val="80000"/>
              </a:lnSpc>
              <a:buFont typeface="Wingdings" pitchFamily="2" charset="2"/>
              <a:buNone/>
            </a:pPr>
            <a:r>
              <a:rPr lang="de-CH" b="1" dirty="0"/>
              <a:t>Idee hinter den Regeln schwer ersichtlich.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normAutofit fontScale="90000"/>
          </a:bodyPr>
          <a:lstStyle/>
          <a:p>
            <a:r>
              <a:rPr lang="de-CH" dirty="0"/>
              <a:t>Beispiel von </a:t>
            </a:r>
            <a:r>
              <a:rPr lang="de-CH" dirty="0" smtClean="0"/>
              <a:t>Wikipedia: Als </a:t>
            </a:r>
            <a:r>
              <a:rPr lang="de-CH" dirty="0"/>
              <a:t>Entscheidungstabelle mit „</a:t>
            </a:r>
            <a:r>
              <a:rPr lang="de-CH" dirty="0" err="1"/>
              <a:t>else</a:t>
            </a:r>
            <a:r>
              <a:rPr lang="de-CH" dirty="0"/>
              <a:t>“</a:t>
            </a:r>
          </a:p>
        </p:txBody>
      </p:sp>
      <p:pic>
        <p:nvPicPr>
          <p:cNvPr id="413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1700213"/>
            <a:ext cx="9132887"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700" name="Text Box 4"/>
          <p:cNvSpPr txBox="1">
            <a:spLocks noChangeArrowheads="1"/>
          </p:cNvSpPr>
          <p:nvPr/>
        </p:nvSpPr>
        <p:spPr bwMode="auto">
          <a:xfrm>
            <a:off x="539552" y="4941168"/>
            <a:ext cx="6049168" cy="1035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buFont typeface="Wingdings" pitchFamily="2" charset="2"/>
              <a:buNone/>
            </a:pPr>
            <a:r>
              <a:rPr lang="de-CH" b="1" dirty="0"/>
              <a:t>Auflistung aller positiven Fälle.</a:t>
            </a:r>
          </a:p>
          <a:p>
            <a:pPr>
              <a:lnSpc>
                <a:spcPct val="80000"/>
              </a:lnSpc>
              <a:buFont typeface="Wingdings" pitchFamily="2" charset="2"/>
              <a:buNone/>
            </a:pPr>
            <a:r>
              <a:rPr lang="de-CH" b="1" dirty="0"/>
              <a:t>Idee hinter den Regeln besser ersichtlich.</a:t>
            </a:r>
          </a:p>
          <a:p>
            <a:pPr>
              <a:lnSpc>
                <a:spcPct val="80000"/>
              </a:lnSpc>
              <a:buFont typeface="Wingdings" pitchFamily="2" charset="2"/>
              <a:buNone/>
            </a:pPr>
            <a:r>
              <a:rPr lang="de-CH" b="1" dirty="0">
                <a:solidFill>
                  <a:schemeClr val="folHlink"/>
                </a:solidFill>
              </a:rPr>
              <a:t>Kann nicht mehr auf Vollständigkeit geprüft werden!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998" name="Rectangle 614"/>
          <p:cNvSpPr>
            <a:spLocks noGrp="1" noChangeArrowheads="1"/>
          </p:cNvSpPr>
          <p:nvPr>
            <p:ph type="title"/>
          </p:nvPr>
        </p:nvSpPr>
        <p:spPr/>
        <p:txBody>
          <a:bodyPr>
            <a:normAutofit fontScale="90000"/>
          </a:bodyPr>
          <a:lstStyle/>
          <a:p>
            <a:r>
              <a:rPr lang="de-CH"/>
              <a:t>Beispiel von Wikipedia: </a:t>
            </a:r>
            <a:br>
              <a:rPr lang="de-CH"/>
            </a:br>
            <a:r>
              <a:rPr lang="de-CH"/>
              <a:t>Als Regeln/ Formeln formulieren</a:t>
            </a:r>
          </a:p>
        </p:txBody>
      </p:sp>
      <p:sp>
        <p:nvSpPr>
          <p:cNvPr id="400999" name="Rectangle 615"/>
          <p:cNvSpPr>
            <a:spLocks noGrp="1" noChangeArrowheads="1"/>
          </p:cNvSpPr>
          <p:nvPr>
            <p:ph idx="1"/>
          </p:nvPr>
        </p:nvSpPr>
        <p:spPr>
          <a:xfrm>
            <a:off x="518864" y="1775191"/>
            <a:ext cx="8229600" cy="4625609"/>
          </a:xfrm>
        </p:spPr>
        <p:txBody>
          <a:bodyPr>
            <a:normAutofit fontScale="70000" lnSpcReduction="20000"/>
          </a:bodyPr>
          <a:lstStyle/>
          <a:p>
            <a:pPr marL="0" indent="0">
              <a:buFont typeface="Wingdings" pitchFamily="2" charset="2"/>
              <a:buNone/>
            </a:pPr>
            <a:r>
              <a:rPr lang="de-CH" b="1" dirty="0"/>
              <a:t>6 Regeln der folgenden Art (für jeden Fall „hochladen“ eine Regel):</a:t>
            </a:r>
          </a:p>
          <a:p>
            <a:pPr marL="0" indent="0">
              <a:buFont typeface="Wingdings" pitchFamily="2" charset="2"/>
              <a:buNone/>
            </a:pPr>
            <a:endParaRPr lang="de-CH" b="1" dirty="0"/>
          </a:p>
          <a:p>
            <a:pPr marL="0" indent="0">
              <a:buFont typeface="Wingdings" pitchFamily="2" charset="2"/>
              <a:buNone/>
            </a:pPr>
            <a:r>
              <a:rPr lang="de-CH" dirty="0"/>
              <a:t>(Bild selber erstellt) UND (Unter freier Lizenz veröffentlichen) UND (Bildrechte Dritter ausgeschlossen)</a:t>
            </a:r>
          </a:p>
          <a:p>
            <a:pPr marL="0" indent="0">
              <a:buFont typeface="Wingdings" pitchFamily="2" charset="2"/>
              <a:buNone/>
            </a:pPr>
            <a:r>
              <a:rPr lang="de-CH" dirty="0"/>
              <a:t>ODER </a:t>
            </a:r>
          </a:p>
          <a:p>
            <a:pPr marL="0" indent="0">
              <a:buFont typeface="Wingdings" pitchFamily="2" charset="2"/>
              <a:buNone/>
            </a:pPr>
            <a:r>
              <a:rPr lang="de-CH" dirty="0"/>
              <a:t>(Bild selber erstellt) UND (Unter freier Lizenz veröffentlichen) UND NICHT (Bildrechte Dritter ausgeschlossen) UND (Schriftl. Einverständnis aller)</a:t>
            </a:r>
          </a:p>
          <a:p>
            <a:pPr marL="0" indent="0">
              <a:buFont typeface="Wingdings" pitchFamily="2" charset="2"/>
              <a:buNone/>
            </a:pPr>
            <a:r>
              <a:rPr lang="de-CH" dirty="0"/>
              <a:t>ODER</a:t>
            </a:r>
          </a:p>
          <a:p>
            <a:pPr marL="0" indent="0">
              <a:buFont typeface="Wingdings" pitchFamily="2" charset="2"/>
              <a:buNone/>
            </a:pPr>
            <a:r>
              <a:rPr lang="de-CH" dirty="0"/>
              <a:t>…</a:t>
            </a:r>
          </a:p>
          <a:p>
            <a:pPr marL="0" indent="0">
              <a:buFont typeface="Wingdings" pitchFamily="2" charset="2"/>
              <a:buNone/>
            </a:pPr>
            <a:endParaRPr lang="de-CH" dirty="0"/>
          </a:p>
          <a:p>
            <a:pPr marL="0" indent="0">
              <a:buFont typeface="Wingdings" pitchFamily="2" charset="2"/>
              <a:buNone/>
            </a:pPr>
            <a:endParaRPr lang="de-CH" dirty="0"/>
          </a:p>
          <a:p>
            <a:pPr marL="0" indent="0">
              <a:buNone/>
            </a:pPr>
            <a:r>
              <a:rPr lang="de-CH" b="1" dirty="0" smtClean="0"/>
              <a:t>Gut </a:t>
            </a:r>
            <a:r>
              <a:rPr lang="de-CH" b="1" dirty="0"/>
              <a:t>geeignet, wenn es nur wenige </a:t>
            </a:r>
            <a:r>
              <a:rPr lang="de-CH" b="1" dirty="0" smtClean="0"/>
              <a:t/>
            </a:r>
            <a:br>
              <a:rPr lang="de-CH" b="1" dirty="0" smtClean="0"/>
            </a:br>
            <a:r>
              <a:rPr lang="de-CH" b="1" dirty="0" smtClean="0"/>
              <a:t>positive </a:t>
            </a:r>
            <a:r>
              <a:rPr lang="de-CH" b="1" dirty="0"/>
              <a:t>(oder negative) Fälle gibt</a:t>
            </a:r>
          </a:p>
          <a:p>
            <a:pPr marL="0" indent="0">
              <a:buFont typeface="Symbol" pitchFamily="18" charset="2"/>
              <a:buChar char="Þ"/>
            </a:pPr>
            <a:endParaRPr lang="de-CH"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AutoShape 2"/>
          <p:cNvSpPr>
            <a:spLocks noChangeArrowheads="1"/>
          </p:cNvSpPr>
          <p:nvPr/>
        </p:nvSpPr>
        <p:spPr bwMode="auto">
          <a:xfrm>
            <a:off x="395288" y="2708275"/>
            <a:ext cx="8320116" cy="720725"/>
          </a:xfrm>
          <a:prstGeom prst="roundRect">
            <a:avLst>
              <a:gd name="adj" fmla="val 16667"/>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385027" name="Rectangle 3"/>
          <p:cNvSpPr>
            <a:spLocks noGrp="1" noChangeArrowheads="1"/>
          </p:cNvSpPr>
          <p:nvPr>
            <p:ph type="title"/>
          </p:nvPr>
        </p:nvSpPr>
        <p:spPr/>
        <p:txBody>
          <a:bodyPr/>
          <a:lstStyle/>
          <a:p>
            <a:r>
              <a:rPr lang="de-CH"/>
              <a:t>Inhalt</a:t>
            </a:r>
          </a:p>
        </p:txBody>
      </p:sp>
      <p:sp>
        <p:nvSpPr>
          <p:cNvPr id="385028" name="Rectangle 4"/>
          <p:cNvSpPr>
            <a:spLocks noGrp="1" noChangeArrowheads="1"/>
          </p:cNvSpPr>
          <p:nvPr>
            <p:ph idx="1"/>
          </p:nvPr>
        </p:nvSpPr>
        <p:spPr/>
        <p:txBody>
          <a:bodyPr/>
          <a:lstStyle/>
          <a:p>
            <a:pPr>
              <a:lnSpc>
                <a:spcPct val="160000"/>
              </a:lnSpc>
              <a:buFont typeface="Wingdings" pitchFamily="2" charset="2"/>
              <a:buNone/>
            </a:pPr>
            <a:r>
              <a:rPr lang="de-CH" sz="3200" dirty="0"/>
              <a:t>Motivation</a:t>
            </a:r>
          </a:p>
          <a:p>
            <a:pPr>
              <a:lnSpc>
                <a:spcPct val="160000"/>
              </a:lnSpc>
              <a:buFont typeface="Wingdings" pitchFamily="2" charset="2"/>
              <a:buNone/>
            </a:pPr>
            <a:r>
              <a:rPr lang="de-CH" sz="3200" dirty="0">
                <a:solidFill>
                  <a:schemeClr val="bg1"/>
                </a:solidFill>
              </a:rPr>
              <a:t>Anwendungsbereich</a:t>
            </a:r>
          </a:p>
          <a:p>
            <a:pPr>
              <a:lnSpc>
                <a:spcPct val="160000"/>
              </a:lnSpc>
              <a:buFont typeface="Wingdings" pitchFamily="2" charset="2"/>
              <a:buNone/>
            </a:pPr>
            <a:r>
              <a:rPr lang="de-CH" sz="3200" dirty="0"/>
              <a:t>Modellierung</a:t>
            </a:r>
          </a:p>
          <a:p>
            <a:pPr>
              <a:lnSpc>
                <a:spcPct val="160000"/>
              </a:lnSpc>
              <a:buFont typeface="Wingdings" pitchFamily="2" charset="2"/>
              <a:buNone/>
            </a:pPr>
            <a:r>
              <a:rPr lang="de-CH" sz="3200" dirty="0" smtClean="0"/>
              <a:t>Beispiele</a:t>
            </a:r>
            <a:endParaRPr lang="de-CH" sz="32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Grp="1" noChangeArrowheads="1"/>
          </p:cNvSpPr>
          <p:nvPr>
            <p:ph type="title"/>
          </p:nvPr>
        </p:nvSpPr>
        <p:spPr/>
        <p:txBody>
          <a:bodyPr>
            <a:normAutofit fontScale="90000"/>
          </a:bodyPr>
          <a:lstStyle/>
          <a:p>
            <a:r>
              <a:rPr lang="de-CH" dirty="0"/>
              <a:t>Anwendungsbereich: </a:t>
            </a:r>
            <a:r>
              <a:rPr lang="de-CH" dirty="0" smtClean="0"/>
              <a:t>Wann </a:t>
            </a:r>
            <a:r>
              <a:rPr lang="de-CH" dirty="0"/>
              <a:t>Entscheidungstabellen einsetzen?</a:t>
            </a:r>
          </a:p>
        </p:txBody>
      </p:sp>
      <p:sp>
        <p:nvSpPr>
          <p:cNvPr id="407557" name="AutoShape 5"/>
          <p:cNvSpPr>
            <a:spLocks noChangeArrowheads="1"/>
          </p:cNvSpPr>
          <p:nvPr/>
        </p:nvSpPr>
        <p:spPr bwMode="auto">
          <a:xfrm>
            <a:off x="107950" y="1773238"/>
            <a:ext cx="18732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Daten und </a:t>
            </a:r>
            <a:br>
              <a:rPr lang="de-CH" sz="1400" b="1">
                <a:solidFill>
                  <a:schemeClr val="bg1"/>
                </a:solidFill>
              </a:rPr>
            </a:br>
            <a:r>
              <a:rPr lang="de-CH" sz="1400" b="1">
                <a:solidFill>
                  <a:schemeClr val="bg1"/>
                </a:solidFill>
              </a:rPr>
              <a:t>Beziehungen?</a:t>
            </a:r>
          </a:p>
        </p:txBody>
      </p:sp>
      <p:sp>
        <p:nvSpPr>
          <p:cNvPr id="407558" name="AutoShape 6"/>
          <p:cNvSpPr>
            <a:spLocks noChangeArrowheads="1"/>
          </p:cNvSpPr>
          <p:nvPr/>
        </p:nvSpPr>
        <p:spPr bwMode="auto">
          <a:xfrm>
            <a:off x="34925" y="3429000"/>
            <a:ext cx="2016125" cy="576263"/>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dirty="0" err="1">
                <a:solidFill>
                  <a:schemeClr val="bg1"/>
                </a:solidFill>
              </a:rPr>
              <a:t>Entity</a:t>
            </a:r>
            <a:r>
              <a:rPr lang="de-CH" sz="1400" b="1" dirty="0">
                <a:solidFill>
                  <a:schemeClr val="bg1"/>
                </a:solidFill>
              </a:rPr>
              <a:t> </a:t>
            </a:r>
            <a:r>
              <a:rPr lang="de-CH" sz="1400" b="1" dirty="0" err="1">
                <a:solidFill>
                  <a:schemeClr val="bg1"/>
                </a:solidFill>
              </a:rPr>
              <a:t>Relationship</a:t>
            </a:r>
            <a:r>
              <a:rPr lang="de-CH" sz="1400" b="1" dirty="0">
                <a:solidFill>
                  <a:schemeClr val="bg1"/>
                </a:solidFill>
              </a:rPr>
              <a:t>-Diagramme</a:t>
            </a:r>
          </a:p>
        </p:txBody>
      </p:sp>
      <p:sp>
        <p:nvSpPr>
          <p:cNvPr id="407559" name="AutoShape 7"/>
          <p:cNvSpPr>
            <a:spLocks noChangeArrowheads="1"/>
          </p:cNvSpPr>
          <p:nvPr/>
        </p:nvSpPr>
        <p:spPr bwMode="auto">
          <a:xfrm>
            <a:off x="1763713" y="2349500"/>
            <a:ext cx="1871662"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Daten und </a:t>
            </a:r>
            <a:br>
              <a:rPr lang="de-CH" sz="1400" b="1">
                <a:solidFill>
                  <a:schemeClr val="bg1"/>
                </a:solidFill>
              </a:rPr>
            </a:br>
            <a:r>
              <a:rPr lang="de-CH" sz="1400" b="1">
                <a:solidFill>
                  <a:schemeClr val="bg1"/>
                </a:solidFill>
              </a:rPr>
              <a:t>Verhalten?</a:t>
            </a:r>
          </a:p>
        </p:txBody>
      </p:sp>
      <p:sp>
        <p:nvSpPr>
          <p:cNvPr id="407560" name="AutoShape 8"/>
          <p:cNvSpPr>
            <a:spLocks noChangeArrowheads="1"/>
          </p:cNvSpPr>
          <p:nvPr/>
        </p:nvSpPr>
        <p:spPr bwMode="auto">
          <a:xfrm>
            <a:off x="1908175" y="4076700"/>
            <a:ext cx="1584325" cy="576263"/>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Klassen-Diagramme</a:t>
            </a:r>
          </a:p>
        </p:txBody>
      </p:sp>
      <p:sp>
        <p:nvSpPr>
          <p:cNvPr id="407561" name="AutoShape 9"/>
          <p:cNvSpPr>
            <a:spLocks noChangeArrowheads="1"/>
          </p:cNvSpPr>
          <p:nvPr/>
        </p:nvSpPr>
        <p:spPr bwMode="auto">
          <a:xfrm>
            <a:off x="3348038" y="2997200"/>
            <a:ext cx="18732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Abläufe und </a:t>
            </a:r>
            <a:br>
              <a:rPr lang="de-CH" sz="1400" b="1">
                <a:solidFill>
                  <a:schemeClr val="bg1"/>
                </a:solidFill>
              </a:rPr>
            </a:br>
            <a:r>
              <a:rPr lang="de-CH" sz="1400" b="1">
                <a:solidFill>
                  <a:schemeClr val="bg1"/>
                </a:solidFill>
              </a:rPr>
              <a:t>Zustände?</a:t>
            </a:r>
          </a:p>
        </p:txBody>
      </p:sp>
      <p:sp>
        <p:nvSpPr>
          <p:cNvPr id="407562" name="AutoShape 10"/>
          <p:cNvSpPr>
            <a:spLocks noChangeArrowheads="1"/>
          </p:cNvSpPr>
          <p:nvPr/>
        </p:nvSpPr>
        <p:spPr bwMode="auto">
          <a:xfrm>
            <a:off x="3492500" y="4724400"/>
            <a:ext cx="1584325" cy="576263"/>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Zustands-Diagramme</a:t>
            </a:r>
          </a:p>
        </p:txBody>
      </p:sp>
      <p:sp>
        <p:nvSpPr>
          <p:cNvPr id="407563" name="AutoShape 11"/>
          <p:cNvSpPr>
            <a:spLocks noChangeArrowheads="1"/>
          </p:cNvSpPr>
          <p:nvPr/>
        </p:nvSpPr>
        <p:spPr bwMode="auto">
          <a:xfrm>
            <a:off x="4932363" y="3644900"/>
            <a:ext cx="1800225"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Abläufe und </a:t>
            </a:r>
            <a:br>
              <a:rPr lang="de-CH" sz="1400" b="1">
                <a:solidFill>
                  <a:schemeClr val="bg1"/>
                </a:solidFill>
              </a:rPr>
            </a:br>
            <a:r>
              <a:rPr lang="de-CH" sz="1400" b="1">
                <a:solidFill>
                  <a:schemeClr val="bg1"/>
                </a:solidFill>
              </a:rPr>
              <a:t>Interaktionen?</a:t>
            </a:r>
          </a:p>
        </p:txBody>
      </p:sp>
      <p:sp>
        <p:nvSpPr>
          <p:cNvPr id="407564" name="AutoShape 12"/>
          <p:cNvSpPr>
            <a:spLocks noChangeArrowheads="1"/>
          </p:cNvSpPr>
          <p:nvPr/>
        </p:nvSpPr>
        <p:spPr bwMode="auto">
          <a:xfrm>
            <a:off x="5003800" y="5445125"/>
            <a:ext cx="1657350" cy="576263"/>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Sequenz-Diagramme</a:t>
            </a:r>
          </a:p>
        </p:txBody>
      </p:sp>
      <p:cxnSp>
        <p:nvCxnSpPr>
          <p:cNvPr id="407566" name="AutoShape 14"/>
          <p:cNvCxnSpPr>
            <a:cxnSpLocks noChangeShapeType="1"/>
            <a:stCxn id="407557" idx="2"/>
            <a:endCxn id="407558" idx="0"/>
          </p:cNvCxnSpPr>
          <p:nvPr/>
        </p:nvCxnSpPr>
        <p:spPr bwMode="auto">
          <a:xfrm rot="5400000">
            <a:off x="503238" y="2887663"/>
            <a:ext cx="1081087" cy="1587"/>
          </a:xfrm>
          <a:prstGeom prst="bentConnector3">
            <a:avLst>
              <a:gd name="adj1" fmla="val 4992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567" name="AutoShape 15"/>
          <p:cNvCxnSpPr>
            <a:cxnSpLocks noChangeShapeType="1"/>
            <a:stCxn id="407557" idx="3"/>
            <a:endCxn id="407559" idx="0"/>
          </p:cNvCxnSpPr>
          <p:nvPr/>
        </p:nvCxnSpPr>
        <p:spPr bwMode="auto">
          <a:xfrm>
            <a:off x="1981200" y="2060575"/>
            <a:ext cx="719138" cy="28892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568" name="AutoShape 16"/>
          <p:cNvCxnSpPr>
            <a:cxnSpLocks noChangeShapeType="1"/>
            <a:stCxn id="407559" idx="2"/>
            <a:endCxn id="407560" idx="0"/>
          </p:cNvCxnSpPr>
          <p:nvPr/>
        </p:nvCxnSpPr>
        <p:spPr bwMode="auto">
          <a:xfrm rot="5400000">
            <a:off x="2124075" y="3500438"/>
            <a:ext cx="11525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569" name="AutoShape 17"/>
          <p:cNvCxnSpPr>
            <a:cxnSpLocks noChangeShapeType="1"/>
            <a:stCxn id="407559" idx="3"/>
            <a:endCxn id="407561" idx="0"/>
          </p:cNvCxnSpPr>
          <p:nvPr/>
        </p:nvCxnSpPr>
        <p:spPr bwMode="auto">
          <a:xfrm>
            <a:off x="3635375" y="2636838"/>
            <a:ext cx="649288" cy="36036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570" name="AutoShape 18"/>
          <p:cNvCxnSpPr>
            <a:cxnSpLocks noChangeShapeType="1"/>
            <a:stCxn id="407561" idx="2"/>
            <a:endCxn id="407562" idx="0"/>
          </p:cNvCxnSpPr>
          <p:nvPr/>
        </p:nvCxnSpPr>
        <p:spPr bwMode="auto">
          <a:xfrm rot="5400000">
            <a:off x="3708400" y="4148138"/>
            <a:ext cx="11525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571" name="AutoShape 19"/>
          <p:cNvCxnSpPr>
            <a:cxnSpLocks noChangeShapeType="1"/>
            <a:stCxn id="407561" idx="3"/>
            <a:endCxn id="407563" idx="0"/>
          </p:cNvCxnSpPr>
          <p:nvPr/>
        </p:nvCxnSpPr>
        <p:spPr bwMode="auto">
          <a:xfrm>
            <a:off x="5221288" y="3284538"/>
            <a:ext cx="611187" cy="36036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7572" name="AutoShape 20"/>
          <p:cNvSpPr>
            <a:spLocks noChangeArrowheads="1"/>
          </p:cNvSpPr>
          <p:nvPr/>
        </p:nvSpPr>
        <p:spPr bwMode="auto">
          <a:xfrm>
            <a:off x="6516688" y="4222750"/>
            <a:ext cx="194310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Logik: Regeln, </a:t>
            </a:r>
            <a:br>
              <a:rPr lang="de-CH" sz="1400" b="1">
                <a:solidFill>
                  <a:schemeClr val="bg1"/>
                </a:solidFill>
              </a:rPr>
            </a:br>
            <a:r>
              <a:rPr lang="de-CH" sz="1400" b="1">
                <a:solidFill>
                  <a:schemeClr val="bg1"/>
                </a:solidFill>
              </a:rPr>
              <a:t>Entscheide</a:t>
            </a:r>
          </a:p>
        </p:txBody>
      </p:sp>
      <p:cxnSp>
        <p:nvCxnSpPr>
          <p:cNvPr id="407573" name="AutoShape 21"/>
          <p:cNvCxnSpPr>
            <a:cxnSpLocks noChangeShapeType="1"/>
            <a:stCxn id="407563" idx="2"/>
            <a:endCxn id="407564" idx="0"/>
          </p:cNvCxnSpPr>
          <p:nvPr/>
        </p:nvCxnSpPr>
        <p:spPr bwMode="auto">
          <a:xfrm rot="5400000">
            <a:off x="5219700" y="4832350"/>
            <a:ext cx="12255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575" name="AutoShape 23"/>
          <p:cNvCxnSpPr>
            <a:cxnSpLocks noChangeShapeType="1"/>
            <a:stCxn id="407563" idx="3"/>
            <a:endCxn id="407572" idx="0"/>
          </p:cNvCxnSpPr>
          <p:nvPr/>
        </p:nvCxnSpPr>
        <p:spPr bwMode="auto">
          <a:xfrm>
            <a:off x="6732588" y="3932238"/>
            <a:ext cx="755650" cy="29051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7576" name="AutoShape 24"/>
          <p:cNvSpPr>
            <a:spLocks noChangeArrowheads="1"/>
          </p:cNvSpPr>
          <p:nvPr/>
        </p:nvSpPr>
        <p:spPr bwMode="auto">
          <a:xfrm>
            <a:off x="6659563" y="6021388"/>
            <a:ext cx="1657350" cy="576262"/>
          </a:xfrm>
          <a:prstGeom prst="roundRect">
            <a:avLst>
              <a:gd name="adj" fmla="val 16667"/>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Entscheidungs-tabellen</a:t>
            </a:r>
          </a:p>
        </p:txBody>
      </p:sp>
      <p:cxnSp>
        <p:nvCxnSpPr>
          <p:cNvPr id="407577" name="AutoShape 25"/>
          <p:cNvCxnSpPr>
            <a:cxnSpLocks noChangeShapeType="1"/>
            <a:stCxn id="407572" idx="2"/>
            <a:endCxn id="407576" idx="0"/>
          </p:cNvCxnSpPr>
          <p:nvPr/>
        </p:nvCxnSpPr>
        <p:spPr bwMode="auto">
          <a:xfrm rot="5400000">
            <a:off x="6876256" y="5409407"/>
            <a:ext cx="122396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7578" name="Line 26"/>
          <p:cNvSpPr>
            <a:spLocks noChangeShapeType="1"/>
          </p:cNvSpPr>
          <p:nvPr/>
        </p:nvSpPr>
        <p:spPr bwMode="auto">
          <a:xfrm rot="5400000" flipV="1">
            <a:off x="7739856" y="1489869"/>
            <a:ext cx="1588"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400"/>
          </a:p>
        </p:txBody>
      </p:sp>
      <p:sp>
        <p:nvSpPr>
          <p:cNvPr id="407579" name="Text Box 27"/>
          <p:cNvSpPr txBox="1">
            <a:spLocks noChangeArrowheads="1"/>
          </p:cNvSpPr>
          <p:nvPr/>
        </p:nvSpPr>
        <p:spPr bwMode="auto">
          <a:xfrm>
            <a:off x="7451725" y="1562100"/>
            <a:ext cx="5517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b="1"/>
              <a:t>nein</a:t>
            </a:r>
          </a:p>
        </p:txBody>
      </p:sp>
      <p:sp>
        <p:nvSpPr>
          <p:cNvPr id="407580" name="Text Box 28"/>
          <p:cNvSpPr txBox="1">
            <a:spLocks noChangeArrowheads="1"/>
          </p:cNvSpPr>
          <p:nvPr/>
        </p:nvSpPr>
        <p:spPr bwMode="auto">
          <a:xfrm rot="-5400000">
            <a:off x="6749070" y="2162274"/>
            <a:ext cx="3337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b="1"/>
              <a:t>ja</a:t>
            </a:r>
          </a:p>
        </p:txBody>
      </p:sp>
      <p:sp>
        <p:nvSpPr>
          <p:cNvPr id="407581" name="Line 29"/>
          <p:cNvSpPr>
            <a:spLocks noChangeShapeType="1"/>
          </p:cNvSpPr>
          <p:nvPr/>
        </p:nvSpPr>
        <p:spPr bwMode="auto">
          <a:xfrm>
            <a:off x="7164388" y="1922463"/>
            <a:ext cx="158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400"/>
          </a:p>
        </p:txBody>
      </p:sp>
      <p:sp>
        <p:nvSpPr>
          <p:cNvPr id="407582" name="AutoShape 30"/>
          <p:cNvSpPr>
            <a:spLocks noChangeArrowheads="1"/>
          </p:cNvSpPr>
          <p:nvPr/>
        </p:nvSpPr>
        <p:spPr bwMode="auto">
          <a:xfrm>
            <a:off x="6732588" y="1557338"/>
            <a:ext cx="1511300" cy="1439862"/>
          </a:xfrm>
          <a:prstGeom prst="roundRect">
            <a:avLst>
              <a:gd name="adj" fmla="val 8509"/>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normAutofit fontScale="90000"/>
          </a:bodyPr>
          <a:lstStyle/>
          <a:p>
            <a:r>
              <a:rPr lang="de-CH" dirty="0"/>
              <a:t>Anwendungsbereich: </a:t>
            </a:r>
            <a:r>
              <a:rPr lang="de-CH" dirty="0" smtClean="0"/>
              <a:t>Wann </a:t>
            </a:r>
            <a:r>
              <a:rPr lang="de-CH" dirty="0"/>
              <a:t>Entscheidungstabellen einsetzen?</a:t>
            </a:r>
          </a:p>
        </p:txBody>
      </p:sp>
      <p:sp>
        <p:nvSpPr>
          <p:cNvPr id="409603" name="AutoShape 3"/>
          <p:cNvSpPr>
            <a:spLocks noChangeArrowheads="1"/>
          </p:cNvSpPr>
          <p:nvPr/>
        </p:nvSpPr>
        <p:spPr bwMode="auto">
          <a:xfrm>
            <a:off x="107950" y="1773238"/>
            <a:ext cx="18732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Logik: Regeln, </a:t>
            </a:r>
            <a:br>
              <a:rPr lang="de-CH" sz="1400" b="1">
                <a:solidFill>
                  <a:schemeClr val="bg1"/>
                </a:solidFill>
              </a:rPr>
            </a:br>
            <a:r>
              <a:rPr lang="de-CH" sz="1400" b="1">
                <a:solidFill>
                  <a:schemeClr val="bg1"/>
                </a:solidFill>
              </a:rPr>
              <a:t>Entscheide</a:t>
            </a:r>
          </a:p>
        </p:txBody>
      </p:sp>
      <p:sp>
        <p:nvSpPr>
          <p:cNvPr id="409604" name="AutoShape 4"/>
          <p:cNvSpPr>
            <a:spLocks noChangeArrowheads="1"/>
          </p:cNvSpPr>
          <p:nvPr/>
        </p:nvSpPr>
        <p:spPr bwMode="auto">
          <a:xfrm>
            <a:off x="250825" y="3429000"/>
            <a:ext cx="1584325" cy="576263"/>
          </a:xfrm>
          <a:prstGeom prst="roundRect">
            <a:avLst>
              <a:gd name="adj" fmla="val 16667"/>
            </a:avLst>
          </a:prstGeom>
          <a:solidFill>
            <a:schemeClr val="fo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Entscheidungs-tabellen</a:t>
            </a:r>
          </a:p>
        </p:txBody>
      </p:sp>
      <p:sp>
        <p:nvSpPr>
          <p:cNvPr id="409605" name="AutoShape 5"/>
          <p:cNvSpPr>
            <a:spLocks noChangeArrowheads="1"/>
          </p:cNvSpPr>
          <p:nvPr/>
        </p:nvSpPr>
        <p:spPr bwMode="auto">
          <a:xfrm>
            <a:off x="1763713" y="2349500"/>
            <a:ext cx="1871662"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Daten und </a:t>
            </a:r>
            <a:br>
              <a:rPr lang="de-CH" sz="1400" b="1">
                <a:solidFill>
                  <a:schemeClr val="bg1"/>
                </a:solidFill>
              </a:rPr>
            </a:br>
            <a:r>
              <a:rPr lang="de-CH" sz="1400" b="1">
                <a:solidFill>
                  <a:schemeClr val="bg1"/>
                </a:solidFill>
              </a:rPr>
              <a:t>Beziehungen?</a:t>
            </a:r>
          </a:p>
        </p:txBody>
      </p:sp>
      <p:sp>
        <p:nvSpPr>
          <p:cNvPr id="409606" name="AutoShape 6"/>
          <p:cNvSpPr>
            <a:spLocks noChangeArrowheads="1"/>
          </p:cNvSpPr>
          <p:nvPr/>
        </p:nvSpPr>
        <p:spPr bwMode="auto">
          <a:xfrm>
            <a:off x="1692275" y="4076700"/>
            <a:ext cx="2016125" cy="576263"/>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Entity Relationship-Diagramme</a:t>
            </a:r>
          </a:p>
        </p:txBody>
      </p:sp>
      <p:sp>
        <p:nvSpPr>
          <p:cNvPr id="409607" name="AutoShape 7"/>
          <p:cNvSpPr>
            <a:spLocks noChangeArrowheads="1"/>
          </p:cNvSpPr>
          <p:nvPr/>
        </p:nvSpPr>
        <p:spPr bwMode="auto">
          <a:xfrm>
            <a:off x="3348038" y="2997200"/>
            <a:ext cx="187325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Daten und </a:t>
            </a:r>
            <a:br>
              <a:rPr lang="de-CH" sz="1400" b="1">
                <a:solidFill>
                  <a:schemeClr val="bg1"/>
                </a:solidFill>
              </a:rPr>
            </a:br>
            <a:r>
              <a:rPr lang="de-CH" sz="1400" b="1">
                <a:solidFill>
                  <a:schemeClr val="bg1"/>
                </a:solidFill>
              </a:rPr>
              <a:t>Verhalten?</a:t>
            </a:r>
          </a:p>
        </p:txBody>
      </p:sp>
      <p:sp>
        <p:nvSpPr>
          <p:cNvPr id="409608" name="AutoShape 8"/>
          <p:cNvSpPr>
            <a:spLocks noChangeArrowheads="1"/>
          </p:cNvSpPr>
          <p:nvPr/>
        </p:nvSpPr>
        <p:spPr bwMode="auto">
          <a:xfrm>
            <a:off x="3492500" y="4724400"/>
            <a:ext cx="1584325" cy="576263"/>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Klassen-Diagramme</a:t>
            </a:r>
          </a:p>
        </p:txBody>
      </p:sp>
      <p:sp>
        <p:nvSpPr>
          <p:cNvPr id="409609" name="AutoShape 9"/>
          <p:cNvSpPr>
            <a:spLocks noChangeArrowheads="1"/>
          </p:cNvSpPr>
          <p:nvPr/>
        </p:nvSpPr>
        <p:spPr bwMode="auto">
          <a:xfrm>
            <a:off x="4932363" y="3644900"/>
            <a:ext cx="1800225"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Abläufe und </a:t>
            </a:r>
            <a:br>
              <a:rPr lang="de-CH" sz="1400" b="1">
                <a:solidFill>
                  <a:schemeClr val="bg1"/>
                </a:solidFill>
              </a:rPr>
            </a:br>
            <a:r>
              <a:rPr lang="de-CH" sz="1400" b="1">
                <a:solidFill>
                  <a:schemeClr val="bg1"/>
                </a:solidFill>
              </a:rPr>
              <a:t>Zustände?</a:t>
            </a:r>
          </a:p>
        </p:txBody>
      </p:sp>
      <p:sp>
        <p:nvSpPr>
          <p:cNvPr id="409610" name="AutoShape 10"/>
          <p:cNvSpPr>
            <a:spLocks noChangeArrowheads="1"/>
          </p:cNvSpPr>
          <p:nvPr/>
        </p:nvSpPr>
        <p:spPr bwMode="auto">
          <a:xfrm>
            <a:off x="5003800" y="5445125"/>
            <a:ext cx="1657350" cy="576263"/>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Zustands-Diagramme</a:t>
            </a:r>
          </a:p>
        </p:txBody>
      </p:sp>
      <p:cxnSp>
        <p:nvCxnSpPr>
          <p:cNvPr id="409611" name="AutoShape 11"/>
          <p:cNvCxnSpPr>
            <a:cxnSpLocks noChangeShapeType="1"/>
            <a:stCxn id="409603" idx="2"/>
            <a:endCxn id="409604" idx="0"/>
          </p:cNvCxnSpPr>
          <p:nvPr/>
        </p:nvCxnSpPr>
        <p:spPr bwMode="auto">
          <a:xfrm rot="5400000">
            <a:off x="503238" y="2887663"/>
            <a:ext cx="1081087" cy="1587"/>
          </a:xfrm>
          <a:prstGeom prst="bentConnector3">
            <a:avLst>
              <a:gd name="adj1" fmla="val 4992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12" name="AutoShape 12"/>
          <p:cNvCxnSpPr>
            <a:cxnSpLocks noChangeShapeType="1"/>
            <a:stCxn id="409603" idx="3"/>
            <a:endCxn id="409605" idx="0"/>
          </p:cNvCxnSpPr>
          <p:nvPr/>
        </p:nvCxnSpPr>
        <p:spPr bwMode="auto">
          <a:xfrm>
            <a:off x="1981200" y="2060575"/>
            <a:ext cx="719138" cy="28892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13" name="AutoShape 13"/>
          <p:cNvCxnSpPr>
            <a:cxnSpLocks noChangeShapeType="1"/>
            <a:stCxn id="409605" idx="2"/>
            <a:endCxn id="409606" idx="0"/>
          </p:cNvCxnSpPr>
          <p:nvPr/>
        </p:nvCxnSpPr>
        <p:spPr bwMode="auto">
          <a:xfrm rot="5400000">
            <a:off x="2124075" y="3500438"/>
            <a:ext cx="11525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14" name="AutoShape 14"/>
          <p:cNvCxnSpPr>
            <a:cxnSpLocks noChangeShapeType="1"/>
            <a:stCxn id="409605" idx="3"/>
            <a:endCxn id="409607" idx="0"/>
          </p:cNvCxnSpPr>
          <p:nvPr/>
        </p:nvCxnSpPr>
        <p:spPr bwMode="auto">
          <a:xfrm>
            <a:off x="3635375" y="2636838"/>
            <a:ext cx="649288" cy="36036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15" name="AutoShape 15"/>
          <p:cNvCxnSpPr>
            <a:cxnSpLocks noChangeShapeType="1"/>
            <a:stCxn id="409607" idx="2"/>
            <a:endCxn id="409608" idx="0"/>
          </p:cNvCxnSpPr>
          <p:nvPr/>
        </p:nvCxnSpPr>
        <p:spPr bwMode="auto">
          <a:xfrm rot="5400000">
            <a:off x="3708400" y="4148138"/>
            <a:ext cx="11525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16" name="AutoShape 16"/>
          <p:cNvCxnSpPr>
            <a:cxnSpLocks noChangeShapeType="1"/>
            <a:stCxn id="409607" idx="3"/>
            <a:endCxn id="409609" idx="0"/>
          </p:cNvCxnSpPr>
          <p:nvPr/>
        </p:nvCxnSpPr>
        <p:spPr bwMode="auto">
          <a:xfrm>
            <a:off x="5221288" y="3284538"/>
            <a:ext cx="611187" cy="36036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617" name="AutoShape 17"/>
          <p:cNvSpPr>
            <a:spLocks noChangeArrowheads="1"/>
          </p:cNvSpPr>
          <p:nvPr/>
        </p:nvSpPr>
        <p:spPr bwMode="auto">
          <a:xfrm>
            <a:off x="6516688" y="4222750"/>
            <a:ext cx="1943100" cy="574675"/>
          </a:xfrm>
          <a:prstGeom prst="flowChartPreparation">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400" b="1">
                <a:solidFill>
                  <a:schemeClr val="bg1"/>
                </a:solidFill>
              </a:rPr>
              <a:t>Abläufe und </a:t>
            </a:r>
            <a:br>
              <a:rPr lang="de-CH" sz="1400" b="1">
                <a:solidFill>
                  <a:schemeClr val="bg1"/>
                </a:solidFill>
              </a:rPr>
            </a:br>
            <a:r>
              <a:rPr lang="de-CH" sz="1400" b="1">
                <a:solidFill>
                  <a:schemeClr val="bg1"/>
                </a:solidFill>
              </a:rPr>
              <a:t>Interaktionen?</a:t>
            </a:r>
          </a:p>
        </p:txBody>
      </p:sp>
      <p:cxnSp>
        <p:nvCxnSpPr>
          <p:cNvPr id="409618" name="AutoShape 18"/>
          <p:cNvCxnSpPr>
            <a:cxnSpLocks noChangeShapeType="1"/>
            <a:stCxn id="409609" idx="2"/>
            <a:endCxn id="409610" idx="0"/>
          </p:cNvCxnSpPr>
          <p:nvPr/>
        </p:nvCxnSpPr>
        <p:spPr bwMode="auto">
          <a:xfrm rot="5400000">
            <a:off x="5219700" y="4832350"/>
            <a:ext cx="12255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19" name="AutoShape 19"/>
          <p:cNvCxnSpPr>
            <a:cxnSpLocks noChangeShapeType="1"/>
            <a:stCxn id="409609" idx="3"/>
            <a:endCxn id="409617" idx="0"/>
          </p:cNvCxnSpPr>
          <p:nvPr/>
        </p:nvCxnSpPr>
        <p:spPr bwMode="auto">
          <a:xfrm>
            <a:off x="6732588" y="3932238"/>
            <a:ext cx="755650" cy="29051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620" name="AutoShape 20"/>
          <p:cNvSpPr>
            <a:spLocks noChangeArrowheads="1"/>
          </p:cNvSpPr>
          <p:nvPr/>
        </p:nvSpPr>
        <p:spPr bwMode="auto">
          <a:xfrm>
            <a:off x="6659563" y="6021388"/>
            <a:ext cx="1657350" cy="576262"/>
          </a:xfrm>
          <a:prstGeom prst="roundRect">
            <a:avLst>
              <a:gd name="adj" fmla="val 16667"/>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CH" sz="1400" b="1">
                <a:solidFill>
                  <a:schemeClr val="bg1"/>
                </a:solidFill>
              </a:rPr>
              <a:t>Sequenz-Diagramme</a:t>
            </a:r>
          </a:p>
        </p:txBody>
      </p:sp>
      <p:cxnSp>
        <p:nvCxnSpPr>
          <p:cNvPr id="409621" name="AutoShape 21"/>
          <p:cNvCxnSpPr>
            <a:cxnSpLocks noChangeShapeType="1"/>
            <a:stCxn id="409617" idx="2"/>
            <a:endCxn id="409620" idx="0"/>
          </p:cNvCxnSpPr>
          <p:nvPr/>
        </p:nvCxnSpPr>
        <p:spPr bwMode="auto">
          <a:xfrm rot="5400000">
            <a:off x="6876256" y="5409407"/>
            <a:ext cx="122396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622" name="Line 22"/>
          <p:cNvSpPr>
            <a:spLocks noChangeShapeType="1"/>
          </p:cNvSpPr>
          <p:nvPr/>
        </p:nvSpPr>
        <p:spPr bwMode="auto">
          <a:xfrm rot="5400000" flipV="1">
            <a:off x="7739856" y="1489869"/>
            <a:ext cx="1588"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400"/>
          </a:p>
        </p:txBody>
      </p:sp>
      <p:sp>
        <p:nvSpPr>
          <p:cNvPr id="409623" name="Text Box 23"/>
          <p:cNvSpPr txBox="1">
            <a:spLocks noChangeArrowheads="1"/>
          </p:cNvSpPr>
          <p:nvPr/>
        </p:nvSpPr>
        <p:spPr bwMode="auto">
          <a:xfrm>
            <a:off x="7451725" y="1562100"/>
            <a:ext cx="5517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b="1"/>
              <a:t>nein</a:t>
            </a:r>
          </a:p>
        </p:txBody>
      </p:sp>
      <p:sp>
        <p:nvSpPr>
          <p:cNvPr id="409624" name="Text Box 24"/>
          <p:cNvSpPr txBox="1">
            <a:spLocks noChangeArrowheads="1"/>
          </p:cNvSpPr>
          <p:nvPr/>
        </p:nvSpPr>
        <p:spPr bwMode="auto">
          <a:xfrm rot="-5400000">
            <a:off x="6749070" y="2162274"/>
            <a:ext cx="3337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b="1"/>
              <a:t>ja</a:t>
            </a:r>
          </a:p>
        </p:txBody>
      </p:sp>
      <p:sp>
        <p:nvSpPr>
          <p:cNvPr id="409625" name="Line 25"/>
          <p:cNvSpPr>
            <a:spLocks noChangeShapeType="1"/>
          </p:cNvSpPr>
          <p:nvPr/>
        </p:nvSpPr>
        <p:spPr bwMode="auto">
          <a:xfrm>
            <a:off x="7164388" y="1922463"/>
            <a:ext cx="158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400"/>
          </a:p>
        </p:txBody>
      </p:sp>
      <p:sp>
        <p:nvSpPr>
          <p:cNvPr id="409626" name="AutoShape 26"/>
          <p:cNvSpPr>
            <a:spLocks noChangeArrowheads="1"/>
          </p:cNvSpPr>
          <p:nvPr/>
        </p:nvSpPr>
        <p:spPr bwMode="auto">
          <a:xfrm>
            <a:off x="6732588" y="1557338"/>
            <a:ext cx="1511300" cy="1439862"/>
          </a:xfrm>
          <a:prstGeom prst="roundRect">
            <a:avLst>
              <a:gd name="adj" fmla="val 8509"/>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normAutofit/>
          </a:bodyPr>
          <a:lstStyle/>
          <a:p>
            <a:r>
              <a:rPr lang="de-CH" sz="3600" dirty="0"/>
              <a:t>Einordnung Entscheidungstabellen </a:t>
            </a:r>
            <a:br>
              <a:rPr lang="de-CH" sz="3600" dirty="0"/>
            </a:br>
            <a:r>
              <a:rPr lang="de-CH" sz="3600" dirty="0"/>
              <a:t>in Methoden </a:t>
            </a:r>
            <a:r>
              <a:rPr lang="de-CH" sz="3600" dirty="0" smtClean="0"/>
              <a:t>zur Systemmodellierung</a:t>
            </a:r>
            <a:endParaRPr lang="de-CH" sz="3600" dirty="0"/>
          </a:p>
        </p:txBody>
      </p:sp>
      <p:sp>
        <p:nvSpPr>
          <p:cNvPr id="6" name="Foliennummernplatzhalter 2"/>
          <p:cNvSpPr>
            <a:spLocks noGrp="1"/>
          </p:cNvSpPr>
          <p:nvPr>
            <p:ph type="sldNum" sz="quarter" idx="4294967295"/>
          </p:nvPr>
        </p:nvSpPr>
        <p:spPr>
          <a:xfrm>
            <a:off x="8204396" y="6476999"/>
            <a:ext cx="733864" cy="274320"/>
          </a:xfrm>
          <a:prstGeom prst="rect">
            <a:avLst/>
          </a:prstGeom>
        </p:spPr>
        <p:txBody>
          <a:bodyPr/>
          <a:lstStyle/>
          <a:p>
            <a:fld id="{A62173BA-B51B-466D-A1CF-CB8D263BF0C0}" type="slidenum">
              <a:rPr lang="en-GB"/>
              <a:pPr/>
              <a:t>38</a:t>
            </a:fld>
            <a:endParaRPr lang="en-GB"/>
          </a:p>
        </p:txBody>
      </p:sp>
      <p:pic>
        <p:nvPicPr>
          <p:cNvPr id="397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38325"/>
            <a:ext cx="914400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7316" name="Text Box 4"/>
          <p:cNvSpPr txBox="1">
            <a:spLocks noChangeArrowheads="1"/>
          </p:cNvSpPr>
          <p:nvPr/>
        </p:nvSpPr>
        <p:spPr bwMode="auto">
          <a:xfrm>
            <a:off x="130175" y="6453188"/>
            <a:ext cx="328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a:t>Zitiert nach Stefan Werner, ti.uni-due.de</a:t>
            </a:r>
          </a:p>
        </p:txBody>
      </p:sp>
      <p:sp>
        <p:nvSpPr>
          <p:cNvPr id="397317" name="AutoShape 5"/>
          <p:cNvSpPr>
            <a:spLocks noChangeArrowheads="1"/>
          </p:cNvSpPr>
          <p:nvPr/>
        </p:nvSpPr>
        <p:spPr bwMode="auto">
          <a:xfrm>
            <a:off x="5651500" y="1916113"/>
            <a:ext cx="792163" cy="4537075"/>
          </a:xfrm>
          <a:prstGeom prst="roundRect">
            <a:avLst>
              <a:gd name="adj" fmla="val 16667"/>
            </a:avLst>
          </a:prstGeom>
          <a:noFill/>
          <a:ln w="57150" algn="ctr">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AutoShape 2"/>
          <p:cNvSpPr>
            <a:spLocks noChangeArrowheads="1"/>
          </p:cNvSpPr>
          <p:nvPr/>
        </p:nvSpPr>
        <p:spPr bwMode="auto">
          <a:xfrm>
            <a:off x="395288" y="3535363"/>
            <a:ext cx="8320116" cy="720725"/>
          </a:xfrm>
          <a:prstGeom prst="roundRect">
            <a:avLst>
              <a:gd name="adj" fmla="val 16667"/>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177800" algn="ctr"/>
            <a:endParaRPr lang="de-CH">
              <a:solidFill>
                <a:schemeClr val="bg1"/>
              </a:solidFill>
            </a:endParaRPr>
          </a:p>
        </p:txBody>
      </p:sp>
      <p:sp>
        <p:nvSpPr>
          <p:cNvPr id="386051" name="Rectangle 3"/>
          <p:cNvSpPr>
            <a:spLocks noGrp="1" noChangeArrowheads="1"/>
          </p:cNvSpPr>
          <p:nvPr>
            <p:ph type="title"/>
          </p:nvPr>
        </p:nvSpPr>
        <p:spPr/>
        <p:txBody>
          <a:bodyPr/>
          <a:lstStyle/>
          <a:p>
            <a:r>
              <a:rPr lang="de-CH"/>
              <a:t>Inhalt</a:t>
            </a:r>
          </a:p>
        </p:txBody>
      </p:sp>
      <p:sp>
        <p:nvSpPr>
          <p:cNvPr id="386052" name="Rectangle 4"/>
          <p:cNvSpPr>
            <a:spLocks noGrp="1" noChangeArrowheads="1"/>
          </p:cNvSpPr>
          <p:nvPr>
            <p:ph idx="1"/>
          </p:nvPr>
        </p:nvSpPr>
        <p:spPr/>
        <p:txBody>
          <a:bodyPr/>
          <a:lstStyle/>
          <a:p>
            <a:pPr>
              <a:lnSpc>
                <a:spcPct val="160000"/>
              </a:lnSpc>
              <a:buFont typeface="Wingdings" pitchFamily="2" charset="2"/>
              <a:buNone/>
            </a:pPr>
            <a:r>
              <a:rPr lang="de-CH" sz="3200" dirty="0"/>
              <a:t>Motivation</a:t>
            </a:r>
          </a:p>
          <a:p>
            <a:pPr>
              <a:lnSpc>
                <a:spcPct val="160000"/>
              </a:lnSpc>
              <a:buFont typeface="Wingdings" pitchFamily="2" charset="2"/>
              <a:buNone/>
            </a:pPr>
            <a:r>
              <a:rPr lang="de-CH" sz="3200" dirty="0"/>
              <a:t>Anwendungsbereich</a:t>
            </a:r>
          </a:p>
          <a:p>
            <a:pPr>
              <a:lnSpc>
                <a:spcPct val="160000"/>
              </a:lnSpc>
              <a:buFont typeface="Wingdings" pitchFamily="2" charset="2"/>
              <a:buNone/>
            </a:pPr>
            <a:r>
              <a:rPr lang="de-CH" sz="3200" dirty="0">
                <a:solidFill>
                  <a:schemeClr val="bg1"/>
                </a:solidFill>
              </a:rPr>
              <a:t>Modellierung</a:t>
            </a:r>
          </a:p>
          <a:p>
            <a:pPr>
              <a:lnSpc>
                <a:spcPct val="160000"/>
              </a:lnSpc>
              <a:buFont typeface="Wingdings" pitchFamily="2" charset="2"/>
              <a:buNone/>
            </a:pPr>
            <a:r>
              <a:rPr lang="de-CH" sz="3200" dirty="0" smtClean="0"/>
              <a:t>Beispiele</a:t>
            </a:r>
            <a:endParaRPr lang="de-CH" sz="3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9" name="Picture 5" descr="Martin-B-57-Canberra-045.preview.jpg (500×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4310" name="Text Box 6"/>
          <p:cNvSpPr txBox="1">
            <a:spLocks noChangeArrowheads="1"/>
          </p:cNvSpPr>
          <p:nvPr/>
        </p:nvSpPr>
        <p:spPr bwMode="auto">
          <a:xfrm>
            <a:off x="107950" y="4868863"/>
            <a:ext cx="43926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sz="2400" b="1" dirty="0">
                <a:solidFill>
                  <a:schemeClr val="bg1"/>
                </a:solidFill>
              </a:rPr>
              <a:t>1950er </a:t>
            </a:r>
            <a:br>
              <a:rPr lang="de-CH" sz="2400" b="1" dirty="0">
                <a:solidFill>
                  <a:schemeClr val="bg1"/>
                </a:solidFill>
              </a:rPr>
            </a:br>
            <a:r>
              <a:rPr lang="de-CH" sz="2400" b="1" dirty="0">
                <a:solidFill>
                  <a:schemeClr val="bg1"/>
                </a:solidFill>
              </a:rPr>
              <a:t>Sechs Mannjahre </a:t>
            </a:r>
            <a:r>
              <a:rPr lang="de-CH" sz="2400" b="1" dirty="0" smtClean="0">
                <a:solidFill>
                  <a:schemeClr val="bg1"/>
                </a:solidFill>
              </a:rPr>
              <a:t/>
            </a:r>
            <a:br>
              <a:rPr lang="de-CH" sz="2400" b="1" dirty="0" smtClean="0">
                <a:solidFill>
                  <a:schemeClr val="bg1"/>
                </a:solidFill>
              </a:rPr>
            </a:br>
            <a:r>
              <a:rPr lang="de-CH" sz="2400" b="1" dirty="0" smtClean="0">
                <a:solidFill>
                  <a:schemeClr val="bg1"/>
                </a:solidFill>
              </a:rPr>
              <a:t>klassische </a:t>
            </a:r>
            <a:r>
              <a:rPr lang="de-CH" sz="2400" b="1" dirty="0">
                <a:solidFill>
                  <a:schemeClr val="bg1"/>
                </a:solidFill>
              </a:rPr>
              <a:t>Spezifikation </a:t>
            </a:r>
            <a:br>
              <a:rPr lang="de-CH" sz="2400" b="1" dirty="0">
                <a:solidFill>
                  <a:schemeClr val="bg1"/>
                </a:solidFill>
              </a:rPr>
            </a:br>
            <a:r>
              <a:rPr lang="de-CH" sz="2400" b="1" dirty="0">
                <a:solidFill>
                  <a:schemeClr val="bg1"/>
                </a:solidFill>
              </a:rPr>
              <a:t>ohne Erfolg</a:t>
            </a:r>
          </a:p>
        </p:txBody>
      </p:sp>
      <p:sp>
        <p:nvSpPr>
          <p:cNvPr id="354311" name="Text Box 7"/>
          <p:cNvSpPr txBox="1">
            <a:spLocks noChangeArrowheads="1"/>
          </p:cNvSpPr>
          <p:nvPr/>
        </p:nvSpPr>
        <p:spPr bwMode="auto">
          <a:xfrm>
            <a:off x="3563938" y="260350"/>
            <a:ext cx="53990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de-CH" sz="2400" b="1" dirty="0">
                <a:solidFill>
                  <a:schemeClr val="bg1"/>
                </a:solidFill>
              </a:rPr>
              <a:t>1958 </a:t>
            </a:r>
            <a:br>
              <a:rPr lang="de-CH" sz="2400" b="1" dirty="0">
                <a:solidFill>
                  <a:schemeClr val="bg1"/>
                </a:solidFill>
              </a:rPr>
            </a:br>
            <a:r>
              <a:rPr lang="de-CH" sz="2400" b="1" dirty="0">
                <a:solidFill>
                  <a:schemeClr val="bg1"/>
                </a:solidFill>
              </a:rPr>
              <a:t>Vier Analysten, vier Wochen, </a:t>
            </a:r>
            <a:br>
              <a:rPr lang="de-CH" sz="2400" b="1" dirty="0">
                <a:solidFill>
                  <a:schemeClr val="bg1"/>
                </a:solidFill>
              </a:rPr>
            </a:br>
            <a:r>
              <a:rPr lang="de-CH" sz="2400" b="1" dirty="0">
                <a:solidFill>
                  <a:schemeClr val="bg1"/>
                </a:solidFill>
              </a:rPr>
              <a:t>eine  Entscheidungstabelle  erfolgreich</a:t>
            </a:r>
          </a:p>
        </p:txBody>
      </p:sp>
      <p:sp>
        <p:nvSpPr>
          <p:cNvPr id="354312" name="Rectangle 8"/>
          <p:cNvSpPr>
            <a:spLocks noChangeArrowheads="1"/>
          </p:cNvSpPr>
          <p:nvPr/>
        </p:nvSpPr>
        <p:spPr bwMode="auto">
          <a:xfrm>
            <a:off x="6372200" y="5734050"/>
            <a:ext cx="25241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b="1" dirty="0">
                <a:solidFill>
                  <a:schemeClr val="bg1"/>
                </a:solidFill>
              </a:rPr>
              <a:t>General </a:t>
            </a:r>
            <a:r>
              <a:rPr lang="de-CH" b="1" dirty="0" err="1">
                <a:solidFill>
                  <a:schemeClr val="bg1"/>
                </a:solidFill>
              </a:rPr>
              <a:t>Electric</a:t>
            </a:r>
            <a:r>
              <a:rPr lang="de-CH" b="1" dirty="0">
                <a:solidFill>
                  <a:schemeClr val="bg1"/>
                </a:solidFill>
              </a:rPr>
              <a:t/>
            </a:r>
            <a:br>
              <a:rPr lang="de-CH" b="1" dirty="0">
                <a:solidFill>
                  <a:schemeClr val="bg1"/>
                </a:solidFill>
              </a:rPr>
            </a:br>
            <a:r>
              <a:rPr lang="de-CH" b="1" dirty="0">
                <a:solidFill>
                  <a:schemeClr val="bg1"/>
                </a:solidFill>
              </a:rPr>
              <a:t>Sutherland Corporation</a:t>
            </a:r>
            <a:br>
              <a:rPr lang="de-CH" b="1" dirty="0">
                <a:solidFill>
                  <a:schemeClr val="bg1"/>
                </a:solidFill>
              </a:rPr>
            </a:br>
            <a:r>
              <a:rPr lang="de-CH" b="1" dirty="0">
                <a:solidFill>
                  <a:schemeClr val="bg1"/>
                </a:solidFill>
              </a:rPr>
              <a:t>United States Air Force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normAutofit fontScale="90000"/>
          </a:bodyPr>
          <a:lstStyle/>
          <a:p>
            <a:r>
              <a:rPr lang="de-CH"/>
              <a:t>Beispiel Spitalbesuch</a:t>
            </a:r>
            <a:br>
              <a:rPr lang="de-CH"/>
            </a:br>
            <a:r>
              <a:rPr lang="de-CH"/>
              <a:t>vollständig und eindeutig</a:t>
            </a:r>
          </a:p>
        </p:txBody>
      </p:sp>
      <p:pic>
        <p:nvPicPr>
          <p:cNvPr id="4730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72" y="1857364"/>
            <a:ext cx="735647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7309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84" y="1876414"/>
            <a:ext cx="792163" cy="2076450"/>
          </a:xfrm>
          <a:prstGeom prst="rect">
            <a:avLst/>
          </a:prstGeom>
          <a:noFill/>
          <a:extLst>
            <a:ext uri="{909E8E84-426E-40DD-AFC4-6F175D3DCCD1}">
              <a14:hiddenFill xmlns:a14="http://schemas.microsoft.com/office/drawing/2010/main">
                <a:solidFill>
                  <a:srgbClr val="FFFFFF"/>
                </a:solidFill>
              </a14:hiddenFill>
            </a:ext>
          </a:extLst>
        </p:spPr>
      </p:pic>
      <p:sp>
        <p:nvSpPr>
          <p:cNvPr id="473094" name="Text Box 6"/>
          <p:cNvSpPr txBox="1">
            <a:spLocks noChangeArrowheads="1"/>
          </p:cNvSpPr>
          <p:nvPr/>
        </p:nvSpPr>
        <p:spPr bwMode="auto">
          <a:xfrm>
            <a:off x="617509" y="4506900"/>
            <a:ext cx="7264400" cy="137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22325">
              <a:spcBef>
                <a:spcPct val="0"/>
              </a:spcBef>
              <a:defRPr>
                <a:solidFill>
                  <a:schemeClr val="tx1"/>
                </a:solidFill>
                <a:latin typeface="Arial" charset="0"/>
              </a:defRPr>
            </a:lvl1pPr>
            <a:lvl2pPr marL="411163" indent="-307975" defTabSz="822325">
              <a:spcBef>
                <a:spcPct val="0"/>
              </a:spcBef>
              <a:defRPr>
                <a:solidFill>
                  <a:schemeClr val="tx1"/>
                </a:solidFill>
                <a:latin typeface="Arial" charset="0"/>
              </a:defRPr>
            </a:lvl2pPr>
            <a:lvl3pPr marL="771525" indent="-257175" defTabSz="822325">
              <a:spcBef>
                <a:spcPct val="0"/>
              </a:spcBef>
              <a:defRPr>
                <a:solidFill>
                  <a:schemeClr val="tx1"/>
                </a:solidFill>
                <a:latin typeface="Arial" charset="0"/>
              </a:defRPr>
            </a:lvl3pPr>
            <a:lvl4pPr marL="1131888" indent="-206375" defTabSz="822325">
              <a:spcBef>
                <a:spcPct val="0"/>
              </a:spcBef>
              <a:defRPr>
                <a:solidFill>
                  <a:schemeClr val="tx1"/>
                </a:solidFill>
                <a:latin typeface="Arial" charset="0"/>
              </a:defRPr>
            </a:lvl4pPr>
            <a:lvl5pPr marL="1543050" indent="-206375" defTabSz="822325">
              <a:spcBef>
                <a:spcPct val="0"/>
              </a:spcBef>
              <a:defRPr>
                <a:solidFill>
                  <a:schemeClr val="tx1"/>
                </a:solidFill>
                <a:latin typeface="Arial" charset="0"/>
              </a:defRPr>
            </a:lvl5pPr>
            <a:lvl6pPr marL="2000250" indent="-206375" defTabSz="822325" fontAlgn="base">
              <a:spcBef>
                <a:spcPct val="0"/>
              </a:spcBef>
              <a:spcAft>
                <a:spcPct val="0"/>
              </a:spcAft>
              <a:defRPr>
                <a:solidFill>
                  <a:schemeClr val="tx1"/>
                </a:solidFill>
                <a:latin typeface="Arial" charset="0"/>
              </a:defRPr>
            </a:lvl6pPr>
            <a:lvl7pPr marL="2457450" indent="-206375" defTabSz="822325" fontAlgn="base">
              <a:spcBef>
                <a:spcPct val="0"/>
              </a:spcBef>
              <a:spcAft>
                <a:spcPct val="0"/>
              </a:spcAft>
              <a:defRPr>
                <a:solidFill>
                  <a:schemeClr val="tx1"/>
                </a:solidFill>
                <a:latin typeface="Arial" charset="0"/>
              </a:defRPr>
            </a:lvl7pPr>
            <a:lvl8pPr marL="2914650" indent="-206375" defTabSz="822325" fontAlgn="base">
              <a:spcBef>
                <a:spcPct val="0"/>
              </a:spcBef>
              <a:spcAft>
                <a:spcPct val="0"/>
              </a:spcAft>
              <a:defRPr>
                <a:solidFill>
                  <a:schemeClr val="tx1"/>
                </a:solidFill>
                <a:latin typeface="Arial" charset="0"/>
              </a:defRPr>
            </a:lvl8pPr>
            <a:lvl9pPr marL="3371850" indent="-206375" defTabSz="822325" fontAlgn="base">
              <a:spcBef>
                <a:spcPct val="0"/>
              </a:spcBef>
              <a:spcAft>
                <a:spcPct val="0"/>
              </a:spcAft>
              <a:defRPr>
                <a:solidFill>
                  <a:schemeClr val="tx1"/>
                </a:solidFill>
                <a:latin typeface="Arial" charset="0"/>
              </a:defRPr>
            </a:lvl9pPr>
          </a:lstStyle>
          <a:p>
            <a:pPr>
              <a:lnSpc>
                <a:spcPct val="95000"/>
              </a:lnSpc>
              <a:buClrTx/>
            </a:pPr>
            <a:r>
              <a:rPr lang="en-US" dirty="0" err="1">
                <a:solidFill>
                  <a:srgbClr val="001155"/>
                </a:solidFill>
              </a:rPr>
              <a:t>Diese</a:t>
            </a:r>
            <a:r>
              <a:rPr lang="en-US" dirty="0">
                <a:solidFill>
                  <a:srgbClr val="001155"/>
                </a:solidFill>
              </a:rPr>
              <a:t> </a:t>
            </a:r>
            <a:r>
              <a:rPr lang="en-US" dirty="0" err="1">
                <a:solidFill>
                  <a:srgbClr val="001155"/>
                </a:solidFill>
              </a:rPr>
              <a:t>Entscheidungstabelle</a:t>
            </a:r>
            <a:r>
              <a:rPr lang="en-US" dirty="0">
                <a:solidFill>
                  <a:srgbClr val="001155"/>
                </a:solidFill>
              </a:rPr>
              <a:t> </a:t>
            </a:r>
            <a:r>
              <a:rPr lang="en-US" dirty="0" err="1">
                <a:solidFill>
                  <a:srgbClr val="001155"/>
                </a:solidFill>
              </a:rPr>
              <a:t>ist</a:t>
            </a:r>
            <a:r>
              <a:rPr lang="en-US" dirty="0">
                <a:solidFill>
                  <a:srgbClr val="001155"/>
                </a:solidFill>
              </a:rPr>
              <a:t> </a:t>
            </a:r>
            <a:r>
              <a:rPr lang="en-US" b="1" dirty="0" err="1">
                <a:solidFill>
                  <a:srgbClr val="001155"/>
                </a:solidFill>
              </a:rPr>
              <a:t>vollständig</a:t>
            </a:r>
            <a:r>
              <a:rPr lang="en-US" b="1" dirty="0">
                <a:solidFill>
                  <a:srgbClr val="001155"/>
                </a:solidFill>
              </a:rPr>
              <a:t>:</a:t>
            </a:r>
            <a:r>
              <a:rPr lang="en-US" dirty="0">
                <a:solidFill>
                  <a:srgbClr val="001155"/>
                </a:solidFill>
              </a:rPr>
              <a:t> </a:t>
            </a:r>
            <a:r>
              <a:rPr lang="en-US" dirty="0" err="1">
                <a:solidFill>
                  <a:srgbClr val="001155"/>
                </a:solidFill>
              </a:rPr>
              <a:t>Alle</a:t>
            </a:r>
            <a:r>
              <a:rPr lang="en-US" dirty="0">
                <a:solidFill>
                  <a:srgbClr val="001155"/>
                </a:solidFill>
              </a:rPr>
              <a:t> 8 </a:t>
            </a:r>
            <a:r>
              <a:rPr lang="en-US" dirty="0" err="1">
                <a:solidFill>
                  <a:srgbClr val="001155"/>
                </a:solidFill>
              </a:rPr>
              <a:t>möglichen</a:t>
            </a:r>
            <a:r>
              <a:rPr lang="en-US" dirty="0">
                <a:solidFill>
                  <a:srgbClr val="001155"/>
                </a:solidFill>
              </a:rPr>
              <a:t> </a:t>
            </a:r>
            <a:r>
              <a:rPr lang="en-US" dirty="0" err="1">
                <a:solidFill>
                  <a:srgbClr val="001155"/>
                </a:solidFill>
              </a:rPr>
              <a:t>Fälle</a:t>
            </a:r>
            <a:r>
              <a:rPr lang="en-US" dirty="0">
                <a:solidFill>
                  <a:srgbClr val="001155"/>
                </a:solidFill>
              </a:rPr>
              <a:t> </a:t>
            </a:r>
            <a:r>
              <a:rPr lang="en-US" dirty="0" err="1">
                <a:solidFill>
                  <a:srgbClr val="001155"/>
                </a:solidFill>
              </a:rPr>
              <a:t>sind</a:t>
            </a:r>
            <a:r>
              <a:rPr lang="en-US" dirty="0">
                <a:solidFill>
                  <a:srgbClr val="001155"/>
                </a:solidFill>
              </a:rPr>
              <a:t> </a:t>
            </a:r>
            <a:r>
              <a:rPr lang="en-US" dirty="0" err="1">
                <a:solidFill>
                  <a:srgbClr val="001155"/>
                </a:solidFill>
              </a:rPr>
              <a:t>abgedeckt</a:t>
            </a:r>
            <a:r>
              <a:rPr lang="en-US" dirty="0" smtClean="0">
                <a:solidFill>
                  <a:srgbClr val="001155"/>
                </a:solidFill>
              </a:rPr>
              <a:t>.</a:t>
            </a:r>
          </a:p>
          <a:p>
            <a:pPr>
              <a:lnSpc>
                <a:spcPct val="95000"/>
              </a:lnSpc>
              <a:buClrTx/>
            </a:pPr>
            <a:endParaRPr lang="en-US" sz="2200" dirty="0">
              <a:latin typeface="Times New Roman" pitchFamily="18" charset="0"/>
            </a:endParaRPr>
          </a:p>
          <a:p>
            <a:pPr>
              <a:lnSpc>
                <a:spcPct val="95000"/>
              </a:lnSpc>
              <a:buClrTx/>
            </a:pPr>
            <a:r>
              <a:rPr lang="en-US" dirty="0" err="1">
                <a:solidFill>
                  <a:srgbClr val="001155"/>
                </a:solidFill>
              </a:rPr>
              <a:t>Diese</a:t>
            </a:r>
            <a:r>
              <a:rPr lang="en-US" dirty="0">
                <a:solidFill>
                  <a:srgbClr val="001155"/>
                </a:solidFill>
              </a:rPr>
              <a:t> </a:t>
            </a:r>
            <a:r>
              <a:rPr lang="en-US" dirty="0" err="1">
                <a:solidFill>
                  <a:srgbClr val="001155"/>
                </a:solidFill>
              </a:rPr>
              <a:t>Entscheidungstabelle</a:t>
            </a:r>
            <a:r>
              <a:rPr lang="en-US" dirty="0">
                <a:solidFill>
                  <a:srgbClr val="001155"/>
                </a:solidFill>
              </a:rPr>
              <a:t> </a:t>
            </a:r>
            <a:r>
              <a:rPr lang="en-US" dirty="0" err="1">
                <a:solidFill>
                  <a:srgbClr val="001155"/>
                </a:solidFill>
              </a:rPr>
              <a:t>ist</a:t>
            </a:r>
            <a:r>
              <a:rPr lang="en-US" dirty="0">
                <a:solidFill>
                  <a:srgbClr val="001155"/>
                </a:solidFill>
              </a:rPr>
              <a:t> </a:t>
            </a:r>
            <a:r>
              <a:rPr lang="en-US" b="1" dirty="0" err="1">
                <a:solidFill>
                  <a:srgbClr val="001155"/>
                </a:solidFill>
              </a:rPr>
              <a:t>eindeutig</a:t>
            </a:r>
            <a:r>
              <a:rPr lang="en-US" b="1" dirty="0">
                <a:solidFill>
                  <a:srgbClr val="001155"/>
                </a:solidFill>
              </a:rPr>
              <a:t>:</a:t>
            </a:r>
            <a:r>
              <a:rPr lang="en-US" dirty="0">
                <a:solidFill>
                  <a:srgbClr val="001155"/>
                </a:solidFill>
              </a:rPr>
              <a:t> Die </a:t>
            </a:r>
            <a:r>
              <a:rPr lang="en-US" dirty="0" err="1">
                <a:solidFill>
                  <a:srgbClr val="001155"/>
                </a:solidFill>
              </a:rPr>
              <a:t>Bedingungen</a:t>
            </a:r>
            <a:r>
              <a:rPr lang="en-US" dirty="0">
                <a:solidFill>
                  <a:srgbClr val="001155"/>
                </a:solidFill>
              </a:rPr>
              <a:t> </a:t>
            </a:r>
            <a:r>
              <a:rPr lang="en-US" dirty="0" err="1">
                <a:solidFill>
                  <a:srgbClr val="001155"/>
                </a:solidFill>
              </a:rPr>
              <a:t>schliessen</a:t>
            </a:r>
            <a:r>
              <a:rPr lang="en-US" dirty="0">
                <a:solidFill>
                  <a:srgbClr val="001155"/>
                </a:solidFill>
              </a:rPr>
              <a:t> </a:t>
            </a:r>
            <a:r>
              <a:rPr lang="en-US" dirty="0" err="1">
                <a:solidFill>
                  <a:srgbClr val="001155"/>
                </a:solidFill>
              </a:rPr>
              <a:t>sich</a:t>
            </a:r>
            <a:r>
              <a:rPr lang="en-US" dirty="0">
                <a:solidFill>
                  <a:srgbClr val="001155"/>
                </a:solidFill>
              </a:rPr>
              <a:t> </a:t>
            </a:r>
            <a:r>
              <a:rPr lang="en-US" dirty="0" err="1">
                <a:solidFill>
                  <a:srgbClr val="001155"/>
                </a:solidFill>
              </a:rPr>
              <a:t>gegenseitig</a:t>
            </a:r>
            <a:r>
              <a:rPr lang="en-US" dirty="0">
                <a:solidFill>
                  <a:srgbClr val="001155"/>
                </a:solidFill>
              </a:rPr>
              <a:t> </a:t>
            </a:r>
            <a:r>
              <a:rPr lang="en-US" dirty="0" err="1">
                <a:solidFill>
                  <a:srgbClr val="001155"/>
                </a:solidFill>
              </a:rPr>
              <a:t>aus</a:t>
            </a:r>
            <a:r>
              <a:rPr lang="en-US" dirty="0">
                <a:solidFill>
                  <a:srgbClr val="001155"/>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4" name="Rectangle 4"/>
          <p:cNvSpPr>
            <a:spLocks noGrp="1" noChangeArrowheads="1"/>
          </p:cNvSpPr>
          <p:nvPr>
            <p:ph type="title"/>
          </p:nvPr>
        </p:nvSpPr>
        <p:spPr/>
        <p:txBody>
          <a:bodyPr>
            <a:normAutofit fontScale="90000"/>
          </a:bodyPr>
          <a:lstStyle/>
          <a:p>
            <a:r>
              <a:rPr lang="de-CH"/>
              <a:t>Beispiel Spitalbesuch</a:t>
            </a:r>
            <a:br>
              <a:rPr lang="de-CH"/>
            </a:br>
            <a:r>
              <a:rPr lang="de-CH"/>
              <a:t>Mehrfach definiert</a:t>
            </a:r>
          </a:p>
        </p:txBody>
      </p:sp>
      <p:pic>
        <p:nvPicPr>
          <p:cNvPr id="45568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714488"/>
            <a:ext cx="8281988" cy="2389187"/>
          </a:xfrm>
          <a:prstGeom prst="rect">
            <a:avLst/>
          </a:prstGeom>
          <a:noFill/>
          <a:extLst>
            <a:ext uri="{909E8E84-426E-40DD-AFC4-6F175D3DCCD1}">
              <a14:hiddenFill xmlns:a14="http://schemas.microsoft.com/office/drawing/2010/main">
                <a:solidFill>
                  <a:srgbClr val="FFFFFF"/>
                </a:solidFill>
              </a14:hiddenFill>
            </a:ext>
          </a:extLst>
        </p:spPr>
      </p:pic>
      <p:pic>
        <p:nvPicPr>
          <p:cNvPr id="45568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784" y="3027350"/>
            <a:ext cx="3959225" cy="304800"/>
          </a:xfrm>
          <a:prstGeom prst="rect">
            <a:avLst/>
          </a:prstGeom>
          <a:noFill/>
          <a:extLst>
            <a:ext uri="{909E8E84-426E-40DD-AFC4-6F175D3DCCD1}">
              <a14:hiddenFill xmlns:a14="http://schemas.microsoft.com/office/drawing/2010/main">
                <a:solidFill>
                  <a:srgbClr val="FFFFFF"/>
                </a:solidFill>
              </a14:hiddenFill>
            </a:ext>
          </a:extLst>
        </p:spPr>
      </p:pic>
      <p:sp>
        <p:nvSpPr>
          <p:cNvPr id="455688" name="Text Box 8"/>
          <p:cNvSpPr txBox="1">
            <a:spLocks noChangeArrowheads="1"/>
          </p:cNvSpPr>
          <p:nvPr/>
        </p:nvSpPr>
        <p:spPr bwMode="auto">
          <a:xfrm>
            <a:off x="571472" y="4570400"/>
            <a:ext cx="8070850"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a:solidFill>
                  <a:schemeClr val="tx1"/>
                </a:solidFill>
                <a:latin typeface="Arial" charset="0"/>
              </a:defRPr>
            </a:lvl1pPr>
            <a:lvl2pPr indent="-342900">
              <a:spcBef>
                <a:spcPct val="0"/>
              </a:spcBef>
              <a:defRPr>
                <a:solidFill>
                  <a:schemeClr val="tx1"/>
                </a:solidFill>
                <a:latin typeface="Arial" charset="0"/>
              </a:defRPr>
            </a:lvl2pPr>
            <a:lvl3pPr marL="857250" indent="-285750">
              <a:spcBef>
                <a:spcPct val="0"/>
              </a:spcBef>
              <a:defRPr>
                <a:solidFill>
                  <a:schemeClr val="tx1"/>
                </a:solidFill>
                <a:latin typeface="Arial" charset="0"/>
              </a:defRPr>
            </a:lvl3pPr>
            <a:lvl4pPr marL="1257300" indent="-228600">
              <a:spcBef>
                <a:spcPct val="0"/>
              </a:spcBef>
              <a:defRPr>
                <a:solidFill>
                  <a:schemeClr val="tx1"/>
                </a:solidFill>
                <a:latin typeface="Arial" charset="0"/>
              </a:defRPr>
            </a:lvl4pPr>
            <a:lvl5pPr marL="1714500" indent="-228600">
              <a:spcBef>
                <a:spcPct val="0"/>
              </a:spcBef>
              <a:defRPr>
                <a:solidFill>
                  <a:schemeClr val="tx1"/>
                </a:solidFill>
                <a:latin typeface="Arial" charset="0"/>
              </a:defRPr>
            </a:lvl5pPr>
            <a:lvl6pPr marL="2171700" indent="-228600" fontAlgn="base">
              <a:spcBef>
                <a:spcPct val="0"/>
              </a:spcBef>
              <a:spcAft>
                <a:spcPct val="0"/>
              </a:spcAft>
              <a:defRPr>
                <a:solidFill>
                  <a:schemeClr val="tx1"/>
                </a:solidFill>
                <a:latin typeface="Arial" charset="0"/>
              </a:defRPr>
            </a:lvl6pPr>
            <a:lvl7pPr marL="2628900" indent="-228600" fontAlgn="base">
              <a:spcBef>
                <a:spcPct val="0"/>
              </a:spcBef>
              <a:spcAft>
                <a:spcPct val="0"/>
              </a:spcAft>
              <a:defRPr>
                <a:solidFill>
                  <a:schemeClr val="tx1"/>
                </a:solidFill>
                <a:latin typeface="Arial" charset="0"/>
              </a:defRPr>
            </a:lvl7pPr>
            <a:lvl8pPr marL="3086100" indent="-228600" fontAlgn="base">
              <a:spcBef>
                <a:spcPct val="0"/>
              </a:spcBef>
              <a:spcAft>
                <a:spcPct val="0"/>
              </a:spcAft>
              <a:defRPr>
                <a:solidFill>
                  <a:schemeClr val="tx1"/>
                </a:solidFill>
                <a:latin typeface="Arial" charset="0"/>
              </a:defRPr>
            </a:lvl8pPr>
            <a:lvl9pPr marL="3543300" indent="-228600" fontAlgn="base">
              <a:spcBef>
                <a:spcPct val="0"/>
              </a:spcBef>
              <a:spcAft>
                <a:spcPct val="0"/>
              </a:spcAft>
              <a:defRPr>
                <a:solidFill>
                  <a:schemeClr val="tx1"/>
                </a:solidFill>
                <a:latin typeface="Arial" charset="0"/>
              </a:defRPr>
            </a:lvl9pPr>
          </a:lstStyle>
          <a:p>
            <a:pPr>
              <a:lnSpc>
                <a:spcPct val="95000"/>
              </a:lnSpc>
              <a:buClrTx/>
            </a:pPr>
            <a:r>
              <a:rPr lang="en-US" sz="2000" dirty="0" err="1">
                <a:solidFill>
                  <a:srgbClr val="001155"/>
                </a:solidFill>
              </a:rPr>
              <a:t>Diese</a:t>
            </a:r>
            <a:r>
              <a:rPr lang="en-US" sz="2000" dirty="0">
                <a:solidFill>
                  <a:srgbClr val="001155"/>
                </a:solidFill>
              </a:rPr>
              <a:t> </a:t>
            </a:r>
            <a:r>
              <a:rPr lang="en-US" sz="2000" dirty="0" err="1">
                <a:solidFill>
                  <a:srgbClr val="001155"/>
                </a:solidFill>
              </a:rPr>
              <a:t>Entscheidungstabelle</a:t>
            </a:r>
            <a:r>
              <a:rPr lang="en-US" sz="2000" dirty="0">
                <a:solidFill>
                  <a:srgbClr val="001155"/>
                </a:solidFill>
              </a:rPr>
              <a:t> </a:t>
            </a:r>
            <a:r>
              <a:rPr lang="en-US" sz="2000" dirty="0" err="1">
                <a:solidFill>
                  <a:srgbClr val="001155"/>
                </a:solidFill>
              </a:rPr>
              <a:t>ist</a:t>
            </a:r>
            <a:r>
              <a:rPr lang="en-US" sz="2000" dirty="0">
                <a:solidFill>
                  <a:srgbClr val="001155"/>
                </a:solidFill>
              </a:rPr>
              <a:t> </a:t>
            </a:r>
            <a:r>
              <a:rPr lang="en-US" sz="2000" b="1" dirty="0" err="1">
                <a:solidFill>
                  <a:srgbClr val="001155"/>
                </a:solidFill>
              </a:rPr>
              <a:t>mehrfach</a:t>
            </a:r>
            <a:r>
              <a:rPr lang="en-US" sz="2000" b="1" dirty="0">
                <a:solidFill>
                  <a:srgbClr val="001155"/>
                </a:solidFill>
              </a:rPr>
              <a:t> </a:t>
            </a:r>
            <a:r>
              <a:rPr lang="en-US" sz="2000" b="1" dirty="0" err="1">
                <a:solidFill>
                  <a:srgbClr val="001155"/>
                </a:solidFill>
              </a:rPr>
              <a:t>definiert</a:t>
            </a:r>
            <a:r>
              <a:rPr lang="en-US" sz="2000" b="1" dirty="0">
                <a:solidFill>
                  <a:srgbClr val="001155"/>
                </a:solidFill>
              </a:rPr>
              <a:t>:</a:t>
            </a:r>
            <a:r>
              <a:rPr lang="en-US" sz="2000" dirty="0">
                <a:solidFill>
                  <a:srgbClr val="001155"/>
                </a:solidFill>
              </a:rPr>
              <a:t> Die </a:t>
            </a:r>
            <a:r>
              <a:rPr lang="en-US" sz="2000" dirty="0" err="1">
                <a:solidFill>
                  <a:srgbClr val="001155"/>
                </a:solidFill>
              </a:rPr>
              <a:t>Bedingungen</a:t>
            </a:r>
            <a:r>
              <a:rPr lang="en-US" sz="2000" dirty="0">
                <a:solidFill>
                  <a:srgbClr val="001155"/>
                </a:solidFill>
              </a:rPr>
              <a:t> </a:t>
            </a:r>
            <a:r>
              <a:rPr lang="en-US" sz="2000" dirty="0" err="1">
                <a:solidFill>
                  <a:srgbClr val="001155"/>
                </a:solidFill>
              </a:rPr>
              <a:t>der</a:t>
            </a:r>
            <a:r>
              <a:rPr lang="en-US" sz="2000" dirty="0">
                <a:solidFill>
                  <a:srgbClr val="001155"/>
                </a:solidFill>
              </a:rPr>
              <a:t> </a:t>
            </a:r>
            <a:r>
              <a:rPr lang="en-US" sz="2000" dirty="0" err="1">
                <a:solidFill>
                  <a:srgbClr val="001155"/>
                </a:solidFill>
              </a:rPr>
              <a:t>Regeln</a:t>
            </a:r>
            <a:r>
              <a:rPr lang="en-US" sz="2000" dirty="0">
                <a:solidFill>
                  <a:srgbClr val="001155"/>
                </a:solidFill>
              </a:rPr>
              <a:t> 5 und 6 </a:t>
            </a:r>
            <a:r>
              <a:rPr lang="en-US" sz="2000" dirty="0" err="1">
                <a:solidFill>
                  <a:srgbClr val="001155"/>
                </a:solidFill>
              </a:rPr>
              <a:t>schliessen</a:t>
            </a:r>
            <a:r>
              <a:rPr lang="en-US" sz="2000" dirty="0">
                <a:solidFill>
                  <a:srgbClr val="001155"/>
                </a:solidFill>
              </a:rPr>
              <a:t> </a:t>
            </a:r>
            <a:r>
              <a:rPr lang="en-US" sz="2000" dirty="0" err="1">
                <a:solidFill>
                  <a:srgbClr val="001155"/>
                </a:solidFill>
              </a:rPr>
              <a:t>sich</a:t>
            </a:r>
            <a:r>
              <a:rPr lang="en-US" sz="2000" dirty="0">
                <a:solidFill>
                  <a:srgbClr val="001155"/>
                </a:solidFill>
              </a:rPr>
              <a:t> </a:t>
            </a:r>
            <a:r>
              <a:rPr lang="en-US" sz="2000" dirty="0" err="1">
                <a:solidFill>
                  <a:srgbClr val="001155"/>
                </a:solidFill>
              </a:rPr>
              <a:t>nicht</a:t>
            </a:r>
            <a:r>
              <a:rPr lang="en-US" sz="2000" dirty="0">
                <a:solidFill>
                  <a:srgbClr val="001155"/>
                </a:solidFill>
              </a:rPr>
              <a:t> </a:t>
            </a:r>
            <a:r>
              <a:rPr lang="en-US" sz="2000" dirty="0" err="1">
                <a:solidFill>
                  <a:srgbClr val="001155"/>
                </a:solidFill>
              </a:rPr>
              <a:t>gegenseitig</a:t>
            </a:r>
            <a:r>
              <a:rPr lang="en-US" sz="2000" dirty="0">
                <a:solidFill>
                  <a:srgbClr val="001155"/>
                </a:solidFill>
              </a:rPr>
              <a:t> </a:t>
            </a:r>
            <a:r>
              <a:rPr lang="en-US" sz="2000" dirty="0" err="1">
                <a:solidFill>
                  <a:srgbClr val="001155"/>
                </a:solidFill>
              </a:rPr>
              <a:t>aus</a:t>
            </a:r>
            <a:r>
              <a:rPr lang="en-US" sz="2000" dirty="0">
                <a:solidFill>
                  <a:srgbClr val="001155"/>
                </a:solidFill>
              </a:rPr>
              <a:t>. </a:t>
            </a:r>
            <a:endParaRPr lang="en-US" sz="2000" dirty="0" smtClean="0">
              <a:solidFill>
                <a:srgbClr val="001155"/>
              </a:solidFill>
            </a:endParaRPr>
          </a:p>
          <a:p>
            <a:pPr>
              <a:lnSpc>
                <a:spcPct val="95000"/>
              </a:lnSpc>
              <a:buClrTx/>
            </a:pPr>
            <a:endParaRPr lang="en-US" sz="2000" dirty="0" smtClean="0">
              <a:solidFill>
                <a:srgbClr val="001155"/>
              </a:solidFill>
            </a:endParaRPr>
          </a:p>
          <a:p>
            <a:pPr>
              <a:lnSpc>
                <a:spcPct val="95000"/>
              </a:lnSpc>
              <a:buClrTx/>
            </a:pPr>
            <a:r>
              <a:rPr lang="en-US" sz="2000" dirty="0" smtClean="0">
                <a:solidFill>
                  <a:srgbClr val="001155"/>
                </a:solidFill>
              </a:rPr>
              <a:t>Die </a:t>
            </a:r>
            <a:r>
              <a:rPr lang="en-US" sz="2000" dirty="0" err="1">
                <a:solidFill>
                  <a:srgbClr val="001155"/>
                </a:solidFill>
              </a:rPr>
              <a:t>Bedingungswerte</a:t>
            </a:r>
            <a:r>
              <a:rPr lang="en-US" sz="2000" dirty="0">
                <a:solidFill>
                  <a:srgbClr val="001155"/>
                </a:solidFill>
              </a:rPr>
              <a:t> n/j/j </a:t>
            </a:r>
            <a:r>
              <a:rPr lang="en-US" sz="2000" dirty="0" err="1">
                <a:solidFill>
                  <a:srgbClr val="001155"/>
                </a:solidFill>
              </a:rPr>
              <a:t>werden</a:t>
            </a:r>
            <a:r>
              <a:rPr lang="en-US" sz="2000" dirty="0">
                <a:solidFill>
                  <a:srgbClr val="001155"/>
                </a:solidFill>
              </a:rPr>
              <a:t> </a:t>
            </a:r>
            <a:r>
              <a:rPr lang="en-US" sz="2000" dirty="0" err="1">
                <a:solidFill>
                  <a:srgbClr val="001155"/>
                </a:solidFill>
              </a:rPr>
              <a:t>durch</a:t>
            </a:r>
            <a:r>
              <a:rPr lang="en-US" sz="2000" dirty="0">
                <a:solidFill>
                  <a:srgbClr val="001155"/>
                </a:solidFill>
              </a:rPr>
              <a:t> </a:t>
            </a:r>
            <a:r>
              <a:rPr lang="en-US" sz="2000" dirty="0" err="1">
                <a:solidFill>
                  <a:srgbClr val="001155"/>
                </a:solidFill>
              </a:rPr>
              <a:t>beide</a:t>
            </a:r>
            <a:r>
              <a:rPr lang="en-US" sz="2000" dirty="0">
                <a:solidFill>
                  <a:srgbClr val="001155"/>
                </a:solidFill>
              </a:rPr>
              <a:t> </a:t>
            </a:r>
            <a:r>
              <a:rPr lang="en-US" sz="2000" dirty="0" err="1">
                <a:solidFill>
                  <a:srgbClr val="001155"/>
                </a:solidFill>
              </a:rPr>
              <a:t>Regeln</a:t>
            </a:r>
            <a:r>
              <a:rPr lang="en-US" sz="2000" dirty="0">
                <a:solidFill>
                  <a:srgbClr val="001155"/>
                </a:solidFill>
              </a:rPr>
              <a:t> </a:t>
            </a:r>
            <a:r>
              <a:rPr lang="en-US" sz="2000" dirty="0" err="1">
                <a:solidFill>
                  <a:srgbClr val="001155"/>
                </a:solidFill>
              </a:rPr>
              <a:t>abgedeckt</a:t>
            </a:r>
            <a:r>
              <a:rPr lang="en-US" sz="2000" dirty="0">
                <a:solidFill>
                  <a:srgbClr val="001155"/>
                </a:solidFill>
              </a:rPr>
              <a:t> und </a:t>
            </a:r>
            <a:r>
              <a:rPr lang="en-US" sz="2000" dirty="0" err="1">
                <a:solidFill>
                  <a:srgbClr val="001155"/>
                </a:solidFill>
              </a:rPr>
              <a:t>führen</a:t>
            </a:r>
            <a:r>
              <a:rPr lang="en-US" sz="2000" dirty="0">
                <a:solidFill>
                  <a:srgbClr val="001155"/>
                </a:solidFill>
              </a:rPr>
              <a:t> </a:t>
            </a:r>
            <a:r>
              <a:rPr lang="en-US" sz="2000" dirty="0" err="1">
                <a:solidFill>
                  <a:srgbClr val="001155"/>
                </a:solidFill>
              </a:rPr>
              <a:t>zur</a:t>
            </a:r>
            <a:r>
              <a:rPr lang="en-US" sz="2000" dirty="0">
                <a:solidFill>
                  <a:srgbClr val="001155"/>
                </a:solidFill>
              </a:rPr>
              <a:t> </a:t>
            </a:r>
            <a:r>
              <a:rPr lang="en-US" sz="2000" b="1" dirty="0" err="1">
                <a:solidFill>
                  <a:srgbClr val="001155"/>
                </a:solidFill>
              </a:rPr>
              <a:t>gleichen</a:t>
            </a:r>
            <a:r>
              <a:rPr lang="en-US" sz="2000" dirty="0">
                <a:solidFill>
                  <a:srgbClr val="001155"/>
                </a:solidFill>
              </a:rPr>
              <a:t> </a:t>
            </a:r>
            <a:r>
              <a:rPr lang="en-US" sz="2000" dirty="0" err="1">
                <a:solidFill>
                  <a:srgbClr val="001155"/>
                </a:solidFill>
              </a:rPr>
              <a:t>Aktion</a:t>
            </a:r>
            <a:r>
              <a:rPr lang="en-US" sz="2000" dirty="0">
                <a:solidFill>
                  <a:srgbClr val="001155"/>
                </a:solidFill>
              </a:rPr>
              <a:t>.</a:t>
            </a:r>
          </a:p>
        </p:txBody>
      </p:sp>
      <p:pic>
        <p:nvPicPr>
          <p:cNvPr id="45568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8071" y="3260713"/>
            <a:ext cx="3944938" cy="280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Grp="1" noChangeArrowheads="1"/>
          </p:cNvSpPr>
          <p:nvPr>
            <p:ph type="title"/>
          </p:nvPr>
        </p:nvSpPr>
        <p:spPr/>
        <p:txBody>
          <a:bodyPr>
            <a:normAutofit fontScale="90000"/>
          </a:bodyPr>
          <a:lstStyle/>
          <a:p>
            <a:r>
              <a:rPr lang="de-CH"/>
              <a:t>Beispiel Spitalbesuch</a:t>
            </a:r>
            <a:br>
              <a:rPr lang="de-CH"/>
            </a:br>
            <a:r>
              <a:rPr lang="de-CH"/>
              <a:t>Mehrdeutig und widersprüchlich</a:t>
            </a:r>
          </a:p>
        </p:txBody>
      </p:sp>
      <p:pic>
        <p:nvPicPr>
          <p:cNvPr id="4761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54" y="1668479"/>
            <a:ext cx="8172450" cy="2297112"/>
          </a:xfrm>
          <a:prstGeom prst="rect">
            <a:avLst/>
          </a:prstGeom>
          <a:noFill/>
          <a:extLst>
            <a:ext uri="{909E8E84-426E-40DD-AFC4-6F175D3DCCD1}">
              <a14:hiddenFill xmlns:a14="http://schemas.microsoft.com/office/drawing/2010/main">
                <a:solidFill>
                  <a:srgbClr val="FFFFFF"/>
                </a:solidFill>
              </a14:hiddenFill>
            </a:ext>
          </a:extLst>
        </p:spPr>
      </p:pic>
      <p:pic>
        <p:nvPicPr>
          <p:cNvPr id="47616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6066" y="2917841"/>
            <a:ext cx="3990975" cy="307975"/>
          </a:xfrm>
          <a:prstGeom prst="rect">
            <a:avLst/>
          </a:prstGeom>
          <a:noFill/>
          <a:extLst>
            <a:ext uri="{909E8E84-426E-40DD-AFC4-6F175D3DCCD1}">
              <a14:hiddenFill xmlns:a14="http://schemas.microsoft.com/office/drawing/2010/main">
                <a:solidFill>
                  <a:srgbClr val="FFFFFF"/>
                </a:solidFill>
              </a14:hiddenFill>
            </a:ext>
          </a:extLst>
        </p:spPr>
      </p:pic>
      <p:sp>
        <p:nvSpPr>
          <p:cNvPr id="476167" name="Text Box 7"/>
          <p:cNvSpPr txBox="1">
            <a:spLocks noChangeArrowheads="1"/>
          </p:cNvSpPr>
          <p:nvPr/>
        </p:nvSpPr>
        <p:spPr bwMode="auto">
          <a:xfrm>
            <a:off x="593754" y="4559316"/>
            <a:ext cx="8070850"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a:solidFill>
                  <a:schemeClr val="tx1"/>
                </a:solidFill>
                <a:latin typeface="Arial" charset="0"/>
              </a:defRPr>
            </a:lvl1pPr>
            <a:lvl2pPr indent="-342900">
              <a:spcBef>
                <a:spcPct val="0"/>
              </a:spcBef>
              <a:defRPr>
                <a:solidFill>
                  <a:schemeClr val="tx1"/>
                </a:solidFill>
                <a:latin typeface="Arial" charset="0"/>
              </a:defRPr>
            </a:lvl2pPr>
            <a:lvl3pPr marL="857250" indent="-285750">
              <a:spcBef>
                <a:spcPct val="0"/>
              </a:spcBef>
              <a:defRPr>
                <a:solidFill>
                  <a:schemeClr val="tx1"/>
                </a:solidFill>
                <a:latin typeface="Arial" charset="0"/>
              </a:defRPr>
            </a:lvl3pPr>
            <a:lvl4pPr marL="1257300" indent="-228600">
              <a:spcBef>
                <a:spcPct val="0"/>
              </a:spcBef>
              <a:defRPr>
                <a:solidFill>
                  <a:schemeClr val="tx1"/>
                </a:solidFill>
                <a:latin typeface="Arial" charset="0"/>
              </a:defRPr>
            </a:lvl4pPr>
            <a:lvl5pPr marL="1714500" indent="-228600">
              <a:spcBef>
                <a:spcPct val="0"/>
              </a:spcBef>
              <a:defRPr>
                <a:solidFill>
                  <a:schemeClr val="tx1"/>
                </a:solidFill>
                <a:latin typeface="Arial" charset="0"/>
              </a:defRPr>
            </a:lvl5pPr>
            <a:lvl6pPr marL="2171700" indent="-228600" fontAlgn="base">
              <a:spcBef>
                <a:spcPct val="0"/>
              </a:spcBef>
              <a:spcAft>
                <a:spcPct val="0"/>
              </a:spcAft>
              <a:defRPr>
                <a:solidFill>
                  <a:schemeClr val="tx1"/>
                </a:solidFill>
                <a:latin typeface="Arial" charset="0"/>
              </a:defRPr>
            </a:lvl6pPr>
            <a:lvl7pPr marL="2628900" indent="-228600" fontAlgn="base">
              <a:spcBef>
                <a:spcPct val="0"/>
              </a:spcBef>
              <a:spcAft>
                <a:spcPct val="0"/>
              </a:spcAft>
              <a:defRPr>
                <a:solidFill>
                  <a:schemeClr val="tx1"/>
                </a:solidFill>
                <a:latin typeface="Arial" charset="0"/>
              </a:defRPr>
            </a:lvl7pPr>
            <a:lvl8pPr marL="3086100" indent="-228600" fontAlgn="base">
              <a:spcBef>
                <a:spcPct val="0"/>
              </a:spcBef>
              <a:spcAft>
                <a:spcPct val="0"/>
              </a:spcAft>
              <a:defRPr>
                <a:solidFill>
                  <a:schemeClr val="tx1"/>
                </a:solidFill>
                <a:latin typeface="Arial" charset="0"/>
              </a:defRPr>
            </a:lvl8pPr>
            <a:lvl9pPr marL="3543300" indent="-228600" fontAlgn="base">
              <a:spcBef>
                <a:spcPct val="0"/>
              </a:spcBef>
              <a:spcAft>
                <a:spcPct val="0"/>
              </a:spcAft>
              <a:defRPr>
                <a:solidFill>
                  <a:schemeClr val="tx1"/>
                </a:solidFill>
                <a:latin typeface="Arial" charset="0"/>
              </a:defRPr>
            </a:lvl9pPr>
          </a:lstStyle>
          <a:p>
            <a:pPr>
              <a:lnSpc>
                <a:spcPct val="95000"/>
              </a:lnSpc>
              <a:buClrTx/>
            </a:pPr>
            <a:r>
              <a:rPr lang="en-US" sz="2000" dirty="0" err="1">
                <a:solidFill>
                  <a:srgbClr val="001155"/>
                </a:solidFill>
              </a:rPr>
              <a:t>Diese</a:t>
            </a:r>
            <a:r>
              <a:rPr lang="en-US" sz="2000" dirty="0">
                <a:solidFill>
                  <a:srgbClr val="001155"/>
                </a:solidFill>
              </a:rPr>
              <a:t> </a:t>
            </a:r>
            <a:r>
              <a:rPr lang="en-US" sz="2000" dirty="0" err="1">
                <a:solidFill>
                  <a:srgbClr val="001155"/>
                </a:solidFill>
              </a:rPr>
              <a:t>Entscheidungstabelle</a:t>
            </a:r>
            <a:r>
              <a:rPr lang="en-US" sz="2000" dirty="0">
                <a:solidFill>
                  <a:srgbClr val="001155"/>
                </a:solidFill>
              </a:rPr>
              <a:t> </a:t>
            </a:r>
            <a:r>
              <a:rPr lang="en-US" sz="2000" dirty="0" err="1">
                <a:solidFill>
                  <a:srgbClr val="001155"/>
                </a:solidFill>
              </a:rPr>
              <a:t>ist</a:t>
            </a:r>
            <a:r>
              <a:rPr lang="en-US" sz="2000" dirty="0">
                <a:solidFill>
                  <a:srgbClr val="001155"/>
                </a:solidFill>
              </a:rPr>
              <a:t> </a:t>
            </a:r>
            <a:r>
              <a:rPr lang="en-US" sz="2000" b="1" dirty="0" err="1">
                <a:solidFill>
                  <a:srgbClr val="001155"/>
                </a:solidFill>
              </a:rPr>
              <a:t>mehrdeutig</a:t>
            </a:r>
            <a:r>
              <a:rPr lang="en-US" sz="2000" b="1" dirty="0">
                <a:solidFill>
                  <a:srgbClr val="001155"/>
                </a:solidFill>
              </a:rPr>
              <a:t> </a:t>
            </a:r>
            <a:r>
              <a:rPr lang="en-US" sz="2000" dirty="0">
                <a:solidFill>
                  <a:srgbClr val="001155"/>
                </a:solidFill>
              </a:rPr>
              <a:t>und </a:t>
            </a:r>
            <a:r>
              <a:rPr lang="en-US" sz="2000" b="1" dirty="0" err="1">
                <a:solidFill>
                  <a:srgbClr val="001155"/>
                </a:solidFill>
              </a:rPr>
              <a:t>widersprüchlich</a:t>
            </a:r>
            <a:r>
              <a:rPr lang="en-US" sz="2000" b="1" dirty="0">
                <a:solidFill>
                  <a:srgbClr val="001155"/>
                </a:solidFill>
              </a:rPr>
              <a:t>:</a:t>
            </a:r>
            <a:r>
              <a:rPr lang="en-US" sz="2000" dirty="0">
                <a:solidFill>
                  <a:srgbClr val="001155"/>
                </a:solidFill>
              </a:rPr>
              <a:t> </a:t>
            </a:r>
            <a:r>
              <a:rPr lang="en-US" sz="2000" dirty="0" smtClean="0">
                <a:solidFill>
                  <a:srgbClr val="001155"/>
                </a:solidFill>
              </a:rPr>
              <a:t>Die </a:t>
            </a:r>
            <a:r>
              <a:rPr lang="en-US" sz="2000" dirty="0" err="1">
                <a:solidFill>
                  <a:srgbClr val="001155"/>
                </a:solidFill>
              </a:rPr>
              <a:t>Bedingungen</a:t>
            </a:r>
            <a:r>
              <a:rPr lang="en-US" sz="2000" dirty="0">
                <a:solidFill>
                  <a:srgbClr val="001155"/>
                </a:solidFill>
              </a:rPr>
              <a:t> </a:t>
            </a:r>
            <a:r>
              <a:rPr lang="en-US" sz="2000" dirty="0" err="1">
                <a:solidFill>
                  <a:srgbClr val="001155"/>
                </a:solidFill>
              </a:rPr>
              <a:t>der</a:t>
            </a:r>
            <a:r>
              <a:rPr lang="en-US" sz="2000" dirty="0">
                <a:solidFill>
                  <a:srgbClr val="001155"/>
                </a:solidFill>
              </a:rPr>
              <a:t> </a:t>
            </a:r>
            <a:r>
              <a:rPr lang="en-US" sz="2000" dirty="0" err="1">
                <a:solidFill>
                  <a:srgbClr val="001155"/>
                </a:solidFill>
              </a:rPr>
              <a:t>Regeln</a:t>
            </a:r>
            <a:r>
              <a:rPr lang="en-US" sz="2000" dirty="0">
                <a:solidFill>
                  <a:srgbClr val="001155"/>
                </a:solidFill>
              </a:rPr>
              <a:t> 5 und 6 </a:t>
            </a:r>
            <a:r>
              <a:rPr lang="en-US" sz="2000" dirty="0" err="1">
                <a:solidFill>
                  <a:srgbClr val="001155"/>
                </a:solidFill>
              </a:rPr>
              <a:t>schliessen</a:t>
            </a:r>
            <a:r>
              <a:rPr lang="en-US" sz="2000" dirty="0">
                <a:solidFill>
                  <a:srgbClr val="001155"/>
                </a:solidFill>
              </a:rPr>
              <a:t> </a:t>
            </a:r>
            <a:r>
              <a:rPr lang="en-US" sz="2000" dirty="0" err="1">
                <a:solidFill>
                  <a:srgbClr val="001155"/>
                </a:solidFill>
              </a:rPr>
              <a:t>sich</a:t>
            </a:r>
            <a:r>
              <a:rPr lang="en-US" sz="2000" dirty="0">
                <a:solidFill>
                  <a:srgbClr val="001155"/>
                </a:solidFill>
              </a:rPr>
              <a:t> </a:t>
            </a:r>
            <a:r>
              <a:rPr lang="en-US" sz="2000" dirty="0" err="1">
                <a:solidFill>
                  <a:srgbClr val="001155"/>
                </a:solidFill>
              </a:rPr>
              <a:t>nicht</a:t>
            </a:r>
            <a:r>
              <a:rPr lang="en-US" sz="2000" dirty="0">
                <a:solidFill>
                  <a:srgbClr val="001155"/>
                </a:solidFill>
              </a:rPr>
              <a:t> </a:t>
            </a:r>
            <a:r>
              <a:rPr lang="en-US" sz="2000" dirty="0" err="1">
                <a:solidFill>
                  <a:srgbClr val="001155"/>
                </a:solidFill>
              </a:rPr>
              <a:t>gegenseitig</a:t>
            </a:r>
            <a:r>
              <a:rPr lang="en-US" sz="2000" dirty="0">
                <a:solidFill>
                  <a:srgbClr val="001155"/>
                </a:solidFill>
              </a:rPr>
              <a:t> </a:t>
            </a:r>
            <a:r>
              <a:rPr lang="en-US" sz="2000" dirty="0" err="1">
                <a:solidFill>
                  <a:srgbClr val="001155"/>
                </a:solidFill>
              </a:rPr>
              <a:t>aus</a:t>
            </a:r>
            <a:r>
              <a:rPr lang="en-US" sz="2000" dirty="0">
                <a:solidFill>
                  <a:srgbClr val="001155"/>
                </a:solidFill>
              </a:rPr>
              <a:t>. </a:t>
            </a:r>
            <a:endParaRPr lang="en-US" sz="2000" dirty="0" smtClean="0">
              <a:solidFill>
                <a:srgbClr val="001155"/>
              </a:solidFill>
            </a:endParaRPr>
          </a:p>
          <a:p>
            <a:pPr>
              <a:lnSpc>
                <a:spcPct val="95000"/>
              </a:lnSpc>
              <a:buClrTx/>
            </a:pPr>
            <a:endParaRPr lang="en-US" sz="2000" dirty="0" smtClean="0">
              <a:solidFill>
                <a:srgbClr val="001155"/>
              </a:solidFill>
            </a:endParaRPr>
          </a:p>
          <a:p>
            <a:pPr>
              <a:lnSpc>
                <a:spcPct val="95000"/>
              </a:lnSpc>
              <a:buClrTx/>
            </a:pPr>
            <a:r>
              <a:rPr lang="en-US" sz="2000" dirty="0" smtClean="0">
                <a:solidFill>
                  <a:srgbClr val="001155"/>
                </a:solidFill>
              </a:rPr>
              <a:t>Die </a:t>
            </a:r>
            <a:r>
              <a:rPr lang="en-US" sz="2000" dirty="0" err="1">
                <a:solidFill>
                  <a:srgbClr val="001155"/>
                </a:solidFill>
              </a:rPr>
              <a:t>Bedingungswerte</a:t>
            </a:r>
            <a:r>
              <a:rPr lang="en-US" sz="2000" dirty="0">
                <a:solidFill>
                  <a:srgbClr val="001155"/>
                </a:solidFill>
              </a:rPr>
              <a:t> n/j/j </a:t>
            </a:r>
            <a:r>
              <a:rPr lang="en-US" sz="2000" dirty="0" err="1">
                <a:solidFill>
                  <a:srgbClr val="001155"/>
                </a:solidFill>
              </a:rPr>
              <a:t>werden</a:t>
            </a:r>
            <a:r>
              <a:rPr lang="en-US" sz="2000" dirty="0">
                <a:solidFill>
                  <a:srgbClr val="001155"/>
                </a:solidFill>
              </a:rPr>
              <a:t> </a:t>
            </a:r>
            <a:r>
              <a:rPr lang="en-US" sz="2000" dirty="0" err="1">
                <a:solidFill>
                  <a:srgbClr val="001155"/>
                </a:solidFill>
              </a:rPr>
              <a:t>durch</a:t>
            </a:r>
            <a:r>
              <a:rPr lang="en-US" sz="2000" dirty="0">
                <a:solidFill>
                  <a:srgbClr val="001155"/>
                </a:solidFill>
              </a:rPr>
              <a:t> </a:t>
            </a:r>
            <a:r>
              <a:rPr lang="en-US" sz="2000" dirty="0" err="1">
                <a:solidFill>
                  <a:srgbClr val="001155"/>
                </a:solidFill>
              </a:rPr>
              <a:t>beide</a:t>
            </a:r>
            <a:r>
              <a:rPr lang="en-US" sz="2000" dirty="0">
                <a:solidFill>
                  <a:srgbClr val="001155"/>
                </a:solidFill>
              </a:rPr>
              <a:t> </a:t>
            </a:r>
            <a:r>
              <a:rPr lang="en-US" sz="2000" dirty="0" err="1">
                <a:solidFill>
                  <a:srgbClr val="001155"/>
                </a:solidFill>
              </a:rPr>
              <a:t>Regeln</a:t>
            </a:r>
            <a:r>
              <a:rPr lang="en-US" sz="2000" dirty="0">
                <a:solidFill>
                  <a:srgbClr val="001155"/>
                </a:solidFill>
              </a:rPr>
              <a:t> </a:t>
            </a:r>
            <a:r>
              <a:rPr lang="en-US" sz="2000" dirty="0" err="1">
                <a:solidFill>
                  <a:srgbClr val="001155"/>
                </a:solidFill>
              </a:rPr>
              <a:t>abgedeckt</a:t>
            </a:r>
            <a:r>
              <a:rPr lang="en-US" sz="2000" dirty="0">
                <a:solidFill>
                  <a:srgbClr val="001155"/>
                </a:solidFill>
              </a:rPr>
              <a:t>, </a:t>
            </a:r>
            <a:r>
              <a:rPr lang="en-US" sz="2000" dirty="0" err="1">
                <a:solidFill>
                  <a:srgbClr val="001155"/>
                </a:solidFill>
              </a:rPr>
              <a:t>führen</a:t>
            </a:r>
            <a:r>
              <a:rPr lang="en-US" sz="2000" dirty="0">
                <a:solidFill>
                  <a:srgbClr val="001155"/>
                </a:solidFill>
              </a:rPr>
              <a:t> </a:t>
            </a:r>
            <a:r>
              <a:rPr lang="en-US" sz="2000" dirty="0" err="1">
                <a:solidFill>
                  <a:srgbClr val="001155"/>
                </a:solidFill>
              </a:rPr>
              <a:t>aber</a:t>
            </a:r>
            <a:r>
              <a:rPr lang="en-US" sz="2000" dirty="0">
                <a:solidFill>
                  <a:srgbClr val="001155"/>
                </a:solidFill>
              </a:rPr>
              <a:t> </a:t>
            </a:r>
            <a:r>
              <a:rPr lang="en-US" sz="2000" dirty="0" err="1">
                <a:solidFill>
                  <a:srgbClr val="001155"/>
                </a:solidFill>
              </a:rPr>
              <a:t>zu</a:t>
            </a:r>
            <a:r>
              <a:rPr lang="en-US" sz="2000" dirty="0">
                <a:solidFill>
                  <a:srgbClr val="001155"/>
                </a:solidFill>
              </a:rPr>
              <a:t> </a:t>
            </a:r>
            <a:r>
              <a:rPr lang="en-US" sz="2000" b="1" dirty="0" err="1">
                <a:solidFill>
                  <a:srgbClr val="001155"/>
                </a:solidFill>
              </a:rPr>
              <a:t>unterschiedlichen</a:t>
            </a:r>
            <a:r>
              <a:rPr lang="en-US" sz="2000" dirty="0">
                <a:solidFill>
                  <a:srgbClr val="001155"/>
                </a:solidFill>
              </a:rPr>
              <a:t> </a:t>
            </a:r>
            <a:r>
              <a:rPr lang="en-US" sz="2000" dirty="0" err="1">
                <a:solidFill>
                  <a:srgbClr val="001155"/>
                </a:solidFill>
              </a:rPr>
              <a:t>Aktionen</a:t>
            </a:r>
            <a:r>
              <a:rPr lang="en-US" sz="2000" dirty="0">
                <a:solidFill>
                  <a:srgbClr val="001155"/>
                </a:solidFill>
              </a:rPr>
              <a:t>.</a:t>
            </a:r>
          </a:p>
        </p:txBody>
      </p:sp>
      <p:pic>
        <p:nvPicPr>
          <p:cNvPr id="47616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6066" y="3149616"/>
            <a:ext cx="3990975" cy="319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2" name="Rectangle 4"/>
          <p:cNvSpPr>
            <a:spLocks noGrp="1" noChangeArrowheads="1"/>
          </p:cNvSpPr>
          <p:nvPr>
            <p:ph type="title"/>
          </p:nvPr>
        </p:nvSpPr>
        <p:spPr/>
        <p:txBody>
          <a:bodyPr>
            <a:normAutofit fontScale="90000"/>
          </a:bodyPr>
          <a:lstStyle/>
          <a:p>
            <a:r>
              <a:rPr lang="de-CH" dirty="0"/>
              <a:t>Regeln </a:t>
            </a:r>
            <a:r>
              <a:rPr lang="de-CH" dirty="0" smtClean="0"/>
              <a:t>für </a:t>
            </a:r>
            <a:r>
              <a:rPr lang="de-CH" dirty="0"/>
              <a:t>die Definition des Inputs</a:t>
            </a:r>
          </a:p>
        </p:txBody>
      </p:sp>
      <p:sp>
        <p:nvSpPr>
          <p:cNvPr id="478213" name="Text Box 5"/>
          <p:cNvSpPr txBox="1">
            <a:spLocks noChangeArrowheads="1"/>
          </p:cNvSpPr>
          <p:nvPr/>
        </p:nvSpPr>
        <p:spPr bwMode="auto">
          <a:xfrm>
            <a:off x="565150" y="1939925"/>
            <a:ext cx="36337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a:solidFill>
                  <a:schemeClr val="tx1"/>
                </a:solidFill>
                <a:latin typeface="Arial" charset="0"/>
              </a:defRPr>
            </a:lvl1pPr>
            <a:lvl2pPr indent="-342900">
              <a:spcBef>
                <a:spcPct val="0"/>
              </a:spcBef>
              <a:defRPr>
                <a:solidFill>
                  <a:schemeClr val="tx1"/>
                </a:solidFill>
                <a:latin typeface="Arial" charset="0"/>
              </a:defRPr>
            </a:lvl2pPr>
            <a:lvl3pPr marL="857250" indent="-285750">
              <a:spcBef>
                <a:spcPct val="0"/>
              </a:spcBef>
              <a:defRPr>
                <a:solidFill>
                  <a:schemeClr val="tx1"/>
                </a:solidFill>
                <a:latin typeface="Arial" charset="0"/>
              </a:defRPr>
            </a:lvl3pPr>
            <a:lvl4pPr marL="1257300" indent="-228600">
              <a:spcBef>
                <a:spcPct val="0"/>
              </a:spcBef>
              <a:defRPr>
                <a:solidFill>
                  <a:schemeClr val="tx1"/>
                </a:solidFill>
                <a:latin typeface="Arial" charset="0"/>
              </a:defRPr>
            </a:lvl4pPr>
            <a:lvl5pPr marL="1714500" indent="-228600">
              <a:spcBef>
                <a:spcPct val="0"/>
              </a:spcBef>
              <a:defRPr>
                <a:solidFill>
                  <a:schemeClr val="tx1"/>
                </a:solidFill>
                <a:latin typeface="Arial" charset="0"/>
              </a:defRPr>
            </a:lvl5pPr>
            <a:lvl6pPr marL="2171700" indent="-228600" fontAlgn="base">
              <a:spcBef>
                <a:spcPct val="0"/>
              </a:spcBef>
              <a:spcAft>
                <a:spcPct val="0"/>
              </a:spcAft>
              <a:defRPr>
                <a:solidFill>
                  <a:schemeClr val="tx1"/>
                </a:solidFill>
                <a:latin typeface="Arial" charset="0"/>
              </a:defRPr>
            </a:lvl6pPr>
            <a:lvl7pPr marL="2628900" indent="-228600" fontAlgn="base">
              <a:spcBef>
                <a:spcPct val="0"/>
              </a:spcBef>
              <a:spcAft>
                <a:spcPct val="0"/>
              </a:spcAft>
              <a:defRPr>
                <a:solidFill>
                  <a:schemeClr val="tx1"/>
                </a:solidFill>
                <a:latin typeface="Arial" charset="0"/>
              </a:defRPr>
            </a:lvl7pPr>
            <a:lvl8pPr marL="3086100" indent="-228600" fontAlgn="base">
              <a:spcBef>
                <a:spcPct val="0"/>
              </a:spcBef>
              <a:spcAft>
                <a:spcPct val="0"/>
              </a:spcAft>
              <a:defRPr>
                <a:solidFill>
                  <a:schemeClr val="tx1"/>
                </a:solidFill>
                <a:latin typeface="Arial" charset="0"/>
              </a:defRPr>
            </a:lvl8pPr>
            <a:lvl9pPr marL="3543300" indent="-228600" fontAlgn="base">
              <a:spcBef>
                <a:spcPct val="0"/>
              </a:spcBef>
              <a:spcAft>
                <a:spcPct val="0"/>
              </a:spcAft>
              <a:defRPr>
                <a:solidFill>
                  <a:schemeClr val="tx1"/>
                </a:solidFill>
                <a:latin typeface="Arial" charset="0"/>
              </a:defRPr>
            </a:lvl9pPr>
          </a:lstStyle>
          <a:p>
            <a:pPr>
              <a:lnSpc>
                <a:spcPct val="95000"/>
              </a:lnSpc>
              <a:buClrTx/>
            </a:pPr>
            <a:r>
              <a:rPr lang="en-US" sz="3100" b="1">
                <a:solidFill>
                  <a:srgbClr val="001155"/>
                </a:solidFill>
              </a:rPr>
              <a:t>Reduce to the max:</a:t>
            </a:r>
          </a:p>
        </p:txBody>
      </p:sp>
      <p:sp>
        <p:nvSpPr>
          <p:cNvPr id="478214" name="Text Box 6"/>
          <p:cNvSpPr txBox="1">
            <a:spLocks noChangeArrowheads="1"/>
          </p:cNvSpPr>
          <p:nvPr/>
        </p:nvSpPr>
        <p:spPr bwMode="auto">
          <a:xfrm>
            <a:off x="884238" y="2579688"/>
            <a:ext cx="76073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0"/>
              </a:spcBef>
              <a:defRPr>
                <a:solidFill>
                  <a:schemeClr val="tx1"/>
                </a:solidFill>
                <a:latin typeface="Arial" charset="0"/>
              </a:defRPr>
            </a:lvl1pPr>
            <a:lvl2pPr indent="-342900">
              <a:spcBef>
                <a:spcPct val="0"/>
              </a:spcBef>
              <a:defRPr>
                <a:solidFill>
                  <a:schemeClr val="tx1"/>
                </a:solidFill>
                <a:latin typeface="Arial" charset="0"/>
              </a:defRPr>
            </a:lvl2pPr>
            <a:lvl3pPr marL="857250" indent="-285750">
              <a:spcBef>
                <a:spcPct val="0"/>
              </a:spcBef>
              <a:defRPr>
                <a:solidFill>
                  <a:schemeClr val="tx1"/>
                </a:solidFill>
                <a:latin typeface="Arial" charset="0"/>
              </a:defRPr>
            </a:lvl3pPr>
            <a:lvl4pPr marL="1257300" indent="-228600">
              <a:spcBef>
                <a:spcPct val="0"/>
              </a:spcBef>
              <a:defRPr>
                <a:solidFill>
                  <a:schemeClr val="tx1"/>
                </a:solidFill>
                <a:latin typeface="Arial" charset="0"/>
              </a:defRPr>
            </a:lvl4pPr>
            <a:lvl5pPr marL="1714500" indent="-228600">
              <a:spcBef>
                <a:spcPct val="0"/>
              </a:spcBef>
              <a:defRPr>
                <a:solidFill>
                  <a:schemeClr val="tx1"/>
                </a:solidFill>
                <a:latin typeface="Arial" charset="0"/>
              </a:defRPr>
            </a:lvl5pPr>
            <a:lvl6pPr marL="2171700" indent="-228600" fontAlgn="base">
              <a:spcBef>
                <a:spcPct val="0"/>
              </a:spcBef>
              <a:spcAft>
                <a:spcPct val="0"/>
              </a:spcAft>
              <a:defRPr>
                <a:solidFill>
                  <a:schemeClr val="tx1"/>
                </a:solidFill>
                <a:latin typeface="Arial" charset="0"/>
              </a:defRPr>
            </a:lvl6pPr>
            <a:lvl7pPr marL="2628900" indent="-228600" fontAlgn="base">
              <a:spcBef>
                <a:spcPct val="0"/>
              </a:spcBef>
              <a:spcAft>
                <a:spcPct val="0"/>
              </a:spcAft>
              <a:defRPr>
                <a:solidFill>
                  <a:schemeClr val="tx1"/>
                </a:solidFill>
                <a:latin typeface="Arial" charset="0"/>
              </a:defRPr>
            </a:lvl7pPr>
            <a:lvl8pPr marL="3086100" indent="-228600" fontAlgn="base">
              <a:spcBef>
                <a:spcPct val="0"/>
              </a:spcBef>
              <a:spcAft>
                <a:spcPct val="0"/>
              </a:spcAft>
              <a:defRPr>
                <a:solidFill>
                  <a:schemeClr val="tx1"/>
                </a:solidFill>
                <a:latin typeface="Arial" charset="0"/>
              </a:defRPr>
            </a:lvl8pPr>
            <a:lvl9pPr marL="3543300" indent="-228600" fontAlgn="base">
              <a:spcBef>
                <a:spcPct val="0"/>
              </a:spcBef>
              <a:spcAft>
                <a:spcPct val="0"/>
              </a:spcAft>
              <a:defRPr>
                <a:solidFill>
                  <a:schemeClr val="tx1"/>
                </a:solidFill>
                <a:latin typeface="Arial" charset="0"/>
              </a:defRPr>
            </a:lvl9pPr>
          </a:lstStyle>
          <a:p>
            <a:pPr lvl="1">
              <a:lnSpc>
                <a:spcPct val="95000"/>
              </a:lnSpc>
              <a:buClr>
                <a:srgbClr val="001155"/>
              </a:buClr>
              <a:buSzPct val="100000"/>
              <a:buFontTx/>
              <a:buChar char="•"/>
            </a:pPr>
            <a:r>
              <a:rPr lang="en-US" sz="2000">
                <a:solidFill>
                  <a:srgbClr val="001155"/>
                </a:solidFill>
              </a:rPr>
              <a:t>Keine unnötigen Variablenwerte</a:t>
            </a:r>
            <a:endParaRPr lang="en-US" sz="2400">
              <a:latin typeface="Times New Roman" pitchFamily="18" charset="0"/>
            </a:endParaRPr>
          </a:p>
          <a:p>
            <a:pPr lvl="1">
              <a:lnSpc>
                <a:spcPct val="95000"/>
              </a:lnSpc>
              <a:buClr>
                <a:srgbClr val="001155"/>
              </a:buClr>
              <a:buSzPct val="100000"/>
              <a:buFontTx/>
              <a:buChar char="•"/>
            </a:pPr>
            <a:r>
              <a:rPr lang="en-US" sz="2000">
                <a:solidFill>
                  <a:srgbClr val="001155"/>
                </a:solidFill>
              </a:rPr>
              <a:t>Keine unnötigen Variablen</a:t>
            </a:r>
            <a:endParaRPr lang="en-US" sz="2400">
              <a:latin typeface="Times New Roman" pitchFamily="18" charset="0"/>
            </a:endParaRPr>
          </a:p>
          <a:p>
            <a:pPr lvl="1">
              <a:lnSpc>
                <a:spcPct val="95000"/>
              </a:lnSpc>
              <a:buClr>
                <a:srgbClr val="001155"/>
              </a:buClr>
              <a:buSzPct val="100000"/>
              <a:buFontTx/>
              <a:buChar char="•"/>
            </a:pPr>
            <a:r>
              <a:rPr lang="en-US" sz="2000">
                <a:solidFill>
                  <a:srgbClr val="001155"/>
                </a:solidFill>
              </a:rPr>
              <a:t>Nur unabhängige Variablen</a:t>
            </a:r>
            <a:endParaRPr lang="en-US" sz="2400">
              <a:latin typeface="Times New Roman" pitchFamily="18" charset="0"/>
            </a:endParaRPr>
          </a:p>
          <a:p>
            <a:pPr lvl="1">
              <a:lnSpc>
                <a:spcPct val="95000"/>
              </a:lnSpc>
              <a:buClr>
                <a:srgbClr val="001155"/>
              </a:buClr>
              <a:buSzPct val="100000"/>
              <a:buFontTx/>
              <a:buChar char="•"/>
            </a:pPr>
            <a:r>
              <a:rPr lang="en-US" sz="2000">
                <a:solidFill>
                  <a:srgbClr val="001155"/>
                </a:solidFill>
              </a:rPr>
              <a:t>Kombinierung von Subvariablen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de-CH"/>
              <a:t>Minimaler Werteraum</a:t>
            </a:r>
          </a:p>
        </p:txBody>
      </p:sp>
      <p:pic>
        <p:nvPicPr>
          <p:cNvPr id="4802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7338"/>
            <a:ext cx="9166225" cy="3430587"/>
          </a:xfrm>
          <a:prstGeom prst="rect">
            <a:avLst/>
          </a:prstGeom>
          <a:noFill/>
          <a:extLst>
            <a:ext uri="{909E8E84-426E-40DD-AFC4-6F175D3DCCD1}">
              <a14:hiddenFill xmlns:a14="http://schemas.microsoft.com/office/drawing/2010/main">
                <a:solidFill>
                  <a:srgbClr val="FFFFFF"/>
                </a:solidFill>
              </a14:hiddenFill>
            </a:ext>
          </a:extLst>
        </p:spPr>
      </p:pic>
      <p:pic>
        <p:nvPicPr>
          <p:cNvPr id="4802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388" y="2951163"/>
            <a:ext cx="1038225" cy="1917700"/>
          </a:xfrm>
          <a:prstGeom prst="rect">
            <a:avLst/>
          </a:prstGeom>
          <a:noFill/>
          <a:extLst>
            <a:ext uri="{909E8E84-426E-40DD-AFC4-6F175D3DCCD1}">
              <a14:hiddenFill xmlns:a14="http://schemas.microsoft.com/office/drawing/2010/main">
                <a:solidFill>
                  <a:srgbClr val="FFFFFF"/>
                </a:solidFill>
              </a14:hiddenFill>
            </a:ext>
          </a:extLst>
        </p:spPr>
      </p:pic>
      <p:sp>
        <p:nvSpPr>
          <p:cNvPr id="480262" name="Rectangle 6"/>
          <p:cNvSpPr>
            <a:spLocks noChangeArrowheads="1"/>
          </p:cNvSpPr>
          <p:nvPr/>
        </p:nvSpPr>
        <p:spPr bwMode="auto">
          <a:xfrm>
            <a:off x="490551" y="5214950"/>
            <a:ext cx="5938837" cy="88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nSpc>
                <a:spcPct val="95000"/>
              </a:lnSpc>
              <a:spcBef>
                <a:spcPct val="0"/>
              </a:spcBef>
              <a:buClr>
                <a:srgbClr val="001155"/>
              </a:buClr>
            </a:pPr>
            <a:r>
              <a:rPr lang="en-US" dirty="0" err="1">
                <a:solidFill>
                  <a:srgbClr val="001155"/>
                </a:solidFill>
              </a:rPr>
              <a:t>Der</a:t>
            </a:r>
            <a:r>
              <a:rPr lang="en-US" dirty="0">
                <a:solidFill>
                  <a:srgbClr val="001155"/>
                </a:solidFill>
              </a:rPr>
              <a:t> </a:t>
            </a:r>
            <a:r>
              <a:rPr lang="en-US" dirty="0" err="1">
                <a:solidFill>
                  <a:srgbClr val="001155"/>
                </a:solidFill>
              </a:rPr>
              <a:t>Werteraum</a:t>
            </a:r>
            <a:r>
              <a:rPr lang="en-US" dirty="0">
                <a:solidFill>
                  <a:srgbClr val="001155"/>
                </a:solidFill>
              </a:rPr>
              <a:t> </a:t>
            </a:r>
            <a:r>
              <a:rPr lang="en-US" dirty="0" err="1">
                <a:solidFill>
                  <a:srgbClr val="001155"/>
                </a:solidFill>
              </a:rPr>
              <a:t>der</a:t>
            </a:r>
            <a:r>
              <a:rPr lang="en-US" dirty="0">
                <a:solidFill>
                  <a:srgbClr val="001155"/>
                </a:solidFill>
              </a:rPr>
              <a:t> </a:t>
            </a:r>
            <a:r>
              <a:rPr lang="en-US" dirty="0" err="1">
                <a:solidFill>
                  <a:srgbClr val="001155"/>
                </a:solidFill>
              </a:rPr>
              <a:t>Variablen</a:t>
            </a:r>
            <a:r>
              <a:rPr lang="en-US" dirty="0">
                <a:solidFill>
                  <a:srgbClr val="001155"/>
                </a:solidFill>
              </a:rPr>
              <a:t> </a:t>
            </a:r>
            <a:r>
              <a:rPr lang="en-US" dirty="0" err="1">
                <a:solidFill>
                  <a:srgbClr val="001155"/>
                </a:solidFill>
              </a:rPr>
              <a:t>sollte</a:t>
            </a:r>
            <a:r>
              <a:rPr lang="en-US" dirty="0">
                <a:solidFill>
                  <a:srgbClr val="001155"/>
                </a:solidFill>
              </a:rPr>
              <a:t> minimal </a:t>
            </a:r>
            <a:r>
              <a:rPr lang="en-US" dirty="0" err="1">
                <a:solidFill>
                  <a:srgbClr val="001155"/>
                </a:solidFill>
              </a:rPr>
              <a:t>sein</a:t>
            </a:r>
            <a:r>
              <a:rPr lang="en-US" dirty="0">
                <a:solidFill>
                  <a:srgbClr val="001155"/>
                </a:solidFill>
              </a:rPr>
              <a:t>. </a:t>
            </a:r>
            <a:r>
              <a:rPr lang="en-US" dirty="0" err="1">
                <a:solidFill>
                  <a:srgbClr val="001155"/>
                </a:solidFill>
              </a:rPr>
              <a:t>Dadurch</a:t>
            </a:r>
            <a:r>
              <a:rPr lang="en-US" dirty="0">
                <a:solidFill>
                  <a:srgbClr val="001155"/>
                </a:solidFill>
              </a:rPr>
              <a:t> </a:t>
            </a:r>
            <a:r>
              <a:rPr lang="en-US" dirty="0" err="1">
                <a:solidFill>
                  <a:srgbClr val="001155"/>
                </a:solidFill>
              </a:rPr>
              <a:t>kann</a:t>
            </a:r>
            <a:r>
              <a:rPr lang="en-US" dirty="0">
                <a:solidFill>
                  <a:srgbClr val="001155"/>
                </a:solidFill>
              </a:rPr>
              <a:t> </a:t>
            </a:r>
            <a:r>
              <a:rPr lang="en-US" dirty="0" err="1">
                <a:solidFill>
                  <a:srgbClr val="001155"/>
                </a:solidFill>
              </a:rPr>
              <a:t>sichergestellt</a:t>
            </a:r>
            <a:r>
              <a:rPr lang="en-US" dirty="0">
                <a:solidFill>
                  <a:srgbClr val="001155"/>
                </a:solidFill>
              </a:rPr>
              <a:t> </a:t>
            </a:r>
            <a:r>
              <a:rPr lang="en-US" dirty="0" err="1">
                <a:solidFill>
                  <a:srgbClr val="001155"/>
                </a:solidFill>
              </a:rPr>
              <a:t>werden</a:t>
            </a:r>
            <a:r>
              <a:rPr lang="en-US" dirty="0">
                <a:solidFill>
                  <a:srgbClr val="001155"/>
                </a:solidFill>
              </a:rPr>
              <a:t> </a:t>
            </a:r>
            <a:r>
              <a:rPr lang="en-US" dirty="0" err="1">
                <a:solidFill>
                  <a:srgbClr val="001155"/>
                </a:solidFill>
              </a:rPr>
              <a:t>dass</a:t>
            </a:r>
            <a:r>
              <a:rPr lang="en-US" dirty="0">
                <a:solidFill>
                  <a:srgbClr val="001155"/>
                </a:solidFill>
              </a:rPr>
              <a:t> </a:t>
            </a:r>
            <a:r>
              <a:rPr lang="en-US" dirty="0" err="1">
                <a:solidFill>
                  <a:srgbClr val="001155"/>
                </a:solidFill>
              </a:rPr>
              <a:t>nicht</a:t>
            </a:r>
            <a:r>
              <a:rPr lang="en-US" dirty="0">
                <a:solidFill>
                  <a:srgbClr val="001155"/>
                </a:solidFill>
              </a:rPr>
              <a:t> </a:t>
            </a:r>
            <a:r>
              <a:rPr lang="en-US" dirty="0" err="1">
                <a:solidFill>
                  <a:srgbClr val="001155"/>
                </a:solidFill>
              </a:rPr>
              <a:t>Regeln</a:t>
            </a:r>
            <a:r>
              <a:rPr lang="en-US" dirty="0">
                <a:solidFill>
                  <a:srgbClr val="001155"/>
                </a:solidFill>
              </a:rPr>
              <a:t> </a:t>
            </a:r>
            <a:r>
              <a:rPr lang="en-US" dirty="0" err="1">
                <a:solidFill>
                  <a:srgbClr val="001155"/>
                </a:solidFill>
              </a:rPr>
              <a:t>entstehen</a:t>
            </a:r>
            <a:r>
              <a:rPr lang="en-US" dirty="0">
                <a:solidFill>
                  <a:srgbClr val="001155"/>
                </a:solidFill>
              </a:rPr>
              <a:t> </a:t>
            </a:r>
            <a:r>
              <a:rPr lang="en-US" dirty="0" err="1">
                <a:solidFill>
                  <a:srgbClr val="001155"/>
                </a:solidFill>
              </a:rPr>
              <a:t>welche</a:t>
            </a:r>
            <a:r>
              <a:rPr lang="en-US" dirty="0">
                <a:solidFill>
                  <a:srgbClr val="001155"/>
                </a:solidFill>
              </a:rPr>
              <a:t> redundant </a:t>
            </a:r>
            <a:r>
              <a:rPr lang="en-US" dirty="0" err="1">
                <a:solidFill>
                  <a:srgbClr val="001155"/>
                </a:solidFill>
              </a:rPr>
              <a:t>sind</a:t>
            </a:r>
            <a:r>
              <a:rPr lang="en-US" dirty="0">
                <a:solidFill>
                  <a:srgbClr val="001155"/>
                </a:solidFill>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8" name="Rectangle 4"/>
          <p:cNvSpPr>
            <a:spLocks noGrp="1" noChangeArrowheads="1"/>
          </p:cNvSpPr>
          <p:nvPr>
            <p:ph type="title"/>
          </p:nvPr>
        </p:nvSpPr>
        <p:spPr/>
        <p:txBody>
          <a:bodyPr/>
          <a:lstStyle/>
          <a:p>
            <a:r>
              <a:rPr lang="de-CH"/>
              <a:t>Keine unnötigen Variablen</a:t>
            </a:r>
          </a:p>
        </p:txBody>
      </p:sp>
      <p:pic>
        <p:nvPicPr>
          <p:cNvPr id="48230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628775"/>
            <a:ext cx="8456612" cy="3117850"/>
          </a:xfrm>
          <a:prstGeom prst="rect">
            <a:avLst/>
          </a:prstGeom>
          <a:noFill/>
          <a:extLst>
            <a:ext uri="{909E8E84-426E-40DD-AFC4-6F175D3DCCD1}">
              <a14:hiddenFill xmlns:a14="http://schemas.microsoft.com/office/drawing/2010/main">
                <a:solidFill>
                  <a:srgbClr val="FFFFFF"/>
                </a:solidFill>
              </a14:hiddenFill>
            </a:ext>
          </a:extLst>
        </p:spPr>
      </p:pic>
      <p:pic>
        <p:nvPicPr>
          <p:cNvPr id="4823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896" y="1917700"/>
            <a:ext cx="792162" cy="2808288"/>
          </a:xfrm>
          <a:prstGeom prst="rect">
            <a:avLst/>
          </a:prstGeom>
          <a:noFill/>
          <a:extLst>
            <a:ext uri="{909E8E84-426E-40DD-AFC4-6F175D3DCCD1}">
              <a14:hiddenFill xmlns:a14="http://schemas.microsoft.com/office/drawing/2010/main">
                <a:solidFill>
                  <a:srgbClr val="FFFFFF"/>
                </a:solidFill>
              </a14:hiddenFill>
            </a:ext>
          </a:extLst>
        </p:spPr>
      </p:pic>
      <p:sp>
        <p:nvSpPr>
          <p:cNvPr id="482311" name="Rectangle 7"/>
          <p:cNvSpPr>
            <a:spLocks noChangeArrowheads="1"/>
          </p:cNvSpPr>
          <p:nvPr/>
        </p:nvSpPr>
        <p:spPr bwMode="auto">
          <a:xfrm>
            <a:off x="466726" y="5072074"/>
            <a:ext cx="8105802"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a:lnSpc>
                <a:spcPct val="95000"/>
              </a:lnSpc>
              <a:spcBef>
                <a:spcPct val="0"/>
              </a:spcBef>
              <a:buClr>
                <a:srgbClr val="001155"/>
              </a:buClr>
            </a:pPr>
            <a:r>
              <a:rPr lang="en-US" dirty="0" err="1">
                <a:solidFill>
                  <a:srgbClr val="001155"/>
                </a:solidFill>
              </a:rPr>
              <a:t>Unnötige</a:t>
            </a:r>
            <a:r>
              <a:rPr lang="en-US" dirty="0">
                <a:solidFill>
                  <a:srgbClr val="001155"/>
                </a:solidFill>
              </a:rPr>
              <a:t> </a:t>
            </a:r>
            <a:r>
              <a:rPr lang="en-US" dirty="0" err="1">
                <a:solidFill>
                  <a:srgbClr val="001155"/>
                </a:solidFill>
              </a:rPr>
              <a:t>Variablen</a:t>
            </a:r>
            <a:r>
              <a:rPr lang="en-US" dirty="0">
                <a:solidFill>
                  <a:srgbClr val="001155"/>
                </a:solidFill>
              </a:rPr>
              <a:t> </a:t>
            </a:r>
            <a:r>
              <a:rPr lang="en-US" dirty="0" err="1">
                <a:solidFill>
                  <a:srgbClr val="001155"/>
                </a:solidFill>
              </a:rPr>
              <a:t>müssen</a:t>
            </a:r>
            <a:r>
              <a:rPr lang="en-US" dirty="0">
                <a:solidFill>
                  <a:srgbClr val="001155"/>
                </a:solidFill>
              </a:rPr>
              <a:t> </a:t>
            </a:r>
            <a:r>
              <a:rPr lang="en-US" dirty="0" err="1">
                <a:solidFill>
                  <a:srgbClr val="001155"/>
                </a:solidFill>
              </a:rPr>
              <a:t>nicht</a:t>
            </a:r>
            <a:r>
              <a:rPr lang="en-US" dirty="0">
                <a:solidFill>
                  <a:srgbClr val="001155"/>
                </a:solidFill>
              </a:rPr>
              <a:t> </a:t>
            </a:r>
            <a:r>
              <a:rPr lang="en-US" dirty="0" err="1">
                <a:solidFill>
                  <a:srgbClr val="001155"/>
                </a:solidFill>
              </a:rPr>
              <a:t>immer</a:t>
            </a:r>
            <a:r>
              <a:rPr lang="en-US" dirty="0">
                <a:solidFill>
                  <a:srgbClr val="001155"/>
                </a:solidFill>
              </a:rPr>
              <a:t> </a:t>
            </a:r>
            <a:r>
              <a:rPr lang="en-US" dirty="0" err="1">
                <a:solidFill>
                  <a:srgbClr val="001155"/>
                </a:solidFill>
              </a:rPr>
              <a:t>offensichtlich</a:t>
            </a:r>
            <a:r>
              <a:rPr lang="en-US" dirty="0">
                <a:solidFill>
                  <a:srgbClr val="001155"/>
                </a:solidFill>
              </a:rPr>
              <a:t> </a:t>
            </a:r>
            <a:r>
              <a:rPr lang="en-US" dirty="0" err="1">
                <a:solidFill>
                  <a:srgbClr val="001155"/>
                </a:solidFill>
              </a:rPr>
              <a:t>sein</a:t>
            </a:r>
            <a:r>
              <a:rPr lang="en-US" dirty="0">
                <a:solidFill>
                  <a:srgbClr val="001155"/>
                </a:solidFill>
              </a:rPr>
              <a:t>. Falls </a:t>
            </a:r>
            <a:r>
              <a:rPr lang="en-US" dirty="0" err="1" smtClean="0">
                <a:solidFill>
                  <a:srgbClr val="001155"/>
                </a:solidFill>
              </a:rPr>
              <a:t>für</a:t>
            </a:r>
            <a:r>
              <a:rPr lang="en-US" dirty="0" smtClean="0">
                <a:solidFill>
                  <a:srgbClr val="001155"/>
                </a:solidFill>
              </a:rPr>
              <a:t> </a:t>
            </a:r>
            <a:r>
              <a:rPr lang="en-US" dirty="0" err="1">
                <a:solidFill>
                  <a:srgbClr val="001155"/>
                </a:solidFill>
              </a:rPr>
              <a:t>eine</a:t>
            </a:r>
            <a:r>
              <a:rPr lang="en-US" dirty="0">
                <a:solidFill>
                  <a:srgbClr val="001155"/>
                </a:solidFill>
              </a:rPr>
              <a:t> Variable </a:t>
            </a:r>
            <a:r>
              <a:rPr lang="en-US" dirty="0" err="1">
                <a:solidFill>
                  <a:srgbClr val="001155"/>
                </a:solidFill>
              </a:rPr>
              <a:t>nur</a:t>
            </a:r>
            <a:r>
              <a:rPr lang="en-US" dirty="0">
                <a:solidFill>
                  <a:srgbClr val="001155"/>
                </a:solidFill>
              </a:rPr>
              <a:t> Sterne </a:t>
            </a:r>
            <a:r>
              <a:rPr lang="en-US" dirty="0" err="1" smtClean="0">
                <a:solidFill>
                  <a:srgbClr val="001155"/>
                </a:solidFill>
              </a:rPr>
              <a:t>stehen</a:t>
            </a:r>
            <a:r>
              <a:rPr lang="en-US" dirty="0" smtClean="0">
                <a:solidFill>
                  <a:srgbClr val="001155"/>
                </a:solidFill>
              </a:rPr>
              <a:t>, </a:t>
            </a:r>
            <a:r>
              <a:rPr lang="en-US" dirty="0" err="1">
                <a:solidFill>
                  <a:srgbClr val="001155"/>
                </a:solidFill>
              </a:rPr>
              <a:t>dann</a:t>
            </a:r>
            <a:r>
              <a:rPr lang="en-US" dirty="0">
                <a:solidFill>
                  <a:srgbClr val="001155"/>
                </a:solidFill>
              </a:rPr>
              <a:t> </a:t>
            </a:r>
            <a:r>
              <a:rPr lang="en-US" dirty="0" err="1">
                <a:solidFill>
                  <a:srgbClr val="001155"/>
                </a:solidFill>
              </a:rPr>
              <a:t>ist</a:t>
            </a:r>
            <a:r>
              <a:rPr lang="en-US" dirty="0">
                <a:solidFill>
                  <a:srgbClr val="001155"/>
                </a:solidFill>
              </a:rPr>
              <a:t> </a:t>
            </a:r>
            <a:r>
              <a:rPr lang="en-US" dirty="0" err="1">
                <a:solidFill>
                  <a:srgbClr val="001155"/>
                </a:solidFill>
              </a:rPr>
              <a:t>sie</a:t>
            </a:r>
            <a:r>
              <a:rPr lang="en-US" dirty="0">
                <a:solidFill>
                  <a:srgbClr val="001155"/>
                </a:solidFill>
              </a:rPr>
              <a:t> </a:t>
            </a:r>
            <a:r>
              <a:rPr lang="en-US" dirty="0" err="1">
                <a:solidFill>
                  <a:srgbClr val="001155"/>
                </a:solidFill>
              </a:rPr>
              <a:t>offensichtlich</a:t>
            </a:r>
            <a:r>
              <a:rPr lang="en-US" dirty="0">
                <a:solidFill>
                  <a:srgbClr val="001155"/>
                </a:solidFill>
              </a:rPr>
              <a:t> </a:t>
            </a:r>
            <a:r>
              <a:rPr lang="en-US" dirty="0" err="1">
                <a:solidFill>
                  <a:srgbClr val="001155"/>
                </a:solidFill>
              </a:rPr>
              <a:t>nicht</a:t>
            </a:r>
            <a:r>
              <a:rPr lang="en-US" dirty="0">
                <a:solidFill>
                  <a:srgbClr val="001155"/>
                </a:solidFill>
              </a:rPr>
              <a:t> </a:t>
            </a:r>
            <a:r>
              <a:rPr lang="en-US" dirty="0" err="1">
                <a:solidFill>
                  <a:srgbClr val="001155"/>
                </a:solidFill>
              </a:rPr>
              <a:t>notwendig</a:t>
            </a:r>
            <a:r>
              <a:rPr lang="en-US" dirty="0">
                <a:solidFill>
                  <a:srgbClr val="001155"/>
                </a:solidFill>
              </a:rPr>
              <a:t>. Es </a:t>
            </a:r>
            <a:r>
              <a:rPr lang="en-US" dirty="0" err="1">
                <a:solidFill>
                  <a:srgbClr val="001155"/>
                </a:solidFill>
              </a:rPr>
              <a:t>kann</a:t>
            </a:r>
            <a:r>
              <a:rPr lang="en-US" dirty="0">
                <a:solidFill>
                  <a:srgbClr val="001155"/>
                </a:solidFill>
              </a:rPr>
              <a:t> </a:t>
            </a:r>
            <a:r>
              <a:rPr lang="en-US" dirty="0" err="1">
                <a:solidFill>
                  <a:srgbClr val="001155"/>
                </a:solidFill>
              </a:rPr>
              <a:t>aber</a:t>
            </a:r>
            <a:r>
              <a:rPr lang="en-US" dirty="0">
                <a:solidFill>
                  <a:srgbClr val="001155"/>
                </a:solidFill>
              </a:rPr>
              <a:t> </a:t>
            </a:r>
            <a:r>
              <a:rPr lang="en-US" dirty="0" err="1">
                <a:solidFill>
                  <a:srgbClr val="001155"/>
                </a:solidFill>
              </a:rPr>
              <a:t>auch</a:t>
            </a:r>
            <a:r>
              <a:rPr lang="en-US" dirty="0">
                <a:solidFill>
                  <a:srgbClr val="001155"/>
                </a:solidFill>
              </a:rPr>
              <a:t> </a:t>
            </a:r>
            <a:r>
              <a:rPr lang="en-US" dirty="0" err="1" smtClean="0">
                <a:solidFill>
                  <a:srgbClr val="001155"/>
                </a:solidFill>
              </a:rPr>
              <a:t>sein</a:t>
            </a:r>
            <a:r>
              <a:rPr lang="en-US" dirty="0" smtClean="0">
                <a:solidFill>
                  <a:srgbClr val="001155"/>
                </a:solidFill>
              </a:rPr>
              <a:t>, </a:t>
            </a:r>
            <a:r>
              <a:rPr lang="en-US" dirty="0" err="1">
                <a:solidFill>
                  <a:srgbClr val="001155"/>
                </a:solidFill>
              </a:rPr>
              <a:t>dass</a:t>
            </a:r>
            <a:r>
              <a:rPr lang="en-US" dirty="0">
                <a:solidFill>
                  <a:srgbClr val="001155"/>
                </a:solidFill>
              </a:rPr>
              <a:t> die </a:t>
            </a:r>
            <a:r>
              <a:rPr lang="en-US" dirty="0" err="1">
                <a:solidFill>
                  <a:srgbClr val="001155"/>
                </a:solidFill>
              </a:rPr>
              <a:t>Entscheidungstabelle</a:t>
            </a:r>
            <a:r>
              <a:rPr lang="en-US" dirty="0">
                <a:solidFill>
                  <a:srgbClr val="001155"/>
                </a:solidFill>
              </a:rPr>
              <a:t> </a:t>
            </a:r>
            <a:r>
              <a:rPr lang="en-US" dirty="0" err="1">
                <a:solidFill>
                  <a:srgbClr val="001155"/>
                </a:solidFill>
              </a:rPr>
              <a:t>nicht</a:t>
            </a:r>
            <a:r>
              <a:rPr lang="en-US" dirty="0">
                <a:solidFill>
                  <a:srgbClr val="001155"/>
                </a:solidFill>
              </a:rPr>
              <a:t> </a:t>
            </a:r>
            <a:r>
              <a:rPr lang="en-US" dirty="0" err="1">
                <a:solidFill>
                  <a:srgbClr val="001155"/>
                </a:solidFill>
              </a:rPr>
              <a:t>minimiert</a:t>
            </a:r>
            <a:r>
              <a:rPr lang="en-US" dirty="0">
                <a:solidFill>
                  <a:srgbClr val="001155"/>
                </a:solidFill>
              </a:rPr>
              <a:t> </a:t>
            </a:r>
            <a:r>
              <a:rPr lang="en-US" dirty="0" err="1">
                <a:solidFill>
                  <a:srgbClr val="001155"/>
                </a:solidFill>
              </a:rPr>
              <a:t>ist</a:t>
            </a:r>
            <a:r>
              <a:rPr lang="en-US" dirty="0">
                <a:solidFill>
                  <a:srgbClr val="001155"/>
                </a:solidFill>
              </a:rPr>
              <a:t> und </a:t>
            </a:r>
            <a:r>
              <a:rPr lang="en-US" dirty="0" err="1">
                <a:solidFill>
                  <a:srgbClr val="001155"/>
                </a:solidFill>
              </a:rPr>
              <a:t>es</a:t>
            </a:r>
            <a:r>
              <a:rPr lang="en-US" dirty="0">
                <a:solidFill>
                  <a:srgbClr val="001155"/>
                </a:solidFill>
              </a:rPr>
              <a:t> </a:t>
            </a:r>
            <a:r>
              <a:rPr lang="en-US" dirty="0" err="1">
                <a:solidFill>
                  <a:srgbClr val="001155"/>
                </a:solidFill>
              </a:rPr>
              <a:t>deshalb</a:t>
            </a:r>
            <a:r>
              <a:rPr lang="en-US" dirty="0">
                <a:solidFill>
                  <a:srgbClr val="001155"/>
                </a:solidFill>
              </a:rPr>
              <a:t> </a:t>
            </a:r>
            <a:r>
              <a:rPr lang="en-US" dirty="0" err="1">
                <a:solidFill>
                  <a:srgbClr val="001155"/>
                </a:solidFill>
              </a:rPr>
              <a:t>nicht</a:t>
            </a:r>
            <a:r>
              <a:rPr lang="en-US" dirty="0">
                <a:solidFill>
                  <a:srgbClr val="001155"/>
                </a:solidFill>
              </a:rPr>
              <a:t> </a:t>
            </a:r>
            <a:r>
              <a:rPr lang="en-US" dirty="0" err="1">
                <a:solidFill>
                  <a:srgbClr val="001155"/>
                </a:solidFill>
              </a:rPr>
              <a:t>offensichtlich</a:t>
            </a:r>
            <a:r>
              <a:rPr lang="en-US" dirty="0">
                <a:solidFill>
                  <a:srgbClr val="001155"/>
                </a:solidFill>
              </a:rPr>
              <a:t> </a:t>
            </a:r>
            <a:r>
              <a:rPr lang="en-US" dirty="0" err="1" smtClean="0">
                <a:solidFill>
                  <a:srgbClr val="001155"/>
                </a:solidFill>
              </a:rPr>
              <a:t>ist</a:t>
            </a:r>
            <a:r>
              <a:rPr lang="en-US" dirty="0" smtClean="0">
                <a:solidFill>
                  <a:srgbClr val="001155"/>
                </a:solidFill>
              </a:rPr>
              <a:t>, </a:t>
            </a:r>
            <a:r>
              <a:rPr lang="en-US" dirty="0" err="1">
                <a:solidFill>
                  <a:srgbClr val="001155"/>
                </a:solidFill>
              </a:rPr>
              <a:t>dass</a:t>
            </a:r>
            <a:r>
              <a:rPr lang="en-US" dirty="0">
                <a:solidFill>
                  <a:srgbClr val="001155"/>
                </a:solidFill>
              </a:rPr>
              <a:t> </a:t>
            </a:r>
            <a:r>
              <a:rPr lang="en-US" dirty="0" err="1">
                <a:solidFill>
                  <a:srgbClr val="001155"/>
                </a:solidFill>
              </a:rPr>
              <a:t>es</a:t>
            </a:r>
            <a:r>
              <a:rPr lang="en-US" dirty="0">
                <a:solidFill>
                  <a:srgbClr val="001155"/>
                </a:solidFill>
              </a:rPr>
              <a:t> </a:t>
            </a:r>
            <a:r>
              <a:rPr lang="en-US" dirty="0" err="1">
                <a:solidFill>
                  <a:srgbClr val="001155"/>
                </a:solidFill>
              </a:rPr>
              <a:t>unnötige</a:t>
            </a:r>
            <a:r>
              <a:rPr lang="en-US" dirty="0">
                <a:solidFill>
                  <a:srgbClr val="001155"/>
                </a:solidFill>
              </a:rPr>
              <a:t> </a:t>
            </a:r>
            <a:r>
              <a:rPr lang="en-US" dirty="0" err="1">
                <a:solidFill>
                  <a:srgbClr val="001155"/>
                </a:solidFill>
              </a:rPr>
              <a:t>Variablen</a:t>
            </a:r>
            <a:r>
              <a:rPr lang="en-US" dirty="0">
                <a:solidFill>
                  <a:srgbClr val="001155"/>
                </a:solidFill>
              </a:rPr>
              <a:t> </a:t>
            </a:r>
            <a:r>
              <a:rPr lang="en-US" dirty="0" err="1">
                <a:solidFill>
                  <a:srgbClr val="001155"/>
                </a:solidFill>
              </a:rPr>
              <a:t>gibt</a:t>
            </a:r>
            <a:r>
              <a:rPr lang="en-US" dirty="0">
                <a:solidFill>
                  <a:srgbClr val="001155"/>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de-CH"/>
              <a:t>Unabhängige Variablen</a:t>
            </a:r>
          </a:p>
        </p:txBody>
      </p:sp>
      <p:pic>
        <p:nvPicPr>
          <p:cNvPr id="4843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484313"/>
            <a:ext cx="9186863" cy="3387725"/>
          </a:xfrm>
          <a:prstGeom prst="rect">
            <a:avLst/>
          </a:prstGeom>
          <a:noFill/>
          <a:extLst>
            <a:ext uri="{909E8E84-426E-40DD-AFC4-6F175D3DCCD1}">
              <a14:hiddenFill xmlns:a14="http://schemas.microsoft.com/office/drawing/2010/main">
                <a:solidFill>
                  <a:srgbClr val="FFFFFF"/>
                </a:solidFill>
              </a14:hiddenFill>
            </a:ext>
          </a:extLst>
        </p:spPr>
      </p:pic>
      <p:pic>
        <p:nvPicPr>
          <p:cNvPr id="4843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75" y="1697038"/>
            <a:ext cx="879475" cy="3186112"/>
          </a:xfrm>
          <a:prstGeom prst="rect">
            <a:avLst/>
          </a:prstGeom>
          <a:noFill/>
          <a:extLst>
            <a:ext uri="{909E8E84-426E-40DD-AFC4-6F175D3DCCD1}">
              <a14:hiddenFill xmlns:a14="http://schemas.microsoft.com/office/drawing/2010/main">
                <a:solidFill>
                  <a:srgbClr val="FFFFFF"/>
                </a:solidFill>
              </a14:hiddenFill>
            </a:ext>
          </a:extLst>
        </p:spPr>
      </p:pic>
      <p:pic>
        <p:nvPicPr>
          <p:cNvPr id="4843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9925" y="1770063"/>
            <a:ext cx="869950" cy="3113087"/>
          </a:xfrm>
          <a:prstGeom prst="rect">
            <a:avLst/>
          </a:prstGeom>
          <a:noFill/>
          <a:extLst>
            <a:ext uri="{909E8E84-426E-40DD-AFC4-6F175D3DCCD1}">
              <a14:hiddenFill xmlns:a14="http://schemas.microsoft.com/office/drawing/2010/main">
                <a:solidFill>
                  <a:srgbClr val="FFFFFF"/>
                </a:solidFill>
              </a14:hiddenFill>
            </a:ext>
          </a:extLst>
        </p:spPr>
      </p:pic>
      <p:pic>
        <p:nvPicPr>
          <p:cNvPr id="48435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038" y="2490788"/>
            <a:ext cx="720725" cy="2317750"/>
          </a:xfrm>
          <a:prstGeom prst="rect">
            <a:avLst/>
          </a:prstGeom>
          <a:noFill/>
          <a:extLst>
            <a:ext uri="{909E8E84-426E-40DD-AFC4-6F175D3DCCD1}">
              <a14:hiddenFill xmlns:a14="http://schemas.microsoft.com/office/drawing/2010/main">
                <a:solidFill>
                  <a:srgbClr val="FFFFFF"/>
                </a:solidFill>
              </a14:hiddenFill>
            </a:ext>
          </a:extLst>
        </p:spPr>
      </p:pic>
      <p:pic>
        <p:nvPicPr>
          <p:cNvPr id="48436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8175" y="2490788"/>
            <a:ext cx="795338" cy="2317750"/>
          </a:xfrm>
          <a:prstGeom prst="rect">
            <a:avLst/>
          </a:prstGeom>
          <a:noFill/>
          <a:extLst>
            <a:ext uri="{909E8E84-426E-40DD-AFC4-6F175D3DCCD1}">
              <a14:hiddenFill xmlns:a14="http://schemas.microsoft.com/office/drawing/2010/main">
                <a:solidFill>
                  <a:srgbClr val="FFFFFF"/>
                </a:solidFill>
              </a14:hiddenFill>
            </a:ext>
          </a:extLst>
        </p:spPr>
      </p:pic>
      <p:sp>
        <p:nvSpPr>
          <p:cNvPr id="484361" name="Rectangle 9"/>
          <p:cNvSpPr>
            <a:spLocks noChangeArrowheads="1"/>
          </p:cNvSpPr>
          <p:nvPr/>
        </p:nvSpPr>
        <p:spPr bwMode="auto">
          <a:xfrm>
            <a:off x="428596" y="5014913"/>
            <a:ext cx="8286808" cy="167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a:lnSpc>
                <a:spcPct val="95000"/>
              </a:lnSpc>
              <a:spcBef>
                <a:spcPct val="0"/>
              </a:spcBef>
              <a:buClr>
                <a:srgbClr val="001155"/>
              </a:buClr>
            </a:pPr>
            <a:r>
              <a:rPr lang="en-US" dirty="0">
                <a:solidFill>
                  <a:srgbClr val="001155"/>
                </a:solidFill>
              </a:rPr>
              <a:t>Die Variable „Patient </a:t>
            </a:r>
            <a:r>
              <a:rPr lang="en-US" dirty="0" err="1">
                <a:solidFill>
                  <a:srgbClr val="001155"/>
                </a:solidFill>
              </a:rPr>
              <a:t>darf</a:t>
            </a:r>
            <a:r>
              <a:rPr lang="en-US" dirty="0">
                <a:solidFill>
                  <a:srgbClr val="001155"/>
                </a:solidFill>
              </a:rPr>
              <a:t> in die Cafeteria </a:t>
            </a:r>
            <a:r>
              <a:rPr lang="en-US" dirty="0" err="1">
                <a:solidFill>
                  <a:srgbClr val="001155"/>
                </a:solidFill>
              </a:rPr>
              <a:t>gehen</a:t>
            </a:r>
            <a:r>
              <a:rPr lang="en-US" dirty="0">
                <a:solidFill>
                  <a:srgbClr val="001155"/>
                </a:solidFill>
              </a:rPr>
              <a:t>“ </a:t>
            </a:r>
            <a:r>
              <a:rPr lang="en-US" dirty="0" err="1">
                <a:solidFill>
                  <a:srgbClr val="001155"/>
                </a:solidFill>
              </a:rPr>
              <a:t>ist</a:t>
            </a:r>
            <a:r>
              <a:rPr lang="en-US" dirty="0">
                <a:solidFill>
                  <a:srgbClr val="001155"/>
                </a:solidFill>
              </a:rPr>
              <a:t> </a:t>
            </a:r>
            <a:r>
              <a:rPr lang="en-US" dirty="0" err="1">
                <a:solidFill>
                  <a:srgbClr val="001155"/>
                </a:solidFill>
              </a:rPr>
              <a:t>abhängig</a:t>
            </a:r>
            <a:r>
              <a:rPr lang="en-US" dirty="0">
                <a:solidFill>
                  <a:srgbClr val="001155"/>
                </a:solidFill>
              </a:rPr>
              <a:t> </a:t>
            </a:r>
            <a:r>
              <a:rPr lang="en-US" dirty="0" err="1" smtClean="0">
                <a:solidFill>
                  <a:srgbClr val="001155"/>
                </a:solidFill>
              </a:rPr>
              <a:t>davon</a:t>
            </a:r>
            <a:r>
              <a:rPr lang="en-US" dirty="0" smtClean="0">
                <a:solidFill>
                  <a:srgbClr val="001155"/>
                </a:solidFill>
              </a:rPr>
              <a:t>, </a:t>
            </a:r>
            <a:r>
              <a:rPr lang="en-US" dirty="0">
                <a:solidFill>
                  <a:srgbClr val="001155"/>
                </a:solidFill>
              </a:rPr>
              <a:t>ob </a:t>
            </a:r>
            <a:r>
              <a:rPr lang="en-US" dirty="0" err="1" smtClean="0">
                <a:solidFill>
                  <a:srgbClr val="001155"/>
                </a:solidFill>
              </a:rPr>
              <a:t>der</a:t>
            </a:r>
            <a:r>
              <a:rPr lang="en-US" dirty="0" smtClean="0">
                <a:solidFill>
                  <a:srgbClr val="001155"/>
                </a:solidFill>
              </a:rPr>
              <a:t> Patient </a:t>
            </a:r>
            <a:r>
              <a:rPr lang="en-US" dirty="0" err="1" smtClean="0">
                <a:solidFill>
                  <a:srgbClr val="001155"/>
                </a:solidFill>
              </a:rPr>
              <a:t>Fieber</a:t>
            </a:r>
            <a:r>
              <a:rPr lang="en-US" dirty="0" smtClean="0">
                <a:solidFill>
                  <a:srgbClr val="001155"/>
                </a:solidFill>
              </a:rPr>
              <a:t> </a:t>
            </a:r>
            <a:r>
              <a:rPr lang="en-US" dirty="0">
                <a:solidFill>
                  <a:srgbClr val="001155"/>
                </a:solidFill>
              </a:rPr>
              <a:t>hat und ob </a:t>
            </a:r>
            <a:r>
              <a:rPr lang="en-US" dirty="0" err="1">
                <a:solidFill>
                  <a:srgbClr val="001155"/>
                </a:solidFill>
              </a:rPr>
              <a:t>er</a:t>
            </a:r>
            <a:r>
              <a:rPr lang="en-US" dirty="0">
                <a:solidFill>
                  <a:srgbClr val="001155"/>
                </a:solidFill>
              </a:rPr>
              <a:t> </a:t>
            </a:r>
            <a:r>
              <a:rPr lang="en-US" dirty="0" err="1">
                <a:solidFill>
                  <a:srgbClr val="001155"/>
                </a:solidFill>
              </a:rPr>
              <a:t>eine</a:t>
            </a:r>
            <a:r>
              <a:rPr lang="en-US" dirty="0">
                <a:solidFill>
                  <a:srgbClr val="001155"/>
                </a:solidFill>
              </a:rPr>
              <a:t> </a:t>
            </a:r>
            <a:r>
              <a:rPr lang="en-US" dirty="0" err="1">
                <a:solidFill>
                  <a:srgbClr val="001155"/>
                </a:solidFill>
              </a:rPr>
              <a:t>ansteckende</a:t>
            </a:r>
            <a:r>
              <a:rPr lang="en-US" dirty="0">
                <a:solidFill>
                  <a:srgbClr val="001155"/>
                </a:solidFill>
              </a:rPr>
              <a:t> </a:t>
            </a:r>
            <a:r>
              <a:rPr lang="en-US" dirty="0" err="1">
                <a:solidFill>
                  <a:srgbClr val="001155"/>
                </a:solidFill>
              </a:rPr>
              <a:t>Krankheit</a:t>
            </a:r>
            <a:r>
              <a:rPr lang="en-US" dirty="0">
                <a:solidFill>
                  <a:srgbClr val="001155"/>
                </a:solidFill>
              </a:rPr>
              <a:t> hat. Es </a:t>
            </a:r>
            <a:r>
              <a:rPr lang="en-US" dirty="0" err="1">
                <a:solidFill>
                  <a:srgbClr val="001155"/>
                </a:solidFill>
              </a:rPr>
              <a:t>kann</a:t>
            </a:r>
            <a:r>
              <a:rPr lang="en-US" dirty="0">
                <a:solidFill>
                  <a:srgbClr val="001155"/>
                </a:solidFill>
              </a:rPr>
              <a:t> </a:t>
            </a:r>
            <a:r>
              <a:rPr lang="en-US" dirty="0" err="1">
                <a:solidFill>
                  <a:srgbClr val="001155"/>
                </a:solidFill>
              </a:rPr>
              <a:t>aber</a:t>
            </a:r>
            <a:r>
              <a:rPr lang="en-US" dirty="0">
                <a:solidFill>
                  <a:srgbClr val="001155"/>
                </a:solidFill>
              </a:rPr>
              <a:t> </a:t>
            </a:r>
            <a:r>
              <a:rPr lang="en-US" dirty="0" err="1">
                <a:solidFill>
                  <a:srgbClr val="001155"/>
                </a:solidFill>
              </a:rPr>
              <a:t>durchaus</a:t>
            </a:r>
            <a:r>
              <a:rPr lang="en-US" dirty="0">
                <a:solidFill>
                  <a:srgbClr val="001155"/>
                </a:solidFill>
              </a:rPr>
              <a:t> </a:t>
            </a:r>
            <a:r>
              <a:rPr lang="en-US" dirty="0" err="1">
                <a:solidFill>
                  <a:srgbClr val="001155"/>
                </a:solidFill>
              </a:rPr>
              <a:t>sinnvoll</a:t>
            </a:r>
            <a:r>
              <a:rPr lang="en-US" dirty="0">
                <a:solidFill>
                  <a:srgbClr val="001155"/>
                </a:solidFill>
              </a:rPr>
              <a:t> </a:t>
            </a:r>
            <a:r>
              <a:rPr lang="en-US" dirty="0" err="1">
                <a:solidFill>
                  <a:srgbClr val="001155"/>
                </a:solidFill>
              </a:rPr>
              <a:t>argumentiert</a:t>
            </a:r>
            <a:r>
              <a:rPr lang="en-US" dirty="0">
                <a:solidFill>
                  <a:srgbClr val="001155"/>
                </a:solidFill>
              </a:rPr>
              <a:t> </a:t>
            </a:r>
            <a:r>
              <a:rPr lang="en-US" dirty="0" err="1" smtClean="0">
                <a:solidFill>
                  <a:srgbClr val="001155"/>
                </a:solidFill>
              </a:rPr>
              <a:t>werden</a:t>
            </a:r>
            <a:r>
              <a:rPr lang="en-US" dirty="0" smtClean="0">
                <a:solidFill>
                  <a:srgbClr val="001155"/>
                </a:solidFill>
              </a:rPr>
              <a:t>, </a:t>
            </a:r>
            <a:r>
              <a:rPr lang="en-US" dirty="0" err="1">
                <a:solidFill>
                  <a:srgbClr val="001155"/>
                </a:solidFill>
              </a:rPr>
              <a:t>dass</a:t>
            </a:r>
            <a:r>
              <a:rPr lang="en-US" dirty="0">
                <a:solidFill>
                  <a:srgbClr val="001155"/>
                </a:solidFill>
              </a:rPr>
              <a:t> </a:t>
            </a:r>
            <a:r>
              <a:rPr lang="en-US" dirty="0" err="1">
                <a:solidFill>
                  <a:srgbClr val="001155"/>
                </a:solidFill>
              </a:rPr>
              <a:t>Besuch</a:t>
            </a:r>
            <a:r>
              <a:rPr lang="en-US" dirty="0">
                <a:solidFill>
                  <a:srgbClr val="001155"/>
                </a:solidFill>
              </a:rPr>
              <a:t> </a:t>
            </a:r>
            <a:r>
              <a:rPr lang="en-US" dirty="0" err="1">
                <a:solidFill>
                  <a:srgbClr val="001155"/>
                </a:solidFill>
              </a:rPr>
              <a:t>davon</a:t>
            </a:r>
            <a:r>
              <a:rPr lang="en-US" dirty="0">
                <a:solidFill>
                  <a:srgbClr val="001155"/>
                </a:solidFill>
              </a:rPr>
              <a:t> </a:t>
            </a:r>
            <a:r>
              <a:rPr lang="en-US" dirty="0" err="1">
                <a:solidFill>
                  <a:srgbClr val="001155"/>
                </a:solidFill>
              </a:rPr>
              <a:t>abhängig</a:t>
            </a:r>
            <a:r>
              <a:rPr lang="en-US" dirty="0">
                <a:solidFill>
                  <a:srgbClr val="001155"/>
                </a:solidFill>
              </a:rPr>
              <a:t> </a:t>
            </a:r>
            <a:r>
              <a:rPr lang="en-US" dirty="0" err="1" smtClean="0">
                <a:solidFill>
                  <a:srgbClr val="001155"/>
                </a:solidFill>
              </a:rPr>
              <a:t>ist</a:t>
            </a:r>
            <a:r>
              <a:rPr lang="en-US" dirty="0" smtClean="0">
                <a:solidFill>
                  <a:srgbClr val="001155"/>
                </a:solidFill>
              </a:rPr>
              <a:t>, </a:t>
            </a:r>
            <a:r>
              <a:rPr lang="en-US" dirty="0">
                <a:solidFill>
                  <a:srgbClr val="001155"/>
                </a:solidFill>
              </a:rPr>
              <a:t>ob </a:t>
            </a:r>
            <a:r>
              <a:rPr lang="en-US" dirty="0" err="1">
                <a:solidFill>
                  <a:srgbClr val="001155"/>
                </a:solidFill>
              </a:rPr>
              <a:t>der</a:t>
            </a:r>
            <a:r>
              <a:rPr lang="en-US" dirty="0">
                <a:solidFill>
                  <a:srgbClr val="001155"/>
                </a:solidFill>
              </a:rPr>
              <a:t> Patient in die Cafeteria </a:t>
            </a:r>
            <a:r>
              <a:rPr lang="en-US" dirty="0" err="1">
                <a:solidFill>
                  <a:srgbClr val="001155"/>
                </a:solidFill>
              </a:rPr>
              <a:t>darf</a:t>
            </a:r>
            <a:r>
              <a:rPr lang="en-US" dirty="0">
                <a:solidFill>
                  <a:srgbClr val="001155"/>
                </a:solidFill>
              </a:rPr>
              <a:t>. </a:t>
            </a:r>
            <a:r>
              <a:rPr lang="en-US" dirty="0" err="1">
                <a:solidFill>
                  <a:srgbClr val="001155"/>
                </a:solidFill>
              </a:rPr>
              <a:t>Genauere</a:t>
            </a:r>
            <a:r>
              <a:rPr lang="en-US" dirty="0">
                <a:solidFill>
                  <a:srgbClr val="001155"/>
                </a:solidFill>
              </a:rPr>
              <a:t> </a:t>
            </a:r>
            <a:r>
              <a:rPr lang="en-US" dirty="0" err="1">
                <a:solidFill>
                  <a:srgbClr val="001155"/>
                </a:solidFill>
              </a:rPr>
              <a:t>Analyse</a:t>
            </a:r>
            <a:r>
              <a:rPr lang="en-US" dirty="0">
                <a:solidFill>
                  <a:srgbClr val="001155"/>
                </a:solidFill>
              </a:rPr>
              <a:t> </a:t>
            </a:r>
            <a:r>
              <a:rPr lang="en-US" dirty="0" err="1">
                <a:solidFill>
                  <a:srgbClr val="001155"/>
                </a:solidFill>
              </a:rPr>
              <a:t>der</a:t>
            </a:r>
            <a:r>
              <a:rPr lang="en-US" dirty="0">
                <a:solidFill>
                  <a:srgbClr val="001155"/>
                </a:solidFill>
              </a:rPr>
              <a:t> </a:t>
            </a:r>
            <a:r>
              <a:rPr lang="en-US" dirty="0" err="1">
                <a:solidFill>
                  <a:srgbClr val="001155"/>
                </a:solidFill>
              </a:rPr>
              <a:t>Regeln</a:t>
            </a:r>
            <a:r>
              <a:rPr lang="en-US" dirty="0">
                <a:solidFill>
                  <a:srgbClr val="001155"/>
                </a:solidFill>
              </a:rPr>
              <a:t> </a:t>
            </a:r>
            <a:r>
              <a:rPr lang="en-US" dirty="0" err="1">
                <a:solidFill>
                  <a:srgbClr val="001155"/>
                </a:solidFill>
              </a:rPr>
              <a:t>zeigt</a:t>
            </a:r>
            <a:r>
              <a:rPr lang="en-US" dirty="0">
                <a:solidFill>
                  <a:srgbClr val="001155"/>
                </a:solidFill>
              </a:rPr>
              <a:t> </a:t>
            </a:r>
            <a:r>
              <a:rPr lang="en-US" dirty="0" err="1" smtClean="0">
                <a:solidFill>
                  <a:srgbClr val="001155"/>
                </a:solidFill>
              </a:rPr>
              <a:t>aber</a:t>
            </a:r>
            <a:r>
              <a:rPr lang="en-US" dirty="0" smtClean="0">
                <a:solidFill>
                  <a:srgbClr val="001155"/>
                </a:solidFill>
              </a:rPr>
              <a:t>, </a:t>
            </a:r>
            <a:r>
              <a:rPr lang="en-US" dirty="0" err="1">
                <a:solidFill>
                  <a:srgbClr val="001155"/>
                </a:solidFill>
              </a:rPr>
              <a:t>dass</a:t>
            </a:r>
            <a:r>
              <a:rPr lang="en-US" dirty="0">
                <a:solidFill>
                  <a:srgbClr val="001155"/>
                </a:solidFill>
              </a:rPr>
              <a:t> </a:t>
            </a:r>
            <a:r>
              <a:rPr lang="en-US" dirty="0" smtClean="0">
                <a:solidFill>
                  <a:srgbClr val="001155"/>
                </a:solidFill>
              </a:rPr>
              <a:t>in </a:t>
            </a:r>
            <a:r>
              <a:rPr lang="en-US" dirty="0" err="1" smtClean="0">
                <a:solidFill>
                  <a:srgbClr val="001155"/>
                </a:solidFill>
              </a:rPr>
              <a:t>diesen</a:t>
            </a:r>
            <a:r>
              <a:rPr lang="en-US" dirty="0" smtClean="0">
                <a:solidFill>
                  <a:srgbClr val="001155"/>
                </a:solidFill>
              </a:rPr>
              <a:t> </a:t>
            </a:r>
            <a:r>
              <a:rPr lang="en-US" dirty="0" err="1" smtClean="0">
                <a:solidFill>
                  <a:srgbClr val="001155"/>
                </a:solidFill>
              </a:rPr>
              <a:t>Regeln</a:t>
            </a:r>
            <a:r>
              <a:rPr lang="en-US" dirty="0" smtClean="0">
                <a:solidFill>
                  <a:srgbClr val="001155"/>
                </a:solidFill>
              </a:rPr>
              <a:t> die </a:t>
            </a:r>
            <a:r>
              <a:rPr lang="en-US" dirty="0" err="1">
                <a:solidFill>
                  <a:srgbClr val="001155"/>
                </a:solidFill>
              </a:rPr>
              <a:t>eigentlich</a:t>
            </a:r>
            <a:r>
              <a:rPr lang="en-US" dirty="0">
                <a:solidFill>
                  <a:srgbClr val="001155"/>
                </a:solidFill>
              </a:rPr>
              <a:t> </a:t>
            </a:r>
            <a:r>
              <a:rPr lang="en-US" dirty="0" err="1">
                <a:solidFill>
                  <a:srgbClr val="001155"/>
                </a:solidFill>
              </a:rPr>
              <a:t>entscheidenden</a:t>
            </a:r>
            <a:r>
              <a:rPr lang="en-US" dirty="0">
                <a:solidFill>
                  <a:srgbClr val="001155"/>
                </a:solidFill>
              </a:rPr>
              <a:t> </a:t>
            </a:r>
            <a:r>
              <a:rPr lang="en-US" dirty="0" err="1">
                <a:solidFill>
                  <a:srgbClr val="001155"/>
                </a:solidFill>
              </a:rPr>
              <a:t>Faktoren</a:t>
            </a:r>
            <a:r>
              <a:rPr lang="en-US" dirty="0">
                <a:solidFill>
                  <a:srgbClr val="001155"/>
                </a:solidFill>
              </a:rPr>
              <a:t> </a:t>
            </a:r>
            <a:r>
              <a:rPr lang="en-US" dirty="0" err="1">
                <a:solidFill>
                  <a:srgbClr val="001155"/>
                </a:solidFill>
              </a:rPr>
              <a:t>Fieber</a:t>
            </a:r>
            <a:r>
              <a:rPr lang="en-US" dirty="0">
                <a:solidFill>
                  <a:srgbClr val="001155"/>
                </a:solidFill>
              </a:rPr>
              <a:t> und die </a:t>
            </a:r>
            <a:r>
              <a:rPr lang="en-US" dirty="0" err="1">
                <a:solidFill>
                  <a:srgbClr val="001155"/>
                </a:solidFill>
              </a:rPr>
              <a:t>ansteckende</a:t>
            </a:r>
            <a:r>
              <a:rPr lang="en-US" dirty="0">
                <a:solidFill>
                  <a:srgbClr val="001155"/>
                </a:solidFill>
              </a:rPr>
              <a:t> </a:t>
            </a:r>
            <a:r>
              <a:rPr lang="en-US" dirty="0" err="1">
                <a:solidFill>
                  <a:srgbClr val="001155"/>
                </a:solidFill>
              </a:rPr>
              <a:t>Krankheit</a:t>
            </a:r>
            <a:r>
              <a:rPr lang="en-US" dirty="0">
                <a:solidFill>
                  <a:srgbClr val="001155"/>
                </a:solidFill>
              </a:rPr>
              <a:t> </a:t>
            </a:r>
            <a:r>
              <a:rPr lang="en-US" dirty="0" err="1">
                <a:solidFill>
                  <a:srgbClr val="001155"/>
                </a:solidFill>
              </a:rPr>
              <a:t>ist</a:t>
            </a:r>
            <a:r>
              <a:rPr lang="en-US" dirty="0">
                <a:solidFill>
                  <a:srgbClr val="001155"/>
                </a:solidFill>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4"/>
          <p:cNvSpPr>
            <a:spLocks noGrp="1" noChangeArrowheads="1"/>
          </p:cNvSpPr>
          <p:nvPr>
            <p:ph type="title"/>
          </p:nvPr>
        </p:nvSpPr>
        <p:spPr/>
        <p:txBody>
          <a:bodyPr/>
          <a:lstStyle/>
          <a:p>
            <a:r>
              <a:rPr lang="de-CH"/>
              <a:t>Kombinierung von Subvariablen</a:t>
            </a:r>
          </a:p>
        </p:txBody>
      </p:sp>
      <p:pic>
        <p:nvPicPr>
          <p:cNvPr id="4864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0213"/>
            <a:ext cx="8767763" cy="2582862"/>
          </a:xfrm>
          <a:prstGeom prst="rect">
            <a:avLst/>
          </a:prstGeom>
          <a:noFill/>
          <a:extLst>
            <a:ext uri="{909E8E84-426E-40DD-AFC4-6F175D3DCCD1}">
              <a14:hiddenFill xmlns:a14="http://schemas.microsoft.com/office/drawing/2010/main">
                <a:solidFill>
                  <a:srgbClr val="FFFFFF"/>
                </a:solidFill>
              </a14:hiddenFill>
            </a:ext>
          </a:extLst>
        </p:spPr>
      </p:pic>
      <p:pic>
        <p:nvPicPr>
          <p:cNvPr id="4864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968500"/>
            <a:ext cx="2298700" cy="2366963"/>
          </a:xfrm>
          <a:prstGeom prst="rect">
            <a:avLst/>
          </a:prstGeom>
          <a:noFill/>
          <a:extLst>
            <a:ext uri="{909E8E84-426E-40DD-AFC4-6F175D3DCCD1}">
              <a14:hiddenFill xmlns:a14="http://schemas.microsoft.com/office/drawing/2010/main">
                <a:solidFill>
                  <a:srgbClr val="FFFFFF"/>
                </a:solidFill>
              </a14:hiddenFill>
            </a:ext>
          </a:extLst>
        </p:spPr>
      </p:pic>
      <p:sp>
        <p:nvSpPr>
          <p:cNvPr id="486407" name="Rectangle 7"/>
          <p:cNvSpPr>
            <a:spLocks noChangeArrowheads="1"/>
          </p:cNvSpPr>
          <p:nvPr/>
        </p:nvSpPr>
        <p:spPr bwMode="auto">
          <a:xfrm>
            <a:off x="571472" y="4652963"/>
            <a:ext cx="821537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a:lnSpc>
                <a:spcPct val="95000"/>
              </a:lnSpc>
              <a:spcBef>
                <a:spcPct val="0"/>
              </a:spcBef>
              <a:buClr>
                <a:srgbClr val="001155"/>
              </a:buClr>
            </a:pPr>
            <a:r>
              <a:rPr lang="en-US" dirty="0" err="1">
                <a:solidFill>
                  <a:srgbClr val="001155"/>
                </a:solidFill>
              </a:rPr>
              <a:t>Für</a:t>
            </a:r>
            <a:r>
              <a:rPr lang="en-US" dirty="0">
                <a:solidFill>
                  <a:srgbClr val="001155"/>
                </a:solidFill>
              </a:rPr>
              <a:t> die </a:t>
            </a:r>
            <a:r>
              <a:rPr lang="en-US" dirty="0" err="1" smtClean="0">
                <a:solidFill>
                  <a:srgbClr val="001155"/>
                </a:solidFill>
              </a:rPr>
              <a:t>Entscheidung</a:t>
            </a:r>
            <a:r>
              <a:rPr lang="en-US" dirty="0" smtClean="0">
                <a:solidFill>
                  <a:srgbClr val="001155"/>
                </a:solidFill>
              </a:rPr>
              <a:t>, </a:t>
            </a:r>
            <a:r>
              <a:rPr lang="en-US" dirty="0">
                <a:solidFill>
                  <a:srgbClr val="001155"/>
                </a:solidFill>
              </a:rPr>
              <a:t>ob </a:t>
            </a:r>
            <a:r>
              <a:rPr lang="en-US" dirty="0" err="1">
                <a:solidFill>
                  <a:srgbClr val="001155"/>
                </a:solidFill>
              </a:rPr>
              <a:t>der</a:t>
            </a:r>
            <a:r>
              <a:rPr lang="en-US" dirty="0">
                <a:solidFill>
                  <a:srgbClr val="001155"/>
                </a:solidFill>
              </a:rPr>
              <a:t> Patient </a:t>
            </a:r>
            <a:r>
              <a:rPr lang="en-US" dirty="0" err="1">
                <a:solidFill>
                  <a:srgbClr val="001155"/>
                </a:solidFill>
              </a:rPr>
              <a:t>Besucher</a:t>
            </a:r>
            <a:r>
              <a:rPr lang="en-US" dirty="0">
                <a:solidFill>
                  <a:srgbClr val="001155"/>
                </a:solidFill>
              </a:rPr>
              <a:t> </a:t>
            </a:r>
            <a:r>
              <a:rPr lang="en-US" dirty="0" err="1">
                <a:solidFill>
                  <a:srgbClr val="001155"/>
                </a:solidFill>
              </a:rPr>
              <a:t>empfangen</a:t>
            </a:r>
            <a:r>
              <a:rPr lang="en-US" dirty="0">
                <a:solidFill>
                  <a:srgbClr val="001155"/>
                </a:solidFill>
              </a:rPr>
              <a:t> </a:t>
            </a:r>
            <a:r>
              <a:rPr lang="en-US" dirty="0" err="1">
                <a:solidFill>
                  <a:srgbClr val="001155"/>
                </a:solidFill>
              </a:rPr>
              <a:t>darf</a:t>
            </a:r>
            <a:r>
              <a:rPr lang="en-US" dirty="0">
                <a:solidFill>
                  <a:srgbClr val="001155"/>
                </a:solidFill>
              </a:rPr>
              <a:t> </a:t>
            </a:r>
            <a:r>
              <a:rPr lang="en-US" dirty="0" err="1">
                <a:solidFill>
                  <a:srgbClr val="001155"/>
                </a:solidFill>
              </a:rPr>
              <a:t>oder</a:t>
            </a:r>
            <a:r>
              <a:rPr lang="en-US" dirty="0">
                <a:solidFill>
                  <a:srgbClr val="001155"/>
                </a:solidFill>
              </a:rPr>
              <a:t> </a:t>
            </a:r>
            <a:r>
              <a:rPr lang="en-US" dirty="0" err="1" smtClean="0">
                <a:solidFill>
                  <a:srgbClr val="001155"/>
                </a:solidFill>
              </a:rPr>
              <a:t>nicht</a:t>
            </a:r>
            <a:r>
              <a:rPr lang="en-US" dirty="0" smtClean="0">
                <a:solidFill>
                  <a:srgbClr val="001155"/>
                </a:solidFill>
              </a:rPr>
              <a:t>, </a:t>
            </a:r>
            <a:r>
              <a:rPr lang="en-US" dirty="0" err="1">
                <a:solidFill>
                  <a:srgbClr val="001155"/>
                </a:solidFill>
              </a:rPr>
              <a:t>spielt</a:t>
            </a:r>
            <a:r>
              <a:rPr lang="en-US" dirty="0">
                <a:solidFill>
                  <a:srgbClr val="001155"/>
                </a:solidFill>
              </a:rPr>
              <a:t> </a:t>
            </a:r>
            <a:r>
              <a:rPr lang="en-US" dirty="0" err="1">
                <a:solidFill>
                  <a:srgbClr val="001155"/>
                </a:solidFill>
              </a:rPr>
              <a:t>nicht</a:t>
            </a:r>
            <a:r>
              <a:rPr lang="en-US" dirty="0">
                <a:solidFill>
                  <a:srgbClr val="001155"/>
                </a:solidFill>
              </a:rPr>
              <a:t> die Art </a:t>
            </a:r>
            <a:r>
              <a:rPr lang="en-US" dirty="0" err="1">
                <a:solidFill>
                  <a:srgbClr val="001155"/>
                </a:solidFill>
              </a:rPr>
              <a:t>der</a:t>
            </a:r>
            <a:r>
              <a:rPr lang="en-US" dirty="0">
                <a:solidFill>
                  <a:srgbClr val="001155"/>
                </a:solidFill>
              </a:rPr>
              <a:t> </a:t>
            </a:r>
            <a:r>
              <a:rPr lang="en-US" dirty="0" err="1">
                <a:solidFill>
                  <a:srgbClr val="001155"/>
                </a:solidFill>
              </a:rPr>
              <a:t>Infektionsübertragung</a:t>
            </a:r>
            <a:r>
              <a:rPr lang="en-US" dirty="0">
                <a:solidFill>
                  <a:srgbClr val="001155"/>
                </a:solidFill>
              </a:rPr>
              <a:t> </a:t>
            </a:r>
            <a:r>
              <a:rPr lang="en-US" dirty="0" err="1">
                <a:solidFill>
                  <a:srgbClr val="001155"/>
                </a:solidFill>
              </a:rPr>
              <a:t>eine</a:t>
            </a:r>
            <a:r>
              <a:rPr lang="en-US" dirty="0">
                <a:solidFill>
                  <a:srgbClr val="001155"/>
                </a:solidFill>
              </a:rPr>
              <a:t> </a:t>
            </a:r>
            <a:r>
              <a:rPr lang="en-US" dirty="0" err="1" smtClean="0">
                <a:solidFill>
                  <a:srgbClr val="001155"/>
                </a:solidFill>
              </a:rPr>
              <a:t>Rolle</a:t>
            </a:r>
            <a:r>
              <a:rPr lang="en-US" dirty="0" smtClean="0">
                <a:solidFill>
                  <a:srgbClr val="001155"/>
                </a:solidFill>
              </a:rPr>
              <a:t>, </a:t>
            </a:r>
            <a:r>
              <a:rPr lang="en-US" dirty="0" err="1">
                <a:solidFill>
                  <a:srgbClr val="001155"/>
                </a:solidFill>
              </a:rPr>
              <a:t>sondern</a:t>
            </a:r>
            <a:r>
              <a:rPr lang="en-US" dirty="0">
                <a:solidFill>
                  <a:srgbClr val="001155"/>
                </a:solidFill>
              </a:rPr>
              <a:t> </a:t>
            </a:r>
            <a:r>
              <a:rPr lang="en-US" dirty="0" err="1" smtClean="0">
                <a:solidFill>
                  <a:srgbClr val="001155"/>
                </a:solidFill>
              </a:rPr>
              <a:t>einzig</a:t>
            </a:r>
            <a:r>
              <a:rPr lang="en-US" dirty="0" smtClean="0">
                <a:solidFill>
                  <a:srgbClr val="001155"/>
                </a:solidFill>
              </a:rPr>
              <a:t>, </a:t>
            </a:r>
            <a:r>
              <a:rPr lang="en-US" dirty="0">
                <a:solidFill>
                  <a:srgbClr val="001155"/>
                </a:solidFill>
              </a:rPr>
              <a:t>ob </a:t>
            </a:r>
            <a:r>
              <a:rPr lang="en-US" dirty="0" err="1">
                <a:solidFill>
                  <a:srgbClr val="001155"/>
                </a:solidFill>
              </a:rPr>
              <a:t>der</a:t>
            </a:r>
            <a:r>
              <a:rPr lang="en-US" dirty="0">
                <a:solidFill>
                  <a:srgbClr val="001155"/>
                </a:solidFill>
              </a:rPr>
              <a:t> Patient die </a:t>
            </a:r>
            <a:r>
              <a:rPr lang="en-US" dirty="0" err="1">
                <a:solidFill>
                  <a:srgbClr val="001155"/>
                </a:solidFill>
              </a:rPr>
              <a:t>Krankheit</a:t>
            </a:r>
            <a:r>
              <a:rPr lang="en-US" dirty="0">
                <a:solidFill>
                  <a:srgbClr val="001155"/>
                </a:solidFill>
              </a:rPr>
              <a:t> </a:t>
            </a:r>
            <a:r>
              <a:rPr lang="en-US" dirty="0" err="1">
                <a:solidFill>
                  <a:srgbClr val="001155"/>
                </a:solidFill>
              </a:rPr>
              <a:t>bei</a:t>
            </a:r>
            <a:r>
              <a:rPr lang="en-US" dirty="0">
                <a:solidFill>
                  <a:srgbClr val="001155"/>
                </a:solidFill>
              </a:rPr>
              <a:t> </a:t>
            </a:r>
            <a:r>
              <a:rPr lang="en-US" dirty="0" err="1">
                <a:solidFill>
                  <a:srgbClr val="001155"/>
                </a:solidFill>
              </a:rPr>
              <a:t>einem</a:t>
            </a:r>
            <a:r>
              <a:rPr lang="en-US" dirty="0">
                <a:solidFill>
                  <a:srgbClr val="001155"/>
                </a:solidFill>
              </a:rPr>
              <a:t> </a:t>
            </a:r>
            <a:r>
              <a:rPr lang="en-US" dirty="0" err="1">
                <a:solidFill>
                  <a:srgbClr val="001155"/>
                </a:solidFill>
              </a:rPr>
              <a:t>Besuch</a:t>
            </a:r>
            <a:r>
              <a:rPr lang="en-US" dirty="0">
                <a:solidFill>
                  <a:srgbClr val="001155"/>
                </a:solidFill>
              </a:rPr>
              <a:t> auf den </a:t>
            </a:r>
            <a:r>
              <a:rPr lang="en-US" dirty="0" err="1">
                <a:solidFill>
                  <a:srgbClr val="001155"/>
                </a:solidFill>
              </a:rPr>
              <a:t>Besucher</a:t>
            </a:r>
            <a:r>
              <a:rPr lang="en-US" dirty="0">
                <a:solidFill>
                  <a:srgbClr val="001155"/>
                </a:solidFill>
              </a:rPr>
              <a:t> </a:t>
            </a:r>
            <a:r>
              <a:rPr lang="en-US" dirty="0" err="1">
                <a:solidFill>
                  <a:srgbClr val="001155"/>
                </a:solidFill>
              </a:rPr>
              <a:t>übertragen</a:t>
            </a:r>
            <a:r>
              <a:rPr lang="en-US" dirty="0">
                <a:solidFill>
                  <a:srgbClr val="001155"/>
                </a:solidFill>
              </a:rPr>
              <a:t> </a:t>
            </a:r>
            <a:r>
              <a:rPr lang="en-US" dirty="0" err="1">
                <a:solidFill>
                  <a:srgbClr val="001155"/>
                </a:solidFill>
              </a:rPr>
              <a:t>kann</a:t>
            </a:r>
            <a:r>
              <a:rPr lang="en-US" dirty="0">
                <a:solidFill>
                  <a:srgbClr val="001155"/>
                </a:solidFill>
              </a:rPr>
              <a:t>. </a:t>
            </a:r>
            <a:r>
              <a:rPr lang="en-US" dirty="0" err="1">
                <a:solidFill>
                  <a:srgbClr val="001155"/>
                </a:solidFill>
              </a:rPr>
              <a:t>D.h</a:t>
            </a:r>
            <a:r>
              <a:rPr lang="en-US" dirty="0">
                <a:solidFill>
                  <a:srgbClr val="001155"/>
                </a:solidFill>
              </a:rPr>
              <a:t>. die </a:t>
            </a:r>
            <a:r>
              <a:rPr lang="en-US" dirty="0" err="1">
                <a:solidFill>
                  <a:srgbClr val="001155"/>
                </a:solidFill>
              </a:rPr>
              <a:t>konkrete</a:t>
            </a:r>
            <a:r>
              <a:rPr lang="en-US" dirty="0">
                <a:solidFill>
                  <a:srgbClr val="001155"/>
                </a:solidFill>
              </a:rPr>
              <a:t> </a:t>
            </a:r>
            <a:r>
              <a:rPr lang="en-US" dirty="0" err="1">
                <a:solidFill>
                  <a:srgbClr val="001155"/>
                </a:solidFill>
              </a:rPr>
              <a:t>Übertragunsart</a:t>
            </a:r>
            <a:r>
              <a:rPr lang="en-US" dirty="0">
                <a:solidFill>
                  <a:srgbClr val="001155"/>
                </a:solidFill>
              </a:rPr>
              <a:t> </a:t>
            </a:r>
            <a:r>
              <a:rPr lang="en-US" dirty="0" err="1">
                <a:solidFill>
                  <a:srgbClr val="001155"/>
                </a:solidFill>
              </a:rPr>
              <a:t>spielt</a:t>
            </a:r>
            <a:r>
              <a:rPr lang="en-US" dirty="0">
                <a:solidFill>
                  <a:srgbClr val="001155"/>
                </a:solidFill>
              </a:rPr>
              <a:t> </a:t>
            </a:r>
            <a:r>
              <a:rPr lang="en-US" dirty="0" err="1">
                <a:solidFill>
                  <a:srgbClr val="001155"/>
                </a:solidFill>
              </a:rPr>
              <a:t>bei</a:t>
            </a:r>
            <a:r>
              <a:rPr lang="en-US" dirty="0">
                <a:solidFill>
                  <a:srgbClr val="001155"/>
                </a:solidFill>
              </a:rPr>
              <a:t> </a:t>
            </a:r>
            <a:r>
              <a:rPr lang="en-US" dirty="0" err="1">
                <a:solidFill>
                  <a:srgbClr val="001155"/>
                </a:solidFill>
              </a:rPr>
              <a:t>der</a:t>
            </a:r>
            <a:r>
              <a:rPr lang="en-US" dirty="0">
                <a:solidFill>
                  <a:srgbClr val="001155"/>
                </a:solidFill>
              </a:rPr>
              <a:t> </a:t>
            </a:r>
            <a:r>
              <a:rPr lang="en-US" dirty="0" err="1">
                <a:solidFill>
                  <a:srgbClr val="001155"/>
                </a:solidFill>
              </a:rPr>
              <a:t>Entscheidung</a:t>
            </a:r>
            <a:r>
              <a:rPr lang="en-US" dirty="0">
                <a:solidFill>
                  <a:srgbClr val="001155"/>
                </a:solidFill>
              </a:rPr>
              <a:t> </a:t>
            </a:r>
            <a:r>
              <a:rPr lang="en-US" dirty="0" err="1">
                <a:solidFill>
                  <a:srgbClr val="001155"/>
                </a:solidFill>
              </a:rPr>
              <a:t>keine</a:t>
            </a:r>
            <a:r>
              <a:rPr lang="en-US" dirty="0">
                <a:solidFill>
                  <a:srgbClr val="001155"/>
                </a:solidFill>
              </a:rPr>
              <a:t> </a:t>
            </a:r>
            <a:r>
              <a:rPr lang="en-US" dirty="0" err="1">
                <a:solidFill>
                  <a:srgbClr val="001155"/>
                </a:solidFill>
              </a:rPr>
              <a:t>Rolle</a:t>
            </a:r>
            <a:r>
              <a:rPr lang="en-US" dirty="0">
                <a:solidFill>
                  <a:srgbClr val="001155"/>
                </a:solidFill>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AutoShape 2"/>
          <p:cNvSpPr>
            <a:spLocks noChangeArrowheads="1"/>
          </p:cNvSpPr>
          <p:nvPr/>
        </p:nvSpPr>
        <p:spPr bwMode="auto">
          <a:xfrm>
            <a:off x="395288" y="4303724"/>
            <a:ext cx="8248678" cy="720725"/>
          </a:xfrm>
          <a:prstGeom prst="roundRect">
            <a:avLst>
              <a:gd name="adj" fmla="val 16667"/>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177800" algn="ctr"/>
            <a:endParaRPr lang="de-CH">
              <a:solidFill>
                <a:schemeClr val="bg1"/>
              </a:solidFill>
            </a:endParaRPr>
          </a:p>
        </p:txBody>
      </p:sp>
      <p:sp>
        <p:nvSpPr>
          <p:cNvPr id="388099" name="Rectangle 3"/>
          <p:cNvSpPr>
            <a:spLocks noGrp="1" noChangeArrowheads="1"/>
          </p:cNvSpPr>
          <p:nvPr>
            <p:ph type="title"/>
          </p:nvPr>
        </p:nvSpPr>
        <p:spPr/>
        <p:txBody>
          <a:bodyPr/>
          <a:lstStyle/>
          <a:p>
            <a:r>
              <a:rPr lang="de-CH"/>
              <a:t>Inhalt</a:t>
            </a:r>
          </a:p>
        </p:txBody>
      </p:sp>
      <p:sp>
        <p:nvSpPr>
          <p:cNvPr id="388100" name="Rectangle 4"/>
          <p:cNvSpPr>
            <a:spLocks noGrp="1" noChangeArrowheads="1"/>
          </p:cNvSpPr>
          <p:nvPr>
            <p:ph idx="1"/>
          </p:nvPr>
        </p:nvSpPr>
        <p:spPr/>
        <p:txBody>
          <a:bodyPr/>
          <a:lstStyle/>
          <a:p>
            <a:pPr>
              <a:lnSpc>
                <a:spcPct val="160000"/>
              </a:lnSpc>
              <a:buFont typeface="Wingdings" pitchFamily="2" charset="2"/>
              <a:buNone/>
            </a:pPr>
            <a:r>
              <a:rPr lang="de-CH" sz="3200" dirty="0"/>
              <a:t>Motivation</a:t>
            </a:r>
          </a:p>
          <a:p>
            <a:pPr>
              <a:lnSpc>
                <a:spcPct val="160000"/>
              </a:lnSpc>
              <a:buFont typeface="Wingdings" pitchFamily="2" charset="2"/>
              <a:buNone/>
            </a:pPr>
            <a:r>
              <a:rPr lang="de-CH" sz="3200" dirty="0"/>
              <a:t>Anwendungsbereich</a:t>
            </a:r>
          </a:p>
          <a:p>
            <a:pPr>
              <a:lnSpc>
                <a:spcPct val="160000"/>
              </a:lnSpc>
              <a:buFont typeface="Wingdings" pitchFamily="2" charset="2"/>
              <a:buNone/>
            </a:pPr>
            <a:r>
              <a:rPr lang="de-CH" sz="3200" dirty="0"/>
              <a:t>Modellierung</a:t>
            </a:r>
          </a:p>
          <a:p>
            <a:pPr>
              <a:lnSpc>
                <a:spcPct val="160000"/>
              </a:lnSpc>
              <a:buFont typeface="Wingdings" pitchFamily="2" charset="2"/>
              <a:buNone/>
            </a:pPr>
            <a:r>
              <a:rPr lang="de-CH" sz="3200" dirty="0" smtClean="0">
                <a:solidFill>
                  <a:schemeClr val="bg1"/>
                </a:solidFill>
              </a:rPr>
              <a:t>Beispiele</a:t>
            </a:r>
            <a:endParaRPr lang="de-CH" sz="3200" dirty="0">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de-CH" dirty="0"/>
              <a:t>Beispiel</a:t>
            </a:r>
            <a:br>
              <a:rPr lang="de-CH" dirty="0"/>
            </a:br>
            <a:r>
              <a:rPr lang="de-CH" sz="1600" dirty="0"/>
              <a:t>http://</a:t>
            </a:r>
            <a:r>
              <a:rPr lang="de-CH" sz="1600" dirty="0" smtClean="0"/>
              <a:t>swt.cs.tu-berlin.de/lehre/mwsp/ws0607/ausarbeitungen/Ausarbeitung-10.pdf</a:t>
            </a:r>
            <a:endParaRPr lang="de-CH" sz="1600" dirty="0"/>
          </a:p>
        </p:txBody>
      </p:sp>
      <p:pic>
        <p:nvPicPr>
          <p:cNvPr id="3471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411" y="1785926"/>
            <a:ext cx="8532077" cy="35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Rectangle 4"/>
          <p:cNvSpPr>
            <a:spLocks noGrp="1" noChangeArrowheads="1"/>
          </p:cNvSpPr>
          <p:nvPr>
            <p:ph type="title"/>
          </p:nvPr>
        </p:nvSpPr>
        <p:spPr/>
        <p:txBody>
          <a:bodyPr>
            <a:normAutofit fontScale="90000"/>
          </a:bodyPr>
          <a:lstStyle/>
          <a:p>
            <a:r>
              <a:rPr lang="de-CH" dirty="0" smtClean="0"/>
              <a:t>Ein Weg zu Entscheidungstabellen</a:t>
            </a:r>
            <a:br>
              <a:rPr lang="de-CH" dirty="0" smtClean="0"/>
            </a:br>
            <a:r>
              <a:rPr lang="de-CH" dirty="0" smtClean="0"/>
              <a:t>Tabellen plus diverse Erklärungen…</a:t>
            </a:r>
            <a:endParaRPr lang="de-CH" dirty="0"/>
          </a:p>
        </p:txBody>
      </p:sp>
      <p:pic>
        <p:nvPicPr>
          <p:cNvPr id="357917" name="Picture 15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484313"/>
            <a:ext cx="6121400" cy="4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57951" name="Group 1599"/>
          <p:cNvGraphicFramePr>
            <a:graphicFrameLocks noGrp="1"/>
          </p:cNvGraphicFramePr>
          <p:nvPr>
            <p:extLst>
              <p:ext uri="{D42A27DB-BD31-4B8C-83A1-F6EECF244321}">
                <p14:modId xmlns:p14="http://schemas.microsoft.com/office/powerpoint/2010/main" val="3669036582"/>
              </p:ext>
            </p:extLst>
          </p:nvPr>
        </p:nvGraphicFramePr>
        <p:xfrm>
          <a:off x="1403350" y="3213100"/>
          <a:ext cx="7596188" cy="3444240"/>
        </p:xfrm>
        <a:graphic>
          <a:graphicData uri="http://schemas.openxmlformats.org/drawingml/2006/table">
            <a:tbl>
              <a:tblPr/>
              <a:tblGrid>
                <a:gridCol w="1079500"/>
                <a:gridCol w="6516688"/>
              </a:tblGrid>
              <a:tr h="2378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16 All-IP CR248 - Erweiterung P-</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Stack</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 N-</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Stack</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Weiche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Selfcare</a:t>
                      </a:r>
                      <a:endParaRPr kumimoji="0" lang="de-CH"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Die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eOrders</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N-/P-</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Stack</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Weiche in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eOrders</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muss für den Bereich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Selfcare</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wie folgt funktionieren:</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Bei einer Casa Trio Bestellung auf einen neuen Anschluss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Activation</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muss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eOrders</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den Kunden direkt auf den N-</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Stack</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weiterleiten</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Bei einer Casa Trio Bestellung auf einen bestehenden Anschluss (Adoption) muss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eOrders</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den Kunden durch die Weiche schicken.</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Innerhalb der Weise muss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eOrders</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die folgenden Punkte überprüfen:</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All-IP spezifischer LQS Check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Tibco</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ob der Kunde mindestens 15'000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KBit</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/s Downstream hat</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Die Kundensprache dem oder der entsprechend im Konfigurationsfile hinterlegten zugelassenen Sprachen entspricht</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Der N-</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Stack</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Routing Zähler die im Konfigurationsfile angegebene Grenze nicht überschritten hat</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Der Service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ValidateAdoption</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von OMS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true</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zurückliefert</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Sind alle die oben erwähnten Kriterien in der Gesamtheit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true</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dann muss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eOrders</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den Kunden im Falle einer Adoption auf den N-</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Stack</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Routen.</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Ist die Gesamtaussage der oben erwähnten Kriterien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false</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dann muss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eOrders</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den Kunden auf dem P-</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Stack</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mit Casa Trio bedienen.</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Zusatzbedingung:</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Ist der Kunde auf der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Whitelist</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(Profil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eOrders</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Selfcare</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-test) aufgeschaltet, so erfolgt das Routing im Falle einer Adoption ohne Weichenprüfung auf den N-</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Stack</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Zusatzhinweis für LQS Check:</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Für All-IP Release 1.1 (Mai 2010) gilt, dass der LQS Check über den bestehenden LQS-Service aufgerufen wird. Kein LQS Check über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Tibco</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a:t>
                      </a:r>
                      <a:endParaRPr kumimoji="0" lang="de-CH" sz="1000" b="0" i="0" u="none" strike="noStrike" cap="none" normalizeH="0" baseline="0" dirty="0" smtClean="0">
                        <a:ln>
                          <a:noFill/>
                        </a:ln>
                        <a:solidFill>
                          <a:schemeClr val="tx1"/>
                        </a:solidFill>
                        <a:effectLst/>
                        <a:latin typeface="TheSans Swisscom"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Für All-IP Release &gt; Mai 2010 gilt, dass der LQS Check über den </a:t>
                      </a:r>
                      <a:r>
                        <a:rPr kumimoji="0" lang="de-CH" sz="1000" b="0" i="0" u="none" strike="noStrike" cap="none" normalizeH="0" baseline="0" dirty="0" err="1" smtClean="0">
                          <a:ln>
                            <a:noFill/>
                          </a:ln>
                          <a:solidFill>
                            <a:schemeClr val="tx1"/>
                          </a:solidFill>
                          <a:effectLst/>
                          <a:latin typeface="Frutiger 45 Light" pitchFamily="34" charset="0"/>
                          <a:cs typeface="Times New Roman" pitchFamily="18" charset="0"/>
                        </a:rPr>
                        <a:t>Tibco</a:t>
                      </a:r>
                      <a:r>
                        <a:rPr kumimoji="0" lang="de-CH" sz="1000" b="0" i="0" u="none" strike="noStrike" cap="none" normalizeH="0" baseline="0" dirty="0" smtClean="0">
                          <a:ln>
                            <a:noFill/>
                          </a:ln>
                          <a:solidFill>
                            <a:schemeClr val="tx1"/>
                          </a:solidFill>
                          <a:effectLst/>
                          <a:latin typeface="Frutiger 45 Light" pitchFamily="34" charset="0"/>
                          <a:cs typeface="Times New Roman" pitchFamily="18" charset="0"/>
                        </a:rPr>
                        <a:t> LQS-Service aufgerufen werden muss.</a:t>
                      </a:r>
                      <a:endParaRPr kumimoji="0" lang="de-CH"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57960" name="Text Box 1608"/>
          <p:cNvSpPr txBox="1">
            <a:spLocks noChangeArrowheads="1"/>
          </p:cNvSpPr>
          <p:nvPr/>
        </p:nvSpPr>
        <p:spPr bwMode="auto">
          <a:xfrm rot="19800000">
            <a:off x="2206215" y="4354095"/>
            <a:ext cx="6726323" cy="579437"/>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1778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de-CH" sz="3200" b="1" dirty="0">
                <a:solidFill>
                  <a:schemeClr val="folHlink"/>
                </a:solidFill>
                <a:latin typeface="TheSans Swisscom" pitchFamily="34" charset="0"/>
              </a:rPr>
              <a:t>Nur ein Auszug der Spezifikation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Beispiel</a:t>
            </a:r>
            <a:br>
              <a:rPr lang="de-CH" dirty="0" smtClean="0"/>
            </a:br>
            <a:r>
              <a:rPr lang="de-CH" sz="1800" dirty="0" smtClean="0"/>
              <a:t>https</a:t>
            </a:r>
            <a:r>
              <a:rPr lang="de-CH" sz="1800" dirty="0"/>
              <a:t>://files.ifi.uzh.ch/rerg/amadeus/teaching/courses/infII_ss06/inf_II_kapitel_05.pdf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91" y="1628800"/>
            <a:ext cx="827304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777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4100" dirty="0">
                <a:solidFill>
                  <a:srgbClr val="F0AD00">
                    <a:satMod val="150000"/>
                  </a:srgbClr>
                </a:solidFill>
              </a:rPr>
              <a:t>Beispiel</a:t>
            </a:r>
            <a:br>
              <a:rPr lang="de-CH" sz="4100" dirty="0">
                <a:solidFill>
                  <a:srgbClr val="F0AD00">
                    <a:satMod val="150000"/>
                  </a:srgbClr>
                </a:solidFill>
              </a:rPr>
            </a:br>
            <a:r>
              <a:rPr lang="de-CH" sz="1600" dirty="0">
                <a:solidFill>
                  <a:srgbClr val="F0AD00">
                    <a:satMod val="150000"/>
                  </a:srgbClr>
                </a:solidFill>
              </a:rPr>
              <a:t>https://files.ifi.uzh.ch/rerg/amadeus/teaching/courses/infII_ss06/inf_II_kapitel_05.pdf</a:t>
            </a:r>
            <a:endParaRPr lang="de-CH"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24000"/>
            <a:ext cx="84963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366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de-CH" dirty="0"/>
              <a:t>Beispiel</a:t>
            </a:r>
            <a:br>
              <a:rPr lang="de-CH" dirty="0"/>
            </a:br>
            <a:r>
              <a:rPr lang="de-CH" sz="1400" dirty="0"/>
              <a:t>http://</a:t>
            </a:r>
            <a:r>
              <a:rPr lang="de-CH" sz="1400" dirty="0" smtClean="0"/>
              <a:t>www.trautwein.fh-aachen.de/Download/SWE/SWE_Ausarbeitungen_WS2010/A_Entscheidungstabellen_2010.pdf</a:t>
            </a:r>
            <a:endParaRPr lang="de-CH" sz="1400" dirty="0"/>
          </a:p>
        </p:txBody>
      </p:sp>
      <p:pic>
        <p:nvPicPr>
          <p:cNvPr id="3491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1571625"/>
            <a:ext cx="893445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de-CH" dirty="0"/>
              <a:t>Beispiel</a:t>
            </a:r>
            <a:br>
              <a:rPr lang="de-CH" dirty="0"/>
            </a:br>
            <a:r>
              <a:rPr lang="de-CH" sz="1600" dirty="0"/>
              <a:t>http://</a:t>
            </a:r>
            <a:r>
              <a:rPr lang="de-CH" sz="1600" dirty="0" smtClean="0"/>
              <a:t>ti.uni-due.de/ti/de/education/teaching/ss10/pet/download/Vorlesung%202.pdf</a:t>
            </a:r>
            <a:endParaRPr lang="de-CH" sz="1600" dirty="0"/>
          </a:p>
        </p:txBody>
      </p:sp>
      <p:pic>
        <p:nvPicPr>
          <p:cNvPr id="3502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525587"/>
            <a:ext cx="7089775" cy="533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de-CH" dirty="0"/>
              <a:t>Beispiel</a:t>
            </a:r>
            <a:br>
              <a:rPr lang="de-CH" dirty="0"/>
            </a:br>
            <a:r>
              <a:rPr lang="de-CH" sz="1600" dirty="0"/>
              <a:t>http://</a:t>
            </a:r>
            <a:r>
              <a:rPr lang="de-CH" sz="1600" dirty="0" smtClean="0"/>
              <a:t>en.wikipedia.org/wiki/Decision_table</a:t>
            </a:r>
            <a:endParaRPr lang="de-CH" sz="1600" dirty="0"/>
          </a:p>
        </p:txBody>
      </p:sp>
      <p:pic>
        <p:nvPicPr>
          <p:cNvPr id="3512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1571611"/>
            <a:ext cx="7858180" cy="521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fontScale="90000"/>
          </a:bodyPr>
          <a:lstStyle/>
          <a:p>
            <a:r>
              <a:rPr lang="de-CH" dirty="0" smtClean="0"/>
              <a:t>Ein Weg zu </a:t>
            </a:r>
            <a:r>
              <a:rPr lang="de-CH" dirty="0"/>
              <a:t>Entscheidungstabellen</a:t>
            </a:r>
            <a:br>
              <a:rPr lang="de-CH" dirty="0"/>
            </a:br>
            <a:r>
              <a:rPr lang="de-CH" dirty="0"/>
              <a:t>… </a:t>
            </a:r>
            <a:r>
              <a:rPr lang="de-CH" dirty="0" smtClean="0"/>
              <a:t>führen </a:t>
            </a:r>
            <a:r>
              <a:rPr lang="de-CH" dirty="0"/>
              <a:t>zu </a:t>
            </a:r>
            <a:r>
              <a:rPr lang="de-CH" dirty="0" err="1" smtClean="0"/>
              <a:t>unwartbarem</a:t>
            </a:r>
            <a:r>
              <a:rPr lang="de-CH" dirty="0" smtClean="0"/>
              <a:t> Code</a:t>
            </a:r>
            <a:endParaRPr lang="de-CH" dirty="0"/>
          </a:p>
        </p:txBody>
      </p:sp>
      <p:sp>
        <p:nvSpPr>
          <p:cNvPr id="362499" name="Rectangle 3"/>
          <p:cNvSpPr>
            <a:spLocks noGrp="1" noChangeArrowheads="1"/>
          </p:cNvSpPr>
          <p:nvPr>
            <p:ph idx="1"/>
          </p:nvPr>
        </p:nvSpPr>
        <p:spPr>
          <a:xfrm>
            <a:off x="107504" y="1627336"/>
            <a:ext cx="8926730" cy="5114032"/>
          </a:xfrm>
        </p:spPr>
        <p:txBody>
          <a:bodyPr>
            <a:noAutofit/>
          </a:bodyPr>
          <a:lstStyle/>
          <a:p>
            <a:pPr>
              <a:lnSpc>
                <a:spcPct val="80000"/>
              </a:lnSpc>
              <a:buFont typeface="Wingdings" pitchFamily="2" charset="2"/>
              <a:buNone/>
            </a:pPr>
            <a:r>
              <a:rPr lang="de-CH" sz="800" dirty="0"/>
              <a:t>	 </a:t>
            </a:r>
            <a:r>
              <a:rPr lang="de-CH" sz="800" b="1" dirty="0" err="1">
                <a:solidFill>
                  <a:srgbClr val="7F0055"/>
                </a:solidFill>
                <a:latin typeface="Courier New" pitchFamily="49" charset="0"/>
              </a:rPr>
              <a:t>public</a:t>
            </a:r>
            <a:r>
              <a:rPr lang="de-CH" sz="800" dirty="0">
                <a:solidFill>
                  <a:srgbClr val="000000"/>
                </a:solidFill>
                <a:latin typeface="Courier New" pitchFamily="49" charset="0"/>
              </a:rPr>
              <a:t> </a:t>
            </a:r>
            <a:r>
              <a:rPr lang="de-CH" sz="800" dirty="0" err="1">
                <a:solidFill>
                  <a:srgbClr val="000000"/>
                </a:solidFill>
                <a:latin typeface="Courier New" pitchFamily="49" charset="0"/>
              </a:rPr>
              <a:t>RoutingDecision</a:t>
            </a:r>
            <a:r>
              <a:rPr lang="de-CH" sz="800" dirty="0">
                <a:solidFill>
                  <a:srgbClr val="000000"/>
                </a:solidFill>
                <a:latin typeface="Courier New" pitchFamily="49" charset="0"/>
              </a:rPr>
              <a:t> </a:t>
            </a:r>
            <a:r>
              <a:rPr lang="de-CH" sz="800" dirty="0" err="1">
                <a:solidFill>
                  <a:srgbClr val="000000"/>
                </a:solidFill>
                <a:latin typeface="Courier New" pitchFamily="49" charset="0"/>
              </a:rPr>
              <a:t>getTrioBundleActivationRoutingDecision</a:t>
            </a:r>
            <a:r>
              <a:rPr lang="de-CH" sz="800" dirty="0">
                <a:solidFill>
                  <a:srgbClr val="000000"/>
                </a:solidFill>
                <a:latin typeface="Courier New" pitchFamily="49" charset="0"/>
              </a:rPr>
              <a:t>(</a:t>
            </a:r>
            <a:r>
              <a:rPr lang="de-CH" sz="800" b="1" dirty="0">
                <a:solidFill>
                  <a:srgbClr val="7F0055"/>
                </a:solidFill>
                <a:latin typeface="Courier New" pitchFamily="49" charset="0"/>
              </a:rPr>
              <a:t>final</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a:t>
            </a:r>
            <a:r>
              <a:rPr lang="de-CH" sz="800" dirty="0">
                <a:solidFill>
                  <a:srgbClr val="000000"/>
                </a:solidFill>
                <a:latin typeface="Courier New" pitchFamily="49" charset="0"/>
              </a:rPr>
              <a:t>, </a:t>
            </a:r>
            <a:r>
              <a:rPr lang="de-CH" sz="800" b="1" dirty="0">
                <a:solidFill>
                  <a:srgbClr val="7F0055"/>
                </a:solidFill>
                <a:latin typeface="Courier New" pitchFamily="49" charset="0"/>
              </a:rPr>
              <a:t>final</a:t>
            </a:r>
            <a:r>
              <a:rPr lang="de-CH" sz="800" dirty="0">
                <a:solidFill>
                  <a:srgbClr val="000000"/>
                </a:solidFill>
                <a:latin typeface="Courier New" pitchFamily="49" charset="0"/>
              </a:rPr>
              <a:t> String </a:t>
            </a:r>
            <a:r>
              <a:rPr lang="de-CH" sz="800" dirty="0" err="1">
                <a:solidFill>
                  <a:srgbClr val="000000"/>
                </a:solidFill>
                <a:latin typeface="Courier New" pitchFamily="49" charset="0"/>
              </a:rPr>
              <a:t>brokerId</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a:solidFill>
                  <a:srgbClr val="7F0055"/>
                </a:solidFill>
                <a:latin typeface="Courier New" pitchFamily="49" charset="0"/>
              </a:rPr>
              <a:t>final</a:t>
            </a:r>
            <a:r>
              <a:rPr lang="de-CH" sz="800" dirty="0">
                <a:solidFill>
                  <a:srgbClr val="000000"/>
                </a:solidFill>
                <a:latin typeface="Courier New" pitchFamily="49" charset="0"/>
              </a:rPr>
              <a:t> </a:t>
            </a:r>
            <a:r>
              <a:rPr lang="de-CH" sz="800" b="1" dirty="0" err="1">
                <a:solidFill>
                  <a:srgbClr val="7F0055"/>
                </a:solidFill>
                <a:latin typeface="Courier New" pitchFamily="49" charset="0"/>
              </a:rPr>
              <a:t>boolean</a:t>
            </a:r>
            <a:r>
              <a:rPr lang="de-CH" sz="800" dirty="0">
                <a:solidFill>
                  <a:srgbClr val="000000"/>
                </a:solidFill>
                <a:latin typeface="Courier New" pitchFamily="49" charset="0"/>
              </a:rPr>
              <a:t> </a:t>
            </a:r>
            <a:r>
              <a:rPr lang="de-CH" sz="800" dirty="0" err="1">
                <a:solidFill>
                  <a:srgbClr val="000000"/>
                </a:solidFill>
                <a:latin typeface="Courier New" pitchFamily="49" charset="0"/>
              </a:rPr>
              <a:t>checkAndIncrementCounter</a:t>
            </a:r>
            <a:r>
              <a:rPr lang="de-CH" sz="800" dirty="0">
                <a:solidFill>
                  <a:srgbClr val="000000"/>
                </a:solidFill>
                <a:latin typeface="Courier New" pitchFamily="49" charset="0"/>
              </a:rPr>
              <a:t>, </a:t>
            </a:r>
            <a:r>
              <a:rPr lang="de-CH" sz="800" b="1" dirty="0">
                <a:solidFill>
                  <a:srgbClr val="7F0055"/>
                </a:solidFill>
                <a:latin typeface="Courier New" pitchFamily="49" charset="0"/>
              </a:rPr>
              <a:t>final</a:t>
            </a:r>
            <a:r>
              <a:rPr lang="de-CH" sz="800" dirty="0">
                <a:solidFill>
                  <a:srgbClr val="000000"/>
                </a:solidFill>
                <a:latin typeface="Courier New" pitchFamily="49" charset="0"/>
              </a:rPr>
              <a:t> String </a:t>
            </a:r>
            <a:r>
              <a:rPr lang="de-CH" sz="800" dirty="0" err="1">
                <a:solidFill>
                  <a:srgbClr val="000000"/>
                </a:solidFill>
                <a:latin typeface="Courier New" pitchFamily="49" charset="0"/>
              </a:rPr>
              <a:t>customerLanguage</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if</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userType.isShop</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3F7F5F"/>
                </a:solidFill>
                <a:latin typeface="Courier New" pitchFamily="49" charset="0"/>
              </a:rPr>
              <a:t>// </a:t>
            </a:r>
            <a:r>
              <a:rPr lang="de-CH" sz="800" dirty="0" err="1">
                <a:solidFill>
                  <a:srgbClr val="3F7F5F"/>
                </a:solidFill>
                <a:latin typeface="Courier New" pitchFamily="49" charset="0"/>
              </a:rPr>
              <a:t>Important</a:t>
            </a:r>
            <a:r>
              <a:rPr lang="de-CH" sz="800" dirty="0">
                <a:solidFill>
                  <a:srgbClr val="3F7F5F"/>
                </a:solidFill>
                <a:latin typeface="Courier New" pitchFamily="49" charset="0"/>
              </a:rPr>
              <a:t>: </a:t>
            </a:r>
            <a:r>
              <a:rPr lang="de-CH" sz="800" dirty="0" err="1">
                <a:solidFill>
                  <a:srgbClr val="3F7F5F"/>
                </a:solidFill>
                <a:latin typeface="Courier New" pitchFamily="49" charset="0"/>
              </a:rPr>
              <a:t>Ensure</a:t>
            </a:r>
            <a:r>
              <a:rPr lang="de-CH" sz="800" dirty="0">
                <a:solidFill>
                  <a:srgbClr val="3F7F5F"/>
                </a:solidFill>
                <a:latin typeface="Courier New" pitchFamily="49" charset="0"/>
              </a:rPr>
              <a:t> </a:t>
            </a:r>
            <a:r>
              <a:rPr lang="de-CH" sz="800" dirty="0" err="1">
                <a:solidFill>
                  <a:srgbClr val="3F7F5F"/>
                </a:solidFill>
                <a:latin typeface="Courier New" pitchFamily="49" charset="0"/>
              </a:rPr>
              <a:t>that</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incrementAllIpCounter</a:t>
            </a:r>
            <a:r>
              <a:rPr lang="de-CH" sz="800" dirty="0">
                <a:solidFill>
                  <a:srgbClr val="3F7F5F"/>
                </a:solidFill>
                <a:latin typeface="Courier New" pitchFamily="49" charset="0"/>
              </a:rPr>
              <a:t> </a:t>
            </a:r>
            <a:r>
              <a:rPr lang="de-CH" sz="800" dirty="0" err="1">
                <a:solidFill>
                  <a:srgbClr val="3F7F5F"/>
                </a:solidFill>
                <a:latin typeface="Courier New" pitchFamily="49" charset="0"/>
              </a:rPr>
              <a:t>is</a:t>
            </a:r>
            <a:r>
              <a:rPr lang="de-CH" sz="800" dirty="0">
                <a:solidFill>
                  <a:srgbClr val="3F7F5F"/>
                </a:solidFill>
                <a:latin typeface="Courier New" pitchFamily="49" charset="0"/>
              </a:rPr>
              <a:t> </a:t>
            </a:r>
            <a:r>
              <a:rPr lang="de-CH" sz="800" dirty="0" err="1">
                <a:solidFill>
                  <a:srgbClr val="3F7F5F"/>
                </a:solidFill>
                <a:latin typeface="Courier New" pitchFamily="49" charset="0"/>
              </a:rPr>
              <a:t>called</a:t>
            </a:r>
            <a:r>
              <a:rPr lang="de-CH" sz="800" dirty="0">
                <a:solidFill>
                  <a:srgbClr val="3F7F5F"/>
                </a:solidFill>
                <a:latin typeface="Courier New" pitchFamily="49" charset="0"/>
              </a:rPr>
              <a:t>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last </a:t>
            </a:r>
            <a:r>
              <a:rPr lang="de-CH" sz="800" dirty="0" err="1">
                <a:solidFill>
                  <a:srgbClr val="3F7F5F"/>
                </a:solidFill>
                <a:latin typeface="Courier New" pitchFamily="49" charset="0"/>
              </a:rPr>
              <a:t>argument</a:t>
            </a:r>
            <a:r>
              <a:rPr lang="de-CH" sz="800" dirty="0">
                <a:solidFill>
                  <a:srgbClr val="3F7F5F"/>
                </a:solidFill>
                <a:latin typeface="Courier New" pitchFamily="49" charset="0"/>
              </a:rPr>
              <a:t>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this</a:t>
            </a:r>
            <a:r>
              <a:rPr lang="de-CH" sz="800" dirty="0">
                <a:solidFill>
                  <a:srgbClr val="3F7F5F"/>
                </a:solidFill>
                <a:latin typeface="Courier New" pitchFamily="49" charset="0"/>
              </a:rPr>
              <a:t> </a:t>
            </a:r>
            <a:r>
              <a:rPr lang="de-CH" sz="800" dirty="0" err="1">
                <a:solidFill>
                  <a:srgbClr val="3F7F5F"/>
                </a:solidFill>
                <a:latin typeface="Courier New" pitchFamily="49" charset="0"/>
              </a:rPr>
              <a:t>call</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increments</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3F7F5F"/>
                </a:solidFill>
                <a:latin typeface="Courier New" pitchFamily="49" charset="0"/>
              </a:rPr>
              <a:t>// </a:t>
            </a:r>
            <a:r>
              <a:rPr lang="de-CH" sz="800" dirty="0" err="1">
                <a:solidFill>
                  <a:srgbClr val="3F7F5F"/>
                </a:solidFill>
                <a:latin typeface="Courier New" pitchFamily="49" charset="0"/>
              </a:rPr>
              <a:t>counter</a:t>
            </a:r>
            <a:r>
              <a:rPr lang="de-CH" sz="800" dirty="0">
                <a:solidFill>
                  <a:srgbClr val="3F7F5F"/>
                </a:solidFill>
                <a:latin typeface="Courier New" pitchFamily="49" charset="0"/>
              </a:rPr>
              <a:t> </a:t>
            </a:r>
            <a:r>
              <a:rPr lang="de-CH" sz="800" dirty="0" err="1">
                <a:solidFill>
                  <a:srgbClr val="3F7F5F"/>
                </a:solidFill>
                <a:latin typeface="Courier New" pitchFamily="49" charset="0"/>
              </a:rPr>
              <a:t>at</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same time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returning</a:t>
            </a:r>
            <a:r>
              <a:rPr lang="de-CH" sz="800" dirty="0">
                <a:solidFill>
                  <a:srgbClr val="3F7F5F"/>
                </a:solidFill>
                <a:latin typeface="Courier New" pitchFamily="49" charset="0"/>
              </a:rPr>
              <a:t> </a:t>
            </a:r>
            <a:r>
              <a:rPr lang="de-CH" sz="800" dirty="0" err="1">
                <a:solidFill>
                  <a:srgbClr val="3F7F5F"/>
                </a:solidFill>
                <a:latin typeface="Courier New" pitchFamily="49" charset="0"/>
              </a:rPr>
              <a:t>whether</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a:t>
            </a:r>
            <a:r>
              <a:rPr lang="de-CH" sz="800" dirty="0">
                <a:solidFill>
                  <a:srgbClr val="3F7F5F"/>
                </a:solidFill>
                <a:latin typeface="Courier New" pitchFamily="49" charset="0"/>
              </a:rPr>
              <a:t> was </a:t>
            </a:r>
            <a:r>
              <a:rPr lang="de-CH" sz="800" dirty="0" err="1">
                <a:solidFill>
                  <a:srgbClr val="3F7F5F"/>
                </a:solidFill>
                <a:latin typeface="Courier New" pitchFamily="49" charset="0"/>
              </a:rPr>
              <a:t>successful</a:t>
            </a:r>
            <a:r>
              <a:rPr lang="de-CH" sz="800" dirty="0">
                <a:solidFill>
                  <a:srgbClr val="3F7F5F"/>
                </a:solidFill>
                <a:latin typeface="Courier New" pitchFamily="49" charset="0"/>
              </a:rPr>
              <a:t> </a:t>
            </a:r>
            <a:r>
              <a:rPr lang="de-CH" sz="800" dirty="0" err="1">
                <a:solidFill>
                  <a:srgbClr val="3F7F5F"/>
                </a:solidFill>
                <a:latin typeface="Courier New" pitchFamily="49" charset="0"/>
              </a:rPr>
              <a:t>or</a:t>
            </a:r>
            <a:r>
              <a:rPr lang="de-CH" sz="800" dirty="0">
                <a:solidFill>
                  <a:srgbClr val="3F7F5F"/>
                </a:solidFill>
                <a:latin typeface="Courier New" pitchFamily="49" charset="0"/>
              </a:rPr>
              <a:t> not.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if</a:t>
            </a:r>
            <a:r>
              <a:rPr lang="de-CH" sz="800" dirty="0">
                <a:solidFill>
                  <a:srgbClr val="000000"/>
                </a:solidFill>
                <a:latin typeface="Courier New" pitchFamily="49" charset="0"/>
              </a:rPr>
              <a:t> (</a:t>
            </a:r>
            <a:r>
              <a:rPr lang="de-CH" sz="800" dirty="0" err="1">
                <a:solidFill>
                  <a:srgbClr val="000000"/>
                </a:solidFill>
                <a:latin typeface="Courier New" pitchFamily="49" charset="0"/>
              </a:rPr>
              <a:t>configHelper.isLanguageSupported</a:t>
            </a:r>
            <a:r>
              <a:rPr lang="de-CH" sz="800" dirty="0">
                <a:solidFill>
                  <a:srgbClr val="000000"/>
                </a:solidFill>
                <a:latin typeface="Courier New" pitchFamily="49" charset="0"/>
              </a:rPr>
              <a:t>(</a:t>
            </a:r>
            <a:r>
              <a:rPr lang="de-CH" sz="800" dirty="0" err="1">
                <a:solidFill>
                  <a:srgbClr val="000000"/>
                </a:solidFill>
                <a:latin typeface="Courier New" pitchFamily="49" charset="0"/>
              </a:rPr>
              <a:t>customerLanguage</a:t>
            </a:r>
            <a:r>
              <a:rPr lang="de-CH" sz="800" dirty="0">
                <a:solidFill>
                  <a:srgbClr val="000000"/>
                </a:solidFill>
                <a:latin typeface="Courier New" pitchFamily="49" charset="0"/>
              </a:rPr>
              <a:t>) &amp;&amp; </a:t>
            </a:r>
            <a:r>
              <a:rPr lang="de-CH" sz="800" dirty="0" err="1">
                <a:solidFill>
                  <a:srgbClr val="000000"/>
                </a:solidFill>
                <a:latin typeface="Courier New" pitchFamily="49" charset="0"/>
              </a:rPr>
              <a:t>isShopOnWhitelist</a:t>
            </a:r>
            <a:r>
              <a:rPr lang="de-CH" sz="800" dirty="0">
                <a:solidFill>
                  <a:srgbClr val="000000"/>
                </a:solidFill>
                <a:latin typeface="Courier New" pitchFamily="49" charset="0"/>
              </a:rPr>
              <a:t>(</a:t>
            </a:r>
            <a:r>
              <a:rPr lang="de-CH" sz="800" dirty="0" err="1">
                <a:solidFill>
                  <a:srgbClr val="000000"/>
                </a:solidFill>
                <a:latin typeface="Courier New" pitchFamily="49" charset="0"/>
              </a:rPr>
              <a:t>brokerId</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&amp;&amp; (!</a:t>
            </a:r>
            <a:r>
              <a:rPr lang="de-CH" sz="800" dirty="0" err="1">
                <a:solidFill>
                  <a:srgbClr val="000000"/>
                </a:solidFill>
                <a:latin typeface="Courier New" pitchFamily="49" charset="0"/>
              </a:rPr>
              <a:t>checkAndIncrementCounter</a:t>
            </a:r>
            <a:r>
              <a:rPr lang="de-CH" sz="800" dirty="0">
                <a:solidFill>
                  <a:srgbClr val="000000"/>
                </a:solidFill>
                <a:latin typeface="Courier New" pitchFamily="49" charset="0"/>
              </a:rPr>
              <a:t> || </a:t>
            </a:r>
            <a:r>
              <a:rPr lang="de-CH" sz="800" dirty="0" err="1">
                <a:solidFill>
                  <a:srgbClr val="000000"/>
                </a:solidFill>
                <a:latin typeface="Courier New" pitchFamily="49" charset="0"/>
              </a:rPr>
              <a:t>checkAndIncrementAllIpCounter</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dirty="0" err="1">
                <a:solidFill>
                  <a:srgbClr val="000000"/>
                </a:solidFill>
                <a:latin typeface="Courier New" pitchFamily="49" charset="0"/>
              </a:rPr>
              <a:t>RoutingDecision.ACTIVATION_ALL_IP</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 </a:t>
            </a:r>
            <a:r>
              <a:rPr lang="de-CH" sz="800" b="1" dirty="0" err="1">
                <a:solidFill>
                  <a:srgbClr val="7F0055"/>
                </a:solidFill>
                <a:latin typeface="Courier New" pitchFamily="49" charset="0"/>
              </a:rPr>
              <a:t>else</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dirty="0" err="1">
                <a:solidFill>
                  <a:srgbClr val="000000"/>
                </a:solidFill>
                <a:latin typeface="Courier New" pitchFamily="49" charset="0"/>
              </a:rPr>
              <a:t>RoutingDecision.ACTIVATION_TDM_SHOP_AGENT</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 </a:t>
            </a:r>
            <a:r>
              <a:rPr lang="de-CH" sz="800" b="1" dirty="0" err="1">
                <a:solidFill>
                  <a:srgbClr val="7F0055"/>
                </a:solidFill>
                <a:latin typeface="Courier New" pitchFamily="49" charset="0"/>
              </a:rPr>
              <a:t>else</a:t>
            </a:r>
            <a:r>
              <a:rPr lang="de-CH" sz="800" dirty="0">
                <a:solidFill>
                  <a:srgbClr val="000000"/>
                </a:solidFill>
                <a:latin typeface="Courier New" pitchFamily="49" charset="0"/>
              </a:rPr>
              <a:t> </a:t>
            </a:r>
            <a:r>
              <a:rPr lang="de-CH" sz="800" b="1" dirty="0" err="1">
                <a:solidFill>
                  <a:srgbClr val="7F0055"/>
                </a:solidFill>
                <a:latin typeface="Courier New" pitchFamily="49" charset="0"/>
              </a:rPr>
              <a:t>if</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userType.isCustomer</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3F7F5F"/>
                </a:solidFill>
                <a:latin typeface="Courier New" pitchFamily="49" charset="0"/>
              </a:rPr>
              <a:t>// </a:t>
            </a:r>
            <a:r>
              <a:rPr lang="de-CH" sz="800" dirty="0" err="1">
                <a:solidFill>
                  <a:srgbClr val="3F7F5F"/>
                </a:solidFill>
                <a:latin typeface="Courier New" pitchFamily="49" charset="0"/>
              </a:rPr>
              <a:t>Important</a:t>
            </a:r>
            <a:r>
              <a:rPr lang="de-CH" sz="800" dirty="0">
                <a:solidFill>
                  <a:srgbClr val="3F7F5F"/>
                </a:solidFill>
                <a:latin typeface="Courier New" pitchFamily="49" charset="0"/>
              </a:rPr>
              <a:t>: </a:t>
            </a:r>
            <a:r>
              <a:rPr lang="de-CH" sz="800" dirty="0" err="1">
                <a:solidFill>
                  <a:srgbClr val="3F7F5F"/>
                </a:solidFill>
                <a:latin typeface="Courier New" pitchFamily="49" charset="0"/>
              </a:rPr>
              <a:t>Ensure</a:t>
            </a:r>
            <a:r>
              <a:rPr lang="de-CH" sz="800" dirty="0">
                <a:solidFill>
                  <a:srgbClr val="3F7F5F"/>
                </a:solidFill>
                <a:latin typeface="Courier New" pitchFamily="49" charset="0"/>
              </a:rPr>
              <a:t> </a:t>
            </a:r>
            <a:r>
              <a:rPr lang="de-CH" sz="800" dirty="0" err="1">
                <a:solidFill>
                  <a:srgbClr val="3F7F5F"/>
                </a:solidFill>
                <a:latin typeface="Courier New" pitchFamily="49" charset="0"/>
              </a:rPr>
              <a:t>that</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incrementAllIpCounter</a:t>
            </a:r>
            <a:r>
              <a:rPr lang="de-CH" sz="800" dirty="0">
                <a:solidFill>
                  <a:srgbClr val="3F7F5F"/>
                </a:solidFill>
                <a:latin typeface="Courier New" pitchFamily="49" charset="0"/>
              </a:rPr>
              <a:t> </a:t>
            </a:r>
            <a:r>
              <a:rPr lang="de-CH" sz="800" dirty="0" err="1">
                <a:solidFill>
                  <a:srgbClr val="3F7F5F"/>
                </a:solidFill>
                <a:latin typeface="Courier New" pitchFamily="49" charset="0"/>
              </a:rPr>
              <a:t>is</a:t>
            </a:r>
            <a:r>
              <a:rPr lang="de-CH" sz="800" dirty="0">
                <a:solidFill>
                  <a:srgbClr val="3F7F5F"/>
                </a:solidFill>
                <a:latin typeface="Courier New" pitchFamily="49" charset="0"/>
              </a:rPr>
              <a:t> </a:t>
            </a:r>
            <a:r>
              <a:rPr lang="de-CH" sz="800" dirty="0" err="1">
                <a:solidFill>
                  <a:srgbClr val="3F7F5F"/>
                </a:solidFill>
                <a:latin typeface="Courier New" pitchFamily="49" charset="0"/>
              </a:rPr>
              <a:t>called</a:t>
            </a:r>
            <a:r>
              <a:rPr lang="de-CH" sz="800" dirty="0">
                <a:solidFill>
                  <a:srgbClr val="3F7F5F"/>
                </a:solidFill>
                <a:latin typeface="Courier New" pitchFamily="49" charset="0"/>
              </a:rPr>
              <a:t>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last </a:t>
            </a:r>
            <a:r>
              <a:rPr lang="de-CH" sz="800" dirty="0" err="1">
                <a:solidFill>
                  <a:srgbClr val="3F7F5F"/>
                </a:solidFill>
                <a:latin typeface="Courier New" pitchFamily="49" charset="0"/>
              </a:rPr>
              <a:t>argument</a:t>
            </a:r>
            <a:r>
              <a:rPr lang="de-CH" sz="800" dirty="0">
                <a:solidFill>
                  <a:srgbClr val="3F7F5F"/>
                </a:solidFill>
                <a:latin typeface="Courier New" pitchFamily="49" charset="0"/>
              </a:rPr>
              <a:t>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this</a:t>
            </a:r>
            <a:r>
              <a:rPr lang="de-CH" sz="800" dirty="0">
                <a:solidFill>
                  <a:srgbClr val="3F7F5F"/>
                </a:solidFill>
                <a:latin typeface="Courier New" pitchFamily="49" charset="0"/>
              </a:rPr>
              <a:t> </a:t>
            </a:r>
            <a:r>
              <a:rPr lang="de-CH" sz="800" dirty="0" err="1">
                <a:solidFill>
                  <a:srgbClr val="3F7F5F"/>
                </a:solidFill>
                <a:latin typeface="Courier New" pitchFamily="49" charset="0"/>
              </a:rPr>
              <a:t>call</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increments</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3F7F5F"/>
                </a:solidFill>
                <a:latin typeface="Courier New" pitchFamily="49" charset="0"/>
              </a:rPr>
              <a:t>// </a:t>
            </a:r>
            <a:r>
              <a:rPr lang="de-CH" sz="800" dirty="0" err="1">
                <a:solidFill>
                  <a:srgbClr val="3F7F5F"/>
                </a:solidFill>
                <a:latin typeface="Courier New" pitchFamily="49" charset="0"/>
              </a:rPr>
              <a:t>counter</a:t>
            </a:r>
            <a:r>
              <a:rPr lang="de-CH" sz="800" dirty="0">
                <a:solidFill>
                  <a:srgbClr val="3F7F5F"/>
                </a:solidFill>
                <a:latin typeface="Courier New" pitchFamily="49" charset="0"/>
              </a:rPr>
              <a:t> </a:t>
            </a:r>
            <a:r>
              <a:rPr lang="de-CH" sz="800" dirty="0" err="1">
                <a:solidFill>
                  <a:srgbClr val="3F7F5F"/>
                </a:solidFill>
                <a:latin typeface="Courier New" pitchFamily="49" charset="0"/>
              </a:rPr>
              <a:t>at</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same time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returning</a:t>
            </a:r>
            <a:r>
              <a:rPr lang="de-CH" sz="800" dirty="0">
                <a:solidFill>
                  <a:srgbClr val="3F7F5F"/>
                </a:solidFill>
                <a:latin typeface="Courier New" pitchFamily="49" charset="0"/>
              </a:rPr>
              <a:t> </a:t>
            </a:r>
            <a:r>
              <a:rPr lang="de-CH" sz="800" dirty="0" err="1">
                <a:solidFill>
                  <a:srgbClr val="3F7F5F"/>
                </a:solidFill>
                <a:latin typeface="Courier New" pitchFamily="49" charset="0"/>
              </a:rPr>
              <a:t>whether</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a:t>
            </a:r>
            <a:r>
              <a:rPr lang="de-CH" sz="800" dirty="0">
                <a:solidFill>
                  <a:srgbClr val="3F7F5F"/>
                </a:solidFill>
                <a:latin typeface="Courier New" pitchFamily="49" charset="0"/>
              </a:rPr>
              <a:t> was </a:t>
            </a:r>
            <a:r>
              <a:rPr lang="de-CH" sz="800" dirty="0" err="1">
                <a:solidFill>
                  <a:srgbClr val="3F7F5F"/>
                </a:solidFill>
                <a:latin typeface="Courier New" pitchFamily="49" charset="0"/>
              </a:rPr>
              <a:t>successful</a:t>
            </a:r>
            <a:r>
              <a:rPr lang="de-CH" sz="800" dirty="0">
                <a:solidFill>
                  <a:srgbClr val="3F7F5F"/>
                </a:solidFill>
                <a:latin typeface="Courier New" pitchFamily="49" charset="0"/>
              </a:rPr>
              <a:t> </a:t>
            </a:r>
            <a:r>
              <a:rPr lang="de-CH" sz="800" dirty="0" err="1">
                <a:solidFill>
                  <a:srgbClr val="3F7F5F"/>
                </a:solidFill>
                <a:latin typeface="Courier New" pitchFamily="49" charset="0"/>
              </a:rPr>
              <a:t>or</a:t>
            </a:r>
            <a:r>
              <a:rPr lang="de-CH" sz="800" dirty="0">
                <a:solidFill>
                  <a:srgbClr val="3F7F5F"/>
                </a:solidFill>
                <a:latin typeface="Courier New" pitchFamily="49" charset="0"/>
              </a:rPr>
              <a:t> not.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if</a:t>
            </a:r>
            <a:r>
              <a:rPr lang="de-CH" sz="800" dirty="0">
                <a:solidFill>
                  <a:srgbClr val="000000"/>
                </a:solidFill>
                <a:latin typeface="Courier New" pitchFamily="49" charset="0"/>
              </a:rPr>
              <a:t> (</a:t>
            </a:r>
            <a:r>
              <a:rPr lang="de-CH" sz="800" dirty="0" err="1">
                <a:solidFill>
                  <a:srgbClr val="000000"/>
                </a:solidFill>
                <a:latin typeface="Courier New" pitchFamily="49" charset="0"/>
              </a:rPr>
              <a:t>configHelper.isLanguageSupported</a:t>
            </a:r>
            <a:r>
              <a:rPr lang="de-CH" sz="800" dirty="0">
                <a:solidFill>
                  <a:srgbClr val="000000"/>
                </a:solidFill>
                <a:latin typeface="Courier New" pitchFamily="49" charset="0"/>
              </a:rPr>
              <a:t>(</a:t>
            </a:r>
            <a:r>
              <a:rPr lang="de-CH" sz="800" dirty="0" err="1">
                <a:solidFill>
                  <a:srgbClr val="000000"/>
                </a:solidFill>
                <a:latin typeface="Courier New" pitchFamily="49" charset="0"/>
              </a:rPr>
              <a:t>customerLanguage</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&amp;&amp; (!</a:t>
            </a:r>
            <a:r>
              <a:rPr lang="de-CH" sz="800" dirty="0" err="1">
                <a:solidFill>
                  <a:srgbClr val="000000"/>
                </a:solidFill>
                <a:latin typeface="Courier New" pitchFamily="49" charset="0"/>
              </a:rPr>
              <a:t>checkAndIncrementCounter</a:t>
            </a:r>
            <a:r>
              <a:rPr lang="de-CH" sz="800" dirty="0">
                <a:solidFill>
                  <a:srgbClr val="000000"/>
                </a:solidFill>
                <a:latin typeface="Courier New" pitchFamily="49" charset="0"/>
              </a:rPr>
              <a:t> || </a:t>
            </a:r>
            <a:r>
              <a:rPr lang="de-CH" sz="800" dirty="0" err="1">
                <a:solidFill>
                  <a:srgbClr val="000000"/>
                </a:solidFill>
                <a:latin typeface="Courier New" pitchFamily="49" charset="0"/>
              </a:rPr>
              <a:t>checkAndIncrementAllIpCounter</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dirty="0" err="1">
                <a:solidFill>
                  <a:srgbClr val="000000"/>
                </a:solidFill>
                <a:latin typeface="Courier New" pitchFamily="49" charset="0"/>
              </a:rPr>
              <a:t>RoutingDecision.ACTIVATION_ALL_IP</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 </a:t>
            </a:r>
            <a:r>
              <a:rPr lang="de-CH" sz="800" b="1" dirty="0" err="1">
                <a:solidFill>
                  <a:srgbClr val="7F0055"/>
                </a:solidFill>
                <a:latin typeface="Courier New" pitchFamily="49" charset="0"/>
              </a:rPr>
              <a:t>else</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dirty="0" err="1">
                <a:solidFill>
                  <a:srgbClr val="000000"/>
                </a:solidFill>
                <a:latin typeface="Courier New" pitchFamily="49" charset="0"/>
              </a:rPr>
              <a:t>RoutingDecision.ACTIVATION_TDM_CUSTOMER</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 </a:t>
            </a:r>
            <a:r>
              <a:rPr lang="de-CH" sz="800" b="1" dirty="0" err="1">
                <a:solidFill>
                  <a:srgbClr val="7F0055"/>
                </a:solidFill>
                <a:latin typeface="Courier New" pitchFamily="49" charset="0"/>
              </a:rPr>
              <a:t>else</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dirty="0" err="1">
                <a:solidFill>
                  <a:srgbClr val="000000"/>
                </a:solidFill>
                <a:latin typeface="Courier New" pitchFamily="49" charset="0"/>
              </a:rPr>
              <a:t>RoutingDecision.ACTIVATION_TDM_CUSTOMER</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646464"/>
                </a:solidFill>
                <a:latin typeface="Courier New" pitchFamily="49" charset="0"/>
              </a:rPr>
              <a:t>@</a:t>
            </a:r>
            <a:r>
              <a:rPr lang="de-CH" sz="800" dirty="0" err="1">
                <a:solidFill>
                  <a:srgbClr val="000000"/>
                </a:solidFill>
                <a:latin typeface="Courier New" pitchFamily="49" charset="0"/>
              </a:rPr>
              <a:t>Override</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public</a:t>
            </a:r>
            <a:r>
              <a:rPr lang="de-CH" sz="800" dirty="0">
                <a:solidFill>
                  <a:srgbClr val="000000"/>
                </a:solidFill>
                <a:latin typeface="Courier New" pitchFamily="49" charset="0"/>
              </a:rPr>
              <a:t> </a:t>
            </a:r>
            <a:r>
              <a:rPr lang="de-CH" sz="800" b="1" dirty="0" err="1">
                <a:solidFill>
                  <a:srgbClr val="7F0055"/>
                </a:solidFill>
                <a:latin typeface="Courier New" pitchFamily="49" charset="0"/>
              </a:rPr>
              <a:t>boolean</a:t>
            </a:r>
            <a:r>
              <a:rPr lang="de-CH" sz="800" dirty="0">
                <a:solidFill>
                  <a:srgbClr val="000000"/>
                </a:solidFill>
                <a:latin typeface="Courier New" pitchFamily="49" charset="0"/>
              </a:rPr>
              <a:t> </a:t>
            </a:r>
            <a:r>
              <a:rPr lang="de-CH" sz="800" dirty="0" err="1">
                <a:solidFill>
                  <a:srgbClr val="000000"/>
                </a:solidFill>
                <a:latin typeface="Courier New" pitchFamily="49" charset="0"/>
              </a:rPr>
              <a:t>isAllIpAdoptionPossible</a:t>
            </a:r>
            <a:r>
              <a:rPr lang="de-CH" sz="800" dirty="0">
                <a:solidFill>
                  <a:srgbClr val="000000"/>
                </a:solidFill>
                <a:latin typeface="Courier New" pitchFamily="49" charset="0"/>
              </a:rPr>
              <a:t>(</a:t>
            </a:r>
            <a:r>
              <a:rPr lang="de-CH" sz="800" b="1" dirty="0">
                <a:solidFill>
                  <a:srgbClr val="7F0055"/>
                </a:solidFill>
                <a:latin typeface="Courier New" pitchFamily="49" charset="0"/>
              </a:rPr>
              <a:t>final</a:t>
            </a:r>
            <a:r>
              <a:rPr lang="de-CH" sz="800" dirty="0">
                <a:solidFill>
                  <a:srgbClr val="000000"/>
                </a:solidFill>
                <a:latin typeface="Courier New" pitchFamily="49" charset="0"/>
              </a:rPr>
              <a:t> String </a:t>
            </a:r>
            <a:r>
              <a:rPr lang="de-CH" sz="800" dirty="0" err="1">
                <a:solidFill>
                  <a:srgbClr val="000000"/>
                </a:solidFill>
                <a:latin typeface="Courier New" pitchFamily="49" charset="0"/>
              </a:rPr>
              <a:t>mainPhoneNumber</a:t>
            </a:r>
            <a:r>
              <a:rPr lang="de-CH" sz="800" dirty="0">
                <a:solidFill>
                  <a:srgbClr val="000000"/>
                </a:solidFill>
                <a:latin typeface="Courier New" pitchFamily="49" charset="0"/>
              </a:rPr>
              <a:t>, </a:t>
            </a:r>
            <a:r>
              <a:rPr lang="de-CH" sz="800" b="1" dirty="0">
                <a:solidFill>
                  <a:srgbClr val="7F0055"/>
                </a:solidFill>
                <a:latin typeface="Courier New" pitchFamily="49" charset="0"/>
              </a:rPr>
              <a:t>final</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a:solidFill>
                  <a:srgbClr val="7F0055"/>
                </a:solidFill>
                <a:latin typeface="Courier New" pitchFamily="49" charset="0"/>
              </a:rPr>
              <a:t>final</a:t>
            </a:r>
            <a:r>
              <a:rPr lang="de-CH" sz="800" dirty="0">
                <a:solidFill>
                  <a:srgbClr val="000000"/>
                </a:solidFill>
                <a:latin typeface="Courier New" pitchFamily="49" charset="0"/>
              </a:rPr>
              <a:t> String </a:t>
            </a:r>
            <a:r>
              <a:rPr lang="de-CH" sz="800" dirty="0" err="1">
                <a:solidFill>
                  <a:srgbClr val="000000"/>
                </a:solidFill>
                <a:latin typeface="Courier New" pitchFamily="49" charset="0"/>
              </a:rPr>
              <a:t>brokerId</a:t>
            </a:r>
            <a:r>
              <a:rPr lang="de-CH" sz="800" dirty="0">
                <a:solidFill>
                  <a:srgbClr val="000000"/>
                </a:solidFill>
                <a:latin typeface="Courier New" pitchFamily="49" charset="0"/>
              </a:rPr>
              <a:t>, </a:t>
            </a:r>
            <a:r>
              <a:rPr lang="de-CH" sz="800" b="1" dirty="0" err="1">
                <a:solidFill>
                  <a:srgbClr val="7F0055"/>
                </a:solidFill>
                <a:latin typeface="Courier New" pitchFamily="49" charset="0"/>
              </a:rPr>
              <a:t>boolean</a:t>
            </a:r>
            <a:r>
              <a:rPr lang="de-CH" sz="800" dirty="0">
                <a:solidFill>
                  <a:srgbClr val="000000"/>
                </a:solidFill>
                <a:latin typeface="Courier New" pitchFamily="49" charset="0"/>
              </a:rPr>
              <a:t> </a:t>
            </a:r>
            <a:r>
              <a:rPr lang="de-CH" sz="800" dirty="0" err="1">
                <a:solidFill>
                  <a:srgbClr val="000000"/>
                </a:solidFill>
                <a:latin typeface="Courier New" pitchFamily="49" charset="0"/>
              </a:rPr>
              <a:t>checkAndIncrementCounter</a:t>
            </a:r>
            <a:r>
              <a:rPr lang="de-CH" sz="800" dirty="0">
                <a:solidFill>
                  <a:srgbClr val="000000"/>
                </a:solidFill>
                <a:latin typeface="Courier New" pitchFamily="49" charset="0"/>
              </a:rPr>
              <a:t>, </a:t>
            </a:r>
            <a:r>
              <a:rPr lang="de-CH" sz="800" b="1" dirty="0">
                <a:solidFill>
                  <a:srgbClr val="7F0055"/>
                </a:solidFill>
                <a:latin typeface="Courier New" pitchFamily="49" charset="0"/>
              </a:rPr>
              <a:t>final</a:t>
            </a:r>
            <a:r>
              <a:rPr lang="de-CH" sz="800" dirty="0">
                <a:solidFill>
                  <a:srgbClr val="000000"/>
                </a:solidFill>
                <a:latin typeface="Courier New" pitchFamily="49" charset="0"/>
              </a:rPr>
              <a:t> String </a:t>
            </a:r>
            <a:r>
              <a:rPr lang="de-CH" sz="800" dirty="0" err="1">
                <a:solidFill>
                  <a:srgbClr val="000000"/>
                </a:solidFill>
                <a:latin typeface="Courier New" pitchFamily="49" charset="0"/>
              </a:rPr>
              <a:t>customerLanguage</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if</a:t>
            </a:r>
            <a:r>
              <a:rPr lang="de-CH" sz="800" dirty="0">
                <a:solidFill>
                  <a:srgbClr val="000000"/>
                </a:solidFill>
                <a:latin typeface="Courier New" pitchFamily="49" charset="0"/>
              </a:rPr>
              <a:t> (</a:t>
            </a:r>
            <a:r>
              <a:rPr lang="de-CH" sz="800" dirty="0" err="1">
                <a:solidFill>
                  <a:srgbClr val="000000"/>
                </a:solidFill>
                <a:latin typeface="Courier New" pitchFamily="49" charset="0"/>
              </a:rPr>
              <a:t>configHelper.isUseAllIp</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if</a:t>
            </a:r>
            <a:r>
              <a:rPr lang="de-CH" sz="800" dirty="0">
                <a:solidFill>
                  <a:srgbClr val="000000"/>
                </a:solidFill>
                <a:latin typeface="Courier New" pitchFamily="49" charset="0"/>
              </a:rPr>
              <a:t> (!</a:t>
            </a:r>
            <a:r>
              <a:rPr lang="de-CH" sz="800" dirty="0" err="1">
                <a:solidFill>
                  <a:srgbClr val="000000"/>
                </a:solidFill>
                <a:latin typeface="Courier New" pitchFamily="49" charset="0"/>
              </a:rPr>
              <a:t>configHelper.isLanguageSupported</a:t>
            </a:r>
            <a:r>
              <a:rPr lang="de-CH" sz="800" dirty="0">
                <a:solidFill>
                  <a:srgbClr val="000000"/>
                </a:solidFill>
                <a:latin typeface="Courier New" pitchFamily="49" charset="0"/>
              </a:rPr>
              <a:t>(</a:t>
            </a:r>
            <a:r>
              <a:rPr lang="de-CH" sz="800" dirty="0" err="1">
                <a:solidFill>
                  <a:srgbClr val="000000"/>
                </a:solidFill>
                <a:latin typeface="Courier New" pitchFamily="49" charset="0"/>
              </a:rPr>
              <a:t>customerLanguage</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b="1" dirty="0" err="1">
                <a:solidFill>
                  <a:srgbClr val="7F0055"/>
                </a:solidFill>
                <a:latin typeface="Courier New" pitchFamily="49" charset="0"/>
              </a:rPr>
              <a:t>false</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if</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userType.isShop</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3F7F5F"/>
                </a:solidFill>
                <a:latin typeface="Courier New" pitchFamily="49" charset="0"/>
              </a:rPr>
              <a:t>// </a:t>
            </a:r>
            <a:r>
              <a:rPr lang="de-CH" sz="800" dirty="0" err="1">
                <a:solidFill>
                  <a:srgbClr val="3F7F5F"/>
                </a:solidFill>
                <a:latin typeface="Courier New" pitchFamily="49" charset="0"/>
              </a:rPr>
              <a:t>Important</a:t>
            </a:r>
            <a:r>
              <a:rPr lang="de-CH" sz="800" dirty="0">
                <a:solidFill>
                  <a:srgbClr val="3F7F5F"/>
                </a:solidFill>
                <a:latin typeface="Courier New" pitchFamily="49" charset="0"/>
              </a:rPr>
              <a:t>: </a:t>
            </a:r>
            <a:r>
              <a:rPr lang="de-CH" sz="800" dirty="0" err="1">
                <a:solidFill>
                  <a:srgbClr val="3F7F5F"/>
                </a:solidFill>
                <a:latin typeface="Courier New" pitchFamily="49" charset="0"/>
              </a:rPr>
              <a:t>Ensure</a:t>
            </a:r>
            <a:r>
              <a:rPr lang="de-CH" sz="800" dirty="0">
                <a:solidFill>
                  <a:srgbClr val="3F7F5F"/>
                </a:solidFill>
                <a:latin typeface="Courier New" pitchFamily="49" charset="0"/>
              </a:rPr>
              <a:t> </a:t>
            </a:r>
            <a:r>
              <a:rPr lang="de-CH" sz="800" dirty="0" err="1">
                <a:solidFill>
                  <a:srgbClr val="3F7F5F"/>
                </a:solidFill>
                <a:latin typeface="Courier New" pitchFamily="49" charset="0"/>
              </a:rPr>
              <a:t>that</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incrementAllIpCounter</a:t>
            </a:r>
            <a:r>
              <a:rPr lang="de-CH" sz="800" dirty="0">
                <a:solidFill>
                  <a:srgbClr val="3F7F5F"/>
                </a:solidFill>
                <a:latin typeface="Courier New" pitchFamily="49" charset="0"/>
              </a:rPr>
              <a:t> </a:t>
            </a:r>
            <a:r>
              <a:rPr lang="de-CH" sz="800" dirty="0" err="1">
                <a:solidFill>
                  <a:srgbClr val="3F7F5F"/>
                </a:solidFill>
                <a:latin typeface="Courier New" pitchFamily="49" charset="0"/>
              </a:rPr>
              <a:t>is</a:t>
            </a:r>
            <a:r>
              <a:rPr lang="de-CH" sz="800" dirty="0">
                <a:solidFill>
                  <a:srgbClr val="3F7F5F"/>
                </a:solidFill>
                <a:latin typeface="Courier New" pitchFamily="49" charset="0"/>
              </a:rPr>
              <a:t> </a:t>
            </a:r>
            <a:r>
              <a:rPr lang="de-CH" sz="800" dirty="0" err="1">
                <a:solidFill>
                  <a:srgbClr val="3F7F5F"/>
                </a:solidFill>
                <a:latin typeface="Courier New" pitchFamily="49" charset="0"/>
              </a:rPr>
              <a:t>called</a:t>
            </a:r>
            <a:r>
              <a:rPr lang="de-CH" sz="800" dirty="0">
                <a:solidFill>
                  <a:srgbClr val="3F7F5F"/>
                </a:solidFill>
                <a:latin typeface="Courier New" pitchFamily="49" charset="0"/>
              </a:rPr>
              <a:t>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last </a:t>
            </a:r>
            <a:r>
              <a:rPr lang="de-CH" sz="800" dirty="0" err="1">
                <a:solidFill>
                  <a:srgbClr val="3F7F5F"/>
                </a:solidFill>
                <a:latin typeface="Courier New" pitchFamily="49" charset="0"/>
              </a:rPr>
              <a:t>argument</a:t>
            </a:r>
            <a:r>
              <a:rPr lang="de-CH" sz="800" dirty="0">
                <a:solidFill>
                  <a:srgbClr val="3F7F5F"/>
                </a:solidFill>
                <a:latin typeface="Courier New" pitchFamily="49" charset="0"/>
              </a:rPr>
              <a:t>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this</a:t>
            </a:r>
            <a:r>
              <a:rPr lang="de-CH" sz="800" dirty="0">
                <a:solidFill>
                  <a:srgbClr val="3F7F5F"/>
                </a:solidFill>
                <a:latin typeface="Courier New" pitchFamily="49" charset="0"/>
              </a:rPr>
              <a:t> </a:t>
            </a:r>
            <a:r>
              <a:rPr lang="de-CH" sz="800" dirty="0" err="1">
                <a:solidFill>
                  <a:srgbClr val="3F7F5F"/>
                </a:solidFill>
                <a:latin typeface="Courier New" pitchFamily="49" charset="0"/>
              </a:rPr>
              <a:t>call</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increments</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a:t>
            </a:r>
            <a:r>
              <a:rPr lang="de-CH" sz="800" dirty="0" err="1">
                <a:solidFill>
                  <a:srgbClr val="3F7F5F"/>
                </a:solidFill>
                <a:latin typeface="Courier New" pitchFamily="49" charset="0"/>
              </a:rPr>
              <a:t>counter</a:t>
            </a:r>
            <a:r>
              <a:rPr lang="de-CH" sz="800" dirty="0">
                <a:solidFill>
                  <a:srgbClr val="3F7F5F"/>
                </a:solidFill>
                <a:latin typeface="Courier New" pitchFamily="49" charset="0"/>
              </a:rPr>
              <a:t> </a:t>
            </a:r>
            <a:r>
              <a:rPr lang="de-CH" sz="800" dirty="0" err="1">
                <a:solidFill>
                  <a:srgbClr val="3F7F5F"/>
                </a:solidFill>
                <a:latin typeface="Courier New" pitchFamily="49" charset="0"/>
              </a:rPr>
              <a:t>at</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same time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returning</a:t>
            </a:r>
            <a:r>
              <a:rPr lang="de-CH" sz="800" dirty="0">
                <a:solidFill>
                  <a:srgbClr val="3F7F5F"/>
                </a:solidFill>
                <a:latin typeface="Courier New" pitchFamily="49" charset="0"/>
              </a:rPr>
              <a:t> </a:t>
            </a:r>
            <a:r>
              <a:rPr lang="de-CH" sz="800" dirty="0" err="1">
                <a:solidFill>
                  <a:srgbClr val="3F7F5F"/>
                </a:solidFill>
                <a:latin typeface="Courier New" pitchFamily="49" charset="0"/>
              </a:rPr>
              <a:t>whether</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a:t>
            </a:r>
            <a:r>
              <a:rPr lang="de-CH" sz="800" dirty="0">
                <a:solidFill>
                  <a:srgbClr val="3F7F5F"/>
                </a:solidFill>
                <a:latin typeface="Courier New" pitchFamily="49" charset="0"/>
              </a:rPr>
              <a:t> was </a:t>
            </a:r>
            <a:r>
              <a:rPr lang="de-CH" sz="800" dirty="0" err="1">
                <a:solidFill>
                  <a:srgbClr val="3F7F5F"/>
                </a:solidFill>
                <a:latin typeface="Courier New" pitchFamily="49" charset="0"/>
              </a:rPr>
              <a:t>successful</a:t>
            </a:r>
            <a:r>
              <a:rPr lang="de-CH" sz="800" dirty="0">
                <a:solidFill>
                  <a:srgbClr val="3F7F5F"/>
                </a:solidFill>
                <a:latin typeface="Courier New" pitchFamily="49" charset="0"/>
              </a:rPr>
              <a:t> </a:t>
            </a:r>
            <a:r>
              <a:rPr lang="de-CH" sz="800" dirty="0" err="1">
                <a:solidFill>
                  <a:srgbClr val="3F7F5F"/>
                </a:solidFill>
                <a:latin typeface="Courier New" pitchFamily="49" charset="0"/>
              </a:rPr>
              <a:t>or</a:t>
            </a:r>
            <a:r>
              <a:rPr lang="de-CH" sz="800" dirty="0">
                <a:solidFill>
                  <a:srgbClr val="3F7F5F"/>
                </a:solidFill>
                <a:latin typeface="Courier New" pitchFamily="49" charset="0"/>
              </a:rPr>
              <a:t> not.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dirty="0" err="1">
                <a:solidFill>
                  <a:srgbClr val="000000"/>
                </a:solidFill>
                <a:latin typeface="Courier New" pitchFamily="49" charset="0"/>
              </a:rPr>
              <a:t>isShopOnWhitelist</a:t>
            </a:r>
            <a:r>
              <a:rPr lang="de-CH" sz="800" dirty="0">
                <a:solidFill>
                  <a:srgbClr val="000000"/>
                </a:solidFill>
                <a:latin typeface="Courier New" pitchFamily="49" charset="0"/>
              </a:rPr>
              <a:t>(</a:t>
            </a:r>
            <a:r>
              <a:rPr lang="de-CH" sz="800" dirty="0" err="1">
                <a:solidFill>
                  <a:srgbClr val="000000"/>
                </a:solidFill>
                <a:latin typeface="Courier New" pitchFamily="49" charset="0"/>
              </a:rPr>
              <a:t>brokerId</a:t>
            </a:r>
            <a:r>
              <a:rPr lang="de-CH" sz="800" dirty="0">
                <a:solidFill>
                  <a:srgbClr val="000000"/>
                </a:solidFill>
                <a:latin typeface="Courier New" pitchFamily="49" charset="0"/>
              </a:rPr>
              <a:t>) &amp;&amp; </a:t>
            </a:r>
            <a:r>
              <a:rPr lang="de-CH" sz="800" dirty="0" err="1">
                <a:solidFill>
                  <a:srgbClr val="000000"/>
                </a:solidFill>
                <a:latin typeface="Courier New" pitchFamily="49" charset="0"/>
              </a:rPr>
              <a:t>isAllIpAdoptionTechnicallyPossible</a:t>
            </a:r>
            <a:r>
              <a:rPr lang="de-CH" sz="800" dirty="0">
                <a:solidFill>
                  <a:srgbClr val="000000"/>
                </a:solidFill>
                <a:latin typeface="Courier New" pitchFamily="49" charset="0"/>
              </a:rPr>
              <a:t>(</a:t>
            </a:r>
            <a:r>
              <a:rPr lang="de-CH" sz="800" dirty="0" err="1">
                <a:solidFill>
                  <a:srgbClr val="000000"/>
                </a:solidFill>
                <a:latin typeface="Courier New" pitchFamily="49" charset="0"/>
              </a:rPr>
              <a:t>mainPhoneNumber</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&amp;&amp; (!</a:t>
            </a:r>
            <a:r>
              <a:rPr lang="de-CH" sz="800" dirty="0" err="1">
                <a:solidFill>
                  <a:srgbClr val="000000"/>
                </a:solidFill>
                <a:latin typeface="Courier New" pitchFamily="49" charset="0"/>
              </a:rPr>
              <a:t>checkAndIncrementCounter</a:t>
            </a:r>
            <a:r>
              <a:rPr lang="de-CH" sz="800" dirty="0">
                <a:solidFill>
                  <a:srgbClr val="000000"/>
                </a:solidFill>
                <a:latin typeface="Courier New" pitchFamily="49" charset="0"/>
              </a:rPr>
              <a:t> || </a:t>
            </a:r>
            <a:r>
              <a:rPr lang="de-CH" sz="800" dirty="0" err="1">
                <a:solidFill>
                  <a:srgbClr val="000000"/>
                </a:solidFill>
                <a:latin typeface="Courier New" pitchFamily="49" charset="0"/>
              </a:rPr>
              <a:t>checkAndIncrementAllIpCounter</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 </a:t>
            </a:r>
            <a:r>
              <a:rPr lang="de-CH" sz="800" b="1" dirty="0" err="1">
                <a:solidFill>
                  <a:srgbClr val="7F0055"/>
                </a:solidFill>
                <a:latin typeface="Courier New" pitchFamily="49" charset="0"/>
              </a:rPr>
              <a:t>else</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if</a:t>
            </a:r>
            <a:r>
              <a:rPr lang="de-CH" sz="800" dirty="0">
                <a:solidFill>
                  <a:srgbClr val="000000"/>
                </a:solidFill>
                <a:latin typeface="Courier New" pitchFamily="49" charset="0"/>
              </a:rPr>
              <a:t> (</a:t>
            </a:r>
            <a:r>
              <a:rPr lang="de-CH" sz="800" dirty="0" err="1">
                <a:solidFill>
                  <a:srgbClr val="000000"/>
                </a:solidFill>
                <a:latin typeface="Courier New" pitchFamily="49" charset="0"/>
              </a:rPr>
              <a:t>configHelper.isUseAllIpWhitelist</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userType.isUserWhitelistedForAllIp</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 </a:t>
            </a:r>
            <a:r>
              <a:rPr lang="de-CH" sz="800" b="1" dirty="0" err="1">
                <a:solidFill>
                  <a:srgbClr val="7F0055"/>
                </a:solidFill>
                <a:latin typeface="Courier New" pitchFamily="49" charset="0"/>
              </a:rPr>
              <a:t>else</a:t>
            </a: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3F7F5F"/>
                </a:solidFill>
                <a:latin typeface="Courier New" pitchFamily="49" charset="0"/>
              </a:rPr>
              <a:t>// </a:t>
            </a:r>
            <a:r>
              <a:rPr lang="de-CH" sz="800" dirty="0" err="1">
                <a:solidFill>
                  <a:srgbClr val="3F7F5F"/>
                </a:solidFill>
                <a:latin typeface="Courier New" pitchFamily="49" charset="0"/>
              </a:rPr>
              <a:t>Important</a:t>
            </a:r>
            <a:r>
              <a:rPr lang="de-CH" sz="800" dirty="0">
                <a:solidFill>
                  <a:srgbClr val="3F7F5F"/>
                </a:solidFill>
                <a:latin typeface="Courier New" pitchFamily="49" charset="0"/>
              </a:rPr>
              <a:t>: </a:t>
            </a:r>
            <a:r>
              <a:rPr lang="de-CH" sz="800" dirty="0" err="1">
                <a:solidFill>
                  <a:srgbClr val="3F7F5F"/>
                </a:solidFill>
                <a:latin typeface="Courier New" pitchFamily="49" charset="0"/>
              </a:rPr>
              <a:t>Ensure</a:t>
            </a:r>
            <a:r>
              <a:rPr lang="de-CH" sz="800" dirty="0">
                <a:solidFill>
                  <a:srgbClr val="3F7F5F"/>
                </a:solidFill>
                <a:latin typeface="Courier New" pitchFamily="49" charset="0"/>
              </a:rPr>
              <a:t> </a:t>
            </a:r>
            <a:r>
              <a:rPr lang="de-CH" sz="800" dirty="0" err="1">
                <a:solidFill>
                  <a:srgbClr val="3F7F5F"/>
                </a:solidFill>
                <a:latin typeface="Courier New" pitchFamily="49" charset="0"/>
              </a:rPr>
              <a:t>that</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incrementAllIpCounter</a:t>
            </a:r>
            <a:r>
              <a:rPr lang="de-CH" sz="800" dirty="0">
                <a:solidFill>
                  <a:srgbClr val="3F7F5F"/>
                </a:solidFill>
                <a:latin typeface="Courier New" pitchFamily="49" charset="0"/>
              </a:rPr>
              <a:t> </a:t>
            </a:r>
            <a:r>
              <a:rPr lang="de-CH" sz="800" dirty="0" err="1">
                <a:solidFill>
                  <a:srgbClr val="3F7F5F"/>
                </a:solidFill>
                <a:latin typeface="Courier New" pitchFamily="49" charset="0"/>
              </a:rPr>
              <a:t>is</a:t>
            </a:r>
            <a:r>
              <a:rPr lang="de-CH" sz="800" dirty="0">
                <a:solidFill>
                  <a:srgbClr val="3F7F5F"/>
                </a:solidFill>
                <a:latin typeface="Courier New" pitchFamily="49" charset="0"/>
              </a:rPr>
              <a:t> </a:t>
            </a:r>
            <a:r>
              <a:rPr lang="de-CH" sz="800" dirty="0" err="1">
                <a:solidFill>
                  <a:srgbClr val="3F7F5F"/>
                </a:solidFill>
                <a:latin typeface="Courier New" pitchFamily="49" charset="0"/>
              </a:rPr>
              <a:t>called</a:t>
            </a:r>
            <a:r>
              <a:rPr lang="de-CH" sz="800" dirty="0">
                <a:solidFill>
                  <a:srgbClr val="3F7F5F"/>
                </a:solidFill>
                <a:latin typeface="Courier New" pitchFamily="49" charset="0"/>
              </a:rPr>
              <a:t>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last </a:t>
            </a:r>
            <a:r>
              <a:rPr lang="de-CH" sz="800" dirty="0" err="1">
                <a:solidFill>
                  <a:srgbClr val="3F7F5F"/>
                </a:solidFill>
                <a:latin typeface="Courier New" pitchFamily="49" charset="0"/>
              </a:rPr>
              <a:t>argument</a:t>
            </a:r>
            <a:r>
              <a:rPr lang="de-CH" sz="800" dirty="0">
                <a:solidFill>
                  <a:srgbClr val="3F7F5F"/>
                </a:solidFill>
                <a:latin typeface="Courier New" pitchFamily="49" charset="0"/>
              </a:rPr>
              <a:t>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this</a:t>
            </a:r>
            <a:r>
              <a:rPr lang="de-CH" sz="800" dirty="0">
                <a:solidFill>
                  <a:srgbClr val="3F7F5F"/>
                </a:solidFill>
                <a:latin typeface="Courier New" pitchFamily="49" charset="0"/>
              </a:rPr>
              <a:t> </a:t>
            </a:r>
            <a:r>
              <a:rPr lang="de-CH" sz="800" dirty="0" err="1">
                <a:solidFill>
                  <a:srgbClr val="3F7F5F"/>
                </a:solidFill>
                <a:latin typeface="Courier New" pitchFamily="49" charset="0"/>
              </a:rPr>
              <a:t>call</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increments</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a:t>
            </a:r>
            <a:r>
              <a:rPr lang="de-CH" sz="800" dirty="0" err="1">
                <a:solidFill>
                  <a:srgbClr val="3F7F5F"/>
                </a:solidFill>
                <a:latin typeface="Courier New" pitchFamily="49" charset="0"/>
              </a:rPr>
              <a:t>counter</a:t>
            </a:r>
            <a:r>
              <a:rPr lang="de-CH" sz="800" dirty="0">
                <a:solidFill>
                  <a:srgbClr val="3F7F5F"/>
                </a:solidFill>
                <a:latin typeface="Courier New" pitchFamily="49" charset="0"/>
              </a:rPr>
              <a:t> </a:t>
            </a:r>
            <a:r>
              <a:rPr lang="de-CH" sz="800" dirty="0" err="1">
                <a:solidFill>
                  <a:srgbClr val="3F7F5F"/>
                </a:solidFill>
                <a:latin typeface="Courier New" pitchFamily="49" charset="0"/>
              </a:rPr>
              <a:t>at</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same time </a:t>
            </a:r>
            <a:r>
              <a:rPr lang="de-CH" sz="800" dirty="0" err="1">
                <a:solidFill>
                  <a:srgbClr val="3F7F5F"/>
                </a:solidFill>
                <a:latin typeface="Courier New" pitchFamily="49" charset="0"/>
              </a:rPr>
              <a:t>as</a:t>
            </a:r>
            <a:r>
              <a:rPr lang="de-CH" sz="800" dirty="0">
                <a:solidFill>
                  <a:srgbClr val="3F7F5F"/>
                </a:solidFill>
                <a:latin typeface="Courier New" pitchFamily="49" charset="0"/>
              </a:rPr>
              <a:t> </a:t>
            </a:r>
            <a:r>
              <a:rPr lang="de-CH" sz="800" dirty="0" err="1">
                <a:solidFill>
                  <a:srgbClr val="3F7F5F"/>
                </a:solidFill>
                <a:latin typeface="Courier New" pitchFamily="49" charset="0"/>
              </a:rPr>
              <a:t>returning</a:t>
            </a:r>
            <a:r>
              <a:rPr lang="de-CH" sz="800" dirty="0">
                <a:solidFill>
                  <a:srgbClr val="3F7F5F"/>
                </a:solidFill>
                <a:latin typeface="Courier New" pitchFamily="49" charset="0"/>
              </a:rPr>
              <a:t> </a:t>
            </a:r>
            <a:r>
              <a:rPr lang="de-CH" sz="800" dirty="0" err="1">
                <a:solidFill>
                  <a:srgbClr val="3F7F5F"/>
                </a:solidFill>
                <a:latin typeface="Courier New" pitchFamily="49" charset="0"/>
              </a:rPr>
              <a:t>whether</a:t>
            </a:r>
            <a:r>
              <a:rPr lang="de-CH" sz="800" dirty="0">
                <a:solidFill>
                  <a:srgbClr val="3F7F5F"/>
                </a:solidFill>
                <a:latin typeface="Courier New" pitchFamily="49" charset="0"/>
              </a:rPr>
              <a:t> </a:t>
            </a:r>
            <a:r>
              <a:rPr lang="de-CH" sz="800" dirty="0" err="1">
                <a:solidFill>
                  <a:srgbClr val="3F7F5F"/>
                </a:solidFill>
                <a:latin typeface="Courier New" pitchFamily="49" charset="0"/>
              </a:rPr>
              <a:t>the</a:t>
            </a:r>
            <a:r>
              <a:rPr lang="de-CH" sz="800" dirty="0">
                <a:solidFill>
                  <a:srgbClr val="3F7F5F"/>
                </a:solidFill>
                <a:latin typeface="Courier New" pitchFamily="49" charset="0"/>
              </a:rPr>
              <a:t> </a:t>
            </a:r>
            <a:r>
              <a:rPr lang="de-CH" sz="800" dirty="0" err="1">
                <a:solidFill>
                  <a:srgbClr val="3F7F5F"/>
                </a:solidFill>
                <a:latin typeface="Courier New" pitchFamily="49" charset="0"/>
              </a:rPr>
              <a:t>increment</a:t>
            </a:r>
            <a:r>
              <a:rPr lang="de-CH" sz="800" dirty="0">
                <a:solidFill>
                  <a:srgbClr val="3F7F5F"/>
                </a:solidFill>
                <a:latin typeface="Courier New" pitchFamily="49" charset="0"/>
              </a:rPr>
              <a:t> was </a:t>
            </a:r>
            <a:r>
              <a:rPr lang="de-CH" sz="800" dirty="0" err="1">
                <a:solidFill>
                  <a:srgbClr val="3F7F5F"/>
                </a:solidFill>
                <a:latin typeface="Courier New" pitchFamily="49" charset="0"/>
              </a:rPr>
              <a:t>successful</a:t>
            </a:r>
            <a:r>
              <a:rPr lang="de-CH" sz="800" dirty="0">
                <a:solidFill>
                  <a:srgbClr val="3F7F5F"/>
                </a:solidFill>
                <a:latin typeface="Courier New" pitchFamily="49" charset="0"/>
              </a:rPr>
              <a:t> </a:t>
            </a:r>
            <a:r>
              <a:rPr lang="de-CH" sz="800" dirty="0" err="1">
                <a:solidFill>
                  <a:srgbClr val="3F7F5F"/>
                </a:solidFill>
                <a:latin typeface="Courier New" pitchFamily="49" charset="0"/>
              </a:rPr>
              <a:t>or</a:t>
            </a:r>
            <a:r>
              <a:rPr lang="de-CH" sz="800" dirty="0">
                <a:solidFill>
                  <a:srgbClr val="3F7F5F"/>
                </a:solidFill>
                <a:latin typeface="Courier New" pitchFamily="49" charset="0"/>
              </a:rPr>
              <a:t> not.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dirty="0" err="1">
                <a:solidFill>
                  <a:srgbClr val="000000"/>
                </a:solidFill>
                <a:latin typeface="Courier New" pitchFamily="49" charset="0"/>
              </a:rPr>
              <a:t>userType.isUserAllowedToOrderAllIp</a:t>
            </a:r>
            <a:r>
              <a:rPr lang="de-CH" sz="800" dirty="0">
                <a:solidFill>
                  <a:srgbClr val="000000"/>
                </a:solidFill>
                <a:latin typeface="Courier New" pitchFamily="49" charset="0"/>
              </a:rPr>
              <a:t>() &amp;&amp; </a:t>
            </a:r>
            <a:r>
              <a:rPr lang="de-CH" sz="800" dirty="0" err="1">
                <a:solidFill>
                  <a:srgbClr val="000000"/>
                </a:solidFill>
                <a:latin typeface="Courier New" pitchFamily="49" charset="0"/>
              </a:rPr>
              <a:t>isAllIpAdoptionTechnicallyPossible</a:t>
            </a:r>
            <a:r>
              <a:rPr lang="de-CH" sz="800" dirty="0">
                <a:solidFill>
                  <a:srgbClr val="000000"/>
                </a:solidFill>
                <a:latin typeface="Courier New" pitchFamily="49" charset="0"/>
              </a:rPr>
              <a:t>(</a:t>
            </a:r>
            <a:r>
              <a:rPr lang="de-CH" sz="800" dirty="0" err="1">
                <a:solidFill>
                  <a:srgbClr val="000000"/>
                </a:solidFill>
                <a:latin typeface="Courier New" pitchFamily="49" charset="0"/>
              </a:rPr>
              <a:t>mainPhoneNumber</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&amp;&amp; (!</a:t>
            </a:r>
            <a:r>
              <a:rPr lang="de-CH" sz="800" dirty="0" err="1">
                <a:solidFill>
                  <a:srgbClr val="000000"/>
                </a:solidFill>
                <a:latin typeface="Courier New" pitchFamily="49" charset="0"/>
              </a:rPr>
              <a:t>checkAndIncrementCounter</a:t>
            </a:r>
            <a:r>
              <a:rPr lang="de-CH" sz="800" dirty="0">
                <a:solidFill>
                  <a:srgbClr val="000000"/>
                </a:solidFill>
                <a:latin typeface="Courier New" pitchFamily="49" charset="0"/>
              </a:rPr>
              <a:t> || </a:t>
            </a:r>
            <a:r>
              <a:rPr lang="de-CH" sz="800" dirty="0" err="1">
                <a:solidFill>
                  <a:srgbClr val="000000"/>
                </a:solidFill>
                <a:latin typeface="Courier New" pitchFamily="49" charset="0"/>
              </a:rPr>
              <a:t>checkAndIncrementAllIpCounter</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r>
              <a:rPr lang="de-CH" sz="800" b="1" dirty="0" err="1">
                <a:solidFill>
                  <a:srgbClr val="7F0055"/>
                </a:solidFill>
                <a:latin typeface="Courier New" pitchFamily="49" charset="0"/>
              </a:rPr>
              <a:t>return</a:t>
            </a:r>
            <a:r>
              <a:rPr lang="de-CH" sz="800" dirty="0">
                <a:solidFill>
                  <a:srgbClr val="000000"/>
                </a:solidFill>
                <a:latin typeface="Courier New" pitchFamily="49" charset="0"/>
              </a:rPr>
              <a:t> </a:t>
            </a:r>
            <a:r>
              <a:rPr lang="de-CH" sz="800" b="1" dirty="0" err="1">
                <a:solidFill>
                  <a:srgbClr val="7F0055"/>
                </a:solidFill>
                <a:latin typeface="Courier New" pitchFamily="49" charset="0"/>
              </a:rPr>
              <a:t>false</a:t>
            </a:r>
            <a:r>
              <a:rPr lang="de-CH" sz="800" dirty="0">
                <a:solidFill>
                  <a:srgbClr val="000000"/>
                </a:solidFill>
                <a:latin typeface="Courier New" pitchFamily="49" charset="0"/>
              </a:rPr>
              <a:t>;</a:t>
            </a:r>
            <a:endParaRPr lang="de-CH" sz="800" dirty="0">
              <a:latin typeface="Courier New" pitchFamily="49" charset="0"/>
            </a:endParaRPr>
          </a:p>
          <a:p>
            <a:pPr>
              <a:lnSpc>
                <a:spcPct val="80000"/>
              </a:lnSpc>
              <a:buFont typeface="Wingdings" pitchFamily="2" charset="2"/>
              <a:buNone/>
            </a:pPr>
            <a:r>
              <a:rPr lang="de-CH" sz="800" dirty="0">
                <a:solidFill>
                  <a:srgbClr val="000000"/>
                </a:solidFill>
                <a:latin typeface="Courier New" pitchFamily="49" charset="0"/>
              </a:rPr>
              <a:t>    }</a:t>
            </a:r>
          </a:p>
        </p:txBody>
      </p:sp>
      <p:sp>
        <p:nvSpPr>
          <p:cNvPr id="362500" name="Text Box 4"/>
          <p:cNvSpPr txBox="1">
            <a:spLocks noChangeArrowheads="1"/>
          </p:cNvSpPr>
          <p:nvPr/>
        </p:nvSpPr>
        <p:spPr bwMode="auto">
          <a:xfrm rot="19800000">
            <a:off x="2175465" y="4237483"/>
            <a:ext cx="7195946" cy="5794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1778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de-CH" sz="3200" b="1">
                <a:solidFill>
                  <a:schemeClr val="folHlink"/>
                </a:solidFill>
                <a:latin typeface="TheSans Swisscom" pitchFamily="34" charset="0"/>
              </a:rPr>
              <a:t>Nur ein Auszug der Implementation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normAutofit fontScale="90000"/>
          </a:bodyPr>
          <a:lstStyle/>
          <a:p>
            <a:r>
              <a:rPr lang="de-CH" dirty="0" smtClean="0"/>
              <a:t>Ein Weg </a:t>
            </a:r>
            <a:r>
              <a:rPr lang="de-CH" dirty="0"/>
              <a:t>zu Entscheidungstabellen</a:t>
            </a:r>
            <a:br>
              <a:rPr lang="de-CH" dirty="0"/>
            </a:br>
            <a:r>
              <a:rPr lang="de-CH" dirty="0"/>
              <a:t>Die Konsequenzen</a:t>
            </a:r>
          </a:p>
        </p:txBody>
      </p:sp>
      <p:sp>
        <p:nvSpPr>
          <p:cNvPr id="363523" name="Rectangle 3"/>
          <p:cNvSpPr>
            <a:spLocks noGrp="1" noChangeArrowheads="1"/>
          </p:cNvSpPr>
          <p:nvPr>
            <p:ph idx="1"/>
          </p:nvPr>
        </p:nvSpPr>
        <p:spPr/>
        <p:txBody>
          <a:bodyPr>
            <a:normAutofit fontScale="77500" lnSpcReduction="20000"/>
          </a:bodyPr>
          <a:lstStyle/>
          <a:p>
            <a:r>
              <a:rPr lang="de-CH" dirty="0"/>
              <a:t>Die Kommunikation zwischen Business Analyst und Entwickler </a:t>
            </a:r>
            <a:r>
              <a:rPr lang="de-CH" dirty="0" smtClean="0"/>
              <a:t>gestaltet </a:t>
            </a:r>
            <a:r>
              <a:rPr lang="de-CH" dirty="0"/>
              <a:t>sich zunehmend schwieriger. </a:t>
            </a:r>
          </a:p>
          <a:p>
            <a:endParaRPr lang="de-CH" dirty="0"/>
          </a:p>
          <a:p>
            <a:r>
              <a:rPr lang="de-CH" dirty="0"/>
              <a:t>Für den Entwickler </a:t>
            </a:r>
            <a:r>
              <a:rPr lang="de-CH" dirty="0" smtClean="0"/>
              <a:t>wird </a:t>
            </a:r>
            <a:r>
              <a:rPr lang="de-CH" dirty="0"/>
              <a:t>die Lücke zwischen Anforderung und Implementation immer grösser.</a:t>
            </a:r>
          </a:p>
          <a:p>
            <a:endParaRPr lang="de-CH" dirty="0"/>
          </a:p>
          <a:p>
            <a:r>
              <a:rPr lang="de-CH" dirty="0"/>
              <a:t>Die Business Analysten </a:t>
            </a:r>
            <a:r>
              <a:rPr lang="de-CH" dirty="0" smtClean="0"/>
              <a:t>haben </a:t>
            </a:r>
            <a:r>
              <a:rPr lang="de-CH" dirty="0"/>
              <a:t>Mühe, neue Anforderungen in die bestehende Spezifikation zu integrieren.</a:t>
            </a:r>
          </a:p>
          <a:p>
            <a:endParaRPr lang="de-CH" dirty="0"/>
          </a:p>
          <a:p>
            <a:r>
              <a:rPr lang="de-CH" dirty="0"/>
              <a:t>Die Entwickler </a:t>
            </a:r>
            <a:r>
              <a:rPr lang="de-CH" dirty="0" smtClean="0"/>
              <a:t>haben </a:t>
            </a:r>
            <a:r>
              <a:rPr lang="de-CH" dirty="0"/>
              <a:t>Mühe, die Implementation weiterzuentwickeln.</a:t>
            </a:r>
          </a:p>
          <a:p>
            <a:endParaRPr lang="de-CH" dirty="0"/>
          </a:p>
          <a:p>
            <a:r>
              <a:rPr lang="de-CH" dirty="0"/>
              <a:t>Die Tester </a:t>
            </a:r>
            <a:r>
              <a:rPr lang="de-CH" dirty="0" smtClean="0"/>
              <a:t>haben Mühe</a:t>
            </a:r>
            <a:r>
              <a:rPr lang="de-CH" dirty="0"/>
              <a:t>, die Business Logik in der Spezifikation zu verstehen.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normAutofit fontScale="90000"/>
          </a:bodyPr>
          <a:lstStyle/>
          <a:p>
            <a:r>
              <a:rPr lang="de-CH"/>
              <a:t>Beispiel Spitalbesuch</a:t>
            </a:r>
            <a:br>
              <a:rPr lang="de-CH"/>
            </a:br>
            <a:r>
              <a:rPr lang="de-CH"/>
              <a:t>Die Regeln in Textform</a:t>
            </a:r>
          </a:p>
        </p:txBody>
      </p:sp>
      <p:sp>
        <p:nvSpPr>
          <p:cNvPr id="376835" name="Rectangle 3"/>
          <p:cNvSpPr>
            <a:spLocks noGrp="1" noChangeArrowheads="1"/>
          </p:cNvSpPr>
          <p:nvPr>
            <p:ph idx="1"/>
          </p:nvPr>
        </p:nvSpPr>
        <p:spPr/>
        <p:txBody>
          <a:bodyPr/>
          <a:lstStyle/>
          <a:p>
            <a:pPr marL="0" indent="0">
              <a:buFont typeface="Wingdings" pitchFamily="2" charset="2"/>
              <a:buNone/>
            </a:pPr>
            <a:r>
              <a:rPr lang="de-CH" dirty="0"/>
              <a:t>Bereichsleiter Schmid möchte eine Mitarbeiterin im Krankenhaus besuchen. Er informiert sich telefonisch an der Information über die Besuchsmöglichkeiten und erhält folgende Antwort: </a:t>
            </a:r>
          </a:p>
          <a:p>
            <a:pPr marL="0" indent="0">
              <a:buFont typeface="Wingdings" pitchFamily="2" charset="2"/>
              <a:buNone/>
            </a:pPr>
            <a:r>
              <a:rPr lang="de-CH" sz="2200" dirty="0"/>
              <a:t>Die Patientin kann ohne Einschränkungen besucht werden, sofern keine ansteckende Krankheit vorliegt. Sonst werden Besuche ganz abgelehnt. </a:t>
            </a:r>
          </a:p>
        </p:txBody>
      </p:sp>
      <p:sp>
        <p:nvSpPr>
          <p:cNvPr id="376836"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normAutofit fontScale="90000"/>
          </a:bodyPr>
          <a:lstStyle/>
          <a:p>
            <a:r>
              <a:rPr lang="de-CH"/>
              <a:t>Beispiel Spitalbesuch</a:t>
            </a:r>
            <a:br>
              <a:rPr lang="de-CH"/>
            </a:br>
            <a:r>
              <a:rPr lang="de-CH"/>
              <a:t>Implementation der Regeln in Code</a:t>
            </a:r>
          </a:p>
        </p:txBody>
      </p:sp>
      <p:sp>
        <p:nvSpPr>
          <p:cNvPr id="377859" name="Rectangle 3"/>
          <p:cNvSpPr>
            <a:spLocks noGrp="1" noChangeArrowheads="1"/>
          </p:cNvSpPr>
          <p:nvPr>
            <p:ph idx="1"/>
          </p:nvPr>
        </p:nvSpPr>
        <p:spPr/>
        <p:txBody>
          <a:bodyPr/>
          <a:lstStyle/>
          <a:p>
            <a:pPr marL="0" indent="0" defTabSz="355600">
              <a:buFont typeface="Wingdings" pitchFamily="2" charset="2"/>
              <a:buNone/>
            </a:pPr>
            <a:r>
              <a:rPr lang="de-CH" sz="1600">
                <a:latin typeface="Courier New" pitchFamily="49" charset="0"/>
              </a:rPr>
              <a:t>/* Die Patientin kann ohne Einschränkungen besucht werden, sofern keine ansteckende Krankheit vorliegt. Sonst werden Besuche ganz abgelehnt. */</a:t>
            </a:r>
          </a:p>
          <a:p>
            <a:pPr marL="0" indent="0" defTabSz="355600">
              <a:buFont typeface="Wingdings" pitchFamily="2" charset="2"/>
              <a:buNone/>
            </a:pPr>
            <a:endParaRPr lang="de-CH" sz="1600">
              <a:latin typeface="Courier New" pitchFamily="49" charset="0"/>
            </a:endParaRPr>
          </a:p>
          <a:p>
            <a:pPr marL="0" indent="0" defTabSz="355600">
              <a:buFont typeface="Wingdings" pitchFamily="2" charset="2"/>
              <a:buNone/>
            </a:pPr>
            <a:r>
              <a:rPr lang="de-CH" sz="2000" b="1">
                <a:latin typeface="Courier New" pitchFamily="49" charset="0"/>
              </a:rPr>
              <a:t>if (patientin.hatAnsteckendeKrankheit() {</a:t>
            </a:r>
          </a:p>
          <a:p>
            <a:pPr marL="0" indent="0" defTabSz="355600">
              <a:buFont typeface="Wingdings" pitchFamily="2" charset="2"/>
              <a:buNone/>
            </a:pPr>
            <a:r>
              <a:rPr lang="de-CH" sz="2000" b="1">
                <a:latin typeface="Courier New" pitchFamily="49" charset="0"/>
              </a:rPr>
              <a:t>	besuch.ablehnen();</a:t>
            </a:r>
          </a:p>
          <a:p>
            <a:pPr marL="0" indent="0" defTabSz="355600">
              <a:buFont typeface="Wingdings" pitchFamily="2" charset="2"/>
              <a:buNone/>
            </a:pPr>
            <a:r>
              <a:rPr lang="de-CH" sz="2000" b="1">
                <a:latin typeface="Courier New" pitchFamily="49" charset="0"/>
              </a:rPr>
              <a:t>}</a:t>
            </a:r>
          </a:p>
          <a:p>
            <a:pPr marL="0" indent="0" defTabSz="355600">
              <a:buFont typeface="Wingdings" pitchFamily="2" charset="2"/>
              <a:buNone/>
            </a:pPr>
            <a:r>
              <a:rPr lang="de-CH" sz="2000" b="1">
                <a:latin typeface="Courier New" pitchFamily="49" charset="0"/>
              </a:rPr>
              <a:t>else {</a:t>
            </a:r>
          </a:p>
          <a:p>
            <a:pPr marL="0" indent="0" defTabSz="355600">
              <a:buFont typeface="Wingdings" pitchFamily="2" charset="2"/>
              <a:buNone/>
            </a:pPr>
            <a:r>
              <a:rPr lang="de-CH" sz="2000" b="1">
                <a:latin typeface="Courier New" pitchFamily="49" charset="0"/>
              </a:rPr>
              <a:t>	besuch.erlauben();</a:t>
            </a:r>
          </a:p>
          <a:p>
            <a:pPr marL="0" indent="0" defTabSz="355600">
              <a:buFont typeface="Wingdings" pitchFamily="2" charset="2"/>
              <a:buNone/>
            </a:pPr>
            <a:r>
              <a:rPr lang="de-CH" sz="2000" b="1">
                <a:latin typeface="Courier New" pitchFamily="49" charset="0"/>
              </a:rPr>
              <a:t>}</a:t>
            </a:r>
          </a:p>
        </p:txBody>
      </p:sp>
      <p:sp>
        <p:nvSpPr>
          <p:cNvPr id="8" name="Text Box 4"/>
          <p:cNvSpPr txBox="1">
            <a:spLocks noChangeArrowheads="1"/>
          </p:cNvSpPr>
          <p:nvPr/>
        </p:nvSpPr>
        <p:spPr bwMode="auto">
          <a:xfrm>
            <a:off x="467544" y="6453336"/>
            <a:ext cx="322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400" dirty="0"/>
              <a:t>Beispiel adaptiert von www.informit.de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1770</Words>
  <Application>Microsoft Office PowerPoint</Application>
  <PresentationFormat>Bildschirmpräsentation (4:3)</PresentationFormat>
  <Paragraphs>364</Paragraphs>
  <Slides>54</Slides>
  <Notes>0</Notes>
  <HiddenSlides>7</HiddenSlides>
  <MMClips>0</MMClips>
  <ScaleCrop>false</ScaleCrop>
  <HeadingPairs>
    <vt:vector size="4" baseType="variant">
      <vt:variant>
        <vt:lpstr>Design</vt:lpstr>
      </vt:variant>
      <vt:variant>
        <vt:i4>1</vt:i4>
      </vt:variant>
      <vt:variant>
        <vt:lpstr>Folientitel</vt:lpstr>
      </vt:variant>
      <vt:variant>
        <vt:i4>54</vt:i4>
      </vt:variant>
    </vt:vector>
  </HeadingPairs>
  <TitlesOfParts>
    <vt:vector size="55" baseType="lpstr">
      <vt:lpstr>Modul</vt:lpstr>
      <vt:lpstr>Entscheidungstabellen als Kommunikationsmittel</vt:lpstr>
      <vt:lpstr>Inhalt</vt:lpstr>
      <vt:lpstr>Motivation Ursprung der Entscheidungstabelle</vt:lpstr>
      <vt:lpstr>PowerPoint-Präsentation</vt:lpstr>
      <vt:lpstr>Ein Weg zu Entscheidungstabellen Tabellen plus diverse Erklärungen…</vt:lpstr>
      <vt:lpstr>Ein Weg zu Entscheidungstabellen … führen zu unwartbarem Code</vt:lpstr>
      <vt:lpstr>Ein Weg zu Entscheidungstabellen Die Konsequenzen</vt:lpstr>
      <vt:lpstr>Beispiel Spitalbesuch Die Regeln in Textform</vt:lpstr>
      <vt:lpstr>Beispiel Spitalbesuch Implementation der Regeln in Code</vt:lpstr>
      <vt:lpstr>Beispiel Spitalbesuch Die Regeln in Textform</vt:lpstr>
      <vt:lpstr>Beispiel Spitalbesuch Implementation der Regeln in Code</vt:lpstr>
      <vt:lpstr>Beispiel Spitalbesuch Die Regeln in Textform</vt:lpstr>
      <vt:lpstr>Beispiel Spitalbesuch Implementation der Regeln in Code</vt:lpstr>
      <vt:lpstr>Klassische Strukturierung einer Entscheidungstabelle</vt:lpstr>
      <vt:lpstr>Beispiel Spitalbesuch Regeln als Entscheidungstabelle</vt:lpstr>
      <vt:lpstr>Beispiel Spitalbesuch Auswertung Entscheidungstabelle</vt:lpstr>
      <vt:lpstr>Beispiel Spitalbesuch Auswertung Entscheidungstabelle</vt:lpstr>
      <vt:lpstr>Beispiel Spitalbesuch Auswertung Entscheidungstabelle</vt:lpstr>
      <vt:lpstr>Beispiel Spitalbesuch: Auswertung in Java mit Rule Engine Drools</vt:lpstr>
      <vt:lpstr>Beispiel Spitalbesuch: Vorteile der Auswertung mit einer Rule Engine</vt:lpstr>
      <vt:lpstr>Beispiel Spitalbesuch: Die Regeln als Entscheidungstabelle</vt:lpstr>
      <vt:lpstr>Beispiel Spitalbesuch Konsolidierte Entscheidungstabelle</vt:lpstr>
      <vt:lpstr>Beispiel Spitalbesuch Transponierte Entscheidungstabelle</vt:lpstr>
      <vt:lpstr>Beispiel Spitalbesuch Transponierte Entscheidungstabelle</vt:lpstr>
      <vt:lpstr>Entscheidungstabellen Vorteile grundsätzlicher Natur</vt:lpstr>
      <vt:lpstr>Entscheidungstabellen Vorteile in der Anwendung</vt:lpstr>
      <vt:lpstr>Entscheidungstabellen Nachteile in der Anwendung</vt:lpstr>
      <vt:lpstr>Beispiel Spitalbesuch: Darstellung als Entscheidungsbaum</vt:lpstr>
      <vt:lpstr>Beispiel Spitalbesuch: Darstellung als Entscheidungsgraph </vt:lpstr>
      <vt:lpstr>Darstellungsform: Entscheidungs-baum oder Entscheidungstabelle?</vt:lpstr>
      <vt:lpstr>Beispiel von Wikipedia:  Darstellung als Entscheidungsbaum</vt:lpstr>
      <vt:lpstr>Beispiel von Wikipedia: Darstellung als Entscheidungstabelle</vt:lpstr>
      <vt:lpstr>Beispiel von Wikipedia: Als Entscheidungstabelle mit „else“</vt:lpstr>
      <vt:lpstr>Beispiel von Wikipedia:  Als Regeln/ Formeln formulieren</vt:lpstr>
      <vt:lpstr>Inhalt</vt:lpstr>
      <vt:lpstr>Anwendungsbereich: Wann Entscheidungstabellen einsetzen?</vt:lpstr>
      <vt:lpstr>Anwendungsbereich: Wann Entscheidungstabellen einsetzen?</vt:lpstr>
      <vt:lpstr>Einordnung Entscheidungstabellen  in Methoden zur Systemmodellierung</vt:lpstr>
      <vt:lpstr>Inhalt</vt:lpstr>
      <vt:lpstr>Beispiel Spitalbesuch vollständig und eindeutig</vt:lpstr>
      <vt:lpstr>Beispiel Spitalbesuch Mehrfach definiert</vt:lpstr>
      <vt:lpstr>Beispiel Spitalbesuch Mehrdeutig und widersprüchlich</vt:lpstr>
      <vt:lpstr>Regeln für die Definition des Inputs</vt:lpstr>
      <vt:lpstr>Minimaler Werteraum</vt:lpstr>
      <vt:lpstr>Keine unnötigen Variablen</vt:lpstr>
      <vt:lpstr>Unabhängige Variablen</vt:lpstr>
      <vt:lpstr>Kombinierung von Subvariablen</vt:lpstr>
      <vt:lpstr>Inhalt</vt:lpstr>
      <vt:lpstr>Beispiel http://swt.cs.tu-berlin.de/lehre/mwsp/ws0607/ausarbeitungen/Ausarbeitung-10.pdf</vt:lpstr>
      <vt:lpstr>Beispiel https://files.ifi.uzh.ch/rerg/amadeus/teaching/courses/infII_ss06/inf_II_kapitel_05.pdf</vt:lpstr>
      <vt:lpstr>Beispiel https://files.ifi.uzh.ch/rerg/amadeus/teaching/courses/infII_ss06/inf_II_kapitel_05.pdf</vt:lpstr>
      <vt:lpstr>Beispiel http://www.trautwein.fh-aachen.de/Download/SWE/SWE_Ausarbeitungen_WS2010/A_Entscheidungstabellen_2010.pdf</vt:lpstr>
      <vt:lpstr>Beispiel http://ti.uni-due.de/ti/de/education/teaching/ss10/pet/download/Vorlesung%202.pdf</vt:lpstr>
      <vt:lpstr>Beispiel http://en.wikipedia.org/wiki/Decision_table</vt:lpstr>
    </vt:vector>
  </TitlesOfParts>
  <Company>Swisscom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Raimond Reichert</dc:creator>
  <dc:description>Applications Competence Team_x000d_
Swisscom IT Services AG</dc:description>
  <cp:lastModifiedBy>rarenivo</cp:lastModifiedBy>
  <cp:revision>114</cp:revision>
  <dcterms:created xsi:type="dcterms:W3CDTF">2011-03-07T07:12:31Z</dcterms:created>
  <dcterms:modified xsi:type="dcterms:W3CDTF">2012-04-02T18:28:53Z</dcterms:modified>
</cp:coreProperties>
</file>