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51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9B02FF-8937-4609-A62B-48B00DC6129C}" type="datetimeFigureOut">
              <a:rPr lang="de-DE" smtClean="0"/>
              <a:t>04.02.2012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529E62-E755-4F49-B1F3-35426F1EB8FE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Filtern in Excel und </a:t>
            </a:r>
            <a:br>
              <a:rPr lang="de-CH" dirty="0" smtClean="0"/>
            </a:br>
            <a:r>
              <a:rPr lang="de-CH" dirty="0" smtClean="0"/>
              <a:t>Berechnung von Teilergebnissen</a:t>
            </a:r>
            <a:endParaRPr lang="de-CH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smtClean="0"/>
              <a:t>Spezialfilter: Die allgemeinste Form des Filters in Excel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532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37101"/>
              </p:ext>
            </p:extLst>
          </p:nvPr>
        </p:nvGraphicFramePr>
        <p:xfrm>
          <a:off x="571468" y="1643050"/>
          <a:ext cx="7529544" cy="4953023"/>
        </p:xfrm>
        <a:graphic>
          <a:graphicData uri="http://schemas.openxmlformats.org/drawingml/2006/table">
            <a:tbl>
              <a:tblPr/>
              <a:tblGrid>
                <a:gridCol w="941193"/>
                <a:gridCol w="941193"/>
                <a:gridCol w="941193"/>
                <a:gridCol w="941193"/>
                <a:gridCol w="941193"/>
                <a:gridCol w="941193"/>
                <a:gridCol w="941193"/>
                <a:gridCol w="941193"/>
              </a:tblGrid>
              <a:tr h="247063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 err="1">
                          <a:latin typeface="Trebuchet MS"/>
                        </a:rPr>
                        <a:t>id</a:t>
                      </a:r>
                      <a:endParaRPr lang="de-CH" sz="1200" b="1" i="0" u="none" strike="noStrike" dirty="0">
                        <a:latin typeface="Trebuchet MS"/>
                      </a:endParaRP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sprint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 err="1">
                          <a:latin typeface="Trebuchet MS"/>
                        </a:rPr>
                        <a:t>status</a:t>
                      </a:r>
                      <a:endParaRPr lang="de-CH" sz="1200" b="1" i="0" u="none" strike="noStrike" dirty="0">
                        <a:latin typeface="Trebuchet MS"/>
                      </a:endParaRP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resolution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project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story_points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work_done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planned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3656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64.1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3638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3636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39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3644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8.75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3652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59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3650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Slytherin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16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3648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Hufflepuff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12.4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3646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3647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23.5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3651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Operation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4.75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3640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Operation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71.75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3649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Ravenclaw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3808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12.3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3807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75.5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3798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14.3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3784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57.4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3924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4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3794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Operation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25.5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3809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wontfix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Hufflepuff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98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3792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3.4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>
                          <a:latin typeface="Trebuchet MS"/>
                        </a:rPr>
                        <a:t>1</a:t>
                      </a:r>
                    </a:p>
                  </a:txBody>
                  <a:tcPr marL="11765" marR="11765" marT="1176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CH" dirty="0" smtClean="0"/>
              <a:t>Filtern in Excel ganz allgemein:</a:t>
            </a:r>
            <a:br>
              <a:rPr lang="de-CH" dirty="0" smtClean="0"/>
            </a:br>
            <a:r>
              <a:rPr lang="de-CH" dirty="0" smtClean="0"/>
              <a:t>Spezialfilter – 1. Inputdaten</a:t>
            </a: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CH" dirty="0" smtClean="0"/>
              <a:t>Filtern in Excel ganz allgemein:</a:t>
            </a:r>
            <a:br>
              <a:rPr lang="de-CH" dirty="0" smtClean="0"/>
            </a:br>
            <a:r>
              <a:rPr lang="de-CH" dirty="0" smtClean="0"/>
              <a:t>Spezialfilter – 2. Filter definieren</a:t>
            </a:r>
            <a:endParaRPr lang="de-CH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379635"/>
              </p:ext>
            </p:extLst>
          </p:nvPr>
        </p:nvGraphicFramePr>
        <p:xfrm>
          <a:off x="571468" y="1785926"/>
          <a:ext cx="7529544" cy="706970"/>
        </p:xfrm>
        <a:graphic>
          <a:graphicData uri="http://schemas.openxmlformats.org/drawingml/2006/table">
            <a:tbl>
              <a:tblPr/>
              <a:tblGrid>
                <a:gridCol w="941193"/>
                <a:gridCol w="941193"/>
                <a:gridCol w="941193"/>
                <a:gridCol w="941193"/>
                <a:gridCol w="941193"/>
                <a:gridCol w="941193"/>
                <a:gridCol w="941193"/>
                <a:gridCol w="941193"/>
              </a:tblGrid>
              <a:tr h="243384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 err="1">
                          <a:latin typeface="Trebuchet MS"/>
                        </a:rPr>
                        <a:t>id</a:t>
                      </a:r>
                      <a:endParaRPr lang="de-CH" sz="1200" b="1" i="0" u="none" strike="noStrike" dirty="0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 err="1">
                          <a:latin typeface="Trebuchet MS"/>
                        </a:rPr>
                        <a:t>sprint</a:t>
                      </a:r>
                      <a:endParaRPr lang="de-CH" sz="1200" b="1" i="0" u="none" strike="noStrike" dirty="0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status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resolution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project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 err="1">
                          <a:latin typeface="Trebuchet MS"/>
                        </a:rPr>
                        <a:t>story_points</a:t>
                      </a:r>
                      <a:endParaRPr lang="de-CH" sz="1200" b="1" i="0" u="none" strike="noStrike" dirty="0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work_done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planned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31793"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>
                          <a:latin typeface="Trebuchet MS"/>
                        </a:rPr>
                        <a:t>1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Slytherin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&lt; 50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93"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>
                          <a:latin typeface="Trebuchet MS"/>
                        </a:rPr>
                        <a:t>&gt; 50</a:t>
                      </a: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1" i="0" u="none" strike="noStrike" dirty="0">
                        <a:latin typeface="Trebuchet MS"/>
                      </a:endParaRPr>
                    </a:p>
                  </a:txBody>
                  <a:tcPr marL="11652" marR="11652" marT="1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500034" y="2974300"/>
            <a:ext cx="824232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 smtClean="0"/>
              <a:t>Zu lesen als: </a:t>
            </a:r>
            <a:r>
              <a:rPr lang="de-CH" sz="2400" dirty="0" smtClean="0"/>
              <a:t>«Alle </a:t>
            </a:r>
            <a:r>
              <a:rPr lang="de-CH" sz="2400" dirty="0" smtClean="0"/>
              <a:t>Datensätze, bei denen zutrifft</a:t>
            </a:r>
            <a:r>
              <a:rPr lang="de-CH" sz="2400" dirty="0" smtClean="0"/>
              <a:t>:»</a:t>
            </a:r>
            <a:endParaRPr lang="de-CH" sz="2400" dirty="0" smtClean="0"/>
          </a:p>
          <a:p>
            <a:endParaRPr lang="de-CH" sz="2400" dirty="0"/>
          </a:p>
          <a:p>
            <a:r>
              <a:rPr lang="de-CH" sz="2400" b="1" dirty="0" smtClean="0"/>
              <a:t>(Sprint=1) UND (</a:t>
            </a:r>
            <a:r>
              <a:rPr lang="de-CH" sz="2400" b="1" dirty="0" err="1" smtClean="0"/>
              <a:t>project</a:t>
            </a:r>
            <a:r>
              <a:rPr lang="de-CH" sz="2400" b="1" dirty="0" smtClean="0"/>
              <a:t>=„</a:t>
            </a:r>
            <a:r>
              <a:rPr lang="de-CH" sz="2400" b="1" dirty="0" err="1" smtClean="0"/>
              <a:t>Slytherin</a:t>
            </a:r>
            <a:r>
              <a:rPr lang="de-CH" sz="2400" b="1" dirty="0" smtClean="0"/>
              <a:t>“) UND (</a:t>
            </a:r>
            <a:r>
              <a:rPr lang="de-CH" sz="2400" b="1" dirty="0" err="1" smtClean="0"/>
              <a:t>work_done</a:t>
            </a:r>
            <a:r>
              <a:rPr lang="de-CH" sz="2400" b="1" dirty="0" smtClean="0"/>
              <a:t> &lt; 50)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ODER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(Sprint=3) UND (</a:t>
            </a:r>
            <a:r>
              <a:rPr lang="de-CH" sz="2400" b="1" dirty="0" err="1" smtClean="0"/>
              <a:t>project</a:t>
            </a:r>
            <a:r>
              <a:rPr lang="de-CH" sz="2400" b="1" dirty="0" smtClean="0"/>
              <a:t>=„</a:t>
            </a:r>
            <a:r>
              <a:rPr lang="de-CH" sz="2400" b="1" dirty="0" err="1" smtClean="0"/>
              <a:t>Gryffindor</a:t>
            </a:r>
            <a:r>
              <a:rPr lang="de-CH" sz="2400" b="1" dirty="0" smtClean="0"/>
              <a:t>“) UND (</a:t>
            </a:r>
            <a:r>
              <a:rPr lang="de-CH" sz="2400" b="1" dirty="0" err="1" smtClean="0"/>
              <a:t>work_done</a:t>
            </a:r>
            <a:r>
              <a:rPr lang="de-CH" sz="2400" b="1" dirty="0" smtClean="0"/>
              <a:t> &gt; 50)</a:t>
            </a:r>
          </a:p>
          <a:p>
            <a:endParaRPr lang="de-C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e-CH" sz="3200" dirty="0" smtClean="0"/>
              <a:t>Filtern in Excel ganz allgemein:</a:t>
            </a:r>
            <a:br>
              <a:rPr lang="de-CH" sz="3200" dirty="0" smtClean="0"/>
            </a:br>
            <a:r>
              <a:rPr lang="de-CH" sz="3200" dirty="0" smtClean="0"/>
              <a:t>Spezialfilter – 3. </a:t>
            </a:r>
            <a:r>
              <a:rPr lang="de-CH" sz="3200" dirty="0" smtClean="0"/>
              <a:t>gefilterte Datensätze</a:t>
            </a:r>
            <a:endParaRPr lang="de-CH" sz="320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74379"/>
              </p:ext>
            </p:extLst>
          </p:nvPr>
        </p:nvGraphicFramePr>
        <p:xfrm>
          <a:off x="571472" y="1785927"/>
          <a:ext cx="7529544" cy="851837"/>
        </p:xfrm>
        <a:graphic>
          <a:graphicData uri="http://schemas.openxmlformats.org/drawingml/2006/table">
            <a:tbl>
              <a:tblPr/>
              <a:tblGrid>
                <a:gridCol w="941193"/>
                <a:gridCol w="941193"/>
                <a:gridCol w="941193"/>
                <a:gridCol w="941193"/>
                <a:gridCol w="941193"/>
                <a:gridCol w="941193"/>
                <a:gridCol w="941193"/>
                <a:gridCol w="941193"/>
              </a:tblGrid>
              <a:tr h="220625"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id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sprint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status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resolution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project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story_points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work_done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planned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1012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3650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Slytherin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16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2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3936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5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62.5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2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3606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8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>
                          <a:latin typeface="Trebuchet MS"/>
                        </a:rPr>
                        <a:t>61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300" b="0" i="0" u="none" strike="noStrike" dirty="0">
                          <a:latin typeface="Trebuchet MS"/>
                        </a:rPr>
                        <a:t>1</a:t>
                      </a:r>
                    </a:p>
                  </a:txBody>
                  <a:tcPr marL="12284" marR="12284" marT="12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360508"/>
              </p:ext>
            </p:extLst>
          </p:nvPr>
        </p:nvGraphicFramePr>
        <p:xfrm>
          <a:off x="500036" y="1785926"/>
          <a:ext cx="7600976" cy="2214578"/>
        </p:xfrm>
        <a:graphic>
          <a:graphicData uri="http://schemas.openxmlformats.org/drawingml/2006/table">
            <a:tbl>
              <a:tblPr/>
              <a:tblGrid>
                <a:gridCol w="950122"/>
                <a:gridCol w="950122"/>
                <a:gridCol w="950122"/>
                <a:gridCol w="950122"/>
                <a:gridCol w="950122"/>
                <a:gridCol w="950122"/>
                <a:gridCol w="950122"/>
                <a:gridCol w="950122"/>
              </a:tblGrid>
              <a:tr h="255529">
                <a:tc>
                  <a:txBody>
                    <a:bodyPr/>
                    <a:lstStyle/>
                    <a:p>
                      <a:pPr algn="ctr" fontAlgn="b"/>
                      <a:endParaRPr lang="de-CH" sz="1200" b="0" i="0" u="none" strike="noStrike" dirty="0">
                        <a:solidFill>
                          <a:srgbClr val="FF0000"/>
                        </a:solidFill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0" i="0" u="none" strike="noStrike" dirty="0">
                        <a:solidFill>
                          <a:srgbClr val="FF0000"/>
                        </a:solidFill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0" i="0" u="none" strike="noStrike" dirty="0">
                        <a:solidFill>
                          <a:srgbClr val="FF0000"/>
                        </a:solidFill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0" i="0" u="none" strike="noStrike" dirty="0">
                        <a:solidFill>
                          <a:srgbClr val="FF0000"/>
                        </a:solidFill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0" i="0" u="none" strike="noStrike" dirty="0">
                        <a:solidFill>
                          <a:srgbClr val="FF0000"/>
                        </a:solidFill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0" i="0" u="none" strike="noStrike" dirty="0">
                        <a:solidFill>
                          <a:srgbClr val="FF0000"/>
                        </a:solidFill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1" i="0" u="none" strike="noStrike" dirty="0" smtClean="0">
                          <a:solidFill>
                            <a:srgbClr val="FF0000"/>
                          </a:solidFill>
                          <a:latin typeface="Trebuchet MS"/>
                        </a:rPr>
                        <a:t>112</a:t>
                      </a:r>
                      <a:endParaRPr lang="de-CH" sz="1200" b="1" i="0" u="none" strike="noStrike" dirty="0">
                        <a:solidFill>
                          <a:srgbClr val="FF0000"/>
                        </a:solidFill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0" i="0" u="none" strike="noStrike" dirty="0">
                        <a:solidFill>
                          <a:srgbClr val="FF0000"/>
                        </a:solidFill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29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id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 err="1">
                          <a:latin typeface="Trebuchet MS"/>
                        </a:rPr>
                        <a:t>sprint</a:t>
                      </a:r>
                      <a:endParaRPr lang="de-CH" sz="1200" b="0" i="0" u="none" strike="noStrike" dirty="0"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status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resolution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project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story_points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work_done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planned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4336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3649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Ravenclaw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>
                          <a:latin typeface="Trebuchet MS"/>
                        </a:rPr>
                        <a:t>11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6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3802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Ravenclaw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>
                          <a:latin typeface="Trebuchet MS"/>
                        </a:rPr>
                        <a:t>9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6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3959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new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0" i="0" u="none" strike="noStrike"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Ravenclaw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>
                          <a:latin typeface="Trebuchet MS"/>
                        </a:rPr>
                        <a:t>6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6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3601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Ravenclaw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>
                          <a:latin typeface="Trebuchet MS"/>
                        </a:rPr>
                        <a:t>36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6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3578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Ravenclaw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>
                          <a:latin typeface="Trebuchet MS"/>
                        </a:rPr>
                        <a:t>11.5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6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4062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new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1200" b="0" i="0" u="none" strike="noStrike">
                        <a:latin typeface="Trebuchet MS"/>
                      </a:endParaRP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Ravenclaw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>
                          <a:latin typeface="Trebuchet MS"/>
                        </a:rPr>
                        <a:t>8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60"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3581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2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Ravenclaw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>
                          <a:latin typeface="Trebuchet MS"/>
                        </a:rPr>
                        <a:t>5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>
                          <a:latin typeface="Trebuchet MS"/>
                        </a:rPr>
                        <a:t>30.5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200" b="0" i="0" u="none" strike="noStrike" dirty="0">
                          <a:latin typeface="Trebuchet MS"/>
                        </a:rPr>
                        <a:t>1</a:t>
                      </a:r>
                    </a:p>
                  </a:txBody>
                  <a:tcPr marL="11797" marR="11797" marT="117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Abgerundetes Rechteck 8"/>
          <p:cNvSpPr/>
          <p:nvPr/>
        </p:nvSpPr>
        <p:spPr>
          <a:xfrm>
            <a:off x="6156176" y="1774306"/>
            <a:ext cx="1008112" cy="286542"/>
          </a:xfrm>
          <a:prstGeom prst="round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CH" dirty="0" smtClean="0"/>
              <a:t>Teilergebnisse : Berechnungen auf gefilterten Datensätzen: Manuell</a:t>
            </a:r>
            <a:endParaRPr lang="de-CH" dirty="0"/>
          </a:p>
        </p:txBody>
      </p:sp>
      <p:sp>
        <p:nvSpPr>
          <p:cNvPr id="6" name="Rechteck 5"/>
          <p:cNvSpPr/>
          <p:nvPr/>
        </p:nvSpPr>
        <p:spPr>
          <a:xfrm>
            <a:off x="539551" y="4365104"/>
            <a:ext cx="7561461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3200" dirty="0">
                <a:solidFill>
                  <a:schemeClr val="lt1"/>
                </a:solidFill>
              </a:rPr>
              <a:t>=TEILERGEBNIS(109;H5:H97)</a:t>
            </a:r>
          </a:p>
        </p:txBody>
      </p:sp>
      <p:cxnSp>
        <p:nvCxnSpPr>
          <p:cNvPr id="11" name="Gerade Verbindung mit Pfeil 10"/>
          <p:cNvCxnSpPr>
            <a:stCxn id="9" idx="2"/>
            <a:endCxn id="6" idx="0"/>
          </p:cNvCxnSpPr>
          <p:nvPr/>
        </p:nvCxnSpPr>
        <p:spPr>
          <a:xfrm flipH="1">
            <a:off x="4320282" y="2060848"/>
            <a:ext cx="2339950" cy="23042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CH" sz="3600" dirty="0" smtClean="0"/>
              <a:t>Teilergebnisse : Berechnungen auf gefilterten Datensätzen: Automatisch</a:t>
            </a:r>
            <a:endParaRPr lang="de-CH" sz="36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79221"/>
              </p:ext>
            </p:extLst>
          </p:nvPr>
        </p:nvGraphicFramePr>
        <p:xfrm>
          <a:off x="642910" y="1643050"/>
          <a:ext cx="6572296" cy="5000666"/>
        </p:xfrm>
        <a:graphic>
          <a:graphicData uri="http://schemas.openxmlformats.org/drawingml/2006/table">
            <a:tbl>
              <a:tblPr/>
              <a:tblGrid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</a:tblGrid>
              <a:tr h="206314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id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sprint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status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resolution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project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story_points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work_done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planned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3656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64.1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3638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3636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800" b="0" i="0" u="none" strike="noStrike">
                        <a:latin typeface="Trebuchet MS"/>
                      </a:endParaRP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39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3644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8.75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3652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Admin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59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3650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Slytherin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16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3648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Hufflepuff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12.4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14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3646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14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3647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23.5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3651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Operation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4.75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3640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Operation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71.75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3649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Ravenclaw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3628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3589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8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162.9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207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528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Improvements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44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3627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9.25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3631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Gryffindor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42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3635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Operation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7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3543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Operation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18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3777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Hufflepuff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22.5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207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3428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Improvements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13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57.5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3547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1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closed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fixed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Operation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8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34.5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>
                          <a:latin typeface="Trebuchet MS"/>
                        </a:rPr>
                        <a:t>0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90"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 dirty="0">
                          <a:latin typeface="Trebuchet MS"/>
                        </a:rPr>
                        <a:t> 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1" i="0" u="none" strike="noStrike" dirty="0">
                          <a:latin typeface="Trebuchet MS"/>
                        </a:rPr>
                        <a:t>1 Ergebnis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800" b="0" i="0" u="none" strike="noStrike" dirty="0">
                        <a:latin typeface="Trebuchet MS"/>
                      </a:endParaRP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800" b="0" i="0" u="none" strike="noStrike" dirty="0">
                        <a:latin typeface="Trebuchet MS"/>
                      </a:endParaRP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800" b="0" i="0" u="none" strike="noStrike" dirty="0">
                        <a:latin typeface="Trebuchet MS"/>
                      </a:endParaRP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CH" sz="800" b="0" i="0" u="none" strike="noStrike" dirty="0">
                        <a:latin typeface="Trebuchet MS"/>
                      </a:endParaRP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 dirty="0">
                          <a:latin typeface="Trebuchet MS"/>
                        </a:rPr>
                        <a:t>747.9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800" b="0" i="0" u="none" strike="noStrike" dirty="0">
                          <a:latin typeface="Trebuchet MS"/>
                        </a:rPr>
                        <a:t> </a:t>
                      </a:r>
                    </a:p>
                  </a:txBody>
                  <a:tcPr marL="7984" marR="7984" marT="79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557</Words>
  <Application>Microsoft Office PowerPoint</Application>
  <PresentationFormat>Bildschirmpräsentation (4:3)</PresentationFormat>
  <Paragraphs>478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Modul</vt:lpstr>
      <vt:lpstr>Filtern in Excel und  Berechnung von Teilergebnissen</vt:lpstr>
      <vt:lpstr>Filtern in Excel ganz allgemein: Spezialfilter – 1. Inputdaten</vt:lpstr>
      <vt:lpstr>Filtern in Excel ganz allgemein: Spezialfilter – 2. Filter definieren</vt:lpstr>
      <vt:lpstr>Filtern in Excel ganz allgemein: Spezialfilter – 3. gefilterte Datensätze</vt:lpstr>
      <vt:lpstr>Teilergebnisse : Berechnungen auf gefilterten Datensätzen: Manuell</vt:lpstr>
      <vt:lpstr>Teilergebnisse : Berechnungen auf gefilterten Datensätzen: Automatisch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Filtern in Excel ganz allgemein: Spezialfilter – 1. Inputdaten</dc:title>
  <dc:creator>vmware</dc:creator>
  <cp:lastModifiedBy>rarenivo</cp:lastModifiedBy>
  <cp:revision>5</cp:revision>
  <dcterms:created xsi:type="dcterms:W3CDTF">2012-01-27T09:19:55Z</dcterms:created>
  <dcterms:modified xsi:type="dcterms:W3CDTF">2012-02-04T19:18:08Z</dcterms:modified>
</cp:coreProperties>
</file>