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67" r:id="rId2"/>
    <p:sldId id="256" r:id="rId3"/>
    <p:sldId id="257" r:id="rId4"/>
    <p:sldId id="263" r:id="rId5"/>
    <p:sldId id="273" r:id="rId6"/>
    <p:sldId id="298" r:id="rId7"/>
    <p:sldId id="261" r:id="rId8"/>
    <p:sldId id="258" r:id="rId9"/>
    <p:sldId id="274" r:id="rId10"/>
    <p:sldId id="296" r:id="rId11"/>
    <p:sldId id="262" r:id="rId12"/>
    <p:sldId id="264" r:id="rId13"/>
    <p:sldId id="275" r:id="rId14"/>
    <p:sldId id="297" r:id="rId15"/>
    <p:sldId id="285" r:id="rId16"/>
    <p:sldId id="286" r:id="rId17"/>
    <p:sldId id="287" r:id="rId18"/>
    <p:sldId id="288" r:id="rId19"/>
    <p:sldId id="276" r:id="rId20"/>
    <p:sldId id="299" r:id="rId21"/>
    <p:sldId id="265" r:id="rId22"/>
    <p:sldId id="266" r:id="rId23"/>
    <p:sldId id="325" r:id="rId24"/>
    <p:sldId id="277" r:id="rId25"/>
    <p:sldId id="300" r:id="rId26"/>
    <p:sldId id="301" r:id="rId27"/>
    <p:sldId id="281" r:id="rId28"/>
    <p:sldId id="280" r:id="rId29"/>
    <p:sldId id="282" r:id="rId30"/>
    <p:sldId id="283" r:id="rId31"/>
    <p:sldId id="284" r:id="rId32"/>
    <p:sldId id="302" r:id="rId33"/>
    <p:sldId id="289" r:id="rId34"/>
    <p:sldId id="316" r:id="rId35"/>
    <p:sldId id="290" r:id="rId36"/>
    <p:sldId id="318" r:id="rId37"/>
    <p:sldId id="317" r:id="rId38"/>
    <p:sldId id="319" r:id="rId39"/>
    <p:sldId id="291" r:id="rId40"/>
    <p:sldId id="320" r:id="rId41"/>
    <p:sldId id="292" r:id="rId42"/>
    <p:sldId id="321" r:id="rId43"/>
    <p:sldId id="293" r:id="rId44"/>
    <p:sldId id="322" r:id="rId45"/>
    <p:sldId id="294" r:id="rId46"/>
    <p:sldId id="323" r:id="rId47"/>
    <p:sldId id="295" r:id="rId48"/>
    <p:sldId id="324" r:id="rId49"/>
    <p:sldId id="269" r:id="rId50"/>
    <p:sldId id="268" r:id="rId51"/>
    <p:sldId id="270" r:id="rId52"/>
    <p:sldId id="271" r:id="rId53"/>
    <p:sldId id="272" r:id="rId54"/>
    <p:sldId id="312" r:id="rId55"/>
    <p:sldId id="305" r:id="rId56"/>
    <p:sldId id="307" r:id="rId57"/>
    <p:sldId id="308" r:id="rId58"/>
    <p:sldId id="309" r:id="rId59"/>
    <p:sldId id="310" r:id="rId60"/>
    <p:sldId id="311" r:id="rId61"/>
    <p:sldId id="303" r:id="rId62"/>
    <p:sldId id="304" r:id="rId63"/>
    <p:sldId id="326" r:id="rId64"/>
    <p:sldId id="327" r:id="rId65"/>
    <p:sldId id="314" r:id="rId66"/>
    <p:sldId id="315" r:id="rId67"/>
    <p:sldId id="313" r:id="rId68"/>
    <p:sldId id="306" r:id="rId69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43" autoAdjust="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1162"/>
        <p:guide pos="5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46"/>
    </p:cViewPr>
  </p:sorterViewPr>
  <p:notesViewPr>
    <p:cSldViewPr>
      <p:cViewPr varScale="1">
        <p:scale>
          <a:sx n="91" d="100"/>
          <a:sy n="91" d="100"/>
        </p:scale>
        <p:origin x="-3288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CH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87CE888E-3A09-4CAC-95AF-AB0EC9B5DA3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400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7504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heSans Swisscom Ligh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915988" y="3357563"/>
            <a:ext cx="3589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  <a:buClr>
                <a:schemeClr val="accent2"/>
              </a:buClr>
              <a:defRPr/>
            </a:pPr>
            <a:endParaRPr lang="de-CH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5988" y="1770063"/>
            <a:ext cx="7324725" cy="1570037"/>
          </a:xfrm>
          <a:extLst/>
        </p:spPr>
        <p:txBody>
          <a:bodyPr tIns="46800" rIns="90000" bIns="46800"/>
          <a:lstStyle>
            <a:lvl1pPr marL="0" indent="0">
              <a:defRPr/>
            </a:lvl1pPr>
          </a:lstStyle>
          <a:p>
            <a:pPr lvl="0"/>
            <a:r>
              <a:rPr lang="en-GB" noProof="0" smtClean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5988" y="3590925"/>
            <a:ext cx="3589337" cy="1062038"/>
          </a:xfrm>
          <a:extLst/>
        </p:spPr>
        <p:txBody>
          <a:bodyPr tIns="45720" rIns="91440" bIns="45720"/>
          <a:lstStyle>
            <a:lvl1pPr>
              <a:defRPr sz="1600"/>
            </a:lvl1pPr>
          </a:lstStyle>
          <a:p>
            <a:pPr lvl="0"/>
            <a:r>
              <a:rPr lang="en-GB" noProof="0" smtClean="0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3075" y="269875"/>
            <a:ext cx="2141538" cy="58562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69875"/>
            <a:ext cx="6275387" cy="58562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5988" y="1771650"/>
            <a:ext cx="3924300" cy="435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2688" y="1771650"/>
            <a:ext cx="3924300" cy="4354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9875"/>
            <a:ext cx="85693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1771650"/>
            <a:ext cx="8001000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2pPr>
      <a:lvl3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3pPr>
      <a:lvl4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4pPr>
      <a:lvl5pPr marL="517525" indent="-5175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5pPr>
      <a:lvl6pPr marL="9747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6pPr>
      <a:lvl7pPr marL="14319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7pPr>
      <a:lvl8pPr marL="18891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8pPr>
      <a:lvl9pPr marL="2346325" indent="-517525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Franklin Gothic Dem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355600" indent="1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2pPr>
      <a:lvl3pPr marL="723900" indent="-6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3pPr>
      <a:lvl4pPr marL="1079500" indent="47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4pPr>
      <a:lvl5pPr marL="1435100" indent="15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5pPr>
      <a:lvl6pPr marL="1892300" indent="15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6pPr>
      <a:lvl7pPr marL="2349500" indent="15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7pPr>
      <a:lvl8pPr marL="2806700" indent="15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8pPr>
      <a:lvl9pPr marL="3263900" indent="15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heSans Swisscom" pitchFamily="34" charset="0"/>
        <a:defRPr sz="24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ingwiki.de/AKSA-EFI/SprintAuswertun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data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 Box 6"/>
          <p:cNvSpPr txBox="1">
            <a:spLocks noChangeArrowheads="1"/>
          </p:cNvSpPr>
          <p:nvPr/>
        </p:nvSpPr>
        <p:spPr bwMode="auto">
          <a:xfrm>
            <a:off x="468313" y="836613"/>
            <a:ext cx="73612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 sz="9600">
                <a:solidFill>
                  <a:schemeClr val="bg1"/>
                </a:solidFill>
                <a:latin typeface="Franklin Gothic Demi" pitchFamily="34" charset="0"/>
              </a:rPr>
              <a:t>Datenbanken</a:t>
            </a:r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1968500" y="2060575"/>
            <a:ext cx="67071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 sz="6600">
                <a:solidFill>
                  <a:schemeClr val="bg1"/>
                </a:solidFill>
                <a:latin typeface="Franklin Gothic Demi" pitchFamily="34" charset="0"/>
              </a:rPr>
              <a:t>Mehr als Tabellen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SQL: Auswahl von Zeilen (Selektion)</a:t>
            </a:r>
          </a:p>
        </p:txBody>
      </p:sp>
      <p:sp>
        <p:nvSpPr>
          <p:cNvPr id="24578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smtClean="0"/>
          </a:p>
          <a:p>
            <a:r>
              <a:rPr lang="de-CH" smtClean="0"/>
              <a:t>Einzelne Boole‘sche Bedingungen mit Operatoren: </a:t>
            </a:r>
            <a:br>
              <a:rPr lang="de-CH" smtClean="0"/>
            </a:br>
            <a:r>
              <a:rPr lang="de-CH" smtClean="0"/>
              <a:t>x=y, x&lt;&gt;y, x&gt;y, x&lt;y</a:t>
            </a:r>
            <a:br>
              <a:rPr lang="de-CH" smtClean="0"/>
            </a:br>
            <a:r>
              <a:rPr lang="de-CH" smtClean="0"/>
              <a:t>x LIKE '%muu%‚</a:t>
            </a:r>
            <a:br>
              <a:rPr lang="de-CH" smtClean="0"/>
            </a:br>
            <a:r>
              <a:rPr lang="de-CH" smtClean="0"/>
              <a:t>x IS NULL, x IS NOT NULL </a:t>
            </a:r>
            <a:br>
              <a:rPr lang="de-CH" smtClean="0"/>
            </a:br>
            <a:r>
              <a:rPr lang="de-CH" smtClean="0"/>
              <a:t>x IN (1, 9, 99), x in ('hallo', 'hello')</a:t>
            </a:r>
          </a:p>
          <a:p>
            <a:endParaRPr lang="de-CH" smtClean="0"/>
          </a:p>
          <a:p>
            <a:r>
              <a:rPr lang="de-CH" smtClean="0"/>
              <a:t>Verknüfung von mehreren Boole‘schen Bedingungen: </a:t>
            </a:r>
            <a:br>
              <a:rPr lang="de-CH" smtClean="0"/>
            </a:br>
            <a:r>
              <a:rPr lang="de-CH" smtClean="0"/>
              <a:t>AND, OR, NOT</a:t>
            </a:r>
          </a:p>
          <a:p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Titel, Jahrgang aller Bücher seit 1990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Selektion: Auswahl von Zeilen</a:t>
            </a:r>
            <a:r>
              <a:rPr lang="de-CH" sz="3600" smtClean="0">
                <a:latin typeface="Franklin Gothic Book" pitchFamily="34" charset="0"/>
              </a:rPr>
              <a:t/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>
                <a:latin typeface="Franklin Gothic Book" pitchFamily="34" charset="0"/>
              </a:rPr>
              <a:t>SELECT titel, jahr FROM buch 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WHERE jahr &gt;= 1990</a:t>
            </a:r>
          </a:p>
        </p:txBody>
      </p:sp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4084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68313" y="2205038"/>
            <a:ext cx="38877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6443663" y="2205038"/>
            <a:ext cx="4333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946900" y="2205038"/>
            <a:ext cx="2197100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427538" y="2205038"/>
            <a:ext cx="1944687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34925" y="2205038"/>
            <a:ext cx="360363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-1588" y="5541963"/>
            <a:ext cx="9144001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98425" y="630872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Titel, Jahrgang aller Bücher seit 1990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Selektion: Auswahl von Zeilen</a:t>
            </a:r>
            <a:r>
              <a:rPr lang="de-CH" sz="3600" smtClean="0">
                <a:latin typeface="Franklin Gothic Book" pitchFamily="34" charset="0"/>
              </a:rPr>
              <a:t/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>
                <a:latin typeface="Franklin Gothic Book" pitchFamily="34" charset="0"/>
              </a:rPr>
              <a:t>SELECT titel, jahr FROM buch 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>
                <a:latin typeface="Franklin Gothic Book" pitchFamily="34" charset="0"/>
              </a:rPr>
              <a:t>WHERE</a:t>
            </a:r>
            <a:r>
              <a:rPr lang="de-CH" sz="3600" smtClean="0"/>
              <a:t> </a:t>
            </a:r>
            <a:r>
              <a:rPr lang="de-CH" sz="3600" smtClean="0">
                <a:latin typeface="Franklin Gothic Book" pitchFamily="34" charset="0"/>
              </a:rPr>
              <a:t>jahr &gt;= 1990</a:t>
            </a:r>
            <a:r>
              <a:rPr lang="de-CH" sz="3600" smtClean="0"/>
              <a:t> AND preis &lt; 50</a:t>
            </a:r>
          </a:p>
        </p:txBody>
      </p:sp>
      <p:pic>
        <p:nvPicPr>
          <p:cNvPr id="26626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4084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7" name="Rectangle 22"/>
          <p:cNvSpPr>
            <a:spLocks noChangeArrowheads="1"/>
          </p:cNvSpPr>
          <p:nvPr/>
        </p:nvSpPr>
        <p:spPr bwMode="auto">
          <a:xfrm>
            <a:off x="468313" y="2205038"/>
            <a:ext cx="38877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28" name="Rectangle 23"/>
          <p:cNvSpPr>
            <a:spLocks noChangeArrowheads="1"/>
          </p:cNvSpPr>
          <p:nvPr/>
        </p:nvSpPr>
        <p:spPr bwMode="auto">
          <a:xfrm>
            <a:off x="6443663" y="2205038"/>
            <a:ext cx="4333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29" name="Rectangle 24"/>
          <p:cNvSpPr>
            <a:spLocks noChangeArrowheads="1"/>
          </p:cNvSpPr>
          <p:nvPr/>
        </p:nvSpPr>
        <p:spPr bwMode="auto">
          <a:xfrm>
            <a:off x="6946900" y="2205038"/>
            <a:ext cx="2197100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30" name="Rectangle 25"/>
          <p:cNvSpPr>
            <a:spLocks noChangeArrowheads="1"/>
          </p:cNvSpPr>
          <p:nvPr/>
        </p:nvSpPr>
        <p:spPr bwMode="auto">
          <a:xfrm>
            <a:off x="4427538" y="2205038"/>
            <a:ext cx="1944687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31" name="Rectangle 26"/>
          <p:cNvSpPr>
            <a:spLocks noChangeArrowheads="1"/>
          </p:cNvSpPr>
          <p:nvPr/>
        </p:nvSpPr>
        <p:spPr bwMode="auto">
          <a:xfrm>
            <a:off x="34925" y="2205038"/>
            <a:ext cx="360363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32" name="Rectangle 29"/>
          <p:cNvSpPr>
            <a:spLocks noChangeArrowheads="1"/>
          </p:cNvSpPr>
          <p:nvPr/>
        </p:nvSpPr>
        <p:spPr bwMode="auto">
          <a:xfrm>
            <a:off x="0" y="4495800"/>
            <a:ext cx="9144000" cy="288925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33" name="Rectangle 30"/>
          <p:cNvSpPr>
            <a:spLocks noChangeArrowheads="1"/>
          </p:cNvSpPr>
          <p:nvPr/>
        </p:nvSpPr>
        <p:spPr bwMode="auto">
          <a:xfrm>
            <a:off x="-9525" y="5445125"/>
            <a:ext cx="9144000" cy="863600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6634" name="Text Box 31"/>
          <p:cNvSpPr txBox="1">
            <a:spLocks noChangeArrowheads="1"/>
          </p:cNvSpPr>
          <p:nvPr/>
        </p:nvSpPr>
        <p:spPr bwMode="auto">
          <a:xfrm>
            <a:off x="98425" y="630872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bgerundetes Rechteck 8"/>
          <p:cNvSpPr>
            <a:spLocks noChangeArrowheads="1"/>
          </p:cNvSpPr>
          <p:nvPr/>
        </p:nvSpPr>
        <p:spPr bwMode="auto">
          <a:xfrm>
            <a:off x="0" y="2852738"/>
            <a:ext cx="9144000" cy="576262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7650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200" smtClean="0"/>
              <a:t>Grundlegende Konzepte von SQL: Bearbeitung der ausgewählten Spalten und Zeilen</a:t>
            </a:r>
          </a:p>
        </p:txBody>
      </p:sp>
      <p:sp>
        <p:nvSpPr>
          <p:cNvPr id="2867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smtClean="0"/>
          </a:p>
          <a:p>
            <a:r>
              <a:rPr lang="de-CH" smtClean="0"/>
              <a:t>Absteigend oder aufsteigend sortieren nach einer</a:t>
            </a:r>
          </a:p>
          <a:p>
            <a:r>
              <a:rPr lang="de-CH" smtClean="0"/>
              <a:t>oder mehreren Spalten</a:t>
            </a:r>
          </a:p>
          <a:p>
            <a:endParaRPr lang="de-CH" smtClean="0"/>
          </a:p>
          <a:p>
            <a:r>
              <a:rPr lang="de-CH" smtClean="0"/>
              <a:t>Anzahl ausgegebener Zeilen beschränken</a:t>
            </a:r>
          </a:p>
          <a:p>
            <a:endParaRPr lang="de-CH" smtClean="0"/>
          </a:p>
          <a:p>
            <a:r>
              <a:rPr lang="de-CH" smtClean="0"/>
              <a:t>Spalten beschriften, insbesondere bei berechneten Spalten</a:t>
            </a:r>
          </a:p>
          <a:p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>
              <a:defRPr/>
            </a:pPr>
            <a:r>
              <a:rPr lang="de-CH" dirty="0" smtClean="0">
                <a:latin typeface="+mn-lt"/>
              </a:rPr>
              <a:t>Ausgewählte Zeilen sortieren</a:t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SELECT * FROM buch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latin typeface="+mn-lt"/>
              </a:rPr>
              <a:t>WHERE preis IS NOT NULL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ORDER BY PREIS DESC</a:t>
            </a:r>
            <a:endParaRPr lang="de-CH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6956" t="25520" r="39778" b="35146"/>
          <a:stretch>
            <a:fillRect/>
          </a:stretch>
        </p:blipFill>
        <p:spPr bwMode="auto">
          <a:xfrm>
            <a:off x="20638" y="2362200"/>
            <a:ext cx="9123362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3"/>
          <p:cNvSpPr>
            <a:spLocks noChangeArrowheads="1"/>
          </p:cNvSpPr>
          <p:nvPr/>
        </p:nvSpPr>
        <p:spPr bwMode="auto">
          <a:xfrm>
            <a:off x="20638" y="2349500"/>
            <a:ext cx="9123361" cy="1799580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6" name="Gerade Verbindung mit Pfeil 5"/>
          <p:cNvCxnSpPr/>
          <p:nvPr/>
        </p:nvCxnSpPr>
        <p:spPr bwMode="auto">
          <a:xfrm>
            <a:off x="7236296" y="2420888"/>
            <a:ext cx="0" cy="1728192"/>
          </a:xfrm>
          <a:prstGeom prst="straightConnector1">
            <a:avLst/>
          </a:prstGeom>
          <a:ln w="57150">
            <a:solidFill>
              <a:srgbClr val="339933"/>
            </a:solidFill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>
              <a:defRPr/>
            </a:pPr>
            <a:r>
              <a:rPr lang="de-CH" dirty="0" smtClean="0">
                <a:latin typeface="+mn-lt"/>
              </a:rPr>
              <a:t>Anzahl Zeilen in Ausgabe beschränken</a:t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SELECT * FROM buch WHERE …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latin typeface="+mn-lt"/>
              </a:rPr>
              <a:t>ORDER BY PREIS DESC</a:t>
            </a:r>
            <a:br>
              <a:rPr lang="de-CH" dirty="0" smtClean="0">
                <a:latin typeface="+mn-lt"/>
              </a:rPr>
            </a:br>
            <a:r>
              <a:rPr lang="de-CH" dirty="0" smtClean="0"/>
              <a:t>LIMIT 1</a:t>
            </a:r>
            <a:endParaRPr lang="de-CH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6956" t="25520" r="39778" b="35146"/>
          <a:stretch>
            <a:fillRect/>
          </a:stretch>
        </p:blipFill>
        <p:spPr bwMode="auto">
          <a:xfrm>
            <a:off x="20638" y="2362200"/>
            <a:ext cx="9123362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tangle 23"/>
          <p:cNvSpPr>
            <a:spLocks noChangeArrowheads="1"/>
          </p:cNvSpPr>
          <p:nvPr/>
        </p:nvSpPr>
        <p:spPr bwMode="auto">
          <a:xfrm>
            <a:off x="55563" y="2527300"/>
            <a:ext cx="9088437" cy="180975"/>
          </a:xfrm>
          <a:prstGeom prst="rect">
            <a:avLst/>
          </a:prstGeom>
          <a:solidFill>
            <a:srgbClr val="339933">
              <a:alpha val="21176"/>
            </a:srgbClr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7" name="Gerade Verbindung mit Pfeil 6"/>
          <p:cNvCxnSpPr/>
          <p:nvPr/>
        </p:nvCxnSpPr>
        <p:spPr bwMode="auto">
          <a:xfrm>
            <a:off x="7236296" y="2420888"/>
            <a:ext cx="0" cy="1728192"/>
          </a:xfrm>
          <a:prstGeom prst="straightConnector1">
            <a:avLst/>
          </a:prstGeom>
          <a:ln w="57150">
            <a:solidFill>
              <a:srgbClr val="339933"/>
            </a:solidFill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69875"/>
            <a:ext cx="8569325" cy="1935163"/>
          </a:xfrm>
        </p:spPr>
        <p:txBody>
          <a:bodyPr/>
          <a:lstStyle/>
          <a:p>
            <a:pPr>
              <a:defRPr/>
            </a:pPr>
            <a:r>
              <a:rPr lang="de-CH" dirty="0" smtClean="0">
                <a:latin typeface="+mn-lt"/>
              </a:rPr>
              <a:t>Spalten in Ausgabe beschriften</a:t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SELECT SUM(preis) </a:t>
            </a:r>
            <a:r>
              <a:rPr lang="de-CH" dirty="0" smtClean="0"/>
              <a:t>AS </a:t>
            </a:r>
            <a:r>
              <a:rPr lang="de-CH" dirty="0" err="1" smtClean="0"/>
              <a:t>summe_aller_preise</a:t>
            </a:r>
            <a:r>
              <a:rPr lang="de-CH" dirty="0" smtClean="0">
                <a:latin typeface="+mn-lt"/>
              </a:rPr>
              <a:t/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FROM buch</a:t>
            </a:r>
            <a:endParaRPr lang="de-CH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900113" y="2924175"/>
          <a:ext cx="4611748" cy="1163712"/>
        </p:xfrm>
        <a:graphic>
          <a:graphicData uri="http://schemas.openxmlformats.org/drawingml/2006/table">
            <a:tbl>
              <a:tblPr/>
              <a:tblGrid>
                <a:gridCol w="4611748"/>
              </a:tblGrid>
              <a:tr h="581856">
                <a:tc>
                  <a:txBody>
                    <a:bodyPr/>
                    <a:lstStyle/>
                    <a:p>
                      <a:pPr algn="l" fontAlgn="b"/>
                      <a:r>
                        <a:rPr lang="de-CH" sz="3400" b="1" i="0" u="none" strike="noStrike" dirty="0" err="1">
                          <a:effectLst/>
                          <a:latin typeface="+mj-lt"/>
                        </a:rPr>
                        <a:t>summe_aller_preise</a:t>
                      </a:r>
                      <a:endParaRPr lang="de-CH" sz="3400" b="1" i="0" u="none" strike="noStrike" dirty="0">
                        <a:effectLst/>
                        <a:latin typeface="+mj-lt"/>
                      </a:endParaRPr>
                    </a:p>
                  </a:txBody>
                  <a:tcPr marL="32325" marR="32325" marT="3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81856">
                <a:tc>
                  <a:txBody>
                    <a:bodyPr/>
                    <a:lstStyle/>
                    <a:p>
                      <a:pPr algn="r" fontAlgn="b"/>
                      <a:r>
                        <a:rPr lang="de-CH" sz="3400" b="0" i="0" u="none" strike="noStrike" dirty="0">
                          <a:effectLst/>
                          <a:latin typeface="Franklin Gothic Book"/>
                        </a:rPr>
                        <a:t>439.4</a:t>
                      </a:r>
                    </a:p>
                  </a:txBody>
                  <a:tcPr marL="32325" marR="32325" marT="3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69875"/>
            <a:ext cx="8569325" cy="1935163"/>
          </a:xfrm>
        </p:spPr>
        <p:txBody>
          <a:bodyPr/>
          <a:lstStyle/>
          <a:p>
            <a:pPr>
              <a:defRPr/>
            </a:pPr>
            <a:r>
              <a:rPr lang="de-CH" dirty="0" smtClean="0">
                <a:latin typeface="+mn-lt"/>
              </a:rPr>
              <a:t>Einzigartige Werte ausgeben</a:t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SELECT </a:t>
            </a:r>
            <a:r>
              <a:rPr lang="de-CH" dirty="0" smtClean="0"/>
              <a:t>DISTINCT</a:t>
            </a:r>
            <a:r>
              <a:rPr lang="de-CH" dirty="0" smtClean="0">
                <a:latin typeface="+mn-lt"/>
              </a:rPr>
              <a:t> </a:t>
            </a:r>
            <a:r>
              <a:rPr lang="de-CH" dirty="0" err="1" smtClean="0">
                <a:latin typeface="+mn-lt"/>
              </a:rPr>
              <a:t>jahr</a:t>
            </a:r>
            <a:r>
              <a:rPr lang="de-CH" dirty="0" smtClean="0">
                <a:latin typeface="+mn-lt"/>
              </a:rPr>
              <a:t/>
            </a:r>
            <a:br>
              <a:rPr lang="de-CH" dirty="0" smtClean="0">
                <a:latin typeface="+mn-lt"/>
              </a:rPr>
            </a:br>
            <a:r>
              <a:rPr lang="de-CH" dirty="0" smtClean="0">
                <a:latin typeface="+mn-lt"/>
              </a:rPr>
              <a:t>FROM buch</a:t>
            </a:r>
            <a:endParaRPr lang="de-CH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851275" y="1916113"/>
          <a:ext cx="487734" cy="4768029"/>
        </p:xfrm>
        <a:graphic>
          <a:graphicData uri="http://schemas.openxmlformats.org/drawingml/2006/table">
            <a:tbl>
              <a:tblPr/>
              <a:tblGrid>
                <a:gridCol w="487734"/>
              </a:tblGrid>
              <a:tr h="227049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300" b="1" i="0" u="none" strike="noStrike" dirty="0" err="1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jahr</a:t>
                      </a:r>
                      <a:endParaRPr lang="de-CH" sz="1300" b="1" i="0" u="none" strike="noStrike" dirty="0">
                        <a:solidFill>
                          <a:srgbClr val="333333"/>
                        </a:solidFill>
                        <a:effectLst/>
                        <a:latin typeface="Franklin Gothic Book"/>
                      </a:endParaRPr>
                    </a:p>
                  </a:txBody>
                  <a:tcPr marL="12614" marR="12614" marT="12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1967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1988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1990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1990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1991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1991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1991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1991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1993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1993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1994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1994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1995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1995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1995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037388" y="3246438"/>
          <a:ext cx="487734" cy="2270490"/>
        </p:xfrm>
        <a:graphic>
          <a:graphicData uri="http://schemas.openxmlformats.org/drawingml/2006/table">
            <a:tbl>
              <a:tblPr/>
              <a:tblGrid>
                <a:gridCol w="487734"/>
              </a:tblGrid>
              <a:tr h="227049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300" b="1" i="0" u="none" strike="noStrike" dirty="0" err="1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jahr</a:t>
                      </a:r>
                      <a:endParaRPr lang="de-CH" sz="1300" b="1" i="0" u="none" strike="noStrike" dirty="0">
                        <a:solidFill>
                          <a:srgbClr val="333333"/>
                        </a:solidFill>
                        <a:effectLst/>
                        <a:latin typeface="Franklin Gothic Book"/>
                      </a:endParaRPr>
                    </a:p>
                  </a:txBody>
                  <a:tcPr marL="12614" marR="12614" marT="126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1967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1988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1990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1991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1992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1993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1994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1995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49">
                <a:tc>
                  <a:txBody>
                    <a:bodyPr/>
                    <a:lstStyle/>
                    <a:p>
                      <a:pPr algn="ctr" fontAlgn="b"/>
                      <a:r>
                        <a:rPr lang="de-CH" sz="1300" b="0" i="0" u="none" strike="noStrike" dirty="0">
                          <a:solidFill>
                            <a:srgbClr val="333333"/>
                          </a:solidFill>
                          <a:effectLst/>
                          <a:latin typeface="Franklin Gothic Book"/>
                        </a:rPr>
                        <a:t>1995</a:t>
                      </a:r>
                    </a:p>
                  </a:txBody>
                  <a:tcPr marL="12614" marR="12614" marT="126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840" name="Gleichschenkliges Dreieck 7"/>
          <p:cNvSpPr>
            <a:spLocks noChangeArrowheads="1"/>
          </p:cNvSpPr>
          <p:nvPr/>
        </p:nvSpPr>
        <p:spPr bwMode="auto">
          <a:xfrm rot="5400000">
            <a:off x="3420269" y="3285331"/>
            <a:ext cx="4535488" cy="2232025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76200" algn="ctr">
            <a:solidFill>
              <a:srgbClr val="339933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bgerundetes Rechteck 8"/>
          <p:cNvSpPr>
            <a:spLocks noChangeArrowheads="1"/>
          </p:cNvSpPr>
          <p:nvPr/>
        </p:nvSpPr>
        <p:spPr bwMode="auto">
          <a:xfrm>
            <a:off x="0" y="3573463"/>
            <a:ext cx="9144000" cy="576262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3379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7" descr="17122fil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4800" smtClean="0">
                <a:solidFill>
                  <a:schemeClr val="bg1"/>
                </a:solidFill>
              </a:rPr>
              <a:t>Datenbank Abfragen mit SQL:</a:t>
            </a:r>
            <a:br>
              <a:rPr lang="de-CH" sz="4800" smtClean="0">
                <a:solidFill>
                  <a:schemeClr val="bg1"/>
                </a:solidFill>
              </a:rPr>
            </a:br>
            <a:r>
              <a:rPr lang="de-CH" sz="4800" smtClean="0">
                <a:solidFill>
                  <a:schemeClr val="bg1"/>
                </a:solidFill>
              </a:rPr>
              <a:t>Eine Tabelle filtern</a:t>
            </a:r>
          </a:p>
        </p:txBody>
      </p:sp>
      <p:sp>
        <p:nvSpPr>
          <p:cNvPr id="16387" name="Rectangle 8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alpha val="72156"/>
            </a:schemeClr>
          </a:solidFill>
        </p:spPr>
        <p:txBody>
          <a:bodyPr/>
          <a:lstStyle/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Tabellen realer Datenbanken können sehr viele Informationen speichern: Viele Spalten und häufig sehr viele (Millionen, Milliarden) Zeilen.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Ein Filter lässt nur erwünschte Informationen durch. 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Eine Abfrage muss präzise definieren, welche Informationen erwünscht sind.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200" smtClean="0"/>
              <a:t>Grundlegende Konzepte von SQL: Berechnungen auf den </a:t>
            </a:r>
            <a:br>
              <a:rPr lang="de-CH" sz="3200" smtClean="0"/>
            </a:br>
            <a:r>
              <a:rPr lang="de-CH" sz="3200" smtClean="0"/>
              <a:t>Resultat-Spalten und Zeilen</a:t>
            </a:r>
          </a:p>
        </p:txBody>
      </p:sp>
      <p:sp>
        <p:nvSpPr>
          <p:cNvPr id="34818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smtClean="0"/>
          </a:p>
          <a:p>
            <a:r>
              <a:rPr lang="de-CH" smtClean="0"/>
              <a:t>Typische statistische Funktionen:</a:t>
            </a:r>
            <a:br>
              <a:rPr lang="de-CH" smtClean="0"/>
            </a:br>
            <a:r>
              <a:rPr lang="de-CH" smtClean="0"/>
              <a:t>SUM</a:t>
            </a:r>
            <a:br>
              <a:rPr lang="de-CH" smtClean="0"/>
            </a:br>
            <a:r>
              <a:rPr lang="de-CH" smtClean="0"/>
              <a:t>COUNT</a:t>
            </a:r>
            <a:br>
              <a:rPr lang="de-CH" smtClean="0"/>
            </a:br>
            <a:r>
              <a:rPr lang="de-CH" smtClean="0"/>
              <a:t>AVG</a:t>
            </a:r>
            <a:br>
              <a:rPr lang="de-CH" smtClean="0"/>
            </a:br>
            <a:r>
              <a:rPr lang="de-CH" smtClean="0"/>
              <a:t>MIN</a:t>
            </a:r>
            <a:br>
              <a:rPr lang="de-CH" smtClean="0"/>
            </a:br>
            <a:r>
              <a:rPr lang="de-CH" smtClean="0"/>
              <a:t>MAX</a:t>
            </a:r>
          </a:p>
          <a:p>
            <a:endParaRPr lang="de-CH" smtClean="0"/>
          </a:p>
          <a:p>
            <a:r>
              <a:rPr lang="de-CH" smtClean="0"/>
              <a:t>Resultat einer Berechnung: </a:t>
            </a:r>
            <a:r>
              <a:rPr lang="de-CH" b="1" i="1" smtClean="0"/>
              <a:t>Eine </a:t>
            </a:r>
            <a:r>
              <a:rPr lang="de-CH" smtClean="0"/>
              <a:t>Zahl</a:t>
            </a:r>
            <a:br>
              <a:rPr lang="de-CH" smtClean="0"/>
            </a:br>
            <a:r>
              <a:rPr lang="de-CH" smtClean="0"/>
              <a:t>SELECT AVG(preis) FROM buch</a:t>
            </a:r>
            <a:br>
              <a:rPr lang="de-CH" smtClean="0"/>
            </a:br>
            <a:r>
              <a:rPr lang="de-CH" smtClean="0"/>
              <a:t>=&gt; 75.16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 eaLnBrk="1" hangingPunct="1"/>
            <a:r>
              <a:rPr lang="de-CH" sz="3600" dirty="0" smtClean="0">
                <a:latin typeface="Franklin Gothic Book" pitchFamily="34" charset="0"/>
              </a:rPr>
              <a:t>Durchschnittspreis aller Bücher</a:t>
            </a:r>
            <a:br>
              <a:rPr lang="de-CH" sz="3600" dirty="0" smtClean="0">
                <a:latin typeface="Franklin Gothic Book" pitchFamily="34" charset="0"/>
              </a:rPr>
            </a:br>
            <a:r>
              <a:rPr lang="de-CH" sz="3600" dirty="0" smtClean="0"/>
              <a:t>Funktionen: Berechnungen</a:t>
            </a:r>
            <a:r>
              <a:rPr lang="de-CH" sz="3600" dirty="0" smtClean="0">
                <a:latin typeface="Franklin Gothic Book" pitchFamily="34" charset="0"/>
              </a:rPr>
              <a:t/>
            </a:r>
            <a:br>
              <a:rPr lang="de-CH" sz="3600" dirty="0" smtClean="0">
                <a:latin typeface="Franklin Gothic Book" pitchFamily="34" charset="0"/>
              </a:rPr>
            </a:br>
            <a:r>
              <a:rPr lang="de-CH" sz="3600" dirty="0" smtClean="0">
                <a:latin typeface="Franklin Gothic Book" pitchFamily="34" charset="0"/>
              </a:rPr>
              <a:t>SELECT </a:t>
            </a:r>
            <a:r>
              <a:rPr lang="de-CH" sz="3600" dirty="0" smtClean="0"/>
              <a:t>AVG(preis)</a:t>
            </a:r>
            <a:r>
              <a:rPr lang="de-CH" sz="3600" dirty="0" smtClean="0">
                <a:latin typeface="Franklin Gothic Book" pitchFamily="34" charset="0"/>
              </a:rPr>
              <a:t> FROM buch</a:t>
            </a:r>
            <a:endParaRPr lang="de-CH" sz="3600" dirty="0" smtClean="0"/>
          </a:p>
        </p:txBody>
      </p:sp>
      <p:pic>
        <p:nvPicPr>
          <p:cNvPr id="3584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9144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Rectangle 12"/>
          <p:cNvSpPr>
            <a:spLocks noChangeArrowheads="1"/>
          </p:cNvSpPr>
          <p:nvPr/>
        </p:nvSpPr>
        <p:spPr bwMode="auto">
          <a:xfrm>
            <a:off x="6837363" y="2276475"/>
            <a:ext cx="433387" cy="4032250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Durchschnittspreis der Bücher seit 1990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Funktionen: Berechnungen</a:t>
            </a:r>
            <a:r>
              <a:rPr lang="de-CH" sz="3600" smtClean="0">
                <a:latin typeface="Franklin Gothic Book" pitchFamily="34" charset="0"/>
              </a:rPr>
              <a:t/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>
                <a:latin typeface="Franklin Gothic Book" pitchFamily="34" charset="0"/>
              </a:rPr>
              <a:t>SELECT </a:t>
            </a:r>
            <a:r>
              <a:rPr lang="de-CH" sz="3600" smtClean="0"/>
              <a:t>AVG(preis)</a:t>
            </a:r>
            <a:r>
              <a:rPr lang="de-CH" sz="3600" smtClean="0">
                <a:latin typeface="Franklin Gothic Book" pitchFamily="34" charset="0"/>
              </a:rPr>
              <a:t> FROM buch 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WHERE jahr &gt;= 1990</a:t>
            </a:r>
          </a:p>
        </p:txBody>
      </p:sp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0275"/>
            <a:ext cx="9144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0" y="2924175"/>
            <a:ext cx="9144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36868" name="Line 6"/>
          <p:cNvSpPr>
            <a:spLocks noChangeShapeType="1"/>
          </p:cNvSpPr>
          <p:nvPr/>
        </p:nvSpPr>
        <p:spPr bwMode="auto">
          <a:xfrm>
            <a:off x="-1588" y="5541963"/>
            <a:ext cx="9144001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6837363" y="2200275"/>
            <a:ext cx="433387" cy="4032250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600" dirty="0" smtClean="0">
                <a:latin typeface="Franklin Gothic Book" pitchFamily="34" charset="0"/>
              </a:rPr>
              <a:t>Durchschnittspreis aller Bücher</a:t>
            </a:r>
            <a:br>
              <a:rPr lang="de-CH" sz="3600" dirty="0" smtClean="0">
                <a:latin typeface="Franklin Gothic Book" pitchFamily="34" charset="0"/>
              </a:rPr>
            </a:br>
            <a:r>
              <a:rPr lang="de-CH" sz="3600" dirty="0" smtClean="0"/>
              <a:t>Funktionen: Berechnungen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CH" dirty="0" smtClean="0">
                <a:latin typeface="Franklin Gothic Book" pitchFamily="34" charset="0"/>
              </a:rPr>
              <a:t>Ausgaben von berechneten Werten können nicht mit der Ausgabe von Spalten gemischt werden:</a:t>
            </a:r>
          </a:p>
          <a:p>
            <a:pPr marL="0" indent="0"/>
            <a:endParaRPr lang="de-CH" dirty="0" smtClean="0">
              <a:latin typeface="Franklin Gothic Book" pitchFamily="34" charset="0"/>
            </a:endParaRPr>
          </a:p>
          <a:p>
            <a:pPr marL="0" indent="0"/>
            <a:r>
              <a:rPr lang="de-CH" dirty="0" smtClean="0">
                <a:latin typeface="Franklin Gothic Book" pitchFamily="34" charset="0"/>
              </a:rPr>
              <a:t>SELECT </a:t>
            </a:r>
            <a:r>
              <a:rPr lang="de-CH" dirty="0"/>
              <a:t>AVG(preis</a:t>
            </a:r>
            <a:r>
              <a:rPr lang="de-CH" dirty="0" smtClean="0"/>
              <a:t>), </a:t>
            </a:r>
            <a:r>
              <a:rPr lang="de-CH" dirty="0" err="1" smtClean="0"/>
              <a:t>titel</a:t>
            </a:r>
            <a:r>
              <a:rPr lang="de-CH" dirty="0" smtClean="0">
                <a:latin typeface="Franklin Gothic Book" pitchFamily="34" charset="0"/>
              </a:rPr>
              <a:t> 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>
                <a:latin typeface="Franklin Gothic Book" pitchFamily="34" charset="0"/>
              </a:rPr>
              <a:t>FROM buch</a:t>
            </a:r>
          </a:p>
          <a:p>
            <a:pPr marL="0" indent="0"/>
            <a:endParaRPr lang="de-CH" dirty="0" smtClean="0"/>
          </a:p>
          <a:p>
            <a:pPr marL="0" indent="0"/>
            <a:r>
              <a:rPr lang="de-CH" dirty="0" smtClean="0"/>
              <a:t>Führt zur Fehlermeldung: «</a:t>
            </a:r>
            <a:r>
              <a:rPr lang="en-US" dirty="0" smtClean="0">
                <a:solidFill>
                  <a:srgbClr val="FF0000"/>
                </a:solidFill>
              </a:rPr>
              <a:t>ERROR</a:t>
            </a:r>
            <a:r>
              <a:rPr lang="en-US" dirty="0">
                <a:solidFill>
                  <a:srgbClr val="FF0000"/>
                </a:solidFill>
              </a:rPr>
              <a:t>: column "</a:t>
            </a:r>
            <a:r>
              <a:rPr lang="en-US" dirty="0" err="1">
                <a:solidFill>
                  <a:srgbClr val="FF0000"/>
                </a:solidFill>
              </a:rPr>
              <a:t>buch.titel</a:t>
            </a:r>
            <a:r>
              <a:rPr lang="en-US" dirty="0">
                <a:solidFill>
                  <a:srgbClr val="FF0000"/>
                </a:solidFill>
              </a:rPr>
              <a:t>" must appear in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GROUP BY clause or be used in an </a:t>
            </a:r>
            <a:r>
              <a:rPr lang="en-US" dirty="0" smtClean="0">
                <a:solidFill>
                  <a:srgbClr val="FF0000"/>
                </a:solidFill>
              </a:rPr>
              <a:t>aggregate</a:t>
            </a:r>
            <a:r>
              <a:rPr lang="de-CH" dirty="0">
                <a:latin typeface="Franklin Gothic Book" pitchFamily="34" charset="0"/>
              </a:rPr>
              <a:t>»</a:t>
            </a:r>
            <a:r>
              <a:rPr lang="en-US" dirty="0" smtClean="0"/>
              <a:t> </a:t>
            </a:r>
          </a:p>
          <a:p>
            <a:pPr marL="0" indent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65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Abgerundetes Rechteck 8"/>
          <p:cNvSpPr>
            <a:spLocks noChangeArrowheads="1"/>
          </p:cNvSpPr>
          <p:nvPr/>
        </p:nvSpPr>
        <p:spPr bwMode="auto">
          <a:xfrm>
            <a:off x="0" y="4292600"/>
            <a:ext cx="9144000" cy="1331913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37890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SQL: Gruppieren, Berechnungen</a:t>
            </a:r>
          </a:p>
        </p:txBody>
      </p:sp>
      <p:sp>
        <p:nvSpPr>
          <p:cNvPr id="38914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smtClean="0"/>
          </a:p>
          <a:p>
            <a:endParaRPr lang="de-CH" smtClean="0"/>
          </a:p>
          <a:p>
            <a:r>
              <a:rPr lang="de-CH" smtClean="0"/>
              <a:t>Gruppieren nach mehreren Spalten möglich, </a:t>
            </a:r>
            <a:br>
              <a:rPr lang="de-CH" smtClean="0"/>
            </a:br>
            <a:r>
              <a:rPr lang="de-CH" smtClean="0"/>
              <a:t>analog zu Pivot-Tabellen in Excel </a:t>
            </a:r>
            <a:br>
              <a:rPr lang="de-CH" smtClean="0"/>
            </a:br>
            <a:r>
              <a:rPr lang="de-CH" smtClean="0"/>
              <a:t>SELECT … </a:t>
            </a:r>
            <a:br>
              <a:rPr lang="de-CH" smtClean="0"/>
            </a:br>
            <a:r>
              <a:rPr lang="en-US" smtClean="0"/>
              <a:t>FROM work_done_report</a:t>
            </a:r>
            <a:br>
              <a:rPr lang="en-US" smtClean="0"/>
            </a:br>
            <a:r>
              <a:rPr lang="en-US" b="1" smtClean="0"/>
              <a:t>GROUP BY sprint, project, status</a:t>
            </a:r>
            <a:endParaRPr lang="en-US" smtClean="0"/>
          </a:p>
          <a:p>
            <a:endParaRPr lang="en-US" smtClean="0"/>
          </a:p>
        </p:txBody>
      </p:sp>
      <p:sp>
        <p:nvSpPr>
          <p:cNvPr id="38915" name="Rechteck 5"/>
          <p:cNvSpPr>
            <a:spLocks noChangeArrowheads="1"/>
          </p:cNvSpPr>
          <p:nvPr/>
        </p:nvSpPr>
        <p:spPr bwMode="auto">
          <a:xfrm>
            <a:off x="571500" y="6345238"/>
            <a:ext cx="8429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chemeClr val="accent2"/>
              </a:buClr>
            </a:pPr>
            <a:r>
              <a:rPr lang="de-CH" sz="1800"/>
              <a:t>Beispiele zu programmingwiki.de/AKSA-EFI/SprintAuswertung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SQL: Gruppieren, Berechnungen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Ausgabe für Gruppen:</a:t>
            </a:r>
            <a:br>
              <a:rPr lang="de-CH" smtClean="0"/>
            </a:br>
            <a:r>
              <a:rPr lang="de-CH" b="1" smtClean="0">
                <a:solidFill>
                  <a:srgbClr val="339933"/>
                </a:solidFill>
              </a:rPr>
              <a:t>&gt; Spalte, nach der gruppiert wird</a:t>
            </a:r>
            <a:r>
              <a:rPr lang="de-CH" b="1" smtClean="0"/>
              <a:t/>
            </a:r>
            <a:br>
              <a:rPr lang="de-CH" b="1" smtClean="0"/>
            </a:br>
            <a:r>
              <a:rPr lang="de-CH" b="1" smtClean="0">
                <a:solidFill>
                  <a:srgbClr val="0026BF"/>
                </a:solidFill>
              </a:rPr>
              <a:t>&gt; Resultat einer Berechnung</a:t>
            </a:r>
            <a:r>
              <a:rPr lang="de-CH" b="1" smtClean="0"/>
              <a:t/>
            </a:r>
            <a:br>
              <a:rPr lang="de-CH" b="1" smtClean="0"/>
            </a:br>
            <a:r>
              <a:rPr lang="de-CH" smtClean="0"/>
              <a:t/>
            </a:r>
            <a:br>
              <a:rPr lang="de-CH" smtClean="0"/>
            </a:br>
            <a:r>
              <a:rPr lang="en-US" smtClean="0"/>
              <a:t>SELECT </a:t>
            </a:r>
            <a:r>
              <a:rPr lang="de-CH" b="1" smtClean="0">
                <a:solidFill>
                  <a:srgbClr val="339933"/>
                </a:solidFill>
              </a:rPr>
              <a:t>sprint, project, status, </a:t>
            </a:r>
            <a:r>
              <a:rPr lang="de-CH" b="1" smtClean="0"/>
              <a:t/>
            </a:r>
            <a:br>
              <a:rPr lang="de-CH" b="1" smtClean="0"/>
            </a:br>
            <a:r>
              <a:rPr lang="en-US" b="1" smtClean="0">
                <a:solidFill>
                  <a:srgbClr val="0026BF"/>
                </a:solidFill>
              </a:rPr>
              <a:t>COUNT(work_done), SUM(work_done), AVG(work_done), MIN(work_done), MAX(work_done)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smtClean="0"/>
              <a:t>FROM work_done_report</a:t>
            </a:r>
            <a:br>
              <a:rPr lang="en-US" smtClean="0"/>
            </a:br>
            <a:r>
              <a:rPr lang="en-US" smtClean="0"/>
              <a:t>GROUP BY sprint, project, status</a:t>
            </a:r>
          </a:p>
        </p:txBody>
      </p:sp>
      <p:sp>
        <p:nvSpPr>
          <p:cNvPr id="39939" name="Rechteck 5"/>
          <p:cNvSpPr>
            <a:spLocks noChangeArrowheads="1"/>
          </p:cNvSpPr>
          <p:nvPr/>
        </p:nvSpPr>
        <p:spPr bwMode="auto">
          <a:xfrm>
            <a:off x="571500" y="6345238"/>
            <a:ext cx="8429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buClr>
                <a:schemeClr val="accent2"/>
              </a:buClr>
            </a:pPr>
            <a:r>
              <a:rPr lang="de-CH" sz="1800"/>
              <a:t>Beispiele zu </a:t>
            </a:r>
            <a:r>
              <a:rPr lang="de-CH" sz="1800">
                <a:hlinkClick r:id="rId2"/>
              </a:rPr>
              <a:t>http://programmingwiki.de/AKSA-EFI/SprintAuswertung</a:t>
            </a:r>
            <a:endParaRPr lang="de-CH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Franklin Gothic Book" pitchFamily="34" charset="0"/>
              </a:rPr>
              <a:t>Anzahl Bücher pro Verlag: </a:t>
            </a:r>
            <a:r>
              <a:rPr lang="de-CH" b="1" smtClean="0">
                <a:latin typeface="Franklin Gothic Book" pitchFamily="34" charset="0"/>
              </a:rPr>
              <a:t>Gruppierung:</a:t>
            </a:r>
            <a:br>
              <a:rPr lang="de-CH" b="1" smtClean="0">
                <a:latin typeface="Franklin Gothic Book" pitchFamily="34" charset="0"/>
              </a:rPr>
            </a:br>
            <a:r>
              <a:rPr lang="de-CH" smtClean="0">
                <a:latin typeface="Franklin Gothic Book" pitchFamily="34" charset="0"/>
              </a:rPr>
              <a:t>SELECT </a:t>
            </a:r>
            <a:r>
              <a:rPr lang="de-CH" smtClean="0"/>
              <a:t>verlagsid, COUNT(verlagsid) </a:t>
            </a:r>
            <a:r>
              <a:rPr lang="de-CH" smtClean="0">
                <a:latin typeface="Franklin Gothic Book" pitchFamily="34" charset="0"/>
              </a:rPr>
              <a:t>FROM buch </a:t>
            </a:r>
            <a:r>
              <a:rPr lang="de-CH" smtClean="0"/>
              <a:t>GROUP BY verlagsid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1844675"/>
            <a:ext cx="8877300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Abgerundetes Rechteck 8"/>
          <p:cNvSpPr>
            <a:spLocks noChangeArrowheads="1"/>
          </p:cNvSpPr>
          <p:nvPr/>
        </p:nvSpPr>
        <p:spPr bwMode="auto">
          <a:xfrm>
            <a:off x="0" y="5732463"/>
            <a:ext cx="9144000" cy="576262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4198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41987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Franklin Gothic Book" pitchFamily="34" charset="0"/>
              </a:rPr>
              <a:t>Welche Bücher mit €-Preisen kosten mehr als der Durchschnitt?</a:t>
            </a:r>
            <a:endParaRPr lang="de-CH" smtClean="0"/>
          </a:p>
        </p:txBody>
      </p:sp>
      <p:sp>
        <p:nvSpPr>
          <p:cNvPr id="43010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 eaLnBrk="1" hangingPunct="1"/>
            <a:r>
              <a:rPr lang="en-US" smtClean="0"/>
              <a:t>Was kosten die Bücher durchschnittlich?</a:t>
            </a:r>
          </a:p>
          <a:p>
            <a:pPr marL="0" indent="0" eaLnBrk="1" hangingPunct="1"/>
            <a:r>
              <a:rPr lang="en-US" b="1" smtClean="0"/>
              <a:t>SELECT AVG(preis) FROM buch WHERE waehrung IS NULL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8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430338"/>
          </a:xfrm>
        </p:spPr>
        <p:txBody>
          <a:bodyPr/>
          <a:lstStyle/>
          <a:p>
            <a:pPr eaLnBrk="1" hangingPunct="1"/>
            <a:r>
              <a:rPr lang="de-CH" smtClean="0"/>
              <a:t>Eine Tabelle „buch“ (4877 Zeilen):</a:t>
            </a:r>
            <a:br>
              <a:rPr lang="de-CH" smtClean="0"/>
            </a:br>
            <a:r>
              <a:rPr lang="de-CH" sz="2400" smtClean="0">
                <a:latin typeface="Franklin Gothic Book" pitchFamily="34" charset="0"/>
              </a:rPr>
              <a:t>Spalten: buchid, titel, isbn, auflage, jahr, </a:t>
            </a:r>
            <a:br>
              <a:rPr lang="de-CH" sz="2400" smtClean="0">
                <a:latin typeface="Franklin Gothic Book" pitchFamily="34" charset="0"/>
              </a:rPr>
            </a:br>
            <a:r>
              <a:rPr lang="de-CH" sz="2400" smtClean="0">
                <a:latin typeface="Franklin Gothic Book" pitchFamily="34" charset="0"/>
              </a:rPr>
              <a:t>preis, waehrung, signatur, verlagsid</a:t>
            </a:r>
          </a:p>
        </p:txBody>
      </p:sp>
      <p:pic>
        <p:nvPicPr>
          <p:cNvPr id="17410" name="Picture 13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9144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Franklin Gothic Book" pitchFamily="34" charset="0"/>
              </a:rPr>
              <a:t>Welche Bücher mit €-Preisen kosten mehr als der Durchschnitt?</a:t>
            </a:r>
            <a:endParaRPr lang="de-CH" smtClean="0"/>
          </a:p>
        </p:txBody>
      </p:sp>
      <p:sp>
        <p:nvSpPr>
          <p:cNvPr id="44034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marL="0" indent="0" eaLnBrk="1" hangingPunct="1"/>
            <a:r>
              <a:rPr lang="en-US" smtClean="0"/>
              <a:t>Welche Bücher kosten mehr als € 10.-?</a:t>
            </a:r>
          </a:p>
          <a:p>
            <a:pPr marL="0" indent="0" eaLnBrk="1" hangingPunct="1"/>
            <a:r>
              <a:rPr lang="en-US" smtClean="0"/>
              <a:t>SELECT * FROM buch </a:t>
            </a:r>
          </a:p>
          <a:p>
            <a:pPr marL="0" indent="0" eaLnBrk="1" hangingPunct="1"/>
            <a:r>
              <a:rPr lang="en-US" smtClean="0"/>
              <a:t>WHERE (preis &gt; </a:t>
            </a:r>
            <a:r>
              <a:rPr lang="en-US" b="1" smtClean="0"/>
              <a:t>10</a:t>
            </a:r>
            <a:r>
              <a:rPr lang="en-US" smtClean="0"/>
              <a:t>) AND (waehrung IS NULL)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Franklin Gothic Book" pitchFamily="34" charset="0"/>
              </a:rPr>
              <a:t>Welche Bücher mit €-Preisen kosten mehr als der Durchschnitt?</a:t>
            </a:r>
            <a:endParaRPr lang="de-CH" smtClean="0"/>
          </a:p>
        </p:txBody>
      </p:sp>
      <p:sp>
        <p:nvSpPr>
          <p:cNvPr id="45058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 eaLnBrk="1" hangingPunct="1"/>
            <a:r>
              <a:rPr lang="en-US" smtClean="0"/>
              <a:t>Was kosten die Bücher durchschnittlich?</a:t>
            </a:r>
          </a:p>
          <a:p>
            <a:pPr marL="0" indent="0" eaLnBrk="1" hangingPunct="1"/>
            <a:r>
              <a:rPr lang="en-US" b="1" smtClean="0"/>
              <a:t>SELECT AVG(preis) FROM buch WHERE waehrung IS NULL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Welche Bücher kosten mehr als € 10.-?</a:t>
            </a:r>
          </a:p>
          <a:p>
            <a:pPr marL="0" indent="0" eaLnBrk="1" hangingPunct="1"/>
            <a:r>
              <a:rPr lang="en-US" smtClean="0"/>
              <a:t>SELECT * FROM buch </a:t>
            </a:r>
          </a:p>
          <a:p>
            <a:pPr marL="0" indent="0" eaLnBrk="1" hangingPunct="1"/>
            <a:r>
              <a:rPr lang="en-US" smtClean="0"/>
              <a:t>WHERE (preis &gt; </a:t>
            </a:r>
            <a:r>
              <a:rPr lang="en-US" b="1" smtClean="0"/>
              <a:t>10</a:t>
            </a:r>
            <a:r>
              <a:rPr lang="en-US" smtClean="0"/>
              <a:t>) AND (waehrung IS NULL)</a:t>
            </a:r>
          </a:p>
          <a:p>
            <a:pPr marL="0" indent="0" eaLnBrk="1" hangingPunct="1"/>
            <a:endParaRPr lang="en-US" smtClean="0"/>
          </a:p>
          <a:p>
            <a:pPr marL="0" indent="0" eaLnBrk="1" hangingPunct="1"/>
            <a:r>
              <a:rPr lang="en-US" smtClean="0"/>
              <a:t>Welche Bücher mit €-Preisen kosten mehr als Durchschnitt?</a:t>
            </a:r>
          </a:p>
          <a:p>
            <a:pPr marL="0" indent="0" eaLnBrk="1" hangingPunct="1"/>
            <a:r>
              <a:rPr lang="en-US" smtClean="0"/>
              <a:t>SELECT * FROM buch </a:t>
            </a:r>
            <a:br>
              <a:rPr lang="en-US" smtClean="0"/>
            </a:br>
            <a:r>
              <a:rPr lang="en-US" smtClean="0"/>
              <a:t>WHERE (preis &gt; (</a:t>
            </a:r>
            <a:r>
              <a:rPr lang="en-US" b="1" smtClean="0"/>
              <a:t>SELECT AVG(preis) FROM buch WHERE waehrung IS NULL</a:t>
            </a:r>
            <a:r>
              <a:rPr lang="en-US" smtClean="0"/>
              <a:t>)) AND (waehrung IS NULL)</a:t>
            </a:r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Welche Titel sind von Berliner Verlagen herausgegeben worden?</a:t>
            </a:r>
          </a:p>
        </p:txBody>
      </p:sp>
      <p:sp>
        <p:nvSpPr>
          <p:cNvPr id="4608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Unterabfragen sind auch in Kombination mit IN möglich:</a:t>
            </a:r>
          </a:p>
          <a:p>
            <a:endParaRPr lang="de-CH" smtClean="0"/>
          </a:p>
          <a:p>
            <a:r>
              <a:rPr lang="de-CH" smtClean="0"/>
              <a:t>SELECT b.titel</a:t>
            </a:r>
          </a:p>
          <a:p>
            <a:r>
              <a:rPr lang="de-CH" smtClean="0"/>
              <a:t>FROM buch AS b</a:t>
            </a:r>
          </a:p>
          <a:p>
            <a:r>
              <a:rPr lang="de-CH" smtClean="0"/>
              <a:t>WHERE b.verlagsid </a:t>
            </a:r>
            <a:r>
              <a:rPr lang="de-CH" b="1" smtClean="0"/>
              <a:t>IN (</a:t>
            </a:r>
          </a:p>
          <a:p>
            <a:r>
              <a:rPr lang="de-CH" b="1" smtClean="0"/>
              <a:t>    SELECT v.verlagsid</a:t>
            </a:r>
          </a:p>
          <a:p>
            <a:r>
              <a:rPr lang="de-CH" b="1" smtClean="0"/>
              <a:t>    FROM verlag AS v</a:t>
            </a:r>
          </a:p>
          <a:p>
            <a:r>
              <a:rPr lang="de-CH" b="1" smtClean="0"/>
              <a:t>    WHERE v.ort ='Berlin'</a:t>
            </a:r>
          </a:p>
          <a:p>
            <a:r>
              <a:rPr lang="de-CH" b="1" smtClean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/>
              <a:t>Grundlegende Konzepte von SQL</a:t>
            </a:r>
            <a:br>
              <a:rPr lang="de-CH" dirty="0" smtClean="0"/>
            </a:br>
            <a:r>
              <a:rPr lang="de-CH" dirty="0" smtClean="0"/>
              <a:t>Alles kombiniert: Die Anfrage</a:t>
            </a:r>
          </a:p>
        </p:txBody>
      </p:sp>
      <p:sp>
        <p:nvSpPr>
          <p:cNvPr id="47106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/>
            <a:r>
              <a:rPr lang="de-CH" sz="2800" dirty="0" smtClean="0"/>
              <a:t>In welchem Jahr gab es am meisten Bücher mit «Java» oder «C#» im Titel und mit nicht-leerer Angabe zur </a:t>
            </a:r>
            <a:r>
              <a:rPr lang="de-CH" sz="2800" dirty="0"/>
              <a:t>Auflage</a:t>
            </a:r>
            <a:r>
              <a:rPr lang="de-CH" sz="2800" dirty="0" smtClean="0"/>
              <a:t>?</a:t>
            </a:r>
          </a:p>
          <a:p>
            <a:pPr marL="0" indent="0"/>
            <a:r>
              <a:rPr lang="de-CH" sz="2800" dirty="0" smtClean="0"/>
              <a:t> </a:t>
            </a:r>
          </a:p>
          <a:p>
            <a:pPr marL="0" indent="0"/>
            <a:r>
              <a:rPr lang="de-CH" sz="2800" dirty="0" smtClean="0"/>
              <a:t>Es </a:t>
            </a:r>
            <a:r>
              <a:rPr lang="de-CH" sz="2800" dirty="0"/>
              <a:t>sollen dabei nur Jahre berücksichtigt werden, in denen es mehr als fünf Bücher mit den genannten Kriterien gab</a:t>
            </a:r>
            <a:r>
              <a:rPr lang="de-CH" sz="2800" dirty="0" smtClean="0"/>
              <a:t>.</a:t>
            </a:r>
          </a:p>
          <a:p>
            <a:pPr marL="0" indent="0"/>
            <a:endParaRPr lang="de-CH" sz="2800" dirty="0" smtClean="0"/>
          </a:p>
          <a:p>
            <a:pPr marL="0" indent="0"/>
            <a:r>
              <a:rPr lang="de-CH" sz="2800" dirty="0" smtClean="0"/>
              <a:t>Wie viele Bücher waren es, und was war der durchschnittliche Preis dieser Bücher?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  <a:br>
              <a:rPr lang="de-CH" smtClean="0"/>
            </a:br>
            <a:r>
              <a:rPr lang="de-CH" smtClean="0"/>
              <a:t>Alles kombiniert: Verarbeitung</a:t>
            </a:r>
          </a:p>
        </p:txBody>
      </p:sp>
      <p:sp>
        <p:nvSpPr>
          <p:cNvPr id="47106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/>
            <a:r>
              <a:rPr lang="de-CH" smtClean="0"/>
              <a:t>SELECT b.jahr, COUNT(b.buchid) AS anzahl_buecher, AVG(b.preis) AS durchschnittspreis </a:t>
            </a:r>
          </a:p>
          <a:p>
            <a:pPr marL="0" indent="0"/>
            <a:r>
              <a:rPr lang="de-CH" smtClean="0"/>
              <a:t>FROM buch b </a:t>
            </a:r>
          </a:p>
          <a:p>
            <a:pPr marL="0" indent="0"/>
            <a:r>
              <a:rPr lang="de-CH" smtClean="0"/>
              <a:t>WHERE ((b.titel LIKE '%Java%') OR (b.titel LIKE '%C#')) AND (b.auflage IS NOT NULL) </a:t>
            </a:r>
          </a:p>
          <a:p>
            <a:pPr marL="0" indent="0"/>
            <a:r>
              <a:rPr lang="de-CH" smtClean="0"/>
              <a:t>GROUP BY b.jahr </a:t>
            </a:r>
          </a:p>
          <a:p>
            <a:pPr marL="0" indent="0"/>
            <a:r>
              <a:rPr lang="de-CH" smtClean="0"/>
              <a:t>HAVING COUNT(b.buchid) &gt; 5 </a:t>
            </a:r>
          </a:p>
          <a:p>
            <a:pPr marL="0" indent="0"/>
            <a:r>
              <a:rPr lang="de-CH" smtClean="0"/>
              <a:t>ORDER BY AVG(b.preis) DESC </a:t>
            </a:r>
          </a:p>
          <a:p>
            <a:pPr marL="0" indent="0"/>
            <a:r>
              <a:rPr lang="de-CH" smtClean="0"/>
              <a:t>LIMIT 1</a:t>
            </a:r>
          </a:p>
        </p:txBody>
      </p:sp>
    </p:spTree>
    <p:extLst>
      <p:ext uri="{BB962C8B-B14F-4D97-AF65-F5344CB8AC3E}">
        <p14:creationId xmlns:p14="http://schemas.microsoft.com/office/powerpoint/2010/main" val="14596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 smtClean="0">
                <a:latin typeface="+mn-lt"/>
              </a:rPr>
              <a:t>Alles kombiniert: Verarbeitung</a:t>
            </a:r>
            <a:br>
              <a:rPr lang="de-CH" dirty="0" smtClean="0">
                <a:latin typeface="+mn-lt"/>
              </a:rPr>
            </a:br>
            <a:r>
              <a:rPr lang="de-CH" dirty="0" smtClean="0"/>
              <a:t>1. Auswahl der Tabelle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dirty="0" smtClean="0"/>
              <a:t>SELECT </a:t>
            </a:r>
            <a:r>
              <a:rPr lang="de-CH" dirty="0" err="1"/>
              <a:t>b.jahr</a:t>
            </a:r>
            <a:r>
              <a:rPr lang="de-CH" dirty="0"/>
              <a:t>, COUNT(</a:t>
            </a:r>
            <a:r>
              <a:rPr lang="de-CH" dirty="0" err="1"/>
              <a:t>b.buchid</a:t>
            </a:r>
            <a:r>
              <a:rPr lang="de-CH" dirty="0"/>
              <a:t>) AS </a:t>
            </a:r>
            <a:r>
              <a:rPr lang="de-CH" dirty="0" err="1"/>
              <a:t>anzahl_buecher</a:t>
            </a:r>
            <a:r>
              <a:rPr lang="de-CH" dirty="0"/>
              <a:t>, AVG(</a:t>
            </a:r>
            <a:r>
              <a:rPr lang="de-CH" dirty="0" err="1"/>
              <a:t>b.preis</a:t>
            </a:r>
            <a:r>
              <a:rPr lang="de-CH" dirty="0"/>
              <a:t>) AS </a:t>
            </a:r>
            <a:r>
              <a:rPr lang="de-CH" dirty="0" err="1"/>
              <a:t>durchschnittspreis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>
                <a:latin typeface="+mj-lt"/>
              </a:rPr>
              <a:t>FROM </a:t>
            </a:r>
            <a:r>
              <a:rPr lang="de-CH" dirty="0">
                <a:latin typeface="+mj-lt"/>
              </a:rPr>
              <a:t>buch b </a:t>
            </a:r>
            <a:endParaRPr lang="de-CH" dirty="0" smtClean="0">
              <a:latin typeface="+mj-lt"/>
            </a:endParaRPr>
          </a:p>
          <a:p>
            <a:pPr marL="0" indent="0">
              <a:defRPr/>
            </a:pPr>
            <a:r>
              <a:rPr lang="de-CH" dirty="0" smtClean="0"/>
              <a:t>WHERE </a:t>
            </a:r>
            <a:r>
              <a:rPr lang="de-CH" dirty="0"/>
              <a:t>((</a:t>
            </a:r>
            <a:r>
              <a:rPr lang="de-CH" dirty="0" err="1"/>
              <a:t>b.titel</a:t>
            </a:r>
            <a:r>
              <a:rPr lang="de-CH" dirty="0"/>
              <a:t> LIKE '%Java%') OR (</a:t>
            </a:r>
            <a:r>
              <a:rPr lang="de-CH" dirty="0" err="1"/>
              <a:t>b.titel</a:t>
            </a:r>
            <a:r>
              <a:rPr lang="de-CH" dirty="0"/>
              <a:t> LIKE '%C#')) AND (</a:t>
            </a:r>
            <a:r>
              <a:rPr lang="de-CH" dirty="0" err="1"/>
              <a:t>b.auflage</a:t>
            </a:r>
            <a:r>
              <a:rPr lang="de-CH" dirty="0"/>
              <a:t> IS NOT NULL)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GROUP </a:t>
            </a:r>
            <a:r>
              <a:rPr lang="de-CH" dirty="0"/>
              <a:t>BY </a:t>
            </a:r>
            <a:r>
              <a:rPr lang="de-CH" dirty="0" err="1"/>
              <a:t>b.jahr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ORDER </a:t>
            </a:r>
            <a:r>
              <a:rPr lang="de-CH" dirty="0"/>
              <a:t>BY AVG(</a:t>
            </a:r>
            <a:r>
              <a:rPr lang="de-CH" dirty="0" err="1"/>
              <a:t>b.preis</a:t>
            </a:r>
            <a:r>
              <a:rPr lang="de-CH" dirty="0"/>
              <a:t>) DESC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LIMIT </a:t>
            </a:r>
            <a:r>
              <a:rPr lang="de-CH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Franklin Gothic Book"/>
              </a:rPr>
              <a:t>Alles kombiniert: Verarbeitung</a:t>
            </a:r>
            <a:br>
              <a:rPr lang="de-CH" dirty="0">
                <a:latin typeface="Franklin Gothic Book"/>
              </a:rPr>
            </a:br>
            <a:r>
              <a:rPr lang="de-CH" dirty="0"/>
              <a:t>1. Auswahl der </a:t>
            </a:r>
            <a:r>
              <a:rPr lang="de-CH" dirty="0" smtClean="0"/>
              <a:t>Tabelle</a:t>
            </a:r>
            <a:endParaRPr lang="de-CH" dirty="0"/>
          </a:p>
        </p:txBody>
      </p:sp>
      <p:graphicFrame>
        <p:nvGraphicFramePr>
          <p:cNvPr id="13" name="Inhaltsplatzhalt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499745"/>
              </p:ext>
            </p:extLst>
          </p:nvPr>
        </p:nvGraphicFramePr>
        <p:xfrm>
          <a:off x="899592" y="1860848"/>
          <a:ext cx="8000999" cy="4294202"/>
        </p:xfrm>
        <a:graphic>
          <a:graphicData uri="http://schemas.openxmlformats.org/drawingml/2006/table">
            <a:tbl>
              <a:tblPr/>
              <a:tblGrid>
                <a:gridCol w="416633"/>
                <a:gridCol w="3215201"/>
                <a:gridCol w="844230"/>
                <a:gridCol w="1326648"/>
                <a:gridCol w="320698"/>
                <a:gridCol w="317956"/>
                <a:gridCol w="559165"/>
                <a:gridCol w="482418"/>
                <a:gridCol w="518050"/>
              </a:tblGrid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buchid</a:t>
                      </a:r>
                      <a:endParaRPr lang="de-CH" sz="9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titel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isbn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auflage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preis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waehrung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signatur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verlagsid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E01E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Algorithmen in C++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3-89319-462-2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1. Aufl., 1., korr. Nachdr.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89.9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7251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007B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Spreadsheets: Tabellenkalkulation für Naturwissenschaftler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3-528-05256-2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5830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282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 und Assembler in der Systemprogrammierung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3-8023-0371-7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6003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F06C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Programmiersysteme für elektronische Rechenanalagen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1967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2132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7D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LATEX. Kompaktführer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3-89319-152-6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2. durchges.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5746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8014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Windows für Workgroups 3.11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3-87791-582-5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8274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AA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DOS-Software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3-8023-1174-4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Zeitschrift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E0E1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Objektorientierte Datenbanken : Konzepte, Modelle, Systeme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3-89319-315-4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1. Nachdr.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6519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10E5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Learnig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GNU </a:t>
                      </a:r>
                      <a:r>
                        <a:rPr lang="en-US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Emacs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: (UNIX text processing)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0-937175-84-6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5791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30E7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WordPerfect für Windows. Bd.1 : Das Fenster zur Textbearbeitung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3-7785-2139-X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5767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E0ED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Das große Buch zu MS-DOS 6.0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3-89011-687-6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6128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C017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Lokale Netze - PC-Netzwere: moderne Datenkommunikation dargestellt am Beispiel von PC-Netzwerken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3-446-15935-5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 5628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2085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Einführung in die Informatik: Skriptum Informatik I, II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3-7281-1793-5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3. durchges.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5635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5089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Programmieren in COMMON LISP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3-86025-710-2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6929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8D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Kommunikation mit ISDN: Komponenten, Standardisierung, Einsatzmöglichkeiten, Nutzen und Kritik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3-89090-925-6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 5668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E0E3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Der PC als intelligente Schaltzentrale : von der einfachen Schnittstelle zum komplexen Echtzeit-Interface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3-89090-651-6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 5632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B0E6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Foundation of cognitive science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0-262-16112-5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K 5861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EA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Introduction to coding theory and algebraic geometry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3-7643-2230-6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1988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DM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K 6035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B0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Objektorientiertheit in offenen Systemen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3-8266-0161-0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19.8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8103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17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B4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Stochastik für Ingenieure : eine Einführung in die Wahrscheinlichkeitstheorie und Mathematische Statistik ; mit zahlreichen Beispielen und Übungsaufgaben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3-519-02987-1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44.8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M 8061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6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 smtClean="0">
                <a:latin typeface="+mn-lt"/>
              </a:rPr>
              <a:t>Alles kombiniert: Verarbeitung</a:t>
            </a:r>
            <a:br>
              <a:rPr lang="de-CH" dirty="0" smtClean="0">
                <a:latin typeface="+mn-lt"/>
              </a:rPr>
            </a:br>
            <a:r>
              <a:rPr lang="de-CH" dirty="0" smtClean="0"/>
              <a:t>2. Auswahl von Zeilen: WHERE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dirty="0" smtClean="0"/>
              <a:t>SELECT </a:t>
            </a:r>
            <a:r>
              <a:rPr lang="de-CH" dirty="0" err="1"/>
              <a:t>b.jahr</a:t>
            </a:r>
            <a:r>
              <a:rPr lang="de-CH" dirty="0"/>
              <a:t>, COUNT(</a:t>
            </a:r>
            <a:r>
              <a:rPr lang="de-CH" dirty="0" err="1"/>
              <a:t>b.buchid</a:t>
            </a:r>
            <a:r>
              <a:rPr lang="de-CH" dirty="0"/>
              <a:t>) AS </a:t>
            </a:r>
            <a:r>
              <a:rPr lang="de-CH" dirty="0" err="1"/>
              <a:t>anzahl_buecher</a:t>
            </a:r>
            <a:r>
              <a:rPr lang="de-CH" dirty="0"/>
              <a:t>, AVG(</a:t>
            </a:r>
            <a:r>
              <a:rPr lang="de-CH" dirty="0" err="1"/>
              <a:t>b.preis</a:t>
            </a:r>
            <a:r>
              <a:rPr lang="de-CH" dirty="0"/>
              <a:t>) AS </a:t>
            </a:r>
            <a:r>
              <a:rPr lang="de-CH" dirty="0" err="1"/>
              <a:t>durchschnittspreis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FROM </a:t>
            </a:r>
            <a:r>
              <a:rPr lang="de-CH" dirty="0"/>
              <a:t>buch b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>
                <a:latin typeface="+mj-lt"/>
              </a:rPr>
              <a:t>WHERE </a:t>
            </a:r>
            <a:r>
              <a:rPr lang="de-CH" dirty="0">
                <a:latin typeface="+mj-lt"/>
              </a:rPr>
              <a:t>((</a:t>
            </a:r>
            <a:r>
              <a:rPr lang="de-CH" dirty="0" err="1">
                <a:latin typeface="+mj-lt"/>
              </a:rPr>
              <a:t>b.titel</a:t>
            </a:r>
            <a:r>
              <a:rPr lang="de-CH" dirty="0">
                <a:latin typeface="+mj-lt"/>
              </a:rPr>
              <a:t> LIKE '%Java%') OR (</a:t>
            </a:r>
            <a:r>
              <a:rPr lang="de-CH" dirty="0" err="1">
                <a:latin typeface="+mj-lt"/>
              </a:rPr>
              <a:t>b.titel</a:t>
            </a:r>
            <a:r>
              <a:rPr lang="de-CH" dirty="0">
                <a:latin typeface="+mj-lt"/>
              </a:rPr>
              <a:t> LIKE '%C#')) AND (</a:t>
            </a:r>
            <a:r>
              <a:rPr lang="de-CH" dirty="0" err="1">
                <a:latin typeface="+mj-lt"/>
              </a:rPr>
              <a:t>b.auflage</a:t>
            </a:r>
            <a:r>
              <a:rPr lang="de-CH" dirty="0">
                <a:latin typeface="+mj-lt"/>
              </a:rPr>
              <a:t> IS NOT NULL) </a:t>
            </a:r>
            <a:endParaRPr lang="de-CH" dirty="0" smtClean="0">
              <a:latin typeface="+mj-lt"/>
            </a:endParaRPr>
          </a:p>
          <a:p>
            <a:pPr marL="0" indent="0">
              <a:defRPr/>
            </a:pPr>
            <a:r>
              <a:rPr lang="de-CH" dirty="0" smtClean="0"/>
              <a:t>GROUP </a:t>
            </a:r>
            <a:r>
              <a:rPr lang="de-CH" dirty="0"/>
              <a:t>BY </a:t>
            </a:r>
            <a:r>
              <a:rPr lang="de-CH" dirty="0" err="1"/>
              <a:t>b.jahr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ORDER </a:t>
            </a:r>
            <a:r>
              <a:rPr lang="de-CH" dirty="0"/>
              <a:t>BY AVG(</a:t>
            </a:r>
            <a:r>
              <a:rPr lang="de-CH" dirty="0" err="1"/>
              <a:t>b.preis</a:t>
            </a:r>
            <a:r>
              <a:rPr lang="de-CH" dirty="0"/>
              <a:t>) DESC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LIMIT </a:t>
            </a:r>
            <a:r>
              <a:rPr lang="de-CH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03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>
                <a:latin typeface="Franklin Gothic Book"/>
              </a:rPr>
              <a:t>Alles kombiniert: Verarbeitung</a:t>
            </a:r>
            <a:br>
              <a:rPr lang="de-CH" dirty="0">
                <a:latin typeface="Franklin Gothic Book"/>
              </a:rPr>
            </a:br>
            <a:r>
              <a:rPr lang="de-CH" dirty="0" smtClean="0"/>
              <a:t>2. </a:t>
            </a:r>
            <a:r>
              <a:rPr lang="de-CH" dirty="0"/>
              <a:t>Auswahl von Zeilen: WHERE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591547"/>
              </p:ext>
            </p:extLst>
          </p:nvPr>
        </p:nvGraphicFramePr>
        <p:xfrm>
          <a:off x="899592" y="1844824"/>
          <a:ext cx="8000999" cy="4306005"/>
        </p:xfrm>
        <a:graphic>
          <a:graphicData uri="http://schemas.openxmlformats.org/drawingml/2006/table">
            <a:tbl>
              <a:tblPr/>
              <a:tblGrid>
                <a:gridCol w="416633"/>
                <a:gridCol w="3215201"/>
                <a:gridCol w="844230"/>
                <a:gridCol w="1326648"/>
                <a:gridCol w="320698"/>
                <a:gridCol w="317956"/>
                <a:gridCol w="559165"/>
                <a:gridCol w="482418"/>
                <a:gridCol w="518050"/>
              </a:tblGrid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buchid</a:t>
                      </a:r>
                      <a:endParaRPr lang="de-CH" sz="9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titel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isbn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auflage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preis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waehrung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signatur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9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verlagsid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588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9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: Programmierhandbuch und Referenz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3-920993-38-1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9344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2889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50C9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Die 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-Fibel : Programmierung interaktiver Homepages für das World Wide Web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3-8273-1024-5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9174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3106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B025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Teach yourself 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in 21 days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1-57521-030-4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ed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9129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3662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B044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- mehr als eine Programmiersprache : Konzepte und Einsatzmöglichkeiten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3-920993-44-6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9422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3727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80775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3-8158-1553-3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19.8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6933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4064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B0E86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Die Programmiersprache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endParaRPr lang="de-CH" sz="8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3-8273-1034-2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9361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4155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7073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1.1.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3-8272-5219-9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Dr.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R 9632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4180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D076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Professionelle 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-Programmierung : Leitfaden für Entwickler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3-8266-0249-8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9619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4233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7079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en-US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programming with CORBA : [advanced techniques for building distributed applications]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0-471-24765-0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ed.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9991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4485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F07C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: die Spezifikation der virtuellen Maschine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3-8273-1045-8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9676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4516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82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Concurrent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programming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: Entwurfsprinzipien und Muster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3-8273-1243-4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9726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4546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0087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- die Sprachspezifikation : [die offizielle Dokumentation von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JavaSoft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3-8273-1038-5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89.9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9833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4572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108C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JDBC - Datenbankzugriff mit 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: [die offizielle Dokumentation von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JavaSoft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3-8273-1306-6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9834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4839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1071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Das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Tutorial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: objektorientierte Programmierung für das Internet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3-8273-1050-4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Aufl.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99.9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9767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4845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7093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Client/server programming with 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 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and CORBA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0-471-24578-X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ed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9990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479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6097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On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to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0-201-49826-X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print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40.2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9479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3639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409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Hooked on 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 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: creating hot Web sites with Java applets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0-201-48837-X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ed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9075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4790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A4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TM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language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CH" sz="8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spezification</a:t>
                      </a:r>
                      <a:endParaRPr lang="de-CH" sz="8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0-201-63451-1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print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36.8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$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10018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94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4054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F0A9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The </a:t>
                      </a:r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 </a:t>
                      </a:r>
                      <a:r>
                        <a:rPr lang="en-US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tutorial : object-oriented programming for the Internet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0-201-63454-6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de-CH" sz="8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print</a:t>
                      </a:r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89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9501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488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30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4486</a:t>
                      </a:r>
                    </a:p>
                  </a:txBody>
                  <a:tcPr marL="8231" marR="8231" marT="8231" marB="0" anchor="ctr">
                    <a:lnL w="0" cap="flat" cmpd="sng" algn="ctr">
                      <a:solidFill>
                        <a:srgbClr val="A071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Java </a:t>
                      </a:r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jetzt!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3-86063-021-0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 Dr.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P 9735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8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8231" marR="8231" marT="82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36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3. Gruppierung: GROUP BY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b="1" dirty="0" smtClean="0"/>
              <a:t>SELECT </a:t>
            </a:r>
            <a:r>
              <a:rPr lang="de-CH" b="1" dirty="0" err="1"/>
              <a:t>b.jahr</a:t>
            </a:r>
            <a:r>
              <a:rPr lang="de-CH" b="1" dirty="0"/>
              <a:t>, COUNT(</a:t>
            </a:r>
            <a:r>
              <a:rPr lang="de-CH" b="1" dirty="0" err="1"/>
              <a:t>b.buchid</a:t>
            </a:r>
            <a:r>
              <a:rPr lang="de-CH" b="1" dirty="0"/>
              <a:t>) AS </a:t>
            </a:r>
            <a:r>
              <a:rPr lang="de-CH" b="1" dirty="0" err="1"/>
              <a:t>anzahl_buecher</a:t>
            </a:r>
            <a:r>
              <a:rPr lang="de-CH" b="1" dirty="0"/>
              <a:t>, AVG(</a:t>
            </a:r>
            <a:r>
              <a:rPr lang="de-CH" b="1" dirty="0" err="1"/>
              <a:t>b.preis</a:t>
            </a:r>
            <a:r>
              <a:rPr lang="de-CH" b="1" dirty="0"/>
              <a:t>) AS </a:t>
            </a:r>
            <a:r>
              <a:rPr lang="de-CH" b="1" dirty="0" err="1"/>
              <a:t>durchschnittspreis</a:t>
            </a:r>
            <a:r>
              <a:rPr lang="de-CH" b="1" dirty="0"/>
              <a:t> </a:t>
            </a:r>
            <a:endParaRPr lang="de-CH" b="1" dirty="0" smtClean="0"/>
          </a:p>
          <a:p>
            <a:pPr marL="0" indent="0">
              <a:defRPr/>
            </a:pPr>
            <a:r>
              <a:rPr lang="de-CH" dirty="0" smtClean="0"/>
              <a:t>FROM </a:t>
            </a:r>
            <a:r>
              <a:rPr lang="de-CH" dirty="0"/>
              <a:t>buch b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WHERE </a:t>
            </a:r>
            <a:r>
              <a:rPr lang="de-CH" dirty="0"/>
              <a:t>((</a:t>
            </a:r>
            <a:r>
              <a:rPr lang="de-CH" dirty="0" err="1"/>
              <a:t>b.titel</a:t>
            </a:r>
            <a:r>
              <a:rPr lang="de-CH" dirty="0"/>
              <a:t> LIKE '%Java%') OR (</a:t>
            </a:r>
            <a:r>
              <a:rPr lang="de-CH" dirty="0" err="1"/>
              <a:t>b.titel</a:t>
            </a:r>
            <a:r>
              <a:rPr lang="de-CH" dirty="0"/>
              <a:t> LIKE '%C#')) AND (</a:t>
            </a:r>
            <a:r>
              <a:rPr lang="de-CH" dirty="0" err="1"/>
              <a:t>b.auflage</a:t>
            </a:r>
            <a:r>
              <a:rPr lang="de-CH" dirty="0"/>
              <a:t> IS NOT NULL)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>
                <a:latin typeface="+mj-lt"/>
              </a:rPr>
              <a:t>GROUP </a:t>
            </a:r>
            <a:r>
              <a:rPr lang="de-CH" dirty="0">
                <a:latin typeface="+mj-lt"/>
              </a:rPr>
              <a:t>BY </a:t>
            </a:r>
            <a:r>
              <a:rPr lang="de-CH" dirty="0" err="1">
                <a:latin typeface="+mj-lt"/>
              </a:rPr>
              <a:t>b.jahr</a:t>
            </a:r>
            <a:r>
              <a:rPr lang="de-CH" dirty="0">
                <a:latin typeface="+mj-lt"/>
              </a:rPr>
              <a:t> </a:t>
            </a:r>
            <a:endParaRPr lang="de-CH" dirty="0" smtClean="0">
              <a:latin typeface="+mj-lt"/>
            </a:endParaRPr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ORDER </a:t>
            </a:r>
            <a:r>
              <a:rPr lang="de-CH" dirty="0"/>
              <a:t>BY AVG(</a:t>
            </a:r>
            <a:r>
              <a:rPr lang="de-CH" dirty="0" err="1"/>
              <a:t>b.preis</a:t>
            </a:r>
            <a:r>
              <a:rPr lang="de-CH" dirty="0"/>
              <a:t>) DESC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LIMIT </a:t>
            </a:r>
            <a:r>
              <a:rPr lang="de-CH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Technische Darstellung von „buch“</a:t>
            </a:r>
            <a:endParaRPr lang="de-CH" sz="2400" smtClean="0">
              <a:latin typeface="Franklin Gothic Book" pitchFamily="34" charset="0"/>
            </a:endParaRPr>
          </a:p>
        </p:txBody>
      </p:sp>
      <p:pic>
        <p:nvPicPr>
          <p:cNvPr id="18434" name="Picture 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12875"/>
            <a:ext cx="5472112" cy="52435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35" name="Text Box 59"/>
          <p:cNvSpPr txBox="1">
            <a:spLocks noChangeArrowheads="1"/>
          </p:cNvSpPr>
          <p:nvPr/>
        </p:nvSpPr>
        <p:spPr bwMode="auto">
          <a:xfrm>
            <a:off x="6027738" y="2565400"/>
            <a:ext cx="293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Ganzzahl (10 Stellen)</a:t>
            </a:r>
          </a:p>
        </p:txBody>
      </p:sp>
      <p:sp>
        <p:nvSpPr>
          <p:cNvPr id="18436" name="Text Box 60"/>
          <p:cNvSpPr txBox="1">
            <a:spLocks noChangeArrowheads="1"/>
          </p:cNvSpPr>
          <p:nvPr/>
        </p:nvSpPr>
        <p:spPr bwMode="auto">
          <a:xfrm>
            <a:off x="6011863" y="3043238"/>
            <a:ext cx="2501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Zeichen (max. 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3. Gruppierung: GROUP BY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27584" y="3501008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+mj-lt"/>
              </a:rPr>
              <a:t>Achtung: Durch «GROUP BY» entsteht eine neue Tabelle!</a:t>
            </a:r>
          </a:p>
          <a:p>
            <a:endParaRPr lang="de-CH" dirty="0"/>
          </a:p>
          <a:p>
            <a:r>
              <a:rPr lang="de-CH" dirty="0" smtClean="0"/>
              <a:t>Für die Ausgabe von Gruppen können nur Spalten verwendet werden, nach denen gruppiert wird («</a:t>
            </a:r>
            <a:r>
              <a:rPr lang="de-CH" dirty="0" err="1" smtClean="0"/>
              <a:t>jahr</a:t>
            </a:r>
            <a:r>
              <a:rPr lang="de-CH" dirty="0" smtClean="0"/>
              <a:t>» im obigen Beispiel), sowie berechnete Eigenschaften (wie zum Beispiel </a:t>
            </a:r>
            <a:r>
              <a:rPr lang="de-CH" dirty="0" err="1" smtClean="0"/>
              <a:t>avg</a:t>
            </a:r>
            <a:r>
              <a:rPr lang="de-CH" dirty="0" smtClean="0"/>
              <a:t>(preis)).</a:t>
            </a:r>
          </a:p>
          <a:p>
            <a:endParaRPr lang="de-CH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498792"/>
              </p:ext>
            </p:extLst>
          </p:nvPr>
        </p:nvGraphicFramePr>
        <p:xfrm>
          <a:off x="900112" y="1866623"/>
          <a:ext cx="5544096" cy="1202336"/>
        </p:xfrm>
        <a:graphic>
          <a:graphicData uri="http://schemas.openxmlformats.org/drawingml/2006/table">
            <a:tbl>
              <a:tblPr/>
              <a:tblGrid>
                <a:gridCol w="796878"/>
                <a:gridCol w="2186308"/>
                <a:gridCol w="2560910"/>
              </a:tblGrid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avg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1998</a:t>
                      </a: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E0BCF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101.3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A095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61.325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009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76.93888889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72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4. Auswahl von Gruppen: HAVING </a:t>
            </a:r>
          </a:p>
        </p:txBody>
      </p:sp>
      <p:sp>
        <p:nvSpPr>
          <p:cNvPr id="50178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/>
            <a:r>
              <a:rPr lang="de-CH" smtClean="0"/>
              <a:t>SELECT b.jahr, COUNT(b.buchid) AS anzahl_buecher, AVG(b.preis) AS durchschnittspreis </a:t>
            </a:r>
          </a:p>
          <a:p>
            <a:pPr marL="0" indent="0"/>
            <a:r>
              <a:rPr lang="de-CH" smtClean="0"/>
              <a:t>FROM buch b </a:t>
            </a:r>
          </a:p>
          <a:p>
            <a:pPr marL="0" indent="0"/>
            <a:r>
              <a:rPr lang="de-CH" smtClean="0"/>
              <a:t>WHERE ((b.titel LIKE '%Java%') OR (b.titel LIKE '%C#')) AND (b.auflage IS NOT NULL) </a:t>
            </a:r>
          </a:p>
          <a:p>
            <a:pPr marL="0" indent="0"/>
            <a:r>
              <a:rPr lang="de-CH" smtClean="0"/>
              <a:t>GROUP BY b.jahr </a:t>
            </a:r>
          </a:p>
          <a:p>
            <a:pPr marL="0" indent="0"/>
            <a:r>
              <a:rPr lang="de-CH" smtClean="0">
                <a:latin typeface="Franklin Gothic Demi" pitchFamily="34" charset="0"/>
              </a:rPr>
              <a:t>HAVING COUNT(b.buchid) &gt; 5 </a:t>
            </a:r>
          </a:p>
          <a:p>
            <a:pPr marL="0" indent="0"/>
            <a:r>
              <a:rPr lang="de-CH" smtClean="0"/>
              <a:t>ORDER BY AVG(b.preis) DESC </a:t>
            </a:r>
          </a:p>
          <a:p>
            <a:pPr marL="0" indent="0"/>
            <a:r>
              <a:rPr lang="de-CH" smtClean="0"/>
              <a:t>LIMIT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4. Auswahl von Gruppen: HAVING </a:t>
            </a:r>
          </a:p>
        </p:txBody>
      </p:sp>
      <p:graphicFrame>
        <p:nvGraphicFramePr>
          <p:cNvPr id="6" name="Inhaltsplatzhalt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564514"/>
              </p:ext>
            </p:extLst>
          </p:nvPr>
        </p:nvGraphicFramePr>
        <p:xfrm>
          <a:off x="900112" y="1866623"/>
          <a:ext cx="5544096" cy="901752"/>
        </p:xfrm>
        <a:graphic>
          <a:graphicData uri="http://schemas.openxmlformats.org/drawingml/2006/table">
            <a:tbl>
              <a:tblPr/>
              <a:tblGrid>
                <a:gridCol w="796878"/>
                <a:gridCol w="2186308"/>
                <a:gridCol w="2560910"/>
              </a:tblGrid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avg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A095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61.325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009C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de-CH" sz="1600" b="0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0" i="0" u="none" strike="noStrike" dirty="0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76.93888889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827584" y="3501008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latin typeface="+mn-lt"/>
              </a:rPr>
              <a:t>HAVING filtert jetzt analog zu WHERE Zeilen aus der neuen Tabelle raus. Dabei können als Filterkriterium auch berechnete Eigenschaften wie COUNT(</a:t>
            </a:r>
            <a:r>
              <a:rPr lang="de-CH" dirty="0" err="1" smtClean="0">
                <a:latin typeface="+mn-lt"/>
              </a:rPr>
              <a:t>buchid</a:t>
            </a:r>
            <a:r>
              <a:rPr lang="de-CH" dirty="0" smtClean="0">
                <a:latin typeface="+mn-lt"/>
              </a:rPr>
              <a:t>) verwendet werden.</a:t>
            </a:r>
          </a:p>
          <a:p>
            <a:endParaRPr lang="de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714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5. Sortierung ORDER BY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dirty="0" smtClean="0"/>
              <a:t>SELECT </a:t>
            </a:r>
            <a:r>
              <a:rPr lang="de-CH" dirty="0" err="1"/>
              <a:t>b.jahr</a:t>
            </a:r>
            <a:r>
              <a:rPr lang="de-CH" dirty="0"/>
              <a:t>, COUNT(</a:t>
            </a:r>
            <a:r>
              <a:rPr lang="de-CH" dirty="0" err="1"/>
              <a:t>b.buchid</a:t>
            </a:r>
            <a:r>
              <a:rPr lang="de-CH" dirty="0"/>
              <a:t>) AS </a:t>
            </a:r>
            <a:r>
              <a:rPr lang="de-CH" dirty="0" err="1"/>
              <a:t>anzahl_buecher</a:t>
            </a:r>
            <a:r>
              <a:rPr lang="de-CH" dirty="0"/>
              <a:t>, AVG(</a:t>
            </a:r>
            <a:r>
              <a:rPr lang="de-CH" dirty="0" err="1"/>
              <a:t>b.preis</a:t>
            </a:r>
            <a:r>
              <a:rPr lang="de-CH" dirty="0"/>
              <a:t>) AS </a:t>
            </a:r>
            <a:r>
              <a:rPr lang="de-CH" dirty="0" err="1"/>
              <a:t>durchschnittspreis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FROM </a:t>
            </a:r>
            <a:r>
              <a:rPr lang="de-CH" dirty="0"/>
              <a:t>buch b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WHERE </a:t>
            </a:r>
            <a:r>
              <a:rPr lang="de-CH" dirty="0"/>
              <a:t>((</a:t>
            </a:r>
            <a:r>
              <a:rPr lang="de-CH" dirty="0" err="1"/>
              <a:t>b.titel</a:t>
            </a:r>
            <a:r>
              <a:rPr lang="de-CH" dirty="0"/>
              <a:t> LIKE '%Java%') OR (</a:t>
            </a:r>
            <a:r>
              <a:rPr lang="de-CH" dirty="0" err="1"/>
              <a:t>b.titel</a:t>
            </a:r>
            <a:r>
              <a:rPr lang="de-CH" dirty="0"/>
              <a:t> LIKE '%C#')) AND (</a:t>
            </a:r>
            <a:r>
              <a:rPr lang="de-CH" dirty="0" err="1"/>
              <a:t>b.auflage</a:t>
            </a:r>
            <a:r>
              <a:rPr lang="de-CH" dirty="0"/>
              <a:t> IS NOT NULL)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GROUP </a:t>
            </a:r>
            <a:r>
              <a:rPr lang="de-CH" dirty="0"/>
              <a:t>BY </a:t>
            </a:r>
            <a:r>
              <a:rPr lang="de-CH" dirty="0" err="1"/>
              <a:t>b.jahr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>
                <a:latin typeface="+mj-lt"/>
              </a:rPr>
              <a:t>ORDER </a:t>
            </a:r>
            <a:r>
              <a:rPr lang="de-CH" dirty="0">
                <a:latin typeface="+mj-lt"/>
              </a:rPr>
              <a:t>BY AVG(</a:t>
            </a:r>
            <a:r>
              <a:rPr lang="de-CH" dirty="0" err="1">
                <a:latin typeface="+mj-lt"/>
              </a:rPr>
              <a:t>b.preis</a:t>
            </a:r>
            <a:r>
              <a:rPr lang="de-CH" dirty="0">
                <a:latin typeface="+mj-lt"/>
              </a:rPr>
              <a:t>) DESC </a:t>
            </a:r>
            <a:endParaRPr lang="de-CH" dirty="0" smtClean="0">
              <a:latin typeface="+mj-lt"/>
            </a:endParaRPr>
          </a:p>
          <a:p>
            <a:pPr marL="0" indent="0">
              <a:defRPr/>
            </a:pPr>
            <a:r>
              <a:rPr lang="de-CH" dirty="0" smtClean="0"/>
              <a:t>LIMIT </a:t>
            </a:r>
            <a:r>
              <a:rPr lang="de-CH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5. Sortierung ORDER BY</a:t>
            </a:r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959997"/>
              </p:ext>
            </p:extLst>
          </p:nvPr>
        </p:nvGraphicFramePr>
        <p:xfrm>
          <a:off x="900112" y="1844675"/>
          <a:ext cx="5544095" cy="936252"/>
        </p:xfrm>
        <a:graphic>
          <a:graphicData uri="http://schemas.openxmlformats.org/drawingml/2006/table">
            <a:tbl>
              <a:tblPr/>
              <a:tblGrid>
                <a:gridCol w="796878"/>
                <a:gridCol w="2186308"/>
                <a:gridCol w="2560909"/>
              </a:tblGrid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avg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D023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76.93888889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1996</a:t>
                      </a: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8024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61.325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7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6. Anzahl Zeilen in Ausgabe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dirty="0" smtClean="0"/>
              <a:t>SELECT </a:t>
            </a:r>
            <a:r>
              <a:rPr lang="de-CH" dirty="0" err="1"/>
              <a:t>b.jahr</a:t>
            </a:r>
            <a:r>
              <a:rPr lang="de-CH" dirty="0"/>
              <a:t>, COUNT(</a:t>
            </a:r>
            <a:r>
              <a:rPr lang="de-CH" dirty="0" err="1"/>
              <a:t>b.buchid</a:t>
            </a:r>
            <a:r>
              <a:rPr lang="de-CH" dirty="0"/>
              <a:t>) AS </a:t>
            </a:r>
            <a:r>
              <a:rPr lang="de-CH" dirty="0" err="1"/>
              <a:t>anzahl_buecher</a:t>
            </a:r>
            <a:r>
              <a:rPr lang="de-CH" dirty="0"/>
              <a:t>, AVG(</a:t>
            </a:r>
            <a:r>
              <a:rPr lang="de-CH" dirty="0" err="1"/>
              <a:t>b.preis</a:t>
            </a:r>
            <a:r>
              <a:rPr lang="de-CH" dirty="0"/>
              <a:t>) AS </a:t>
            </a:r>
            <a:r>
              <a:rPr lang="de-CH" dirty="0" err="1"/>
              <a:t>durchschnittspreis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FROM </a:t>
            </a:r>
            <a:r>
              <a:rPr lang="de-CH" dirty="0"/>
              <a:t>buch b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WHERE </a:t>
            </a:r>
            <a:r>
              <a:rPr lang="de-CH" dirty="0"/>
              <a:t>((</a:t>
            </a:r>
            <a:r>
              <a:rPr lang="de-CH" dirty="0" err="1"/>
              <a:t>b.titel</a:t>
            </a:r>
            <a:r>
              <a:rPr lang="de-CH" dirty="0"/>
              <a:t> LIKE '%Java%') OR (</a:t>
            </a:r>
            <a:r>
              <a:rPr lang="de-CH" dirty="0" err="1"/>
              <a:t>b.titel</a:t>
            </a:r>
            <a:r>
              <a:rPr lang="de-CH" dirty="0"/>
              <a:t> LIKE '%C#')) AND (</a:t>
            </a:r>
            <a:r>
              <a:rPr lang="de-CH" dirty="0" err="1"/>
              <a:t>b.auflage</a:t>
            </a:r>
            <a:r>
              <a:rPr lang="de-CH" dirty="0"/>
              <a:t> IS NOT NULL)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GROUP </a:t>
            </a:r>
            <a:r>
              <a:rPr lang="de-CH" dirty="0"/>
              <a:t>BY </a:t>
            </a:r>
            <a:r>
              <a:rPr lang="de-CH" dirty="0" err="1"/>
              <a:t>b.jahr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ORDER </a:t>
            </a:r>
            <a:r>
              <a:rPr lang="de-CH" dirty="0"/>
              <a:t>BY AVG(</a:t>
            </a:r>
            <a:r>
              <a:rPr lang="de-CH" dirty="0" err="1"/>
              <a:t>b.preis</a:t>
            </a:r>
            <a:r>
              <a:rPr lang="de-CH" dirty="0"/>
              <a:t>) DESC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>
                <a:latin typeface="+mj-lt"/>
              </a:rPr>
              <a:t>LIMIT </a:t>
            </a:r>
            <a:r>
              <a:rPr lang="de-CH" dirty="0">
                <a:latin typeface="+mj-lt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>
                <a:latin typeface="Franklin Gothic Book" pitchFamily="34" charset="0"/>
              </a:rPr>
              <a:t>Alles kombiniert: Verarbeitung</a:t>
            </a:r>
            <a:br>
              <a:rPr lang="de-CH" dirty="0">
                <a:latin typeface="Franklin Gothic Book" pitchFamily="34" charset="0"/>
              </a:rPr>
            </a:br>
            <a:r>
              <a:rPr lang="de-CH" dirty="0"/>
              <a:t>6. Anzahl Zeilen in Ausgabe</a:t>
            </a:r>
            <a:endParaRPr lang="de-CH" dirty="0" smtClean="0"/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9751501"/>
              </p:ext>
            </p:extLst>
          </p:nvPr>
        </p:nvGraphicFramePr>
        <p:xfrm>
          <a:off x="900112" y="1844675"/>
          <a:ext cx="5544095" cy="624168"/>
        </p:xfrm>
        <a:graphic>
          <a:graphicData uri="http://schemas.openxmlformats.org/drawingml/2006/table">
            <a:tbl>
              <a:tblPr/>
              <a:tblGrid>
                <a:gridCol w="796878"/>
                <a:gridCol w="2186308"/>
                <a:gridCol w="2560909"/>
              </a:tblGrid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count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 smtClean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avg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D023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76.93888889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1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Franklin Gothic Book" pitchFamily="34" charset="0"/>
              </a:rPr>
              <a:t>Alles kombiniert: Verarbeitung</a:t>
            </a:r>
            <a:br>
              <a:rPr lang="de-CH" dirty="0" smtClean="0">
                <a:latin typeface="Franklin Gothic Book" pitchFamily="34" charset="0"/>
              </a:rPr>
            </a:br>
            <a:r>
              <a:rPr lang="de-CH" dirty="0" smtClean="0"/>
              <a:t>7. Ausgabe: Spalten, Beschriftung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15988" y="1771650"/>
            <a:ext cx="8001000" cy="4897438"/>
          </a:xfrm>
        </p:spPr>
        <p:txBody>
          <a:bodyPr/>
          <a:lstStyle/>
          <a:p>
            <a:pPr marL="0" indent="0">
              <a:defRPr/>
            </a:pPr>
            <a:r>
              <a:rPr lang="de-CH" dirty="0" smtClean="0">
                <a:latin typeface="+mj-lt"/>
              </a:rPr>
              <a:t>SELECT </a:t>
            </a:r>
            <a:r>
              <a:rPr lang="de-CH" dirty="0" err="1">
                <a:latin typeface="+mj-lt"/>
              </a:rPr>
              <a:t>b.jahr</a:t>
            </a:r>
            <a:r>
              <a:rPr lang="de-CH" dirty="0">
                <a:latin typeface="+mj-lt"/>
              </a:rPr>
              <a:t>, COUNT(</a:t>
            </a:r>
            <a:r>
              <a:rPr lang="de-CH" dirty="0" err="1">
                <a:latin typeface="+mj-lt"/>
              </a:rPr>
              <a:t>b.buchid</a:t>
            </a:r>
            <a:r>
              <a:rPr lang="de-CH" dirty="0">
                <a:latin typeface="+mj-lt"/>
              </a:rPr>
              <a:t>) AS </a:t>
            </a:r>
            <a:r>
              <a:rPr lang="de-CH" dirty="0" err="1">
                <a:latin typeface="+mj-lt"/>
              </a:rPr>
              <a:t>anzahl_buecher</a:t>
            </a:r>
            <a:r>
              <a:rPr lang="de-CH" dirty="0">
                <a:latin typeface="+mj-lt"/>
              </a:rPr>
              <a:t>, AVG(</a:t>
            </a:r>
            <a:r>
              <a:rPr lang="de-CH" dirty="0" err="1">
                <a:latin typeface="+mj-lt"/>
              </a:rPr>
              <a:t>b.preis</a:t>
            </a:r>
            <a:r>
              <a:rPr lang="de-CH" dirty="0">
                <a:latin typeface="+mj-lt"/>
              </a:rPr>
              <a:t>) AS </a:t>
            </a:r>
            <a:r>
              <a:rPr lang="de-CH" dirty="0" err="1">
                <a:latin typeface="+mj-lt"/>
              </a:rPr>
              <a:t>durchschnittspreis</a:t>
            </a:r>
            <a:r>
              <a:rPr lang="de-CH" dirty="0">
                <a:latin typeface="+mj-lt"/>
              </a:rPr>
              <a:t> </a:t>
            </a:r>
            <a:endParaRPr lang="de-CH" dirty="0" smtClean="0">
              <a:latin typeface="+mj-lt"/>
            </a:endParaRPr>
          </a:p>
          <a:p>
            <a:pPr marL="0" indent="0">
              <a:defRPr/>
            </a:pPr>
            <a:r>
              <a:rPr lang="de-CH" dirty="0" smtClean="0"/>
              <a:t>FROM </a:t>
            </a:r>
            <a:r>
              <a:rPr lang="de-CH" dirty="0"/>
              <a:t>buch b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WHERE </a:t>
            </a:r>
            <a:r>
              <a:rPr lang="de-CH" dirty="0"/>
              <a:t>((</a:t>
            </a:r>
            <a:r>
              <a:rPr lang="de-CH" dirty="0" err="1"/>
              <a:t>b.titel</a:t>
            </a:r>
            <a:r>
              <a:rPr lang="de-CH" dirty="0"/>
              <a:t> LIKE '%Java%') OR (</a:t>
            </a:r>
            <a:r>
              <a:rPr lang="de-CH" dirty="0" err="1"/>
              <a:t>b.titel</a:t>
            </a:r>
            <a:r>
              <a:rPr lang="de-CH" dirty="0"/>
              <a:t> LIKE '%C#')) AND (</a:t>
            </a:r>
            <a:r>
              <a:rPr lang="de-CH" dirty="0" err="1"/>
              <a:t>b.auflage</a:t>
            </a:r>
            <a:r>
              <a:rPr lang="de-CH" dirty="0"/>
              <a:t> IS NOT NULL)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GROUP </a:t>
            </a:r>
            <a:r>
              <a:rPr lang="de-CH" dirty="0"/>
              <a:t>BY </a:t>
            </a:r>
            <a:r>
              <a:rPr lang="de-CH" dirty="0" err="1"/>
              <a:t>b.jahr</a:t>
            </a:r>
            <a:r>
              <a:rPr lang="de-CH" dirty="0"/>
              <a:t>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HAVING </a:t>
            </a:r>
            <a:r>
              <a:rPr lang="de-CH" dirty="0"/>
              <a:t>COUNT(</a:t>
            </a:r>
            <a:r>
              <a:rPr lang="de-CH" dirty="0" err="1"/>
              <a:t>b.buchid</a:t>
            </a:r>
            <a:r>
              <a:rPr lang="de-CH" dirty="0"/>
              <a:t>) &gt; 5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ORDER </a:t>
            </a:r>
            <a:r>
              <a:rPr lang="de-CH" dirty="0"/>
              <a:t>BY AVG(</a:t>
            </a:r>
            <a:r>
              <a:rPr lang="de-CH" dirty="0" err="1"/>
              <a:t>b.preis</a:t>
            </a:r>
            <a:r>
              <a:rPr lang="de-CH" dirty="0"/>
              <a:t>) DESC </a:t>
            </a:r>
            <a:endParaRPr lang="de-CH" dirty="0" smtClean="0"/>
          </a:p>
          <a:p>
            <a:pPr marL="0" indent="0">
              <a:defRPr/>
            </a:pPr>
            <a:r>
              <a:rPr lang="de-CH" dirty="0" smtClean="0"/>
              <a:t>LIMIT </a:t>
            </a:r>
            <a:r>
              <a:rPr lang="de-CH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>
                <a:latin typeface="Franklin Gothic Book" pitchFamily="34" charset="0"/>
              </a:rPr>
              <a:t>Alles kombiniert: Verarbeitung</a:t>
            </a:r>
            <a:br>
              <a:rPr lang="de-CH" dirty="0">
                <a:latin typeface="Franklin Gothic Book" pitchFamily="34" charset="0"/>
              </a:rPr>
            </a:br>
            <a:r>
              <a:rPr lang="de-CH" dirty="0"/>
              <a:t>7. Ausgabe: Spalten, Beschriftung</a:t>
            </a:r>
            <a:endParaRPr lang="de-CH" dirty="0" smtClean="0"/>
          </a:p>
        </p:txBody>
      </p:sp>
      <p:graphicFrame>
        <p:nvGraphicFramePr>
          <p:cNvPr id="7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7565055"/>
              </p:ext>
            </p:extLst>
          </p:nvPr>
        </p:nvGraphicFramePr>
        <p:xfrm>
          <a:off x="900112" y="1844675"/>
          <a:ext cx="5544095" cy="624168"/>
        </p:xfrm>
        <a:graphic>
          <a:graphicData uri="http://schemas.openxmlformats.org/drawingml/2006/table">
            <a:tbl>
              <a:tblPr/>
              <a:tblGrid>
                <a:gridCol w="796878"/>
                <a:gridCol w="2186308"/>
                <a:gridCol w="2560909"/>
              </a:tblGrid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jahr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anzahl_buecher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1" i="0" u="none" strike="noStrike" dirty="0" err="1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durchschnittspreis</a:t>
                      </a:r>
                      <a:endParaRPr lang="de-CH" sz="1600" b="1" i="0" u="none" strike="noStrike" dirty="0">
                        <a:solidFill>
                          <a:srgbClr val="22222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84"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marL="9525" marR="9525" marT="9525" marB="0" anchor="ctr">
                    <a:lnL w="0" cap="flat" cmpd="sng" algn="ctr">
                      <a:solidFill>
                        <a:srgbClr val="D023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CH" sz="1600" b="0" i="0" u="none" strike="noStrike" dirty="0">
                          <a:solidFill>
                            <a:srgbClr val="222222"/>
                          </a:solidFill>
                          <a:effectLst/>
                          <a:latin typeface="+mn-lt"/>
                        </a:rPr>
                        <a:t>76.93888889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17122filt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1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4800" smtClean="0">
                <a:solidFill>
                  <a:schemeClr val="bg1"/>
                </a:solidFill>
              </a:rPr>
              <a:t>Datenbank Abfragen mit SQL:</a:t>
            </a:r>
            <a:br>
              <a:rPr lang="de-CH" sz="4800" smtClean="0">
                <a:solidFill>
                  <a:schemeClr val="bg1"/>
                </a:solidFill>
              </a:rPr>
            </a:br>
            <a:r>
              <a:rPr lang="de-CH" sz="4800" b="1" smtClean="0">
                <a:solidFill>
                  <a:schemeClr val="bg1"/>
                </a:solidFill>
              </a:rPr>
              <a:t>Mehrere</a:t>
            </a:r>
            <a:r>
              <a:rPr lang="de-CH" sz="4800" smtClean="0">
                <a:solidFill>
                  <a:schemeClr val="bg1"/>
                </a:solidFill>
              </a:rPr>
              <a:t> Tabellen filtern</a:t>
            </a:r>
          </a:p>
        </p:txBody>
      </p:sp>
      <p:sp>
        <p:nvSpPr>
          <p:cNvPr id="54275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>
              <a:alpha val="72156"/>
            </a:schemeClr>
          </a:solidFill>
        </p:spPr>
        <p:txBody>
          <a:bodyPr/>
          <a:lstStyle/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Tabellen realer Datenbanken können sehr viele Informationen speichern: Viele Spalten und häufig sehr viele (Millionen, Milliarden) Zeilen.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Ein Filter lässt nur erwünschte Informationen durch. 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r>
              <a:rPr lang="de-CH" smtClean="0"/>
              <a:t>Eine Abfrage muss präzise definieren, welche Informationen erwünscht sind.</a:t>
            </a:r>
          </a:p>
          <a:p>
            <a:pPr marL="266700" indent="0" eaLnBrk="1" hangingPunct="1"/>
            <a:endParaRPr lang="de-CH" smtClean="0"/>
          </a:p>
          <a:p>
            <a:pPr marL="266700" indent="0" eaLnBrk="1" hangingPunct="1"/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bgerundetes Rechteck 8"/>
          <p:cNvSpPr>
            <a:spLocks noChangeArrowheads="1"/>
          </p:cNvSpPr>
          <p:nvPr/>
        </p:nvSpPr>
        <p:spPr bwMode="auto">
          <a:xfrm>
            <a:off x="0" y="1412875"/>
            <a:ext cx="9144000" cy="576263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19458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600" smtClean="0"/>
              <a:t>Tabelle buch, Tabelle verlag verknüpfen: </a:t>
            </a:r>
            <a:br>
              <a:rPr lang="de-CH" sz="3600" smtClean="0"/>
            </a:br>
            <a:r>
              <a:rPr lang="de-CH" sz="3600" smtClean="0">
                <a:solidFill>
                  <a:schemeClr val="hlink"/>
                </a:solidFill>
              </a:rPr>
              <a:t>Primärschlüssel</a:t>
            </a:r>
            <a:r>
              <a:rPr lang="de-CH" sz="3600" smtClean="0"/>
              <a:t>, </a:t>
            </a:r>
            <a:r>
              <a:rPr lang="de-CH" sz="3600" smtClean="0">
                <a:solidFill>
                  <a:schemeClr val="accent2"/>
                </a:solidFill>
              </a:rPr>
              <a:t>Fremdschlüssel</a:t>
            </a:r>
          </a:p>
        </p:txBody>
      </p:sp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44675"/>
            <a:ext cx="7056438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941888"/>
            <a:ext cx="5111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7"/>
          <p:cNvSpPr>
            <a:spLocks noChangeArrowheads="1"/>
          </p:cNvSpPr>
          <p:nvPr/>
        </p:nvSpPr>
        <p:spPr bwMode="auto">
          <a:xfrm>
            <a:off x="395288" y="1916113"/>
            <a:ext cx="1152525" cy="1081087"/>
          </a:xfrm>
          <a:prstGeom prst="rect">
            <a:avLst/>
          </a:prstGeom>
          <a:noFill/>
          <a:ln w="57150" algn="ctr">
            <a:solidFill>
              <a:schemeClr val="hlink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5301" name="Rectangle 8"/>
          <p:cNvSpPr>
            <a:spLocks noChangeArrowheads="1"/>
          </p:cNvSpPr>
          <p:nvPr/>
        </p:nvSpPr>
        <p:spPr bwMode="auto">
          <a:xfrm>
            <a:off x="3851275" y="5013325"/>
            <a:ext cx="1368425" cy="1008063"/>
          </a:xfrm>
          <a:prstGeom prst="rect">
            <a:avLst/>
          </a:prstGeom>
          <a:noFill/>
          <a:ln w="57150" algn="ctr">
            <a:solidFill>
              <a:schemeClr val="hlink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5867400" y="1916113"/>
            <a:ext cx="1441450" cy="1081087"/>
          </a:xfrm>
          <a:prstGeom prst="rect">
            <a:avLst/>
          </a:prstGeom>
          <a:noFill/>
          <a:ln w="57150" algn="ctr">
            <a:solidFill>
              <a:schemeClr val="accent2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55303" name="AutoShape 10"/>
          <p:cNvCxnSpPr>
            <a:cxnSpLocks noChangeShapeType="1"/>
            <a:stCxn id="55302" idx="2"/>
            <a:endCxn id="55301" idx="0"/>
          </p:cNvCxnSpPr>
          <p:nvPr/>
        </p:nvCxnSpPr>
        <p:spPr bwMode="auto">
          <a:xfrm rot="5400000">
            <a:off x="4582319" y="2978944"/>
            <a:ext cx="1958975" cy="2052637"/>
          </a:xfrm>
          <a:prstGeom prst="bentConnector3">
            <a:avLst>
              <a:gd name="adj1" fmla="val 49917"/>
            </a:avLst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6150"/>
            <a:ext cx="9144000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574800"/>
          </a:xfrm>
        </p:spPr>
        <p:txBody>
          <a:bodyPr/>
          <a:lstStyle/>
          <a:p>
            <a:pPr eaLnBrk="1" hangingPunct="1"/>
            <a:r>
              <a:rPr lang="de-CH" sz="3200" smtClean="0">
                <a:latin typeface="Franklin Gothic Book" pitchFamily="34" charset="0"/>
              </a:rPr>
              <a:t>Alle Bücher aller Bonner Verlage</a:t>
            </a:r>
            <a:br>
              <a:rPr lang="de-CH" sz="3200" smtClean="0">
                <a:latin typeface="Franklin Gothic Book" pitchFamily="34" charset="0"/>
              </a:rPr>
            </a:br>
            <a:r>
              <a:rPr lang="de-CH" sz="3200" smtClean="0"/>
              <a:t>SELECT * FROM buch, verlag</a:t>
            </a:r>
            <a:br>
              <a:rPr lang="de-CH" sz="3200" smtClean="0"/>
            </a:br>
            <a:r>
              <a:rPr lang="de-CH" sz="3200" smtClean="0"/>
              <a:t>WHERE buch.verlagsid=verlag.verlagsid </a:t>
            </a:r>
            <a:br>
              <a:rPr lang="de-CH" sz="3200" smtClean="0"/>
            </a:br>
            <a:r>
              <a:rPr lang="de-CH" sz="3200" smtClean="0"/>
              <a:t>AND verlag.ort = 'Bonn'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0" y="4459288"/>
            <a:ext cx="914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>
                <a:solidFill>
                  <a:schemeClr val="folHlink"/>
                </a:solidFill>
                <a:latin typeface="Franklin Gothic Demi" pitchFamily="34" charset="0"/>
              </a:rPr>
              <a:t>Veraltete Methode, da ineffizient: 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Es wird zuerst „</a:t>
            </a:r>
            <a:r>
              <a:rPr lang="de-CH">
                <a:solidFill>
                  <a:schemeClr val="folHlink"/>
                </a:solidFill>
                <a:latin typeface="Franklin Gothic Demi" pitchFamily="34" charset="0"/>
              </a:rPr>
              <a:t>Kreuzprodukt</a:t>
            </a:r>
            <a:r>
              <a:rPr lang="de-CH"/>
              <a:t>“ gebildet (alle Kombinationen aller beteiligten Tabellen). Bei 4‘877 Büchern und 414 Verlagen sind das 2‘019‘078 Kombinationen!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Anschliessend werden Filter-Kriterien (WHERE) angewendet.</a:t>
            </a:r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0" y="2781300"/>
            <a:ext cx="9144000" cy="360363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6325" name="Rectangle 9"/>
          <p:cNvSpPr>
            <a:spLocks noChangeArrowheads="1"/>
          </p:cNvSpPr>
          <p:nvPr/>
        </p:nvSpPr>
        <p:spPr bwMode="auto">
          <a:xfrm>
            <a:off x="4067175" y="2781300"/>
            <a:ext cx="2160588" cy="360363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6326" name="Rectangle 10"/>
          <p:cNvSpPr>
            <a:spLocks noChangeArrowheads="1"/>
          </p:cNvSpPr>
          <p:nvPr/>
        </p:nvSpPr>
        <p:spPr bwMode="auto">
          <a:xfrm>
            <a:off x="7740650" y="2781300"/>
            <a:ext cx="1296988" cy="360363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719263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Alle Bücher aller Bonner Verlage 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SELECT * FROM buch </a:t>
            </a:r>
            <a:br>
              <a:rPr lang="de-CH" sz="3600" smtClean="0"/>
            </a:br>
            <a:r>
              <a:rPr lang="de-CH" sz="3600" smtClean="0"/>
              <a:t>JOIN verlag USING (verlagsid)</a:t>
            </a:r>
            <a:br>
              <a:rPr lang="de-CH" sz="3600" smtClean="0"/>
            </a:br>
            <a:r>
              <a:rPr lang="de-CH" sz="3600" smtClean="0"/>
              <a:t>WHERE </a:t>
            </a:r>
            <a:r>
              <a:rPr lang="de-CH" sz="3200" smtClean="0"/>
              <a:t>verlag.ort = 'Bonn'</a:t>
            </a:r>
          </a:p>
        </p:txBody>
      </p:sp>
      <p:pic>
        <p:nvPicPr>
          <p:cNvPr id="573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5400"/>
            <a:ext cx="9144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0" y="3094038"/>
            <a:ext cx="9144000" cy="360362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7348" name="Rectangle 7"/>
          <p:cNvSpPr>
            <a:spLocks noChangeArrowheads="1"/>
          </p:cNvSpPr>
          <p:nvPr/>
        </p:nvSpPr>
        <p:spPr bwMode="auto">
          <a:xfrm>
            <a:off x="7740650" y="3094038"/>
            <a:ext cx="1296988" cy="360362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7349" name="Text Box 8"/>
          <p:cNvSpPr txBox="1">
            <a:spLocks noChangeArrowheads="1"/>
          </p:cNvSpPr>
          <p:nvPr/>
        </p:nvSpPr>
        <p:spPr bwMode="auto">
          <a:xfrm>
            <a:off x="0" y="4459288"/>
            <a:ext cx="914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>
                <a:solidFill>
                  <a:schemeClr val="folHlink"/>
                </a:solidFill>
                <a:latin typeface="Franklin Gothic Demi" pitchFamily="34" charset="0"/>
              </a:rPr>
              <a:t>Moderne Methode, da effizient: 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Es werden nur diejenigen Kombinationen gebildert, die gemäss JOIN … USING (…) zulässig sind. In diesem Beispiel werden nur die Kombinationen gebildet, deren verlagsid übereinstimmt.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Anschliessend werden Filter-Kriterien (WHERE) angewendet.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719263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Alle Bücher aller Bonner Verlage 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2800" smtClean="0"/>
              <a:t>SELECT * FROM buch </a:t>
            </a:r>
            <a:br>
              <a:rPr lang="de-CH" sz="2800" smtClean="0"/>
            </a:br>
            <a:r>
              <a:rPr lang="de-CH" sz="2800" smtClean="0"/>
              <a:t>JOIN verlag ON buch.verlagsid=verlag.verlagsid</a:t>
            </a:r>
            <a:br>
              <a:rPr lang="de-CH" sz="2800" smtClean="0"/>
            </a:br>
            <a:r>
              <a:rPr lang="de-CH" sz="2800" smtClean="0"/>
              <a:t>WHERE verlag.ort = 'Bonn'</a:t>
            </a:r>
          </a:p>
        </p:txBody>
      </p:sp>
      <p:pic>
        <p:nvPicPr>
          <p:cNvPr id="5837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5400"/>
            <a:ext cx="914400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1" name="Rectangle 4"/>
          <p:cNvSpPr>
            <a:spLocks noChangeArrowheads="1"/>
          </p:cNvSpPr>
          <p:nvPr/>
        </p:nvSpPr>
        <p:spPr bwMode="auto">
          <a:xfrm>
            <a:off x="0" y="3094038"/>
            <a:ext cx="9144000" cy="360362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7740650" y="3094038"/>
            <a:ext cx="1296988" cy="360362"/>
          </a:xfrm>
          <a:prstGeom prst="rect">
            <a:avLst/>
          </a:prstGeom>
          <a:solidFill>
            <a:srgbClr val="339933">
              <a:alpha val="21176"/>
            </a:srgbClr>
          </a:solidFill>
          <a:ln w="3810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58373" name="Text Box 6"/>
          <p:cNvSpPr txBox="1">
            <a:spLocks noChangeArrowheads="1"/>
          </p:cNvSpPr>
          <p:nvPr/>
        </p:nvSpPr>
        <p:spPr bwMode="auto">
          <a:xfrm>
            <a:off x="0" y="4459288"/>
            <a:ext cx="9144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>
                <a:solidFill>
                  <a:schemeClr val="folHlink"/>
                </a:solidFill>
                <a:latin typeface="Franklin Gothic Demi" pitchFamily="34" charset="0"/>
              </a:rPr>
              <a:t>Moderne Methode, da effizient: 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Es werden nur diejenigen Kombinationen gebildert, die gemäss JOIN … ON … zulässig sind. In diesem Beispiel werden nur die Kombinationen gebildet, deren verlagsid übereinstimmt.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Anschliessend werden Filter-Kriterien (WHERE) angewendet.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/>
              <a:t>Arten von Beziehungen</a:t>
            </a:r>
            <a:br>
              <a:rPr lang="de-CH" smtClean="0"/>
            </a:br>
            <a:r>
              <a:rPr lang="de-CH" smtClean="0"/>
              <a:t>Beziehungen der LOTS Tabellen</a:t>
            </a:r>
          </a:p>
        </p:txBody>
      </p:sp>
      <p:pic>
        <p:nvPicPr>
          <p:cNvPr id="70660" name="Picture 2" descr="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6786563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Arten von Beziehungen</a:t>
            </a:r>
            <a:br>
              <a:rPr lang="de-CH" smtClean="0"/>
            </a:br>
            <a:r>
              <a:rPr lang="de-CH" smtClean="0"/>
              <a:t>Tabellen von LOTS in Kurzform</a:t>
            </a:r>
          </a:p>
        </p:txBody>
      </p:sp>
      <p:pic>
        <p:nvPicPr>
          <p:cNvPr id="60418" name="Picture 2" descr="relationa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652588"/>
            <a:ext cx="74072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/>
              <a:t>1:n Beziehung</a:t>
            </a:r>
            <a:br>
              <a:rPr lang="de-CH" smtClean="0"/>
            </a:br>
            <a:r>
              <a:rPr lang="de-CH" sz="3200" smtClean="0"/>
              <a:t>Buch wird von </a:t>
            </a:r>
            <a:r>
              <a:rPr lang="de-CH" sz="3200" i="1" smtClean="0"/>
              <a:t>1</a:t>
            </a:r>
            <a:r>
              <a:rPr lang="de-CH" sz="3200" smtClean="0"/>
              <a:t> Verlag herausgegeben</a:t>
            </a:r>
            <a:br>
              <a:rPr lang="de-CH" sz="3200" smtClean="0"/>
            </a:br>
            <a:r>
              <a:rPr lang="de-CH" sz="3200" smtClean="0"/>
              <a:t>Verlag gibt </a:t>
            </a:r>
            <a:r>
              <a:rPr lang="de-CH" sz="3200" i="1" smtClean="0"/>
              <a:t>n</a:t>
            </a:r>
            <a:r>
              <a:rPr lang="de-CH" sz="3200" smtClean="0"/>
              <a:t> Bücher heraus</a:t>
            </a:r>
          </a:p>
        </p:txBody>
      </p:sp>
      <p:pic>
        <p:nvPicPr>
          <p:cNvPr id="64515" name="Picture 2" descr="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6786563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Abgerundetes Rechteck 9"/>
          <p:cNvSpPr>
            <a:spLocks noChangeArrowheads="1"/>
          </p:cNvSpPr>
          <p:nvPr/>
        </p:nvSpPr>
        <p:spPr bwMode="auto">
          <a:xfrm>
            <a:off x="827088" y="3500438"/>
            <a:ext cx="5257800" cy="1152525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/>
              <a:t>1:n Beziehung</a:t>
            </a:r>
            <a:br>
              <a:rPr lang="de-CH" smtClean="0"/>
            </a:br>
            <a:r>
              <a:rPr lang="de-CH" sz="3200" smtClean="0"/>
              <a:t>Buch wird von </a:t>
            </a:r>
            <a:r>
              <a:rPr lang="de-CH" sz="3200" i="1" smtClean="0"/>
              <a:t>1</a:t>
            </a:r>
            <a:r>
              <a:rPr lang="de-CH" sz="3200" smtClean="0"/>
              <a:t> Verlag herausgegeben</a:t>
            </a:r>
            <a:br>
              <a:rPr lang="de-CH" sz="3200" smtClean="0"/>
            </a:br>
            <a:r>
              <a:rPr lang="de-CH" sz="3200" smtClean="0"/>
              <a:t>Verlag gibt </a:t>
            </a:r>
            <a:r>
              <a:rPr lang="de-CH" sz="3200" i="1" smtClean="0"/>
              <a:t>n</a:t>
            </a:r>
            <a:r>
              <a:rPr lang="de-CH" sz="3200" smtClean="0"/>
              <a:t> Bücher heraus</a:t>
            </a:r>
          </a:p>
        </p:txBody>
      </p:sp>
      <p:pic>
        <p:nvPicPr>
          <p:cNvPr id="65539" name="Picture 2" descr="relationa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652588"/>
            <a:ext cx="74072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Abgerundetes Rechteck 9"/>
          <p:cNvSpPr>
            <a:spLocks noChangeArrowheads="1"/>
          </p:cNvSpPr>
          <p:nvPr/>
        </p:nvSpPr>
        <p:spPr bwMode="auto">
          <a:xfrm>
            <a:off x="6835775" y="3684588"/>
            <a:ext cx="1216025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65542" name="Abgerundetes Rechteck 9"/>
          <p:cNvSpPr>
            <a:spLocks noChangeArrowheads="1"/>
          </p:cNvSpPr>
          <p:nvPr/>
        </p:nvSpPr>
        <p:spPr bwMode="auto">
          <a:xfrm>
            <a:off x="2587625" y="2620963"/>
            <a:ext cx="1216025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65543" name="AutoShape 7"/>
          <p:cNvCxnSpPr>
            <a:cxnSpLocks noChangeShapeType="1"/>
            <a:stCxn id="65541" idx="3"/>
            <a:endCxn id="65542" idx="3"/>
          </p:cNvCxnSpPr>
          <p:nvPr/>
        </p:nvCxnSpPr>
        <p:spPr bwMode="auto">
          <a:xfrm flipH="1" flipV="1">
            <a:off x="3832225" y="2801938"/>
            <a:ext cx="4248150" cy="1063625"/>
          </a:xfrm>
          <a:prstGeom prst="bentConnector3">
            <a:avLst>
              <a:gd name="adj1" fmla="val -4708"/>
            </a:avLst>
          </a:prstGeom>
          <a:noFill/>
          <a:ln w="381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851275" y="2349500"/>
            <a:ext cx="36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CH" b="1">
                <a:solidFill>
                  <a:schemeClr val="folHlink"/>
                </a:solidFill>
                <a:latin typeface="Franklin Gothic Demi" pitchFamily="34" charset="0"/>
              </a:rPr>
              <a:t>1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8101013" y="3835400"/>
            <a:ext cx="350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CH" b="1">
                <a:solidFill>
                  <a:schemeClr val="folHlink"/>
                </a:solidFill>
                <a:latin typeface="Franklin Gothic Demi" pitchFamily="34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/>
              <a:t>m:n Beziehung</a:t>
            </a:r>
            <a:br>
              <a:rPr lang="de-CH" smtClean="0"/>
            </a:br>
            <a:r>
              <a:rPr lang="de-CH" sz="3200" smtClean="0"/>
              <a:t>Autor verfasst </a:t>
            </a:r>
            <a:r>
              <a:rPr lang="de-CH" sz="3200" i="1" smtClean="0"/>
              <a:t>m</a:t>
            </a:r>
            <a:r>
              <a:rPr lang="de-CH" sz="3200" smtClean="0"/>
              <a:t> Bücher</a:t>
            </a:r>
            <a:r>
              <a:rPr lang="de-CH" smtClean="0"/>
              <a:t/>
            </a:r>
            <a:br>
              <a:rPr lang="de-CH" smtClean="0"/>
            </a:br>
            <a:r>
              <a:rPr lang="de-CH" sz="3200" smtClean="0"/>
              <a:t>Buch wird von </a:t>
            </a:r>
            <a:r>
              <a:rPr lang="de-CH" sz="3200" i="1" smtClean="0"/>
              <a:t>n</a:t>
            </a:r>
            <a:r>
              <a:rPr lang="de-CH" sz="3200" smtClean="0"/>
              <a:t> Autoren verfasst</a:t>
            </a:r>
          </a:p>
        </p:txBody>
      </p:sp>
      <p:pic>
        <p:nvPicPr>
          <p:cNvPr id="66563" name="Picture 2" descr="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6786563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Abgerundetes Rechteck 9"/>
          <p:cNvSpPr>
            <a:spLocks noChangeArrowheads="1"/>
          </p:cNvSpPr>
          <p:nvPr/>
        </p:nvSpPr>
        <p:spPr bwMode="auto">
          <a:xfrm>
            <a:off x="4356100" y="1557338"/>
            <a:ext cx="1728788" cy="3095625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z="3600" smtClean="0"/>
              <a:t>m:n Beziehung braucht </a:t>
            </a:r>
            <a:r>
              <a:rPr lang="de-CH" sz="3600" smtClean="0">
                <a:solidFill>
                  <a:schemeClr val="folHlink"/>
                </a:solidFill>
              </a:rPr>
              <a:t>Zwischentabelle</a:t>
            </a:r>
            <a:r>
              <a:rPr lang="de-CH" smtClean="0"/>
              <a:t/>
            </a:r>
            <a:br>
              <a:rPr lang="de-CH" smtClean="0"/>
            </a:br>
            <a:r>
              <a:rPr lang="de-CH" sz="3200" smtClean="0"/>
              <a:t>Autor verfasst </a:t>
            </a:r>
            <a:r>
              <a:rPr lang="de-CH" sz="3200" i="1" smtClean="0"/>
              <a:t>m</a:t>
            </a:r>
            <a:r>
              <a:rPr lang="de-CH" sz="3200" smtClean="0"/>
              <a:t> Bücher</a:t>
            </a:r>
            <a:r>
              <a:rPr lang="de-CH" smtClean="0"/>
              <a:t/>
            </a:r>
            <a:br>
              <a:rPr lang="de-CH" smtClean="0"/>
            </a:br>
            <a:r>
              <a:rPr lang="de-CH" sz="3200" smtClean="0"/>
              <a:t>Buch wird von </a:t>
            </a:r>
            <a:r>
              <a:rPr lang="de-CH" sz="3200" i="1" smtClean="0"/>
              <a:t>n</a:t>
            </a:r>
            <a:r>
              <a:rPr lang="de-CH" sz="3200" smtClean="0"/>
              <a:t> Autoren verfasst</a:t>
            </a:r>
          </a:p>
        </p:txBody>
      </p:sp>
      <p:pic>
        <p:nvPicPr>
          <p:cNvPr id="67587" name="Picture 2" descr="relationa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1652588"/>
            <a:ext cx="740727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Abgerundetes Rechteck 9"/>
          <p:cNvSpPr>
            <a:spLocks noChangeArrowheads="1"/>
          </p:cNvSpPr>
          <p:nvPr/>
        </p:nvSpPr>
        <p:spPr bwMode="auto">
          <a:xfrm>
            <a:off x="2627313" y="3284538"/>
            <a:ext cx="1152525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67589" name="Abgerundetes Rechteck 9"/>
          <p:cNvSpPr>
            <a:spLocks noChangeArrowheads="1"/>
          </p:cNvSpPr>
          <p:nvPr/>
        </p:nvSpPr>
        <p:spPr bwMode="auto">
          <a:xfrm>
            <a:off x="2587625" y="1947863"/>
            <a:ext cx="1216025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67590" name="AutoShape 6"/>
          <p:cNvCxnSpPr>
            <a:cxnSpLocks noChangeShapeType="1"/>
            <a:stCxn id="67592" idx="3"/>
            <a:endCxn id="67589" idx="3"/>
          </p:cNvCxnSpPr>
          <p:nvPr/>
        </p:nvCxnSpPr>
        <p:spPr bwMode="auto">
          <a:xfrm flipH="1" flipV="1">
            <a:off x="3832225" y="2128838"/>
            <a:ext cx="984250" cy="2994025"/>
          </a:xfrm>
          <a:prstGeom prst="bentConnector3">
            <a:avLst>
              <a:gd name="adj1" fmla="val -20162"/>
            </a:avLst>
          </a:prstGeom>
          <a:noFill/>
          <a:ln w="381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7591" name="Abgerundetes Rechteck 9"/>
          <p:cNvSpPr>
            <a:spLocks noChangeArrowheads="1"/>
          </p:cNvSpPr>
          <p:nvPr/>
        </p:nvSpPr>
        <p:spPr bwMode="auto">
          <a:xfrm>
            <a:off x="2627313" y="4941888"/>
            <a:ext cx="1008062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67592" name="Abgerundetes Rechteck 9"/>
          <p:cNvSpPr>
            <a:spLocks noChangeArrowheads="1"/>
          </p:cNvSpPr>
          <p:nvPr/>
        </p:nvSpPr>
        <p:spPr bwMode="auto">
          <a:xfrm>
            <a:off x="3779838" y="4941888"/>
            <a:ext cx="1008062" cy="3603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cxnSp>
        <p:nvCxnSpPr>
          <p:cNvPr id="67593" name="AutoShape 9"/>
          <p:cNvCxnSpPr>
            <a:cxnSpLocks noChangeShapeType="1"/>
            <a:stCxn id="67591" idx="1"/>
            <a:endCxn id="67588" idx="1"/>
          </p:cNvCxnSpPr>
          <p:nvPr/>
        </p:nvCxnSpPr>
        <p:spPr bwMode="auto">
          <a:xfrm rot="10800000" flipH="1">
            <a:off x="2598738" y="3465513"/>
            <a:ext cx="1587" cy="1657350"/>
          </a:xfrm>
          <a:prstGeom prst="bentConnector3">
            <a:avLst>
              <a:gd name="adj1" fmla="val -12600000"/>
            </a:avLst>
          </a:prstGeom>
          <a:noFill/>
          <a:ln w="38100">
            <a:solidFill>
              <a:schemeClr val="folHlink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5435600" y="2024063"/>
            <a:ext cx="3313113" cy="284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b="1" i="1"/>
              <a:t>buch_aut</a:t>
            </a:r>
            <a:r>
              <a:rPr lang="de-CH" sz="2000" b="1"/>
              <a:t> enthält Kombinationen (Buch, Autor): Welche Autoren haben an welchen Büchern mitgewirkt?</a:t>
            </a:r>
          </a:p>
          <a:p>
            <a:endParaRPr lang="de-CH" sz="2000" b="1"/>
          </a:p>
          <a:p>
            <a:r>
              <a:rPr lang="de-CH" sz="2000" b="1"/>
              <a:t>Die Spalte </a:t>
            </a:r>
            <a:r>
              <a:rPr lang="de-CH" sz="2000" b="1" i="1"/>
              <a:t>rang</a:t>
            </a:r>
            <a:r>
              <a:rPr lang="de-CH" sz="2000" b="1"/>
              <a:t> gibt die Reihenfolge der Autoren eines Buches 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SQL: Auswahl von Spalten (Projektion)</a:t>
            </a:r>
          </a:p>
        </p:txBody>
      </p:sp>
      <p:sp>
        <p:nvSpPr>
          <p:cNvPr id="20482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smtClean="0"/>
          </a:p>
          <a:p>
            <a:endParaRPr lang="de-CH" smtClean="0"/>
          </a:p>
          <a:p>
            <a:r>
              <a:rPr lang="de-CH" smtClean="0"/>
              <a:t>Alle Spalten anzeigen:</a:t>
            </a:r>
            <a:br>
              <a:rPr lang="de-CH" smtClean="0"/>
            </a:br>
            <a:r>
              <a:rPr lang="de-CH" smtClean="0"/>
              <a:t>SELECT * FROM buch</a:t>
            </a:r>
          </a:p>
          <a:p>
            <a:endParaRPr lang="de-CH" smtClean="0"/>
          </a:p>
          <a:p>
            <a:r>
              <a:rPr lang="de-CH" smtClean="0"/>
              <a:t>Einzelne Spalten auswählen</a:t>
            </a:r>
            <a:br>
              <a:rPr lang="de-CH" smtClean="0"/>
            </a:br>
            <a:r>
              <a:rPr lang="de-CH" smtClean="0"/>
              <a:t>SELECT titel FROM buch</a:t>
            </a:r>
            <a:br>
              <a:rPr lang="de-CH" smtClean="0"/>
            </a:br>
            <a:r>
              <a:rPr lang="de-CH" smtClean="0"/>
              <a:t>SELECT b.titel FROM buch AS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4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smtClean="0"/>
              <a:t>m:n Beziehung Zwischentabelle</a:t>
            </a:r>
            <a:br>
              <a:rPr lang="de-CH" sz="3600" smtClean="0"/>
            </a:br>
            <a:r>
              <a:rPr lang="de-CH" sz="2400" smtClean="0"/>
              <a:t>Schauspieler können an mehreren Filmen mitwirken </a:t>
            </a:r>
            <a:br>
              <a:rPr lang="de-CH" sz="2400" smtClean="0"/>
            </a:br>
            <a:r>
              <a:rPr lang="de-CH" sz="2400" smtClean="0">
                <a:solidFill>
                  <a:schemeClr val="folHlink"/>
                </a:solidFill>
              </a:rPr>
              <a:t>und in einem Film mehrere Rollen haben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1331913" y="5157788"/>
            <a:ext cx="2159000" cy="6477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 b="1"/>
              <a:t>Filme</a:t>
            </a:r>
          </a:p>
          <a:p>
            <a:pPr algn="ctr"/>
            <a:r>
              <a:rPr lang="de-CH" sz="1600" b="1"/>
              <a:t>film_id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331913" y="3429000"/>
            <a:ext cx="2159000" cy="6477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 b="1"/>
              <a:t>Rollen</a:t>
            </a:r>
          </a:p>
          <a:p>
            <a:pPr algn="ctr"/>
            <a:r>
              <a:rPr lang="de-CH" sz="1600" b="1"/>
              <a:t>schauspieler_id, film_id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331913" y="1844675"/>
            <a:ext cx="2159000" cy="6477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 b="1"/>
              <a:t>Schauspieler</a:t>
            </a:r>
          </a:p>
          <a:p>
            <a:pPr algn="ctr"/>
            <a:r>
              <a:rPr lang="de-CH" sz="1600" b="1"/>
              <a:t>schauspieler_id</a:t>
            </a:r>
          </a:p>
        </p:txBody>
      </p:sp>
      <p:cxnSp>
        <p:nvCxnSpPr>
          <p:cNvPr id="69638" name="AutoShape 6"/>
          <p:cNvCxnSpPr>
            <a:cxnSpLocks noChangeShapeType="1"/>
            <a:stCxn id="69636" idx="1"/>
            <a:endCxn id="69635" idx="1"/>
          </p:cNvCxnSpPr>
          <p:nvPr/>
        </p:nvCxnSpPr>
        <p:spPr bwMode="auto">
          <a:xfrm rot="10800000" flipH="1" flipV="1">
            <a:off x="1317625" y="3752850"/>
            <a:ext cx="1588" cy="1728788"/>
          </a:xfrm>
          <a:prstGeom prst="bentConnector3">
            <a:avLst>
              <a:gd name="adj1" fmla="val -135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9639" name="AutoShape 7"/>
          <p:cNvCxnSpPr>
            <a:cxnSpLocks noChangeShapeType="1"/>
            <a:stCxn id="69636" idx="3"/>
            <a:endCxn id="69637" idx="3"/>
          </p:cNvCxnSpPr>
          <p:nvPr/>
        </p:nvCxnSpPr>
        <p:spPr bwMode="auto">
          <a:xfrm flipV="1">
            <a:off x="3505200" y="2168525"/>
            <a:ext cx="1588" cy="1584325"/>
          </a:xfrm>
          <a:prstGeom prst="bentConnector3">
            <a:avLst>
              <a:gd name="adj1" fmla="val 1350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smtClean="0"/>
              <a:t>Beispiel: Welche </a:t>
            </a:r>
            <a:r>
              <a:rPr lang="de-CH" sz="3600" i="1" smtClean="0"/>
              <a:t>Autoren</a:t>
            </a:r>
            <a:r>
              <a:rPr lang="de-CH" sz="3600" smtClean="0"/>
              <a:t> haben </a:t>
            </a:r>
            <a:r>
              <a:rPr lang="de-CH" sz="3600" i="1" smtClean="0"/>
              <a:t>Bücher</a:t>
            </a:r>
            <a:r>
              <a:rPr lang="de-CH" sz="3600" smtClean="0"/>
              <a:t> zum </a:t>
            </a:r>
            <a:r>
              <a:rPr lang="de-CH" sz="3600" i="1" smtClean="0"/>
              <a:t>Schlagwort</a:t>
            </a:r>
            <a:r>
              <a:rPr lang="de-CH" sz="3600" smtClean="0"/>
              <a:t> „Intelligenz“?</a:t>
            </a:r>
          </a:p>
        </p:txBody>
      </p:sp>
      <p:pic>
        <p:nvPicPr>
          <p:cNvPr id="59394" name="Picture 2" descr="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1571625"/>
            <a:ext cx="6786563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Abgerundetes Rechteck 9"/>
          <p:cNvSpPr>
            <a:spLocks noChangeArrowheads="1"/>
          </p:cNvSpPr>
          <p:nvPr/>
        </p:nvSpPr>
        <p:spPr bwMode="auto">
          <a:xfrm>
            <a:off x="4214813" y="1500188"/>
            <a:ext cx="2214562" cy="5072062"/>
          </a:xfrm>
          <a:prstGeom prst="roundRect">
            <a:avLst>
              <a:gd name="adj" fmla="val 6819"/>
            </a:avLst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smtClean="0"/>
              <a:t>Beispiel: Welche </a:t>
            </a:r>
            <a:r>
              <a:rPr lang="de-CH" sz="3600" i="1" smtClean="0"/>
              <a:t>Autoren</a:t>
            </a:r>
            <a:r>
              <a:rPr lang="de-CH" sz="3600" smtClean="0"/>
              <a:t> haben </a:t>
            </a:r>
            <a:r>
              <a:rPr lang="de-CH" sz="3600" i="1" smtClean="0"/>
              <a:t>Bücher</a:t>
            </a:r>
            <a:r>
              <a:rPr lang="de-CH" sz="3600" smtClean="0"/>
              <a:t> zum </a:t>
            </a:r>
            <a:r>
              <a:rPr lang="de-CH" sz="3600" i="1" smtClean="0"/>
              <a:t>Schlagwort</a:t>
            </a:r>
            <a:r>
              <a:rPr lang="de-CH" sz="3600" smtClean="0"/>
              <a:t> „Intelligenz“?</a:t>
            </a:r>
          </a:p>
        </p:txBody>
      </p:sp>
      <p:sp>
        <p:nvSpPr>
          <p:cNvPr id="61442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3200" smtClean="0">
                <a:solidFill>
                  <a:schemeClr val="folHlink"/>
                </a:solidFill>
                <a:latin typeface="Franklin Gothic Demi" pitchFamily="34" charset="0"/>
              </a:rPr>
              <a:t>JOIN über alle notwendigen Tabellen</a:t>
            </a:r>
          </a:p>
          <a:p>
            <a:endParaRPr lang="de-CH" smtClean="0"/>
          </a:p>
          <a:p>
            <a:r>
              <a:rPr lang="de-CH" smtClean="0"/>
              <a:t>SELECT nachname, vornamen</a:t>
            </a:r>
          </a:p>
          <a:p>
            <a:r>
              <a:rPr lang="de-CH" smtClean="0"/>
              <a:t>FROM autor</a:t>
            </a:r>
          </a:p>
          <a:p>
            <a:r>
              <a:rPr lang="de-CH" b="1" smtClean="0"/>
              <a:t>JOIN buch_aut ON autor.autorid = buch_aut.autorid</a:t>
            </a:r>
          </a:p>
          <a:p>
            <a:r>
              <a:rPr lang="de-CH" b="1" smtClean="0"/>
              <a:t>JOIN buch ON buch_aut.buchid = buch.buchid</a:t>
            </a:r>
          </a:p>
          <a:p>
            <a:r>
              <a:rPr lang="de-CH" b="1" smtClean="0"/>
              <a:t>JOIN buch_sw ON buch.buchid = buch_sw.buchid</a:t>
            </a:r>
          </a:p>
          <a:p>
            <a:r>
              <a:rPr lang="de-CH" b="1" smtClean="0"/>
              <a:t>JOIN schlagwort ON buch_sw.swid = schlagwort.swid</a:t>
            </a:r>
          </a:p>
          <a:p>
            <a:r>
              <a:rPr lang="de-CH" smtClean="0"/>
              <a:t>WHERE schlagwort.schlagwort LIKE '%Intelligenz%'</a:t>
            </a:r>
          </a:p>
          <a:p>
            <a:r>
              <a:rPr lang="de-CH" smtClean="0"/>
              <a:t>ORDER BY nachname ASC, vornamen ASC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Alias zwingend notwendig: Abfrage mehrfach auf gleicher Tabelle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de-CH" b="1" dirty="0" smtClean="0"/>
              <a:t>Die Frage</a:t>
            </a:r>
          </a:p>
          <a:p>
            <a:pPr marL="0" indent="0">
              <a:tabLst>
                <a:tab pos="0" algn="l"/>
              </a:tabLst>
            </a:pPr>
            <a:r>
              <a:rPr lang="de-CH" dirty="0" smtClean="0"/>
              <a:t>Erstellen Sie eine Liste der </a:t>
            </a:r>
            <a:r>
              <a:rPr lang="de-CH" dirty="0" smtClean="0"/>
              <a:t>Bücher und ihrer erster Autoren aller Bücher, an </a:t>
            </a:r>
            <a:r>
              <a:rPr lang="de-CH" dirty="0" smtClean="0"/>
              <a:t>denen </a:t>
            </a:r>
            <a:r>
              <a:rPr lang="de-CH" dirty="0" smtClean="0"/>
              <a:t>Steiner mitgeschrieben hat (aber selbst nicht Erstautor war).</a:t>
            </a:r>
            <a:endParaRPr lang="de-CH" dirty="0" smtClean="0"/>
          </a:p>
          <a:p>
            <a:pPr marL="0" indent="0">
              <a:tabLst>
                <a:tab pos="0" algn="l"/>
              </a:tabLst>
            </a:pPr>
            <a:endParaRPr lang="de-CH" dirty="0" smtClean="0"/>
          </a:p>
          <a:p>
            <a:pPr marL="0" indent="0">
              <a:tabLst>
                <a:tab pos="0" algn="l"/>
              </a:tabLst>
            </a:pPr>
            <a:r>
              <a:rPr lang="de-CH" b="1" dirty="0" smtClean="0"/>
              <a:t>Die Antwort</a:t>
            </a:r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 </a:t>
            </a:r>
            <a:r>
              <a:rPr lang="de-CH" dirty="0" smtClean="0"/>
              <a:t>buch </a:t>
            </a:r>
            <a:r>
              <a:rPr lang="de-CH" dirty="0" smtClean="0"/>
              <a:t>für </a:t>
            </a:r>
            <a:r>
              <a:rPr lang="de-CH" dirty="0" smtClean="0"/>
              <a:t>die Buchtitel.</a:t>
            </a:r>
            <a:endParaRPr lang="de-CH" dirty="0" smtClean="0"/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Tabellen </a:t>
            </a:r>
            <a:r>
              <a:rPr lang="de-CH" dirty="0" err="1" smtClean="0"/>
              <a:t>buch_aut</a:t>
            </a:r>
            <a:r>
              <a:rPr lang="de-CH" dirty="0" smtClean="0"/>
              <a:t> </a:t>
            </a:r>
            <a:r>
              <a:rPr lang="de-CH" dirty="0" smtClean="0"/>
              <a:t>und </a:t>
            </a:r>
            <a:r>
              <a:rPr lang="de-CH" dirty="0" err="1" smtClean="0"/>
              <a:t>autor</a:t>
            </a:r>
            <a:r>
              <a:rPr lang="de-CH" dirty="0" smtClean="0"/>
              <a:t>, </a:t>
            </a:r>
            <a:r>
              <a:rPr lang="de-CH" dirty="0" smtClean="0"/>
              <a:t>um die </a:t>
            </a:r>
            <a:r>
              <a:rPr lang="de-CH" dirty="0" smtClean="0"/>
              <a:t>Bücher </a:t>
            </a:r>
            <a:r>
              <a:rPr lang="de-CH" dirty="0" err="1" smtClean="0"/>
              <a:t>rauszufiltern</a:t>
            </a:r>
            <a:r>
              <a:rPr lang="de-CH" dirty="0" smtClean="0"/>
              <a:t>, bei denen </a:t>
            </a:r>
            <a:r>
              <a:rPr lang="de-CH" dirty="0" smtClean="0"/>
              <a:t>Steiner mitgeschrieben hat</a:t>
            </a:r>
            <a:r>
              <a:rPr lang="de-CH" dirty="0" smtClean="0"/>
              <a:t>, aber nicht Erstautor war.</a:t>
            </a:r>
            <a:endParaRPr lang="de-CH" dirty="0" smtClean="0"/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Tabellen </a:t>
            </a:r>
            <a:r>
              <a:rPr lang="de-CH" dirty="0" err="1" smtClean="0"/>
              <a:t>buch_aut</a:t>
            </a:r>
            <a:r>
              <a:rPr lang="de-CH" dirty="0" smtClean="0"/>
              <a:t> </a:t>
            </a:r>
            <a:r>
              <a:rPr lang="de-CH" dirty="0" smtClean="0"/>
              <a:t>und </a:t>
            </a:r>
            <a:r>
              <a:rPr lang="de-CH" dirty="0" err="1" smtClean="0"/>
              <a:t>autor</a:t>
            </a:r>
            <a:r>
              <a:rPr lang="de-CH" dirty="0" smtClean="0"/>
              <a:t>, </a:t>
            </a:r>
            <a:r>
              <a:rPr lang="de-CH" dirty="0" smtClean="0"/>
              <a:t>um den </a:t>
            </a:r>
            <a:r>
              <a:rPr lang="de-CH" dirty="0" smtClean="0"/>
              <a:t>ersten Autor (</a:t>
            </a:r>
            <a:r>
              <a:rPr lang="de-CH" dirty="0" err="1" smtClean="0"/>
              <a:t>buch_aut.rang</a:t>
            </a:r>
            <a:r>
              <a:rPr lang="de-CH" dirty="0" smtClean="0"/>
              <a:t>=1</a:t>
            </a:r>
            <a:r>
              <a:rPr lang="de-CH" dirty="0" smtClean="0"/>
              <a:t>) </a:t>
            </a:r>
            <a:r>
              <a:rPr lang="de-CH" dirty="0" smtClean="0"/>
              <a:t>jeden Buches </a:t>
            </a:r>
            <a:r>
              <a:rPr lang="de-CH" dirty="0" err="1" smtClean="0"/>
              <a:t>rauszufiltern</a:t>
            </a:r>
            <a:r>
              <a:rPr lang="de-CH" dirty="0" smtClean="0"/>
              <a:t>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746123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Alias zwingend notwendig: Abfrage mehrfach auf gleicher Tabelle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tabLst>
                <a:tab pos="0" algn="l"/>
              </a:tabLst>
            </a:pPr>
            <a:r>
              <a:rPr lang="en-US" dirty="0"/>
              <a:t>SELECT </a:t>
            </a:r>
            <a:r>
              <a:rPr lang="en-US" dirty="0" err="1"/>
              <a:t>buch.titel</a:t>
            </a:r>
            <a:r>
              <a:rPr lang="en-US" dirty="0"/>
              <a:t>, autor_1.vornamen, autor_1.zusatz, autor_1.nachname</a:t>
            </a:r>
          </a:p>
          <a:p>
            <a:pPr marL="0" indent="0">
              <a:tabLst>
                <a:tab pos="0" algn="l"/>
              </a:tabLst>
            </a:pPr>
            <a:r>
              <a:rPr lang="en-US" dirty="0"/>
              <a:t>FROM </a:t>
            </a:r>
            <a:r>
              <a:rPr lang="en-US" dirty="0" err="1"/>
              <a:t>buch</a:t>
            </a:r>
            <a:endParaRPr lang="en-US" dirty="0"/>
          </a:p>
          <a:p>
            <a:pPr marL="0" indent="0">
              <a:tabLst>
                <a:tab pos="0" algn="l"/>
              </a:tabLst>
            </a:pPr>
            <a:endParaRPr lang="en-US" dirty="0"/>
          </a:p>
          <a:p>
            <a:pPr marL="0" indent="0">
              <a:tabLst>
                <a:tab pos="0" algn="l"/>
              </a:tabLst>
            </a:pPr>
            <a:r>
              <a:rPr lang="en-US" dirty="0"/>
              <a:t>JOIN </a:t>
            </a:r>
            <a:r>
              <a:rPr lang="en-US" dirty="0" err="1"/>
              <a:t>buch_aut</a:t>
            </a:r>
            <a:r>
              <a:rPr lang="en-US" dirty="0"/>
              <a:t> AS </a:t>
            </a:r>
            <a:r>
              <a:rPr lang="en-US" dirty="0" err="1"/>
              <a:t>buch_autor_X</a:t>
            </a:r>
            <a:r>
              <a:rPr lang="en-US" dirty="0"/>
              <a:t> ON </a:t>
            </a:r>
            <a:r>
              <a:rPr lang="en-US" dirty="0" err="1"/>
              <a:t>buch.buchid</a:t>
            </a:r>
            <a:r>
              <a:rPr lang="en-US" dirty="0"/>
              <a:t>=</a:t>
            </a:r>
            <a:r>
              <a:rPr lang="en-US" dirty="0" err="1"/>
              <a:t>buch_autor_X.buchid</a:t>
            </a:r>
            <a:endParaRPr lang="en-US" dirty="0"/>
          </a:p>
          <a:p>
            <a:pPr marL="0" indent="0">
              <a:tabLst>
                <a:tab pos="0" algn="l"/>
              </a:tabLst>
            </a:pPr>
            <a:r>
              <a:rPr lang="en-US" dirty="0"/>
              <a:t>JOIN </a:t>
            </a:r>
            <a:r>
              <a:rPr lang="en-US" dirty="0" err="1"/>
              <a:t>autor</a:t>
            </a:r>
            <a:r>
              <a:rPr lang="en-US" dirty="0"/>
              <a:t> AS </a:t>
            </a:r>
            <a:r>
              <a:rPr lang="en-US" dirty="0" err="1"/>
              <a:t>autor_X</a:t>
            </a:r>
            <a:r>
              <a:rPr lang="en-US" dirty="0"/>
              <a:t> ON </a:t>
            </a:r>
            <a:r>
              <a:rPr lang="en-US" dirty="0" err="1"/>
              <a:t>buch_autor_X.autorid</a:t>
            </a:r>
            <a:r>
              <a:rPr lang="en-US" dirty="0"/>
              <a:t>=</a:t>
            </a:r>
            <a:r>
              <a:rPr lang="en-US" dirty="0" err="1"/>
              <a:t>autor_X.autorid</a:t>
            </a:r>
            <a:endParaRPr lang="en-US" dirty="0"/>
          </a:p>
          <a:p>
            <a:pPr marL="0" indent="0">
              <a:tabLst>
                <a:tab pos="0" algn="l"/>
              </a:tabLst>
            </a:pPr>
            <a:endParaRPr lang="en-US" dirty="0"/>
          </a:p>
          <a:p>
            <a:pPr marL="0" indent="0">
              <a:tabLst>
                <a:tab pos="0" algn="l"/>
              </a:tabLst>
            </a:pPr>
            <a:r>
              <a:rPr lang="en-US" dirty="0"/>
              <a:t>JOIN </a:t>
            </a:r>
            <a:r>
              <a:rPr lang="en-US" dirty="0" err="1"/>
              <a:t>buch_aut</a:t>
            </a:r>
            <a:r>
              <a:rPr lang="en-US" dirty="0"/>
              <a:t> AS buch_autor_1  ON </a:t>
            </a:r>
            <a:r>
              <a:rPr lang="en-US" dirty="0" err="1"/>
              <a:t>buch.buchid</a:t>
            </a:r>
            <a:r>
              <a:rPr lang="en-US" dirty="0"/>
              <a:t>=buch_autor_1.buchid</a:t>
            </a:r>
          </a:p>
          <a:p>
            <a:pPr marL="0" indent="0">
              <a:tabLst>
                <a:tab pos="0" algn="l"/>
              </a:tabLst>
            </a:pPr>
            <a:r>
              <a:rPr lang="en-US" dirty="0"/>
              <a:t>JOIN </a:t>
            </a:r>
            <a:r>
              <a:rPr lang="en-US" dirty="0" err="1"/>
              <a:t>autor</a:t>
            </a:r>
            <a:r>
              <a:rPr lang="en-US" dirty="0"/>
              <a:t> AS autor_1 ON buch_autor_1.autorid=autor_1.autorid</a:t>
            </a:r>
          </a:p>
          <a:p>
            <a:pPr marL="0" indent="0">
              <a:tabLst>
                <a:tab pos="0" algn="l"/>
              </a:tabLst>
            </a:pPr>
            <a:endParaRPr lang="en-US" dirty="0"/>
          </a:p>
          <a:p>
            <a:pPr marL="0" indent="0">
              <a:tabLst>
                <a:tab pos="0" algn="l"/>
              </a:tabLst>
            </a:pPr>
            <a:r>
              <a:rPr lang="en-US" dirty="0"/>
              <a:t>WHERE </a:t>
            </a:r>
            <a:r>
              <a:rPr lang="en-US" dirty="0" err="1"/>
              <a:t>autor_X.nachname</a:t>
            </a:r>
            <a:r>
              <a:rPr lang="en-US" dirty="0"/>
              <a:t> = 'Steiner' AND </a:t>
            </a:r>
            <a:r>
              <a:rPr lang="en-US" dirty="0" err="1"/>
              <a:t>buch_autor_X.rang</a:t>
            </a:r>
            <a:r>
              <a:rPr lang="en-US" dirty="0"/>
              <a:t> &gt; 1 AND buch_autor_1.rang=1 </a:t>
            </a:r>
          </a:p>
          <a:p>
            <a:pPr marL="0" indent="0">
              <a:tabLst>
                <a:tab pos="0" algn="l"/>
              </a:tabLst>
            </a:pPr>
            <a:endParaRPr lang="en-US" dirty="0" smtClean="0"/>
          </a:p>
          <a:p>
            <a:pPr marL="0" indent="0">
              <a:tabLst>
                <a:tab pos="0" algn="l"/>
              </a:tabLst>
            </a:pPr>
            <a:r>
              <a:rPr lang="en-US" dirty="0" smtClean="0"/>
              <a:t>ORDER BY </a:t>
            </a:r>
            <a:r>
              <a:rPr lang="en-US" dirty="0" err="1" smtClean="0"/>
              <a:t>buch.titel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138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Alias zwingend notwendig: Abfrage mehrfach auf gleicher Tabelle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5988" y="1771651"/>
            <a:ext cx="8001000" cy="2228854"/>
          </a:xfrm>
        </p:spPr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Beispieltabellen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movie (</a:t>
            </a:r>
            <a:r>
              <a:rPr lang="en-US" u="sng" dirty="0" smtClean="0"/>
              <a:t>id</a:t>
            </a:r>
            <a:r>
              <a:rPr lang="en-US" dirty="0" smtClean="0"/>
              <a:t>, title, </a:t>
            </a:r>
            <a:r>
              <a:rPr lang="en-US" dirty="0" err="1" smtClean="0"/>
              <a:t>yr</a:t>
            </a:r>
            <a:r>
              <a:rPr lang="en-US" dirty="0" smtClean="0"/>
              <a:t>, score, votes)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actor (</a:t>
            </a:r>
            <a:r>
              <a:rPr lang="en-US" u="sng" dirty="0" smtClean="0"/>
              <a:t>id</a:t>
            </a:r>
            <a:r>
              <a:rPr lang="en-US" dirty="0" smtClean="0"/>
              <a:t>, name)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casting (</a:t>
            </a:r>
            <a:r>
              <a:rPr lang="en-US" i="1" u="sng" dirty="0" err="1" smtClean="0"/>
              <a:t>movieid</a:t>
            </a:r>
            <a:r>
              <a:rPr lang="en-US" u="sng" dirty="0" smtClean="0"/>
              <a:t>, </a:t>
            </a:r>
            <a:r>
              <a:rPr lang="en-US" i="1" u="sng" dirty="0" err="1" smtClean="0"/>
              <a:t>actorid</a:t>
            </a:r>
            <a:r>
              <a:rPr lang="en-US" dirty="0" smtClean="0"/>
              <a:t>, </a:t>
            </a:r>
            <a:r>
              <a:rPr lang="en-US" dirty="0" err="1" smtClean="0"/>
              <a:t>ord</a:t>
            </a:r>
            <a:r>
              <a:rPr lang="en-US" dirty="0" smtClean="0"/>
              <a:t>)</a:t>
            </a:r>
            <a:endParaRPr lang="de-CH" dirty="0"/>
          </a:p>
        </p:txBody>
      </p:sp>
      <p:sp>
        <p:nvSpPr>
          <p:cNvPr id="4" name="Abgerundetes Rechteck 3"/>
          <p:cNvSpPr/>
          <p:nvPr/>
        </p:nvSpPr>
        <p:spPr bwMode="auto">
          <a:xfrm>
            <a:off x="1071538" y="3929066"/>
            <a:ext cx="3187079" cy="921814"/>
          </a:xfrm>
          <a:prstGeom prst="roundRect">
            <a:avLst/>
          </a:prstGeom>
          <a:noFill/>
          <a:ln w="28575">
            <a:solidFill>
              <a:schemeClr val="tx1">
                <a:lumMod val="90000"/>
                <a:lumOff val="1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 b="1" dirty="0" smtClean="0"/>
              <a:t>movie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u="sng" dirty="0" smtClean="0"/>
              <a:t>id</a:t>
            </a:r>
            <a:r>
              <a:rPr lang="en-US" dirty="0" smtClean="0"/>
              <a:t>, title, yr, score, votes</a:t>
            </a:r>
          </a:p>
        </p:txBody>
      </p:sp>
      <p:sp>
        <p:nvSpPr>
          <p:cNvPr id="5" name="Abgerundetes Rechteck 4"/>
          <p:cNvSpPr/>
          <p:nvPr/>
        </p:nvSpPr>
        <p:spPr bwMode="auto">
          <a:xfrm>
            <a:off x="2857488" y="5579020"/>
            <a:ext cx="1400687" cy="921814"/>
          </a:xfrm>
          <a:prstGeom prst="roundRect">
            <a:avLst/>
          </a:prstGeom>
          <a:noFill/>
          <a:ln w="28575">
            <a:solidFill>
              <a:schemeClr val="tx1">
                <a:lumMod val="90000"/>
                <a:lumOff val="1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 b="1" dirty="0" smtClean="0"/>
              <a:t>actor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id</a:t>
            </a:r>
            <a:r>
              <a:rPr lang="en-US" dirty="0" smtClean="0"/>
              <a:t>, name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4929190" y="4721764"/>
            <a:ext cx="2900808" cy="921814"/>
          </a:xfrm>
          <a:prstGeom prst="roundRect">
            <a:avLst/>
          </a:prstGeom>
          <a:noFill/>
          <a:ln w="28575">
            <a:solidFill>
              <a:schemeClr val="tx1">
                <a:lumMod val="90000"/>
                <a:lumOff val="1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 b="1" dirty="0" smtClean="0"/>
              <a:t>casting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u="sng" dirty="0" err="1" smtClean="0"/>
              <a:t>movieid</a:t>
            </a:r>
            <a:r>
              <a:rPr lang="en-US" u="sng" dirty="0" smtClean="0"/>
              <a:t>, </a:t>
            </a:r>
            <a:r>
              <a:rPr lang="en-US" i="1" u="sng" dirty="0" err="1" smtClean="0"/>
              <a:t>actorid</a:t>
            </a:r>
            <a:r>
              <a:rPr lang="en-US" dirty="0" smtClean="0"/>
              <a:t>, </a:t>
            </a:r>
            <a:r>
              <a:rPr lang="en-US" dirty="0" err="1" smtClean="0"/>
              <a:t>ord</a:t>
            </a:r>
            <a:endParaRPr lang="en-US" dirty="0" smtClean="0"/>
          </a:p>
        </p:txBody>
      </p:sp>
      <p:cxnSp>
        <p:nvCxnSpPr>
          <p:cNvPr id="9" name="Form 8"/>
          <p:cNvCxnSpPr>
            <a:stCxn id="7" idx="0"/>
            <a:endCxn id="4" idx="3"/>
          </p:cNvCxnSpPr>
          <p:nvPr/>
        </p:nvCxnSpPr>
        <p:spPr bwMode="auto">
          <a:xfrm rot="16200000" flipV="1">
            <a:off x="5153211" y="3495380"/>
            <a:ext cx="331791" cy="2120977"/>
          </a:xfrm>
          <a:prstGeom prst="bentConnector2">
            <a:avLst/>
          </a:prstGeom>
          <a:noFill/>
          <a:ln w="28575">
            <a:solidFill>
              <a:schemeClr val="tx1">
                <a:lumMod val="90000"/>
                <a:lumOff val="10000"/>
              </a:schemeClr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Form 9"/>
          <p:cNvCxnSpPr>
            <a:stCxn id="7" idx="2"/>
            <a:endCxn id="5" idx="3"/>
          </p:cNvCxnSpPr>
          <p:nvPr/>
        </p:nvCxnSpPr>
        <p:spPr bwMode="auto">
          <a:xfrm rot="5400000">
            <a:off x="5120711" y="4781043"/>
            <a:ext cx="396349" cy="2121419"/>
          </a:xfrm>
          <a:prstGeom prst="bentConnector2">
            <a:avLst/>
          </a:prstGeom>
          <a:noFill/>
          <a:ln w="28575">
            <a:solidFill>
              <a:schemeClr val="tx1">
                <a:lumMod val="90000"/>
                <a:lumOff val="10000"/>
              </a:schemeClr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Alias zwingend notwendig: Abfrage mehrfach auf gleicher Tabelle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de-CH" b="1" dirty="0" smtClean="0"/>
              <a:t>Die Frage</a:t>
            </a:r>
          </a:p>
          <a:p>
            <a:pPr marL="0" indent="0">
              <a:tabLst>
                <a:tab pos="0" algn="l"/>
              </a:tabLst>
            </a:pPr>
            <a:r>
              <a:rPr lang="de-CH" dirty="0" smtClean="0"/>
              <a:t>Erstellen Sie eine Liste der Filmtitel und der Hauptdarsteller aller Filme, in denen Julie Andrews mitgespielt hat.</a:t>
            </a:r>
          </a:p>
          <a:p>
            <a:pPr marL="0" indent="0">
              <a:tabLst>
                <a:tab pos="0" algn="l"/>
              </a:tabLst>
            </a:pPr>
            <a:endParaRPr lang="de-CH" dirty="0" smtClean="0"/>
          </a:p>
          <a:p>
            <a:pPr marL="0" indent="0">
              <a:tabLst>
                <a:tab pos="0" algn="l"/>
              </a:tabLst>
            </a:pPr>
            <a:r>
              <a:rPr lang="de-CH" b="1" dirty="0" smtClean="0"/>
              <a:t>Die Antwort</a:t>
            </a:r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 </a:t>
            </a:r>
            <a:r>
              <a:rPr lang="de-CH" dirty="0" err="1" smtClean="0"/>
              <a:t>movie</a:t>
            </a:r>
            <a:r>
              <a:rPr lang="de-CH" dirty="0" smtClean="0"/>
              <a:t> für den Filmtitel.</a:t>
            </a:r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Tabellen </a:t>
            </a:r>
            <a:r>
              <a:rPr lang="de-CH" dirty="0" err="1" smtClean="0"/>
              <a:t>casting</a:t>
            </a:r>
            <a:r>
              <a:rPr lang="de-CH" dirty="0" smtClean="0"/>
              <a:t> und </a:t>
            </a:r>
            <a:r>
              <a:rPr lang="de-CH" dirty="0" err="1" smtClean="0"/>
              <a:t>actor</a:t>
            </a:r>
            <a:r>
              <a:rPr lang="de-CH" dirty="0" smtClean="0"/>
              <a:t>, um die Filme </a:t>
            </a:r>
            <a:r>
              <a:rPr lang="de-CH" dirty="0" err="1" smtClean="0"/>
              <a:t>rauszufiltern</a:t>
            </a:r>
            <a:r>
              <a:rPr lang="de-CH" dirty="0" smtClean="0"/>
              <a:t>, bei denen Julie Andrews mitgespielt hat.</a:t>
            </a:r>
          </a:p>
          <a:p>
            <a:pPr marL="269875" indent="-269875">
              <a:buFont typeface="Wingdings" pitchFamily="2" charset="2"/>
              <a:buChar char="§"/>
              <a:tabLst>
                <a:tab pos="269875" algn="l"/>
              </a:tabLst>
            </a:pPr>
            <a:r>
              <a:rPr lang="de-CH" dirty="0" smtClean="0"/>
              <a:t>Benötigt die Tabellen </a:t>
            </a:r>
            <a:r>
              <a:rPr lang="de-CH" dirty="0" err="1" smtClean="0"/>
              <a:t>casting</a:t>
            </a:r>
            <a:r>
              <a:rPr lang="de-CH" dirty="0" smtClean="0"/>
              <a:t> und </a:t>
            </a:r>
            <a:r>
              <a:rPr lang="de-CH" dirty="0" err="1" smtClean="0"/>
              <a:t>actor</a:t>
            </a:r>
            <a:r>
              <a:rPr lang="de-CH" dirty="0" smtClean="0"/>
              <a:t>, um den Schauspieler der Hauptrolle (casting.ord=1) </a:t>
            </a:r>
            <a:r>
              <a:rPr lang="de-CH" dirty="0" err="1" smtClean="0"/>
              <a:t>rauszufiltern</a:t>
            </a:r>
            <a:r>
              <a:rPr lang="de-CH" dirty="0" smtClean="0"/>
              <a:t>.</a:t>
            </a:r>
            <a:endParaRPr lang="de-CH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Alias zwingend notwendig: Abfrage mehrfach auf gleicher Tabelle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0" algn="l"/>
              </a:tabLst>
            </a:pPr>
            <a:r>
              <a:rPr lang="en-US" dirty="0" smtClean="0"/>
              <a:t>SELECT title, </a:t>
            </a:r>
            <a:r>
              <a:rPr lang="en-US" b="1" dirty="0" smtClean="0"/>
              <a:t>actor2.name /* </a:t>
            </a:r>
            <a:r>
              <a:rPr lang="en-US" b="1" dirty="0" err="1" smtClean="0"/>
              <a:t>Schauspieler</a:t>
            </a:r>
            <a:r>
              <a:rPr lang="en-US" b="1" dirty="0" smtClean="0"/>
              <a:t> </a:t>
            </a:r>
            <a:r>
              <a:rPr lang="en-US" b="1" dirty="0" err="1" smtClean="0"/>
              <a:t>der</a:t>
            </a:r>
            <a:r>
              <a:rPr lang="en-US" b="1" dirty="0" smtClean="0"/>
              <a:t> </a:t>
            </a:r>
            <a:r>
              <a:rPr lang="en-US" b="1" dirty="0" err="1" smtClean="0"/>
              <a:t>Hauptrolle</a:t>
            </a:r>
            <a:r>
              <a:rPr lang="en-US" b="1" dirty="0" smtClean="0"/>
              <a:t> */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movie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 </a:t>
            </a:r>
            <a:r>
              <a:rPr lang="en-US" b="1" dirty="0" smtClean="0"/>
              <a:t>casting AS casting1 </a:t>
            </a:r>
            <a:r>
              <a:rPr lang="en-US" dirty="0" smtClean="0"/>
              <a:t>ON movie.id=casting1.movieid</a:t>
            </a:r>
            <a:br>
              <a:rPr lang="en-US" dirty="0" smtClean="0"/>
            </a:br>
            <a:r>
              <a:rPr lang="en-US" dirty="0" smtClean="0"/>
              <a:t>JOIN </a:t>
            </a:r>
            <a:r>
              <a:rPr lang="en-US" b="1" dirty="0" smtClean="0"/>
              <a:t>actor AS actor1 </a:t>
            </a:r>
            <a:r>
              <a:rPr lang="en-US" dirty="0" smtClean="0"/>
              <a:t>ON casting1.actorid=actor1.id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 </a:t>
            </a:r>
            <a:r>
              <a:rPr lang="en-US" b="1" dirty="0" smtClean="0"/>
              <a:t>casting AS casting2 </a:t>
            </a:r>
            <a:r>
              <a:rPr lang="en-US" dirty="0" smtClean="0"/>
              <a:t>ON movie.id=casting2.movieid</a:t>
            </a:r>
            <a:br>
              <a:rPr lang="en-US" dirty="0" smtClean="0"/>
            </a:br>
            <a:r>
              <a:rPr lang="en-US" dirty="0" smtClean="0"/>
              <a:t>JOIN </a:t>
            </a:r>
            <a:r>
              <a:rPr lang="en-US" b="1" dirty="0" smtClean="0"/>
              <a:t>actor AS actor2 </a:t>
            </a:r>
            <a:r>
              <a:rPr lang="en-US" dirty="0" smtClean="0"/>
              <a:t>ON casting2.actorid=actor2.id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b="1" dirty="0" smtClean="0"/>
              <a:t>actor1.name = 'Julie Andrews'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casting2.ord = 1 /* </a:t>
            </a:r>
            <a:r>
              <a:rPr lang="en-US" b="1" dirty="0" err="1" smtClean="0"/>
              <a:t>Hauptrolle</a:t>
            </a:r>
            <a:r>
              <a:rPr lang="en-US" b="1" dirty="0" smtClean="0"/>
              <a:t> */</a:t>
            </a:r>
            <a:endParaRPr lang="de-CH" b="1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el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/>
              <a:t>Verarbeitungsreihenfolge gleich wie bei Abfragen auf einzelner Tabelle</a:t>
            </a:r>
          </a:p>
        </p:txBody>
      </p:sp>
      <p:sp>
        <p:nvSpPr>
          <p:cNvPr id="63491" name="Inhaltsplatzhalter 3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de-CH" smtClean="0"/>
              <a:t>11. 	SELECT jahr, COUNT(autor.autorid)</a:t>
            </a:r>
          </a:p>
          <a:p>
            <a:r>
              <a:rPr lang="de-CH" smtClean="0"/>
              <a:t>01. 	FROM autor</a:t>
            </a:r>
          </a:p>
          <a:p>
            <a:r>
              <a:rPr lang="de-CH" smtClean="0"/>
              <a:t>02. 	JOIN buch_aut ON autor.autorid = buch_aut.autorid</a:t>
            </a:r>
          </a:p>
          <a:p>
            <a:r>
              <a:rPr lang="de-CH" smtClean="0"/>
              <a:t>03. 	JOIN buch ON buch_aut.buchid = buch.buchid</a:t>
            </a:r>
          </a:p>
          <a:p>
            <a:r>
              <a:rPr lang="de-CH" smtClean="0"/>
              <a:t>04. 	JOIN buch_sw ON buch.buchid = buch_sw.buchid</a:t>
            </a:r>
          </a:p>
          <a:p>
            <a:r>
              <a:rPr lang="de-CH" smtClean="0"/>
              <a:t>05. 	JOIN schlagwort ON buch_sw.swid = schlagwort.swid</a:t>
            </a:r>
          </a:p>
          <a:p>
            <a:r>
              <a:rPr lang="de-CH" smtClean="0"/>
              <a:t>06. 	WHERE schlagwort.schlagwort LIKE '%Intelligenz%'</a:t>
            </a:r>
          </a:p>
          <a:p>
            <a:r>
              <a:rPr lang="de-CH" smtClean="0"/>
              <a:t>07. 	GROUP BY jahr</a:t>
            </a:r>
          </a:p>
          <a:p>
            <a:r>
              <a:rPr lang="de-CH" smtClean="0"/>
              <a:t>08. 	HAVING COUNT(autor.autorid) &gt; 1</a:t>
            </a:r>
          </a:p>
          <a:p>
            <a:r>
              <a:rPr lang="de-CH" smtClean="0"/>
              <a:t>09. 	ORDER BY COUNT(autor.autorid) DESC</a:t>
            </a:r>
          </a:p>
          <a:p>
            <a:r>
              <a:rPr lang="de-CH" smtClean="0"/>
              <a:t>10. 	LIMIT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Alle Bücher anzeigen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SELECT * FROM buch</a:t>
            </a:r>
          </a:p>
        </p:txBody>
      </p:sp>
      <p:pic>
        <p:nvPicPr>
          <p:cNvPr id="21506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475"/>
            <a:ext cx="91440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10"/>
          <p:cNvSpPr txBox="1">
            <a:spLocks noChangeArrowheads="1"/>
          </p:cNvSpPr>
          <p:nvPr/>
        </p:nvSpPr>
        <p:spPr bwMode="auto">
          <a:xfrm>
            <a:off x="98425" y="630872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9875"/>
            <a:ext cx="8569325" cy="1646238"/>
          </a:xfrm>
        </p:spPr>
        <p:txBody>
          <a:bodyPr/>
          <a:lstStyle/>
          <a:p>
            <a:pPr eaLnBrk="1" hangingPunct="1"/>
            <a:r>
              <a:rPr lang="de-CH" sz="3600" smtClean="0">
                <a:latin typeface="Franklin Gothic Book" pitchFamily="34" charset="0"/>
              </a:rPr>
              <a:t>Titel und Jahrgang aller Bücher</a:t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/>
              <a:t>Projektion: Auswahl von Spalten</a:t>
            </a:r>
            <a:r>
              <a:rPr lang="de-CH" sz="3600" smtClean="0">
                <a:latin typeface="Franklin Gothic Book" pitchFamily="34" charset="0"/>
              </a:rPr>
              <a:t/>
            </a:r>
            <a:br>
              <a:rPr lang="de-CH" sz="3600" smtClean="0">
                <a:latin typeface="Franklin Gothic Book" pitchFamily="34" charset="0"/>
              </a:rPr>
            </a:br>
            <a:r>
              <a:rPr lang="de-CH" sz="3600" smtClean="0">
                <a:latin typeface="Franklin Gothic Book" pitchFamily="34" charset="0"/>
              </a:rPr>
              <a:t>SELECT</a:t>
            </a:r>
            <a:r>
              <a:rPr lang="de-CH" sz="3600" smtClean="0"/>
              <a:t> titel, jahr </a:t>
            </a:r>
            <a:r>
              <a:rPr lang="de-CH" sz="3600" smtClean="0">
                <a:latin typeface="Franklin Gothic Book" pitchFamily="34" charset="0"/>
              </a:rPr>
              <a:t>FROM buch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5038"/>
            <a:ext cx="91440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468313" y="2205038"/>
            <a:ext cx="38877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5715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6443663" y="2205038"/>
            <a:ext cx="433387" cy="4103687"/>
          </a:xfrm>
          <a:prstGeom prst="rect">
            <a:avLst/>
          </a:prstGeom>
          <a:solidFill>
            <a:srgbClr val="339933">
              <a:alpha val="21176"/>
            </a:srgbClr>
          </a:solidFill>
          <a:ln w="57150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6946900" y="2205038"/>
            <a:ext cx="2197100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571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4427538" y="2205038"/>
            <a:ext cx="1944687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571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34925" y="2205038"/>
            <a:ext cx="360363" cy="4103687"/>
          </a:xfrm>
          <a:prstGeom prst="rect">
            <a:avLst/>
          </a:prstGeom>
          <a:solidFill>
            <a:schemeClr val="folHlink">
              <a:alpha val="21176"/>
            </a:schemeClr>
          </a:solidFill>
          <a:ln w="571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2536" name="Text Box 12"/>
          <p:cNvSpPr txBox="1">
            <a:spLocks noChangeArrowheads="1"/>
          </p:cNvSpPr>
          <p:nvPr/>
        </p:nvSpPr>
        <p:spPr bwMode="auto">
          <a:xfrm>
            <a:off x="98425" y="6308725"/>
            <a:ext cx="58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de-CH"/>
              <a:t>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bgerundetes Rechteck 8"/>
          <p:cNvSpPr>
            <a:spLocks noChangeArrowheads="1"/>
          </p:cNvSpPr>
          <p:nvPr/>
        </p:nvSpPr>
        <p:spPr bwMode="auto">
          <a:xfrm>
            <a:off x="0" y="2133600"/>
            <a:ext cx="9144000" cy="574675"/>
          </a:xfrm>
          <a:prstGeom prst="roundRect">
            <a:avLst>
              <a:gd name="adj" fmla="val 7847"/>
            </a:avLst>
          </a:prstGeom>
          <a:solidFill>
            <a:srgbClr val="FFFFCC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indent="177800">
              <a:spcBef>
                <a:spcPct val="50000"/>
              </a:spcBef>
              <a:buClr>
                <a:schemeClr val="accent2"/>
              </a:buClr>
            </a:pPr>
            <a:endParaRPr lang="de-CH"/>
          </a:p>
        </p:txBody>
      </p:sp>
      <p:sp>
        <p:nvSpPr>
          <p:cNvPr id="23554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Grundlegende Konzepte von SQL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915988" y="1341438"/>
            <a:ext cx="8001000" cy="4784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Spalten (Projektion)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Auswahl von Zeilen (Selektion)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Bearbeitung der ausgewählten 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Berechnungen auf den Resultat-Spalten und Zeilen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Zeilen für Berechnungen gruppieren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Auf Gruppen Berechnungen ausführen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de-CH" sz="2800" smtClean="0"/>
              <a:t>Unterabfragen (geschachtelte Abfragen)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1155"/>
      </a:dk1>
      <a:lt1>
        <a:srgbClr val="FFFFFF"/>
      </a:lt1>
      <a:dk2>
        <a:srgbClr val="001155"/>
      </a:dk2>
      <a:lt2>
        <a:srgbClr val="555555"/>
      </a:lt2>
      <a:accent1>
        <a:srgbClr val="FFFFFF"/>
      </a:accent1>
      <a:accent2>
        <a:srgbClr val="11AAFF"/>
      </a:accent2>
      <a:accent3>
        <a:srgbClr val="FFFFFF"/>
      </a:accent3>
      <a:accent4>
        <a:srgbClr val="000D47"/>
      </a:accent4>
      <a:accent5>
        <a:srgbClr val="FFFFFF"/>
      </a:accent5>
      <a:accent6>
        <a:srgbClr val="0E9AE7"/>
      </a:accent6>
      <a:hlink>
        <a:srgbClr val="551166"/>
      </a:hlink>
      <a:folHlink>
        <a:srgbClr val="DD1122"/>
      </a:folHlink>
    </a:clrScheme>
    <a:fontScheme name="Blank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1778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Blank 1">
        <a:dk1>
          <a:srgbClr val="001155"/>
        </a:dk1>
        <a:lt1>
          <a:srgbClr val="FFFFFF"/>
        </a:lt1>
        <a:dk2>
          <a:srgbClr val="001155"/>
        </a:dk2>
        <a:lt2>
          <a:srgbClr val="555555"/>
        </a:lt2>
        <a:accent1>
          <a:srgbClr val="FFFFFF"/>
        </a:accent1>
        <a:accent2>
          <a:srgbClr val="11AAFF"/>
        </a:accent2>
        <a:accent3>
          <a:srgbClr val="FFFFFF"/>
        </a:accent3>
        <a:accent4>
          <a:srgbClr val="000D47"/>
        </a:accent4>
        <a:accent5>
          <a:srgbClr val="FFFFFF"/>
        </a:accent5>
        <a:accent6>
          <a:srgbClr val="0E9AE7"/>
        </a:accent6>
        <a:hlink>
          <a:srgbClr val="551166"/>
        </a:hlink>
        <a:folHlink>
          <a:srgbClr val="DD11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555555"/>
        </a:dk1>
        <a:lt1>
          <a:srgbClr val="FFFFFF"/>
        </a:lt1>
        <a:dk2>
          <a:srgbClr val="001155"/>
        </a:dk2>
        <a:lt2>
          <a:srgbClr val="FFFFFF"/>
        </a:lt2>
        <a:accent1>
          <a:srgbClr val="001155"/>
        </a:accent1>
        <a:accent2>
          <a:srgbClr val="11AAFF"/>
        </a:accent2>
        <a:accent3>
          <a:srgbClr val="AAAAB4"/>
        </a:accent3>
        <a:accent4>
          <a:srgbClr val="DADADA"/>
        </a:accent4>
        <a:accent5>
          <a:srgbClr val="AAAAB4"/>
        </a:accent5>
        <a:accent6>
          <a:srgbClr val="0E9AE7"/>
        </a:accent6>
        <a:hlink>
          <a:srgbClr val="551166"/>
        </a:hlink>
        <a:folHlink>
          <a:srgbClr val="DD112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2642</Words>
  <Application>Microsoft Office PowerPoint</Application>
  <PresentationFormat>Bildschirmpräsentation (4:3)</PresentationFormat>
  <Paragraphs>777</Paragraphs>
  <Slides>68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68</vt:i4>
      </vt:variant>
    </vt:vector>
  </HeadingPairs>
  <TitlesOfParts>
    <vt:vector size="69" baseType="lpstr">
      <vt:lpstr>Blank</vt:lpstr>
      <vt:lpstr>PowerPoint-Präsentation</vt:lpstr>
      <vt:lpstr>Datenbank Abfragen mit SQL: Eine Tabelle filtern</vt:lpstr>
      <vt:lpstr>Eine Tabelle „buch“ (4877 Zeilen): Spalten: buchid, titel, isbn, auflage, jahr,  preis, waehrung, signatur, verlagsid</vt:lpstr>
      <vt:lpstr>Technische Darstellung von „buch“</vt:lpstr>
      <vt:lpstr>Grundlegende Konzepte von SQL</vt:lpstr>
      <vt:lpstr>Grundlegende Konzepte von SQL: Auswahl von Spalten (Projektion)</vt:lpstr>
      <vt:lpstr>Alle Bücher anzeigen SELECT * FROM buch</vt:lpstr>
      <vt:lpstr>Titel und Jahrgang aller Bücher Projektion: Auswahl von Spalten SELECT titel, jahr FROM buch</vt:lpstr>
      <vt:lpstr>Grundlegende Konzepte von SQL</vt:lpstr>
      <vt:lpstr>Grundlegende Konzepte von SQL: Auswahl von Zeilen (Selektion)</vt:lpstr>
      <vt:lpstr>Titel, Jahrgang aller Bücher seit 1990 Selektion: Auswahl von Zeilen SELECT titel, jahr FROM buch  WHERE jahr &gt;= 1990</vt:lpstr>
      <vt:lpstr>Titel, Jahrgang aller Bücher seit 1990 Selektion: Auswahl von Zeilen SELECT titel, jahr FROM buch  WHERE jahr &gt;= 1990 AND preis &lt; 50</vt:lpstr>
      <vt:lpstr>Grundlegende Konzepte von SQL</vt:lpstr>
      <vt:lpstr>Grundlegende Konzepte von SQL: Bearbeitung der ausgewählten Spalten und Zeilen</vt:lpstr>
      <vt:lpstr>Ausgewählte Zeilen sortieren SELECT * FROM buch  WHERE preis IS NOT NULL ORDER BY PREIS DESC</vt:lpstr>
      <vt:lpstr>Anzahl Zeilen in Ausgabe beschränken SELECT * FROM buch WHERE … ORDER BY PREIS DESC LIMIT 1</vt:lpstr>
      <vt:lpstr>Spalten in Ausgabe beschriften SELECT SUM(preis) AS summe_aller_preise FROM buch</vt:lpstr>
      <vt:lpstr>Einzigartige Werte ausgeben SELECT DISTINCT jahr FROM buch</vt:lpstr>
      <vt:lpstr>Grundlegende Konzepte von SQL</vt:lpstr>
      <vt:lpstr>Grundlegende Konzepte von SQL: Berechnungen auf den  Resultat-Spalten und Zeilen</vt:lpstr>
      <vt:lpstr>Durchschnittspreis aller Bücher Funktionen: Berechnungen SELECT AVG(preis) FROM buch</vt:lpstr>
      <vt:lpstr>Durchschnittspreis der Bücher seit 1990 Funktionen: Berechnungen SELECT AVG(preis) FROM buch  WHERE jahr &gt;= 1990</vt:lpstr>
      <vt:lpstr>Durchschnittspreis aller Bücher Funktionen: Berechnungen</vt:lpstr>
      <vt:lpstr>Grundlegende Konzepte von SQL</vt:lpstr>
      <vt:lpstr>Grundlegende Konzepte von SQL: Gruppieren, Berechnungen</vt:lpstr>
      <vt:lpstr>Grundlegende Konzepte von SQL: Gruppieren, Berechnungen</vt:lpstr>
      <vt:lpstr>Anzahl Bücher pro Verlag: Gruppierung: SELECT verlagsid, COUNT(verlagsid) FROM buch GROUP BY verlagsid</vt:lpstr>
      <vt:lpstr>Grundlegende Konzepte von SQL</vt:lpstr>
      <vt:lpstr>Welche Bücher mit €-Preisen kosten mehr als der Durchschnitt?</vt:lpstr>
      <vt:lpstr>Welche Bücher mit €-Preisen kosten mehr als der Durchschnitt?</vt:lpstr>
      <vt:lpstr>Welche Bücher mit €-Preisen kosten mehr als der Durchschnitt?</vt:lpstr>
      <vt:lpstr>Welche Titel sind von Berliner Verlagen herausgegeben worden?</vt:lpstr>
      <vt:lpstr>Grundlegende Konzepte von SQL Alles kombiniert: Die Anfrage</vt:lpstr>
      <vt:lpstr>Grundlegende Konzepte von SQL Alles kombiniert: Verarbeitung</vt:lpstr>
      <vt:lpstr>Alles kombiniert: Verarbeitung 1. Auswahl der Tabelle</vt:lpstr>
      <vt:lpstr>Alles kombiniert: Verarbeitung 1. Auswahl der Tabelle</vt:lpstr>
      <vt:lpstr>Alles kombiniert: Verarbeitung 2. Auswahl von Zeilen: WHERE</vt:lpstr>
      <vt:lpstr>Alles kombiniert: Verarbeitung 2. Auswahl von Zeilen: WHERE</vt:lpstr>
      <vt:lpstr>Alles kombiniert: Verarbeitung 3. Gruppierung: GROUP BY</vt:lpstr>
      <vt:lpstr>Alles kombiniert: Verarbeitung 3. Gruppierung: GROUP BY</vt:lpstr>
      <vt:lpstr>Alles kombiniert: Verarbeitung 4. Auswahl von Gruppen: HAVING </vt:lpstr>
      <vt:lpstr>Alles kombiniert: Verarbeitung 4. Auswahl von Gruppen: HAVING </vt:lpstr>
      <vt:lpstr>Alles kombiniert: Verarbeitung 5. Sortierung ORDER BY</vt:lpstr>
      <vt:lpstr>Alles kombiniert: Verarbeitung 5. Sortierung ORDER BY</vt:lpstr>
      <vt:lpstr>Alles kombiniert: Verarbeitung 6. Anzahl Zeilen in Ausgabe</vt:lpstr>
      <vt:lpstr>Alles kombiniert: Verarbeitung 6. Anzahl Zeilen in Ausgabe</vt:lpstr>
      <vt:lpstr>Alles kombiniert: Verarbeitung 7. Ausgabe: Spalten, Beschriftung</vt:lpstr>
      <vt:lpstr>Alles kombiniert: Verarbeitung 7. Ausgabe: Spalten, Beschriftung</vt:lpstr>
      <vt:lpstr>Datenbank Abfragen mit SQL: Mehrere Tabellen filtern</vt:lpstr>
      <vt:lpstr>Tabelle buch, Tabelle verlag verknüpfen:  Primärschlüssel, Fremdschlüssel</vt:lpstr>
      <vt:lpstr>Alle Bücher aller Bonner Verlage SELECT * FROM buch, verlag WHERE buch.verlagsid=verlag.verlagsid  AND verlag.ort = 'Bonn'</vt:lpstr>
      <vt:lpstr>Alle Bücher aller Bonner Verlage  SELECT * FROM buch  JOIN verlag USING (verlagsid) WHERE verlag.ort = 'Bonn'</vt:lpstr>
      <vt:lpstr>Alle Bücher aller Bonner Verlage  SELECT * FROM buch  JOIN verlag ON buch.verlagsid=verlag.verlagsid WHERE verlag.ort = 'Bonn'</vt:lpstr>
      <vt:lpstr>Arten von Beziehungen Beziehungen der LOTS Tabellen</vt:lpstr>
      <vt:lpstr>Arten von Beziehungen Tabellen von LOTS in Kurzform</vt:lpstr>
      <vt:lpstr>1:n Beziehung Buch wird von 1 Verlag herausgegeben Verlag gibt n Bücher heraus</vt:lpstr>
      <vt:lpstr>1:n Beziehung Buch wird von 1 Verlag herausgegeben Verlag gibt n Bücher heraus</vt:lpstr>
      <vt:lpstr>m:n Beziehung Autor verfasst m Bücher Buch wird von n Autoren verfasst</vt:lpstr>
      <vt:lpstr>m:n Beziehung braucht Zwischentabelle Autor verfasst m Bücher Buch wird von n Autoren verfasst</vt:lpstr>
      <vt:lpstr>m:n Beziehung Zwischentabelle Schauspieler können an mehreren Filmen mitwirken  und in einem Film mehrere Rollen haben</vt:lpstr>
      <vt:lpstr>Beispiel: Welche Autoren haben Bücher zum Schlagwort „Intelligenz“?</vt:lpstr>
      <vt:lpstr>Beispiel: Welche Autoren haben Bücher zum Schlagwort „Intelligenz“?</vt:lpstr>
      <vt:lpstr>Alias zwingend notwendig: Abfrage mehrfach auf gleicher Tabelle</vt:lpstr>
      <vt:lpstr>Alias zwingend notwendig: Abfrage mehrfach auf gleicher Tabelle</vt:lpstr>
      <vt:lpstr>Alias zwingend notwendig: Abfrage mehrfach auf gleicher Tabelle</vt:lpstr>
      <vt:lpstr>Alias zwingend notwendig: Abfrage mehrfach auf gleicher Tabelle</vt:lpstr>
      <vt:lpstr>Alias zwingend notwendig: Abfrage mehrfach auf gleicher Tabelle</vt:lpstr>
      <vt:lpstr>Verarbeitungsreihenfolge gleich wie bei Abfragen auf einzelner Tabelle</vt:lpstr>
    </vt:vector>
  </TitlesOfParts>
  <Company>Swisscom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Datenbank Abfragen mit SQL: Eine Tabelle filtern</dc:title>
  <dc:creator>Raimond Reichert</dc:creator>
  <dc:description>Applications Competence Team_x000d_
Swisscom IT Services AG</dc:description>
  <cp:lastModifiedBy>rarenivo</cp:lastModifiedBy>
  <cp:revision>44</cp:revision>
  <dcterms:created xsi:type="dcterms:W3CDTF">2010-12-20T09:49:42Z</dcterms:created>
  <dcterms:modified xsi:type="dcterms:W3CDTF">2012-03-07T20:10:57Z</dcterms:modified>
</cp:coreProperties>
</file>