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1" r:id="rId5"/>
    <p:sldId id="258" r:id="rId6"/>
    <p:sldId id="259" r:id="rId7"/>
    <p:sldId id="260" r:id="rId8"/>
    <p:sldId id="262" r:id="rId9"/>
    <p:sldId id="263" r:id="rId10"/>
    <p:sldId id="264" r:id="rId11"/>
    <p:sldId id="276" r:id="rId12"/>
    <p:sldId id="277" r:id="rId13"/>
    <p:sldId id="278" r:id="rId14"/>
    <p:sldId id="279" r:id="rId15"/>
    <p:sldId id="280" r:id="rId16"/>
    <p:sldId id="272" r:id="rId17"/>
    <p:sldId id="266" r:id="rId18"/>
    <p:sldId id="273" r:id="rId19"/>
    <p:sldId id="274" r:id="rId20"/>
    <p:sldId id="275" r:id="rId21"/>
    <p:sldId id="265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pPr/>
              <a:t>13.01.2012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Grafikprogrammierung mit Processing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Raimond Reichert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Einführung in die Verwendung von Processing innerhalb von </a:t>
            </a:r>
            <a:r>
              <a:rPr lang="de-CH" dirty="0" err="1" smtClean="0"/>
              <a:t>Eclipse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xmlns="" val="9177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Bildbearbeitung: Pixel für Pixel</a:t>
            </a:r>
          </a:p>
        </p:txBody>
      </p:sp>
      <p:pic>
        <p:nvPicPr>
          <p:cNvPr id="3074" name="Picture 2" descr="D:\daten\raimond\Dropbox\aksa\programmierprojekte\processing\src\reichert\_02_bildbearbeitung\images\pixelarray2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3" t="3056" r="1898"/>
          <a:stretch/>
        </p:blipFill>
        <p:spPr bwMode="auto">
          <a:xfrm>
            <a:off x="467544" y="1519475"/>
            <a:ext cx="8424936" cy="39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611560" y="5301208"/>
            <a:ext cx="396044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smtClean="0"/>
              <a:t>Umrechnung (</a:t>
            </a:r>
            <a:r>
              <a:rPr lang="de-CH" dirty="0" err="1" smtClean="0"/>
              <a:t>x,y</a:t>
            </a:r>
            <a:r>
              <a:rPr lang="de-CH" dirty="0" smtClean="0"/>
              <a:t>) =&gt; Array-Index:</a:t>
            </a:r>
            <a:br>
              <a:rPr lang="de-CH" dirty="0" smtClean="0"/>
            </a:br>
            <a:r>
              <a:rPr lang="de-CH" dirty="0" err="1" smtClean="0"/>
              <a:t>index</a:t>
            </a:r>
            <a:r>
              <a:rPr lang="de-CH" dirty="0" smtClean="0"/>
              <a:t> = y * </a:t>
            </a:r>
            <a:r>
              <a:rPr lang="de-CH" b="1" dirty="0" err="1" smtClean="0"/>
              <a:t>width</a:t>
            </a:r>
            <a:r>
              <a:rPr lang="de-CH" dirty="0"/>
              <a:t> </a:t>
            </a:r>
            <a:r>
              <a:rPr lang="de-CH" dirty="0" smtClean="0"/>
              <a:t>+ x;</a:t>
            </a:r>
          </a:p>
          <a:p>
            <a:pPr marL="118872"/>
            <a:endParaRPr lang="de-CH" dirty="0" smtClean="0"/>
          </a:p>
          <a:p>
            <a:pPr marL="118872"/>
            <a:r>
              <a:rPr lang="de-CH" dirty="0" smtClean="0"/>
              <a:t>Umrechnung Array-Index =&gt; (</a:t>
            </a:r>
            <a:r>
              <a:rPr lang="de-CH" dirty="0" err="1" smtClean="0"/>
              <a:t>x,y</a:t>
            </a:r>
            <a:r>
              <a:rPr lang="de-CH" dirty="0" smtClean="0"/>
              <a:t>): </a:t>
            </a:r>
          </a:p>
          <a:p>
            <a:pPr marL="118872"/>
            <a:r>
              <a:rPr lang="de-CH" dirty="0" smtClean="0"/>
              <a:t>x = </a:t>
            </a:r>
            <a:r>
              <a:rPr lang="de-CH" dirty="0" err="1" smtClean="0"/>
              <a:t>index</a:t>
            </a:r>
            <a:r>
              <a:rPr lang="de-CH" dirty="0" smtClean="0"/>
              <a:t> % </a:t>
            </a:r>
            <a:r>
              <a:rPr lang="de-CH" b="1" dirty="0" err="1" smtClean="0"/>
              <a:t>width</a:t>
            </a:r>
            <a:r>
              <a:rPr lang="de-CH" dirty="0" smtClean="0"/>
              <a:t>; y = </a:t>
            </a:r>
            <a:r>
              <a:rPr lang="de-CH" dirty="0" err="1" smtClean="0"/>
              <a:t>index</a:t>
            </a:r>
            <a:r>
              <a:rPr lang="de-CH" dirty="0" smtClean="0"/>
              <a:t> / </a:t>
            </a:r>
            <a:r>
              <a:rPr lang="de-CH" b="1" dirty="0" err="1" smtClean="0"/>
              <a:t>height</a:t>
            </a:r>
            <a:r>
              <a:rPr lang="de-CH" dirty="0" smtClean="0"/>
              <a:t>;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5407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Bildbearbeitung: Pixel für Pixel</a:t>
            </a:r>
            <a:endParaRPr lang="de-CH" dirty="0"/>
          </a:p>
        </p:txBody>
      </p:sp>
      <p:pic>
        <p:nvPicPr>
          <p:cNvPr id="2050" name="Picture 2" descr="D:\daten\raimond\Dropbox\aksa\programmierprojekte\processing\src\reichert\_02_bildbearbeitung\images\pixelarr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" t="5251" r="56232" b="33223"/>
          <a:stretch/>
        </p:blipFill>
        <p:spPr bwMode="auto">
          <a:xfrm>
            <a:off x="467544" y="1628800"/>
            <a:ext cx="3604390" cy="30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12088" y="1714488"/>
            <a:ext cx="39604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smtClean="0"/>
              <a:t>x = 0, y = 0</a:t>
            </a:r>
          </a:p>
          <a:p>
            <a:pPr marL="118872"/>
            <a:r>
              <a:rPr lang="de-CH" dirty="0" smtClean="0"/>
              <a:t>=&gt; </a:t>
            </a:r>
            <a:r>
              <a:rPr lang="de-CH" dirty="0" err="1" smtClean="0"/>
              <a:t>index</a:t>
            </a:r>
            <a:r>
              <a:rPr lang="de-CH" dirty="0" smtClean="0"/>
              <a:t> = 0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571472" y="1643050"/>
            <a:ext cx="785818" cy="7143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893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Bildbearbeitung: Pixel für Pixel</a:t>
            </a:r>
            <a:endParaRPr lang="de-CH" dirty="0"/>
          </a:p>
        </p:txBody>
      </p:sp>
      <p:pic>
        <p:nvPicPr>
          <p:cNvPr id="2050" name="Picture 2" descr="D:\daten\raimond\Dropbox\aksa\programmierprojekte\processing\src\reichert\_02_bildbearbeitung\images\pixelarr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" t="5251" r="56232" b="33223"/>
          <a:stretch/>
        </p:blipFill>
        <p:spPr bwMode="auto">
          <a:xfrm>
            <a:off x="467544" y="1628800"/>
            <a:ext cx="3604390" cy="30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12088" y="1714488"/>
            <a:ext cx="39604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smtClean="0"/>
              <a:t>x = 3, y = 0</a:t>
            </a:r>
          </a:p>
          <a:p>
            <a:pPr marL="118872"/>
            <a:r>
              <a:rPr lang="de-CH" dirty="0" smtClean="0"/>
              <a:t>=&gt; </a:t>
            </a:r>
            <a:r>
              <a:rPr lang="de-CH" dirty="0" err="1" smtClean="0"/>
              <a:t>index</a:t>
            </a:r>
            <a:r>
              <a:rPr lang="de-CH" dirty="0" smtClean="0"/>
              <a:t> = 3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2608680" y="1643050"/>
            <a:ext cx="785818" cy="7143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893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Bildbearbeitung: Pixel für Pixel</a:t>
            </a:r>
            <a:endParaRPr lang="de-CH" dirty="0"/>
          </a:p>
        </p:txBody>
      </p:sp>
      <p:pic>
        <p:nvPicPr>
          <p:cNvPr id="2050" name="Picture 2" descr="D:\daten\raimond\Dropbox\aksa\programmierprojekte\processing\src\reichert\_02_bildbearbeitung\images\pixelarr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" t="5251" r="56232" b="33223"/>
          <a:stretch/>
        </p:blipFill>
        <p:spPr bwMode="auto">
          <a:xfrm>
            <a:off x="467544" y="1628800"/>
            <a:ext cx="3604390" cy="30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12088" y="2214554"/>
            <a:ext cx="39604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smtClean="0"/>
              <a:t>x = 0, y = 1</a:t>
            </a:r>
          </a:p>
          <a:p>
            <a:pPr marL="118872"/>
            <a:r>
              <a:rPr lang="de-CH" dirty="0" smtClean="0"/>
              <a:t>=&gt; </a:t>
            </a:r>
            <a:r>
              <a:rPr lang="de-CH" dirty="0" err="1" smtClean="0"/>
              <a:t>index</a:t>
            </a:r>
            <a:r>
              <a:rPr lang="de-CH" dirty="0" smtClean="0"/>
              <a:t> = 5 = </a:t>
            </a:r>
            <a:r>
              <a:rPr lang="de-CH" dirty="0" err="1" smtClean="0"/>
              <a:t>width</a:t>
            </a:r>
            <a:r>
              <a:rPr lang="de-CH" dirty="0" smtClean="0"/>
              <a:t> + 0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571472" y="2233026"/>
            <a:ext cx="785818" cy="7143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893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Bildbearbeitung: Pixel für Pixel</a:t>
            </a:r>
            <a:endParaRPr lang="de-CH" dirty="0"/>
          </a:p>
        </p:txBody>
      </p:sp>
      <p:pic>
        <p:nvPicPr>
          <p:cNvPr id="2050" name="Picture 2" descr="D:\daten\raimond\Dropbox\aksa\programmierprojekte\processing\src\reichert\_02_bildbearbeitung\images\pixelarr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" t="5251" r="56232" b="33223"/>
          <a:stretch/>
        </p:blipFill>
        <p:spPr bwMode="auto">
          <a:xfrm>
            <a:off x="467544" y="1628800"/>
            <a:ext cx="3604390" cy="30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1928794" y="2233026"/>
            <a:ext cx="785818" cy="7143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4612088" y="2214554"/>
            <a:ext cx="39604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smtClean="0"/>
              <a:t>x = </a:t>
            </a:r>
            <a:r>
              <a:rPr lang="de-CH" dirty="0" smtClean="0">
                <a:solidFill>
                  <a:srgbClr val="FF0000"/>
                </a:solidFill>
              </a:rPr>
              <a:t>2</a:t>
            </a:r>
            <a:r>
              <a:rPr lang="de-CH" dirty="0" smtClean="0"/>
              <a:t>, y = 1</a:t>
            </a:r>
          </a:p>
          <a:p>
            <a:pPr marL="118872"/>
            <a:r>
              <a:rPr lang="de-CH" dirty="0" smtClean="0"/>
              <a:t>=&gt; </a:t>
            </a:r>
            <a:r>
              <a:rPr lang="de-CH" dirty="0" err="1" smtClean="0"/>
              <a:t>index</a:t>
            </a:r>
            <a:r>
              <a:rPr lang="de-CH" dirty="0" smtClean="0"/>
              <a:t> = 7 = </a:t>
            </a:r>
            <a:r>
              <a:rPr lang="de-CH" dirty="0" err="1" smtClean="0"/>
              <a:t>width</a:t>
            </a:r>
            <a:r>
              <a:rPr lang="de-CH" dirty="0" smtClean="0"/>
              <a:t> + </a:t>
            </a:r>
            <a:r>
              <a:rPr lang="de-CH" dirty="0" smtClean="0">
                <a:solidFill>
                  <a:srgbClr val="FF0000"/>
                </a:solidFill>
              </a:rPr>
              <a:t>2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Bildbearbeitung: Pixel für Pixel</a:t>
            </a:r>
            <a:endParaRPr lang="de-CH" dirty="0"/>
          </a:p>
        </p:txBody>
      </p:sp>
      <p:pic>
        <p:nvPicPr>
          <p:cNvPr id="2050" name="Picture 2" descr="D:\daten\raimond\Dropbox\aksa\programmierprojekte\processing\src\reichert\_02_bildbearbeitung\images\pixelarr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" t="5251" r="56232" b="33223"/>
          <a:stretch/>
        </p:blipFill>
        <p:spPr bwMode="auto">
          <a:xfrm>
            <a:off x="467544" y="1628800"/>
            <a:ext cx="3604390" cy="30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571472" y="2786058"/>
            <a:ext cx="785818" cy="7143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4612088" y="2854107"/>
            <a:ext cx="396044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smtClean="0"/>
              <a:t>x = </a:t>
            </a:r>
            <a:r>
              <a:rPr lang="de-CH" dirty="0" smtClean="0">
                <a:solidFill>
                  <a:schemeClr val="tx1"/>
                </a:solidFill>
              </a:rPr>
              <a:t>0</a:t>
            </a:r>
            <a:r>
              <a:rPr lang="de-CH" dirty="0" smtClean="0"/>
              <a:t>, y = </a:t>
            </a:r>
            <a:r>
              <a:rPr lang="de-CH" dirty="0" smtClean="0">
                <a:solidFill>
                  <a:srgbClr val="FF0000"/>
                </a:solidFill>
              </a:rPr>
              <a:t>2</a:t>
            </a:r>
          </a:p>
          <a:p>
            <a:pPr marL="118872"/>
            <a:r>
              <a:rPr lang="de-CH" dirty="0" smtClean="0"/>
              <a:t>=&gt; </a:t>
            </a:r>
            <a:r>
              <a:rPr lang="de-CH" dirty="0" err="1" smtClean="0"/>
              <a:t>index</a:t>
            </a:r>
            <a:r>
              <a:rPr lang="de-CH" dirty="0" smtClean="0"/>
              <a:t> = 10 = </a:t>
            </a:r>
            <a:r>
              <a:rPr lang="de-CH" dirty="0" err="1" smtClean="0"/>
              <a:t>width</a:t>
            </a:r>
            <a:r>
              <a:rPr lang="de-CH" dirty="0" smtClean="0">
                <a:solidFill>
                  <a:srgbClr val="FF0000"/>
                </a:solidFill>
              </a:rPr>
              <a:t> * 2 </a:t>
            </a:r>
            <a:r>
              <a:rPr lang="de-CH" dirty="0" smtClean="0"/>
              <a:t>+ </a:t>
            </a:r>
            <a:r>
              <a:rPr lang="de-CH" dirty="0" smtClean="0">
                <a:solidFill>
                  <a:schemeClr val="tx1"/>
                </a:solidFill>
              </a:rPr>
              <a:t>0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Farbe eines Pixels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320480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02682" y="4869160"/>
            <a:ext cx="591353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farbe</a:t>
            </a:r>
            <a:r>
              <a:rPr lang="de-CH" dirty="0" smtClean="0"/>
              <a:t> = </a:t>
            </a:r>
            <a:r>
              <a:rPr lang="de-CH" dirty="0" err="1" smtClean="0"/>
              <a:t>bild.</a:t>
            </a:r>
            <a:r>
              <a:rPr lang="de-CH" b="1" dirty="0" err="1" smtClean="0"/>
              <a:t>pixels</a:t>
            </a:r>
            <a:r>
              <a:rPr lang="de-CH" dirty="0" smtClean="0"/>
              <a:t>[</a:t>
            </a:r>
            <a:r>
              <a:rPr lang="de-CH" dirty="0" err="1" smtClean="0"/>
              <a:t>index</a:t>
            </a:r>
            <a:r>
              <a:rPr lang="de-CH" dirty="0" smtClean="0"/>
              <a:t>]; 	// hex. 96 C8 32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rot = </a:t>
            </a:r>
            <a:r>
              <a:rPr lang="de-CH" b="1" dirty="0" err="1"/>
              <a:t>red</a:t>
            </a:r>
            <a:r>
              <a:rPr lang="de-CH" dirty="0"/>
              <a:t>(</a:t>
            </a:r>
            <a:r>
              <a:rPr lang="de-CH" dirty="0" err="1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96 = </a:t>
            </a:r>
            <a:r>
              <a:rPr lang="de-CH" dirty="0" err="1"/>
              <a:t>dec</a:t>
            </a:r>
            <a:r>
              <a:rPr lang="de-CH" dirty="0"/>
              <a:t>. 150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 smtClean="0"/>
              <a:t>gruen</a:t>
            </a:r>
            <a:r>
              <a:rPr lang="de-CH" dirty="0" smtClean="0"/>
              <a:t> = </a:t>
            </a:r>
            <a:r>
              <a:rPr lang="de-CH" b="1" dirty="0" err="1" smtClean="0"/>
              <a:t>green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C8 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200</a:t>
            </a:r>
            <a:endParaRPr lang="de-CH" dirty="0"/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smtClean="0"/>
              <a:t>blau = </a:t>
            </a:r>
            <a:r>
              <a:rPr lang="de-CH" b="1" dirty="0" err="1" smtClean="0"/>
              <a:t>blue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32 </a:t>
            </a:r>
            <a:r>
              <a:rPr lang="de-CH" dirty="0"/>
              <a:t>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50</a:t>
            </a:r>
          </a:p>
          <a:p>
            <a:pPr marL="118872"/>
            <a:endParaRPr lang="de-CH" dirty="0"/>
          </a:p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invertierteFarbe</a:t>
            </a:r>
            <a:r>
              <a:rPr lang="de-CH" dirty="0" smtClean="0"/>
              <a:t> = </a:t>
            </a:r>
            <a:r>
              <a:rPr lang="de-CH" b="1" dirty="0" err="1" smtClean="0"/>
              <a:t>color</a:t>
            </a:r>
            <a:r>
              <a:rPr lang="de-CH" dirty="0" smtClean="0"/>
              <a:t>(255-rot, 255-gruen, 255-blau);</a:t>
            </a:r>
          </a:p>
        </p:txBody>
      </p:sp>
    </p:spTree>
    <p:extLst>
      <p:ext uri="{BB962C8B-B14F-4D97-AF65-F5344CB8AC3E}">
        <p14:creationId xmlns:p14="http://schemas.microsoft.com/office/powerpoint/2010/main" xmlns="" val="3815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Farbe eines Pixels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320480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02682" y="4869160"/>
            <a:ext cx="591353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farbe</a:t>
            </a:r>
            <a:r>
              <a:rPr lang="de-CH" dirty="0" smtClean="0"/>
              <a:t> = </a:t>
            </a:r>
            <a:r>
              <a:rPr lang="de-CH" dirty="0" err="1" smtClean="0"/>
              <a:t>bild.</a:t>
            </a:r>
            <a:r>
              <a:rPr lang="de-CH" b="1" dirty="0" err="1" smtClean="0"/>
              <a:t>pixels</a:t>
            </a:r>
            <a:r>
              <a:rPr lang="de-CH" dirty="0" smtClean="0"/>
              <a:t>[</a:t>
            </a:r>
            <a:r>
              <a:rPr lang="de-CH" dirty="0" err="1" smtClean="0"/>
              <a:t>index</a:t>
            </a:r>
            <a:r>
              <a:rPr lang="de-CH" dirty="0" smtClean="0"/>
              <a:t>]; 	// hex. 96 C8 32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rot = </a:t>
            </a:r>
            <a:r>
              <a:rPr lang="de-CH" b="1" dirty="0" err="1"/>
              <a:t>red</a:t>
            </a:r>
            <a:r>
              <a:rPr lang="de-CH" dirty="0"/>
              <a:t>(</a:t>
            </a:r>
            <a:r>
              <a:rPr lang="de-CH" dirty="0" err="1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96 = </a:t>
            </a:r>
            <a:r>
              <a:rPr lang="de-CH" dirty="0" err="1"/>
              <a:t>dec</a:t>
            </a:r>
            <a:r>
              <a:rPr lang="de-CH" dirty="0"/>
              <a:t>. 150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 smtClean="0"/>
              <a:t>gruen</a:t>
            </a:r>
            <a:r>
              <a:rPr lang="de-CH" dirty="0" smtClean="0"/>
              <a:t> = </a:t>
            </a:r>
            <a:r>
              <a:rPr lang="de-CH" b="1" dirty="0" err="1" smtClean="0"/>
              <a:t>green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C8 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200</a:t>
            </a:r>
            <a:endParaRPr lang="de-CH" dirty="0"/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smtClean="0"/>
              <a:t>blau = </a:t>
            </a:r>
            <a:r>
              <a:rPr lang="de-CH" b="1" dirty="0" err="1" smtClean="0"/>
              <a:t>blue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32 </a:t>
            </a:r>
            <a:r>
              <a:rPr lang="de-CH" dirty="0"/>
              <a:t>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50</a:t>
            </a:r>
          </a:p>
          <a:p>
            <a:pPr marL="118872"/>
            <a:endParaRPr lang="de-CH" dirty="0"/>
          </a:p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invertierteFarbe</a:t>
            </a:r>
            <a:r>
              <a:rPr lang="de-CH" dirty="0" smtClean="0"/>
              <a:t> = </a:t>
            </a:r>
            <a:r>
              <a:rPr lang="de-CH" b="1" dirty="0" err="1" smtClean="0"/>
              <a:t>color</a:t>
            </a:r>
            <a:r>
              <a:rPr lang="de-CH" dirty="0" smtClean="0"/>
              <a:t>(255-rot, 255-gruen, 255-blau);</a:t>
            </a:r>
          </a:p>
        </p:txBody>
      </p:sp>
      <p:sp>
        <p:nvSpPr>
          <p:cNvPr id="6" name="Rechteck 5"/>
          <p:cNvSpPr/>
          <p:nvPr/>
        </p:nvSpPr>
        <p:spPr>
          <a:xfrm>
            <a:off x="3000364" y="2857496"/>
            <a:ext cx="200026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000364" y="2071678"/>
            <a:ext cx="200026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winkelte Verbindung 8"/>
          <p:cNvCxnSpPr>
            <a:stCxn id="6" idx="3"/>
            <a:endCxn id="7" idx="3"/>
          </p:cNvCxnSpPr>
          <p:nvPr/>
        </p:nvCxnSpPr>
        <p:spPr>
          <a:xfrm flipV="1">
            <a:off x="5000628" y="2178835"/>
            <a:ext cx="1588" cy="785818"/>
          </a:xfrm>
          <a:prstGeom prst="bentConnector3">
            <a:avLst>
              <a:gd name="adj1" fmla="val 1439546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00034" y="5143512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15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Farbe eines Pixels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320480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02682" y="4869160"/>
            <a:ext cx="591353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farbe</a:t>
            </a:r>
            <a:r>
              <a:rPr lang="de-CH" dirty="0" smtClean="0"/>
              <a:t> = </a:t>
            </a:r>
            <a:r>
              <a:rPr lang="de-CH" dirty="0" err="1" smtClean="0"/>
              <a:t>bild.</a:t>
            </a:r>
            <a:r>
              <a:rPr lang="de-CH" b="1" dirty="0" err="1" smtClean="0"/>
              <a:t>pixels</a:t>
            </a:r>
            <a:r>
              <a:rPr lang="de-CH" dirty="0" smtClean="0"/>
              <a:t>[</a:t>
            </a:r>
            <a:r>
              <a:rPr lang="de-CH" dirty="0" err="1" smtClean="0"/>
              <a:t>index</a:t>
            </a:r>
            <a:r>
              <a:rPr lang="de-CH" dirty="0" smtClean="0"/>
              <a:t>]; 	// hex. 96 C8 32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rot = </a:t>
            </a:r>
            <a:r>
              <a:rPr lang="de-CH" b="1" dirty="0" err="1"/>
              <a:t>red</a:t>
            </a:r>
            <a:r>
              <a:rPr lang="de-CH" dirty="0"/>
              <a:t>(</a:t>
            </a:r>
            <a:r>
              <a:rPr lang="de-CH" dirty="0" err="1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96 = </a:t>
            </a:r>
            <a:r>
              <a:rPr lang="de-CH" dirty="0" err="1"/>
              <a:t>dec</a:t>
            </a:r>
            <a:r>
              <a:rPr lang="de-CH" dirty="0"/>
              <a:t>. 150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 smtClean="0"/>
              <a:t>gruen</a:t>
            </a:r>
            <a:r>
              <a:rPr lang="de-CH" dirty="0" smtClean="0"/>
              <a:t> = </a:t>
            </a:r>
            <a:r>
              <a:rPr lang="de-CH" b="1" dirty="0" err="1" smtClean="0"/>
              <a:t>green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C8 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200</a:t>
            </a:r>
            <a:endParaRPr lang="de-CH" dirty="0"/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smtClean="0"/>
              <a:t>blau = </a:t>
            </a:r>
            <a:r>
              <a:rPr lang="de-CH" b="1" dirty="0" err="1" smtClean="0"/>
              <a:t>blue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32 </a:t>
            </a:r>
            <a:r>
              <a:rPr lang="de-CH" dirty="0"/>
              <a:t>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50</a:t>
            </a:r>
          </a:p>
          <a:p>
            <a:pPr marL="118872"/>
            <a:endParaRPr lang="de-CH" dirty="0"/>
          </a:p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invertierteFarbe</a:t>
            </a:r>
            <a:r>
              <a:rPr lang="de-CH" dirty="0" smtClean="0"/>
              <a:t> = </a:t>
            </a:r>
            <a:r>
              <a:rPr lang="de-CH" b="1" dirty="0" err="1" smtClean="0"/>
              <a:t>color</a:t>
            </a:r>
            <a:r>
              <a:rPr lang="de-CH" dirty="0" smtClean="0"/>
              <a:t>(255-rot, 255-gruen, 255-blau);</a:t>
            </a:r>
          </a:p>
        </p:txBody>
      </p:sp>
      <p:sp>
        <p:nvSpPr>
          <p:cNvPr id="6" name="Rechteck 5"/>
          <p:cNvSpPr/>
          <p:nvPr/>
        </p:nvSpPr>
        <p:spPr>
          <a:xfrm>
            <a:off x="3000364" y="2857496"/>
            <a:ext cx="200026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000364" y="2329722"/>
            <a:ext cx="2000264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winkelte Verbindung 8"/>
          <p:cNvCxnSpPr>
            <a:stCxn id="6" idx="3"/>
            <a:endCxn id="7" idx="3"/>
          </p:cNvCxnSpPr>
          <p:nvPr/>
        </p:nvCxnSpPr>
        <p:spPr>
          <a:xfrm flipV="1">
            <a:off x="5000628" y="2436879"/>
            <a:ext cx="1588" cy="527774"/>
          </a:xfrm>
          <a:prstGeom prst="bentConnector3">
            <a:avLst>
              <a:gd name="adj1" fmla="val 14395466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00034" y="5429264"/>
            <a:ext cx="6143668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15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Farbe eines Pixels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320480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02682" y="4869160"/>
            <a:ext cx="591353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farbe</a:t>
            </a:r>
            <a:r>
              <a:rPr lang="de-CH" dirty="0" smtClean="0"/>
              <a:t> = </a:t>
            </a:r>
            <a:r>
              <a:rPr lang="de-CH" dirty="0" err="1" smtClean="0"/>
              <a:t>bild.</a:t>
            </a:r>
            <a:r>
              <a:rPr lang="de-CH" b="1" dirty="0" err="1" smtClean="0"/>
              <a:t>pixels</a:t>
            </a:r>
            <a:r>
              <a:rPr lang="de-CH" dirty="0" smtClean="0"/>
              <a:t>[</a:t>
            </a:r>
            <a:r>
              <a:rPr lang="de-CH" dirty="0" err="1" smtClean="0"/>
              <a:t>index</a:t>
            </a:r>
            <a:r>
              <a:rPr lang="de-CH" dirty="0" smtClean="0"/>
              <a:t>]; 	// hex. 96 C8 32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rot = </a:t>
            </a:r>
            <a:r>
              <a:rPr lang="de-CH" b="1" dirty="0" err="1"/>
              <a:t>red</a:t>
            </a:r>
            <a:r>
              <a:rPr lang="de-CH" dirty="0"/>
              <a:t>(</a:t>
            </a:r>
            <a:r>
              <a:rPr lang="de-CH" dirty="0" err="1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96 = </a:t>
            </a:r>
            <a:r>
              <a:rPr lang="de-CH" dirty="0" err="1"/>
              <a:t>dec</a:t>
            </a:r>
            <a:r>
              <a:rPr lang="de-CH" dirty="0"/>
              <a:t>. 150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 smtClean="0"/>
              <a:t>gruen</a:t>
            </a:r>
            <a:r>
              <a:rPr lang="de-CH" dirty="0" smtClean="0"/>
              <a:t> = </a:t>
            </a:r>
            <a:r>
              <a:rPr lang="de-CH" b="1" dirty="0" err="1" smtClean="0"/>
              <a:t>green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C8 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200</a:t>
            </a:r>
            <a:endParaRPr lang="de-CH" dirty="0"/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smtClean="0"/>
              <a:t>blau = </a:t>
            </a:r>
            <a:r>
              <a:rPr lang="de-CH" b="1" dirty="0" err="1" smtClean="0"/>
              <a:t>blue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32 </a:t>
            </a:r>
            <a:r>
              <a:rPr lang="de-CH" dirty="0"/>
              <a:t>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50</a:t>
            </a:r>
          </a:p>
          <a:p>
            <a:pPr marL="118872"/>
            <a:endParaRPr lang="de-CH" dirty="0"/>
          </a:p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invertierteFarbe</a:t>
            </a:r>
            <a:r>
              <a:rPr lang="de-CH" dirty="0" smtClean="0"/>
              <a:t> = </a:t>
            </a:r>
            <a:r>
              <a:rPr lang="de-CH" b="1" dirty="0" err="1" smtClean="0"/>
              <a:t>color</a:t>
            </a:r>
            <a:r>
              <a:rPr lang="de-CH" dirty="0" smtClean="0"/>
              <a:t>(255-rot, 255-gruen, 255-blau);</a:t>
            </a:r>
          </a:p>
        </p:txBody>
      </p:sp>
      <p:sp>
        <p:nvSpPr>
          <p:cNvPr id="6" name="Rechteck 5"/>
          <p:cNvSpPr/>
          <p:nvPr/>
        </p:nvSpPr>
        <p:spPr>
          <a:xfrm>
            <a:off x="3000364" y="2857496"/>
            <a:ext cx="200026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000364" y="2580980"/>
            <a:ext cx="2000264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winkelte Verbindung 8"/>
          <p:cNvCxnSpPr>
            <a:stCxn id="6" idx="3"/>
            <a:endCxn id="7" idx="3"/>
          </p:cNvCxnSpPr>
          <p:nvPr/>
        </p:nvCxnSpPr>
        <p:spPr>
          <a:xfrm flipV="1">
            <a:off x="5000628" y="2688137"/>
            <a:ext cx="1588" cy="276516"/>
          </a:xfrm>
          <a:prstGeom prst="bentConnector3">
            <a:avLst>
              <a:gd name="adj1" fmla="val 14395466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00034" y="5680522"/>
            <a:ext cx="6143668" cy="3571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3815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Beispiel: </a:t>
            </a:r>
            <a:br>
              <a:rPr lang="de-CH" dirty="0" smtClean="0"/>
            </a:br>
            <a:r>
              <a:rPr lang="de-CH" dirty="0" smtClean="0"/>
              <a:t>«Blue </a:t>
            </a:r>
            <a:r>
              <a:rPr lang="de-CH" dirty="0" err="1"/>
              <a:t>Purple</a:t>
            </a:r>
            <a:r>
              <a:rPr lang="de-CH" dirty="0"/>
              <a:t> Circle </a:t>
            </a:r>
            <a:r>
              <a:rPr lang="de-CH" dirty="0" err="1" smtClean="0"/>
              <a:t>pattern</a:t>
            </a:r>
            <a:r>
              <a:rPr lang="de-CH" dirty="0" smtClean="0"/>
              <a:t>»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201791" cy="520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5724128" y="6021288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sz="2400" b="1" dirty="0" smtClean="0"/>
              <a:t>openprocessing.org/</a:t>
            </a:r>
            <a:br>
              <a:rPr lang="de-CH" sz="2400" b="1" dirty="0" smtClean="0"/>
            </a:br>
            <a:r>
              <a:rPr lang="de-CH" sz="2400" b="1" dirty="0" err="1" smtClean="0"/>
              <a:t>visuals</a:t>
            </a:r>
            <a:r>
              <a:rPr lang="de-CH" sz="2400" b="1" dirty="0"/>
              <a:t>/?</a:t>
            </a:r>
            <a:r>
              <a:rPr lang="de-CH" sz="2400" b="1" dirty="0" err="1"/>
              <a:t>visualID</a:t>
            </a:r>
            <a:r>
              <a:rPr lang="de-CH" sz="2400" b="1" dirty="0"/>
              <a:t>=37337</a:t>
            </a:r>
          </a:p>
        </p:txBody>
      </p:sp>
    </p:spTree>
    <p:extLst>
      <p:ext uri="{BB962C8B-B14F-4D97-AF65-F5344CB8AC3E}">
        <p14:creationId xmlns:p14="http://schemas.microsoft.com/office/powerpoint/2010/main" xmlns="" val="30666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Farbe eines Pixels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320480" cy="319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602682" y="4869160"/>
            <a:ext cx="591353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farbe</a:t>
            </a:r>
            <a:r>
              <a:rPr lang="de-CH" dirty="0" smtClean="0"/>
              <a:t> = </a:t>
            </a:r>
            <a:r>
              <a:rPr lang="de-CH" dirty="0" err="1" smtClean="0"/>
              <a:t>bild.</a:t>
            </a:r>
            <a:r>
              <a:rPr lang="de-CH" b="1" dirty="0" err="1" smtClean="0"/>
              <a:t>pixels</a:t>
            </a:r>
            <a:r>
              <a:rPr lang="de-CH" dirty="0" smtClean="0"/>
              <a:t>[</a:t>
            </a:r>
            <a:r>
              <a:rPr lang="de-CH" dirty="0" err="1" smtClean="0"/>
              <a:t>index</a:t>
            </a:r>
            <a:r>
              <a:rPr lang="de-CH" dirty="0" smtClean="0"/>
              <a:t>]; 	// hex. 96 C8 32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rot = </a:t>
            </a:r>
            <a:r>
              <a:rPr lang="de-CH" b="1" dirty="0" err="1"/>
              <a:t>red</a:t>
            </a:r>
            <a:r>
              <a:rPr lang="de-CH" dirty="0"/>
              <a:t>(</a:t>
            </a:r>
            <a:r>
              <a:rPr lang="de-CH" dirty="0" err="1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96 = </a:t>
            </a:r>
            <a:r>
              <a:rPr lang="de-CH" dirty="0" err="1"/>
              <a:t>dec</a:t>
            </a:r>
            <a:r>
              <a:rPr lang="de-CH" dirty="0"/>
              <a:t>. 150</a:t>
            </a:r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 smtClean="0"/>
              <a:t>gruen</a:t>
            </a:r>
            <a:r>
              <a:rPr lang="de-CH" dirty="0" smtClean="0"/>
              <a:t> = </a:t>
            </a:r>
            <a:r>
              <a:rPr lang="de-CH" b="1" dirty="0" err="1" smtClean="0"/>
              <a:t>green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C8 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200</a:t>
            </a:r>
            <a:endParaRPr lang="de-CH" dirty="0"/>
          </a:p>
          <a:p>
            <a:pPr marL="118872"/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smtClean="0"/>
              <a:t>blau = </a:t>
            </a:r>
            <a:r>
              <a:rPr lang="de-CH" b="1" dirty="0" err="1" smtClean="0"/>
              <a:t>blue</a:t>
            </a:r>
            <a:r>
              <a:rPr lang="de-CH" dirty="0" smtClean="0"/>
              <a:t>(</a:t>
            </a:r>
            <a:r>
              <a:rPr lang="de-CH" dirty="0" err="1" smtClean="0"/>
              <a:t>farbe</a:t>
            </a:r>
            <a:r>
              <a:rPr lang="de-CH" dirty="0"/>
              <a:t>); </a:t>
            </a:r>
            <a:r>
              <a:rPr lang="de-CH" dirty="0" smtClean="0"/>
              <a:t>		// </a:t>
            </a:r>
            <a:r>
              <a:rPr lang="de-CH" dirty="0"/>
              <a:t>hex </a:t>
            </a:r>
            <a:r>
              <a:rPr lang="de-CH" dirty="0" smtClean="0"/>
              <a:t>32 </a:t>
            </a:r>
            <a:r>
              <a:rPr lang="de-CH" dirty="0"/>
              <a:t>= </a:t>
            </a:r>
            <a:r>
              <a:rPr lang="de-CH" dirty="0" err="1"/>
              <a:t>dec</a:t>
            </a:r>
            <a:r>
              <a:rPr lang="de-CH" dirty="0"/>
              <a:t>. </a:t>
            </a:r>
            <a:r>
              <a:rPr lang="de-CH" dirty="0" smtClean="0"/>
              <a:t>50</a:t>
            </a:r>
          </a:p>
          <a:p>
            <a:pPr marL="118872"/>
            <a:endParaRPr lang="de-CH" dirty="0"/>
          </a:p>
          <a:p>
            <a:pPr marL="118872"/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 smtClean="0"/>
              <a:t>invertierteFarbe</a:t>
            </a:r>
            <a:r>
              <a:rPr lang="de-CH" dirty="0" smtClean="0"/>
              <a:t> = </a:t>
            </a:r>
            <a:r>
              <a:rPr lang="de-CH" b="1" dirty="0" err="1" smtClean="0"/>
              <a:t>color</a:t>
            </a:r>
            <a:r>
              <a:rPr lang="de-CH" dirty="0" smtClean="0"/>
              <a:t>(255-rot, 255-gruen, 255-blau);</a:t>
            </a:r>
          </a:p>
        </p:txBody>
      </p:sp>
      <p:sp>
        <p:nvSpPr>
          <p:cNvPr id="6" name="Rechteck 5"/>
          <p:cNvSpPr/>
          <p:nvPr/>
        </p:nvSpPr>
        <p:spPr>
          <a:xfrm>
            <a:off x="3000364" y="2857496"/>
            <a:ext cx="2000264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3000364" y="2580980"/>
            <a:ext cx="2000264" cy="214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00034" y="6242790"/>
            <a:ext cx="6143668" cy="35719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000364" y="2071678"/>
            <a:ext cx="200026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3000364" y="2329722"/>
            <a:ext cx="2000264" cy="2143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Gewinkelte Verbindung 13"/>
          <p:cNvCxnSpPr>
            <a:stCxn id="11" idx="3"/>
            <a:endCxn id="6" idx="3"/>
          </p:cNvCxnSpPr>
          <p:nvPr/>
        </p:nvCxnSpPr>
        <p:spPr>
          <a:xfrm>
            <a:off x="5000628" y="2178835"/>
            <a:ext cx="1588" cy="785818"/>
          </a:xfrm>
          <a:prstGeom prst="bentConnector3">
            <a:avLst>
              <a:gd name="adj1" fmla="val 1439546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/>
          <p:cNvCxnSpPr>
            <a:stCxn id="12" idx="3"/>
            <a:endCxn id="6" idx="3"/>
          </p:cNvCxnSpPr>
          <p:nvPr/>
        </p:nvCxnSpPr>
        <p:spPr>
          <a:xfrm>
            <a:off x="5000628" y="2436879"/>
            <a:ext cx="1588" cy="527774"/>
          </a:xfrm>
          <a:prstGeom prst="bentConnector3">
            <a:avLst>
              <a:gd name="adj1" fmla="val 1439546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>
            <a:stCxn id="7" idx="3"/>
            <a:endCxn id="6" idx="3"/>
          </p:cNvCxnSpPr>
          <p:nvPr/>
        </p:nvCxnSpPr>
        <p:spPr>
          <a:xfrm>
            <a:off x="5000628" y="2688137"/>
            <a:ext cx="1588" cy="276516"/>
          </a:xfrm>
          <a:prstGeom prst="bentConnector3">
            <a:avLst>
              <a:gd name="adj1" fmla="val 1439546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57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Farbveränderung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220072" cy="30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481344" y="4915034"/>
            <a:ext cx="520627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 smtClean="0"/>
              <a:t>for </a:t>
            </a:r>
            <a:r>
              <a:rPr lang="nn-NO" dirty="0"/>
              <a:t>(int i = 0; i &lt; original.</a:t>
            </a:r>
            <a:r>
              <a:rPr lang="nn-NO" b="1" dirty="0"/>
              <a:t>pixels</a:t>
            </a:r>
            <a:r>
              <a:rPr lang="nn-NO" dirty="0"/>
              <a:t>.length; i++) {</a:t>
            </a:r>
          </a:p>
          <a:p>
            <a:r>
              <a:rPr lang="de-CH" dirty="0" smtClean="0"/>
              <a:t>  </a:t>
            </a:r>
            <a:r>
              <a:rPr lang="de-CH" dirty="0" err="1" smtClean="0"/>
              <a:t>float</a:t>
            </a:r>
            <a:r>
              <a:rPr lang="de-CH" dirty="0" smtClean="0"/>
              <a:t> </a:t>
            </a:r>
            <a:r>
              <a:rPr lang="de-CH" dirty="0" err="1"/>
              <a:t>gruen</a:t>
            </a:r>
            <a:r>
              <a:rPr lang="de-CH" dirty="0"/>
              <a:t> = </a:t>
            </a:r>
            <a:r>
              <a:rPr lang="de-CH" b="1" dirty="0" err="1"/>
              <a:t>green</a:t>
            </a:r>
            <a:r>
              <a:rPr lang="de-CH" dirty="0"/>
              <a:t>(</a:t>
            </a:r>
            <a:r>
              <a:rPr lang="de-CH" dirty="0" err="1"/>
              <a:t>original.pixels</a:t>
            </a:r>
            <a:r>
              <a:rPr lang="de-CH" dirty="0"/>
              <a:t>[i]);</a:t>
            </a:r>
          </a:p>
          <a:p>
            <a:r>
              <a:rPr lang="de-CH" dirty="0" smtClean="0"/>
              <a:t>  </a:t>
            </a:r>
            <a:r>
              <a:rPr lang="de-CH" dirty="0" err="1" smtClean="0"/>
              <a:t>float</a:t>
            </a:r>
            <a:r>
              <a:rPr lang="de-CH" dirty="0" smtClean="0"/>
              <a:t> </a:t>
            </a:r>
            <a:r>
              <a:rPr lang="de-CH" dirty="0"/>
              <a:t>blau = </a:t>
            </a:r>
            <a:r>
              <a:rPr lang="de-CH" b="1" dirty="0" err="1"/>
              <a:t>blue</a:t>
            </a:r>
            <a:r>
              <a:rPr lang="de-CH" dirty="0"/>
              <a:t>(</a:t>
            </a:r>
            <a:r>
              <a:rPr lang="de-CH" dirty="0" err="1"/>
              <a:t>original.pixels</a:t>
            </a:r>
            <a:r>
              <a:rPr lang="de-CH" dirty="0"/>
              <a:t>[i]);</a:t>
            </a:r>
          </a:p>
          <a:p>
            <a:endParaRPr lang="de-CH" dirty="0"/>
          </a:p>
          <a:p>
            <a:r>
              <a:rPr lang="de-CH" dirty="0" smtClean="0"/>
              <a:t>  </a:t>
            </a:r>
            <a:r>
              <a:rPr lang="de-CH" dirty="0" err="1" smtClean="0"/>
              <a:t>bearbeitet.</a:t>
            </a:r>
            <a:r>
              <a:rPr lang="de-CH" b="1" dirty="0" err="1" smtClean="0"/>
              <a:t>pixels</a:t>
            </a:r>
            <a:r>
              <a:rPr lang="de-CH" dirty="0" smtClean="0"/>
              <a:t>[i</a:t>
            </a:r>
            <a:r>
              <a:rPr lang="de-CH" dirty="0"/>
              <a:t>] = </a:t>
            </a:r>
            <a:r>
              <a:rPr lang="de-CH" b="1" dirty="0" err="1"/>
              <a:t>color</a:t>
            </a:r>
            <a:r>
              <a:rPr lang="de-CH" dirty="0"/>
              <a:t>(0, </a:t>
            </a:r>
            <a:r>
              <a:rPr lang="de-CH" dirty="0" err="1"/>
              <a:t>gruen</a:t>
            </a:r>
            <a:r>
              <a:rPr lang="de-CH" dirty="0"/>
              <a:t>, blau);</a:t>
            </a:r>
          </a:p>
          <a:p>
            <a:r>
              <a:rPr lang="de-CH" dirty="0" smtClean="0"/>
              <a:t>}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67544" y="4915034"/>
            <a:ext cx="520627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 smtClean="0"/>
              <a:t>for </a:t>
            </a:r>
            <a:r>
              <a:rPr lang="nn-NO" dirty="0"/>
              <a:t>(int i = 0; i &lt; original.</a:t>
            </a:r>
            <a:r>
              <a:rPr lang="nn-NO" b="1" dirty="0"/>
              <a:t>pixels</a:t>
            </a:r>
            <a:r>
              <a:rPr lang="nn-NO" dirty="0"/>
              <a:t>.length; i++) {</a:t>
            </a:r>
          </a:p>
          <a:p>
            <a:r>
              <a:rPr lang="de-CH" dirty="0" smtClean="0"/>
              <a:t>  </a:t>
            </a:r>
            <a:r>
              <a:rPr lang="de-CH" dirty="0" err="1" smtClean="0"/>
              <a:t>float</a:t>
            </a:r>
            <a:r>
              <a:rPr lang="de-CH" dirty="0" smtClean="0"/>
              <a:t> </a:t>
            </a:r>
            <a:r>
              <a:rPr lang="de-CH" dirty="0" err="1"/>
              <a:t>gruen</a:t>
            </a:r>
            <a:r>
              <a:rPr lang="de-CH" dirty="0"/>
              <a:t> = </a:t>
            </a:r>
            <a:r>
              <a:rPr lang="de-CH" b="1" dirty="0" err="1"/>
              <a:t>green</a:t>
            </a:r>
            <a:r>
              <a:rPr lang="de-CH" dirty="0"/>
              <a:t>(</a:t>
            </a:r>
            <a:r>
              <a:rPr lang="de-CH" dirty="0" err="1"/>
              <a:t>original.pixels</a:t>
            </a:r>
            <a:r>
              <a:rPr lang="de-CH" dirty="0"/>
              <a:t>[i]);</a:t>
            </a:r>
          </a:p>
          <a:p>
            <a:r>
              <a:rPr lang="de-CH" dirty="0" smtClean="0"/>
              <a:t>  </a:t>
            </a:r>
            <a:r>
              <a:rPr lang="de-CH" dirty="0" err="1" smtClean="0"/>
              <a:t>float</a:t>
            </a:r>
            <a:r>
              <a:rPr lang="de-CH" dirty="0" smtClean="0"/>
              <a:t> </a:t>
            </a:r>
            <a:r>
              <a:rPr lang="de-CH" dirty="0"/>
              <a:t>blau = </a:t>
            </a:r>
            <a:r>
              <a:rPr lang="de-CH" b="1" dirty="0" err="1"/>
              <a:t>blue</a:t>
            </a:r>
            <a:r>
              <a:rPr lang="de-CH" dirty="0"/>
              <a:t>(</a:t>
            </a:r>
            <a:r>
              <a:rPr lang="de-CH" dirty="0" err="1"/>
              <a:t>original.pixels</a:t>
            </a:r>
            <a:r>
              <a:rPr lang="de-CH" dirty="0"/>
              <a:t>[i]);</a:t>
            </a:r>
          </a:p>
          <a:p>
            <a:endParaRPr lang="de-CH" dirty="0"/>
          </a:p>
          <a:p>
            <a:r>
              <a:rPr lang="de-CH" dirty="0" smtClean="0"/>
              <a:t>  </a:t>
            </a:r>
            <a:r>
              <a:rPr lang="de-CH" dirty="0" err="1" smtClean="0"/>
              <a:t>bearbeitet.</a:t>
            </a:r>
            <a:r>
              <a:rPr lang="de-CH" b="1" dirty="0" err="1" smtClean="0"/>
              <a:t>pixels</a:t>
            </a:r>
            <a:r>
              <a:rPr lang="de-CH" dirty="0" smtClean="0"/>
              <a:t>[i</a:t>
            </a:r>
            <a:r>
              <a:rPr lang="de-CH" dirty="0"/>
              <a:t>] = </a:t>
            </a:r>
            <a:r>
              <a:rPr lang="de-CH" b="1" dirty="0" err="1"/>
              <a:t>color</a:t>
            </a:r>
            <a:r>
              <a:rPr lang="de-CH" dirty="0"/>
              <a:t>(0, </a:t>
            </a:r>
            <a:r>
              <a:rPr lang="de-CH" dirty="0" err="1"/>
              <a:t>gruen</a:t>
            </a:r>
            <a:r>
              <a:rPr lang="de-CH" dirty="0"/>
              <a:t>, blau);</a:t>
            </a:r>
          </a:p>
          <a:p>
            <a:r>
              <a:rPr lang="de-CH" dirty="0" smtClean="0"/>
              <a:t>}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3035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Bildbearbeitung: Strukturveränderung</a:t>
            </a:r>
            <a:endParaRPr lang="de-C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7284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539552" y="4433044"/>
            <a:ext cx="784887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CH" dirty="0" err="1"/>
              <a:t>for</a:t>
            </a:r>
            <a:r>
              <a:rPr lang="de-CH" dirty="0"/>
              <a:t> (</a:t>
            </a:r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/>
              <a:t>bearbeitetY</a:t>
            </a:r>
            <a:r>
              <a:rPr lang="de-CH" dirty="0"/>
              <a:t> = 0; </a:t>
            </a:r>
            <a:r>
              <a:rPr lang="de-CH" dirty="0" err="1"/>
              <a:t>bearbeitetY</a:t>
            </a:r>
            <a:r>
              <a:rPr lang="de-CH" dirty="0"/>
              <a:t> &lt; </a:t>
            </a:r>
            <a:r>
              <a:rPr lang="de-CH" dirty="0" err="1"/>
              <a:t>bearbeitet.height</a:t>
            </a:r>
            <a:r>
              <a:rPr lang="de-CH" dirty="0"/>
              <a:t>; </a:t>
            </a:r>
            <a:r>
              <a:rPr lang="de-CH" dirty="0" err="1"/>
              <a:t>bearbeitetY</a:t>
            </a:r>
            <a:r>
              <a:rPr lang="de-CH" dirty="0"/>
              <a:t>++) {</a:t>
            </a:r>
          </a:p>
          <a:p>
            <a:r>
              <a:rPr lang="de-CH" dirty="0" smtClean="0"/>
              <a:t> 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/>
              <a:t>bearbeitetX</a:t>
            </a:r>
            <a:r>
              <a:rPr lang="de-CH" dirty="0"/>
              <a:t> = 0; </a:t>
            </a:r>
            <a:r>
              <a:rPr lang="de-CH" dirty="0" err="1"/>
              <a:t>bearbeitetX</a:t>
            </a:r>
            <a:r>
              <a:rPr lang="de-CH" dirty="0"/>
              <a:t> &lt; </a:t>
            </a:r>
            <a:r>
              <a:rPr lang="de-CH" dirty="0" err="1"/>
              <a:t>bearbeitet.width</a:t>
            </a:r>
            <a:r>
              <a:rPr lang="de-CH" dirty="0"/>
              <a:t>; </a:t>
            </a:r>
            <a:r>
              <a:rPr lang="de-CH" dirty="0" err="1"/>
              <a:t>bearbeitetX</a:t>
            </a:r>
            <a:r>
              <a:rPr lang="de-CH" dirty="0"/>
              <a:t>++) {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    </a:t>
            </a:r>
            <a:r>
              <a:rPr lang="de-CH" dirty="0" err="1" smtClean="0">
                <a:solidFill>
                  <a:srgbClr val="FF0000"/>
                </a:solidFill>
              </a:rPr>
              <a:t>int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originalX</a:t>
            </a:r>
            <a:r>
              <a:rPr lang="de-CH" dirty="0">
                <a:solidFill>
                  <a:srgbClr val="FF0000"/>
                </a:solidFill>
              </a:rPr>
              <a:t> = </a:t>
            </a:r>
            <a:r>
              <a:rPr lang="de-CH" dirty="0" err="1">
                <a:solidFill>
                  <a:srgbClr val="FF0000"/>
                </a:solidFill>
              </a:rPr>
              <a:t>bearbeitetX</a:t>
            </a:r>
            <a:r>
              <a:rPr lang="de-CH" dirty="0">
                <a:solidFill>
                  <a:srgbClr val="FF0000"/>
                </a:solidFill>
              </a:rPr>
              <a:t>;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    </a:t>
            </a:r>
            <a:r>
              <a:rPr lang="de-CH" dirty="0" err="1" smtClean="0">
                <a:solidFill>
                  <a:srgbClr val="FF0000"/>
                </a:solidFill>
              </a:rPr>
              <a:t>int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originalY</a:t>
            </a:r>
            <a:r>
              <a:rPr lang="de-CH" dirty="0">
                <a:solidFill>
                  <a:srgbClr val="FF0000"/>
                </a:solidFill>
              </a:rPr>
              <a:t> = </a:t>
            </a:r>
            <a:r>
              <a:rPr lang="de-CH" dirty="0" err="1">
                <a:solidFill>
                  <a:srgbClr val="FF0000"/>
                </a:solidFill>
              </a:rPr>
              <a:t>bearbeitet.height</a:t>
            </a:r>
            <a:r>
              <a:rPr lang="de-CH" dirty="0">
                <a:solidFill>
                  <a:srgbClr val="FF0000"/>
                </a:solidFill>
              </a:rPr>
              <a:t> - 1 - </a:t>
            </a:r>
            <a:r>
              <a:rPr lang="de-CH" dirty="0" err="1">
                <a:solidFill>
                  <a:srgbClr val="FF0000"/>
                </a:solidFill>
              </a:rPr>
              <a:t>bearbeitetY</a:t>
            </a:r>
            <a:r>
              <a:rPr lang="de-CH" dirty="0">
                <a:solidFill>
                  <a:srgbClr val="FF0000"/>
                </a:solidFill>
              </a:rPr>
              <a:t>;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int</a:t>
            </a:r>
            <a:r>
              <a:rPr lang="de-CH" dirty="0" smtClean="0"/>
              <a:t> </a:t>
            </a:r>
            <a:r>
              <a:rPr lang="de-CH" dirty="0" err="1"/>
              <a:t>originalFarbe</a:t>
            </a:r>
            <a:r>
              <a:rPr lang="de-CH" dirty="0"/>
              <a:t> = </a:t>
            </a:r>
            <a:r>
              <a:rPr lang="de-CH" dirty="0" err="1"/>
              <a:t>getColor</a:t>
            </a:r>
            <a:r>
              <a:rPr lang="de-CH" dirty="0"/>
              <a:t>(original, </a:t>
            </a:r>
            <a:r>
              <a:rPr lang="de-CH" dirty="0" err="1"/>
              <a:t>originalX</a:t>
            </a:r>
            <a:r>
              <a:rPr lang="de-CH" dirty="0"/>
              <a:t>, </a:t>
            </a:r>
            <a:r>
              <a:rPr lang="de-CH" dirty="0" err="1"/>
              <a:t>originalY</a:t>
            </a:r>
            <a:r>
              <a:rPr lang="de-CH" dirty="0"/>
              <a:t>);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setColor</a:t>
            </a:r>
            <a:r>
              <a:rPr lang="de-CH" dirty="0" smtClean="0"/>
              <a:t>(bearbeitet</a:t>
            </a:r>
            <a:r>
              <a:rPr lang="de-CH" dirty="0"/>
              <a:t>, </a:t>
            </a:r>
            <a:r>
              <a:rPr lang="de-CH" dirty="0" err="1"/>
              <a:t>bearbeitetX</a:t>
            </a:r>
            <a:r>
              <a:rPr lang="de-CH" dirty="0"/>
              <a:t>, </a:t>
            </a:r>
            <a:r>
              <a:rPr lang="de-CH" dirty="0" err="1"/>
              <a:t>bearbeitetY</a:t>
            </a:r>
            <a:r>
              <a:rPr lang="de-CH" dirty="0"/>
              <a:t>, </a:t>
            </a:r>
            <a:r>
              <a:rPr lang="de-CH" dirty="0" err="1"/>
              <a:t>originalFarbe</a:t>
            </a:r>
            <a:r>
              <a:rPr lang="de-CH" dirty="0"/>
              <a:t>);</a:t>
            </a:r>
          </a:p>
          <a:p>
            <a:r>
              <a:rPr lang="de-CH" dirty="0" smtClean="0"/>
              <a:t>  }</a:t>
            </a:r>
            <a:endParaRPr lang="de-CH" dirty="0"/>
          </a:p>
          <a:p>
            <a:r>
              <a:rPr lang="de-CH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4622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Bildbearbeitung: Strukturveränderung</a:t>
            </a:r>
          </a:p>
        </p:txBody>
      </p:sp>
      <p:pic>
        <p:nvPicPr>
          <p:cNvPr id="6146" name="Picture 2" descr="D:\daten\raimond\Dropbox\aksa\programmierprojekte\processing\src\reichert\_02_bildbearbeitung\images\koordinaten-vertikal-spiegel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320480" cy="31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93804" y="5108991"/>
            <a:ext cx="784887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CH" dirty="0" smtClean="0"/>
              <a:t>Für jeden Pixel an den Koordinaten (</a:t>
            </a:r>
            <a:r>
              <a:rPr lang="de-CH" dirty="0" err="1" smtClean="0"/>
              <a:t>bearbeitetX</a:t>
            </a:r>
            <a:r>
              <a:rPr lang="de-CH" dirty="0" smtClean="0"/>
              <a:t>, </a:t>
            </a:r>
            <a:r>
              <a:rPr lang="de-CH" dirty="0" err="1" smtClean="0"/>
              <a:t>bearbeitetY</a:t>
            </a:r>
            <a:r>
              <a:rPr lang="de-CH" dirty="0" smtClean="0"/>
              <a:t>) im neuen Bild: </a:t>
            </a:r>
          </a:p>
          <a:p>
            <a:endParaRPr lang="de-CH" dirty="0"/>
          </a:p>
          <a:p>
            <a:r>
              <a:rPr lang="de-CH" dirty="0" smtClean="0"/>
              <a:t>Berechne, von welchen Koordinaten (</a:t>
            </a:r>
            <a:r>
              <a:rPr lang="de-CH" dirty="0" err="1" smtClean="0"/>
              <a:t>originalX</a:t>
            </a:r>
            <a:r>
              <a:rPr lang="de-CH" dirty="0" smtClean="0"/>
              <a:t>, </a:t>
            </a:r>
            <a:r>
              <a:rPr lang="de-CH" dirty="0" err="1" smtClean="0"/>
              <a:t>originalY</a:t>
            </a:r>
            <a:r>
              <a:rPr lang="de-CH" dirty="0" smtClean="0"/>
              <a:t>) im Originalbild die Farben für diesen Pixel gelesen verwendet werden sollen.</a:t>
            </a:r>
          </a:p>
        </p:txBody>
      </p:sp>
    </p:spTree>
    <p:extLst>
      <p:ext uri="{BB962C8B-B14F-4D97-AF65-F5344CB8AC3E}">
        <p14:creationId xmlns:p14="http://schemas.microsoft.com/office/powerpoint/2010/main" xmlns="" val="38977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Interaktionen mit der Maus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3182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788024" y="1916832"/>
            <a:ext cx="4032448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CH" dirty="0" err="1"/>
              <a:t>if</a:t>
            </a:r>
            <a:r>
              <a:rPr lang="de-CH" dirty="0"/>
              <a:t> (</a:t>
            </a:r>
            <a:r>
              <a:rPr lang="de-CH" b="1" dirty="0" err="1"/>
              <a:t>mousePressed</a:t>
            </a:r>
            <a:r>
              <a:rPr lang="de-CH" dirty="0"/>
              <a:t>) {</a:t>
            </a:r>
          </a:p>
          <a:p>
            <a:r>
              <a:rPr lang="de-CH" dirty="0" smtClean="0"/>
              <a:t> 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b="1" dirty="0" err="1"/>
              <a:t>mouseButton</a:t>
            </a:r>
            <a:r>
              <a:rPr lang="de-CH" dirty="0"/>
              <a:t> == </a:t>
            </a:r>
            <a:r>
              <a:rPr lang="de-CH" b="1" i="1" dirty="0"/>
              <a:t>LEFT</a:t>
            </a:r>
            <a:r>
              <a:rPr lang="de-CH" i="1" dirty="0"/>
              <a:t>) {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stroke</a:t>
            </a:r>
            <a:r>
              <a:rPr lang="de-CH" dirty="0" smtClean="0"/>
              <a:t>(0</a:t>
            </a:r>
            <a:r>
              <a:rPr lang="de-CH" dirty="0"/>
              <a:t>, 200, 100);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fill</a:t>
            </a:r>
            <a:r>
              <a:rPr lang="de-CH" dirty="0" smtClean="0"/>
              <a:t>(0</a:t>
            </a:r>
            <a:r>
              <a:rPr lang="de-CH" dirty="0"/>
              <a:t>, 100, 50);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ellipse</a:t>
            </a:r>
            <a:r>
              <a:rPr lang="de-CH" dirty="0" smtClean="0"/>
              <a:t>(</a:t>
            </a:r>
            <a:r>
              <a:rPr lang="de-CH" dirty="0" err="1" smtClean="0"/>
              <a:t>mouseX</a:t>
            </a:r>
            <a:r>
              <a:rPr lang="de-CH" dirty="0"/>
              <a:t>, </a:t>
            </a:r>
            <a:r>
              <a:rPr lang="de-CH" dirty="0" err="1"/>
              <a:t>mouseY</a:t>
            </a:r>
            <a:r>
              <a:rPr lang="de-CH" dirty="0"/>
              <a:t>, 100, 100);</a:t>
            </a:r>
          </a:p>
          <a:p>
            <a:r>
              <a:rPr lang="de-CH" dirty="0" smtClean="0"/>
              <a:t>  } </a:t>
            </a:r>
            <a:r>
              <a:rPr lang="de-CH" dirty="0" err="1"/>
              <a:t>else</a:t>
            </a:r>
            <a:r>
              <a:rPr lang="de-CH" dirty="0"/>
              <a:t> </a:t>
            </a:r>
            <a:r>
              <a:rPr lang="de-CH" dirty="0" err="1"/>
              <a:t>if</a:t>
            </a:r>
            <a:r>
              <a:rPr lang="de-CH" dirty="0"/>
              <a:t> (</a:t>
            </a:r>
            <a:r>
              <a:rPr lang="de-CH" b="1" dirty="0" err="1"/>
              <a:t>mouseButton</a:t>
            </a:r>
            <a:r>
              <a:rPr lang="de-CH" dirty="0"/>
              <a:t> == </a:t>
            </a:r>
            <a:r>
              <a:rPr lang="de-CH" b="1" i="1" dirty="0"/>
              <a:t>RIGHT</a:t>
            </a:r>
            <a:r>
              <a:rPr lang="de-CH" i="1" dirty="0"/>
              <a:t>) {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stroke</a:t>
            </a:r>
            <a:r>
              <a:rPr lang="de-CH" dirty="0" smtClean="0"/>
              <a:t>(0</a:t>
            </a:r>
            <a:r>
              <a:rPr lang="de-CH" dirty="0"/>
              <a:t>, 50, 100);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fill</a:t>
            </a:r>
            <a:r>
              <a:rPr lang="de-CH" dirty="0" smtClean="0"/>
              <a:t>(0</a:t>
            </a:r>
            <a:r>
              <a:rPr lang="de-CH" dirty="0"/>
              <a:t>, 100, 200);</a:t>
            </a:r>
          </a:p>
          <a:p>
            <a:r>
              <a:rPr lang="de-CH" dirty="0" smtClean="0"/>
              <a:t>    </a:t>
            </a:r>
            <a:r>
              <a:rPr lang="de-CH" dirty="0" err="1" smtClean="0"/>
              <a:t>ellipse</a:t>
            </a:r>
            <a:r>
              <a:rPr lang="de-CH" dirty="0" smtClean="0"/>
              <a:t>(</a:t>
            </a:r>
            <a:r>
              <a:rPr lang="de-CH" dirty="0" err="1" smtClean="0"/>
              <a:t>mouseX</a:t>
            </a:r>
            <a:r>
              <a:rPr lang="de-CH" dirty="0"/>
              <a:t>, </a:t>
            </a:r>
            <a:r>
              <a:rPr lang="de-CH" dirty="0" err="1"/>
              <a:t>mouseY</a:t>
            </a:r>
            <a:r>
              <a:rPr lang="de-CH" dirty="0"/>
              <a:t>, 50, 50);</a:t>
            </a:r>
          </a:p>
          <a:p>
            <a:r>
              <a:rPr lang="de-CH" dirty="0" smtClean="0"/>
              <a:t>  }</a:t>
            </a:r>
            <a:endParaRPr lang="de-CH" dirty="0"/>
          </a:p>
          <a:p>
            <a:r>
              <a:rPr lang="de-CH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2326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Und vieles, vieles mehr: </a:t>
            </a:r>
            <a:br>
              <a:rPr lang="de-CH" dirty="0" smtClean="0"/>
            </a:br>
            <a:r>
              <a:rPr lang="de-CH" dirty="0" smtClean="0"/>
              <a:t>processing.org/</a:t>
            </a:r>
            <a:r>
              <a:rPr lang="de-CH" dirty="0" err="1" smtClean="0"/>
              <a:t>learning</a:t>
            </a:r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76864" cy="479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4793" y="64695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 smtClean="0"/>
              <a:t>processing.org/</a:t>
            </a:r>
            <a:r>
              <a:rPr lang="de-CH" b="1" dirty="0" err="1" smtClean="0"/>
              <a:t>learning</a:t>
            </a:r>
            <a:r>
              <a:rPr lang="de-CH" b="1" dirty="0" smtClean="0"/>
              <a:t>/3d/cubicgrid.html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xmlns="" val="3188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Beispiel: </a:t>
            </a:r>
            <a:br>
              <a:rPr lang="de-CH" dirty="0"/>
            </a:br>
            <a:r>
              <a:rPr lang="de-CH" dirty="0"/>
              <a:t>«Blue </a:t>
            </a:r>
            <a:r>
              <a:rPr lang="de-CH" dirty="0" err="1"/>
              <a:t>Purple</a:t>
            </a:r>
            <a:r>
              <a:rPr lang="de-CH" dirty="0"/>
              <a:t> Circle </a:t>
            </a:r>
            <a:r>
              <a:rPr lang="de-CH" dirty="0" err="1"/>
              <a:t>pattern</a:t>
            </a:r>
            <a:r>
              <a:rPr lang="de-CH" dirty="0"/>
              <a:t>»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de-CH" dirty="0" err="1"/>
              <a:t>int</a:t>
            </a:r>
            <a:r>
              <a:rPr lang="de-CH" dirty="0"/>
              <a:t> </a:t>
            </a:r>
            <a:r>
              <a:rPr lang="de-CH" dirty="0" err="1"/>
              <a:t>distance</a:t>
            </a:r>
            <a:r>
              <a:rPr lang="de-CH" dirty="0"/>
              <a:t> = 30;</a:t>
            </a:r>
          </a:p>
          <a:p>
            <a:pPr marL="118872" indent="0">
              <a:buNone/>
            </a:pPr>
            <a:r>
              <a:rPr lang="de-CH" b="1" dirty="0" err="1"/>
              <a:t>size</a:t>
            </a:r>
            <a:r>
              <a:rPr lang="de-CH" dirty="0"/>
              <a:t>(500, 500);</a:t>
            </a:r>
          </a:p>
          <a:p>
            <a:pPr marL="118872" indent="0">
              <a:buNone/>
            </a:pPr>
            <a:r>
              <a:rPr lang="de-CH" b="1" dirty="0" err="1"/>
              <a:t>background</a:t>
            </a:r>
            <a:r>
              <a:rPr lang="de-CH" dirty="0"/>
              <a:t>(255, 255, 255);</a:t>
            </a:r>
          </a:p>
          <a:p>
            <a:pPr marL="118872" indent="0">
              <a:buNone/>
            </a:pPr>
            <a:r>
              <a:rPr lang="de-CH" dirty="0"/>
              <a:t> </a:t>
            </a:r>
          </a:p>
          <a:p>
            <a:pPr marL="118872" indent="0">
              <a:buNone/>
            </a:pP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int</a:t>
            </a:r>
            <a:r>
              <a:rPr lang="de-CH" dirty="0"/>
              <a:t> i=1; i&lt;=</a:t>
            </a:r>
            <a:r>
              <a:rPr lang="de-CH" dirty="0" err="1"/>
              <a:t>width</a:t>
            </a:r>
            <a:r>
              <a:rPr lang="de-CH" dirty="0"/>
              <a:t>; i</a:t>
            </a:r>
            <a:r>
              <a:rPr lang="de-CH" dirty="0" smtClean="0"/>
              <a:t>++) {</a:t>
            </a:r>
            <a:endParaRPr lang="de-CH" dirty="0"/>
          </a:p>
          <a:p>
            <a:pPr marL="118872" indent="0">
              <a:buNone/>
            </a:pPr>
            <a:r>
              <a:rPr lang="de-CH" dirty="0"/>
              <a:t>  </a:t>
            </a:r>
            <a:r>
              <a:rPr lang="de-CH" b="1" dirty="0" err="1"/>
              <a:t>noStroke</a:t>
            </a:r>
            <a:r>
              <a:rPr lang="de-CH" dirty="0"/>
              <a:t>();</a:t>
            </a:r>
          </a:p>
          <a:p>
            <a:pPr marL="118872" indent="0">
              <a:buNone/>
            </a:pPr>
            <a:r>
              <a:rPr lang="de-CH" b="1" dirty="0"/>
              <a:t>  </a:t>
            </a:r>
            <a:r>
              <a:rPr lang="de-CH" b="1" dirty="0" err="1"/>
              <a:t>ellipse</a:t>
            </a:r>
            <a:r>
              <a:rPr lang="de-CH" dirty="0"/>
              <a:t>(</a:t>
            </a:r>
            <a:r>
              <a:rPr lang="de-CH" dirty="0" err="1"/>
              <a:t>distance</a:t>
            </a:r>
            <a:r>
              <a:rPr lang="de-CH" dirty="0"/>
              <a:t>*i, i*</a:t>
            </a:r>
            <a:r>
              <a:rPr lang="de-CH" dirty="0" err="1"/>
              <a:t>distance</a:t>
            </a:r>
            <a:r>
              <a:rPr lang="de-CH" dirty="0"/>
              <a:t>, 10*i, 10*i);</a:t>
            </a:r>
          </a:p>
          <a:p>
            <a:pPr marL="118872" indent="0">
              <a:buNone/>
            </a:pPr>
            <a:r>
              <a:rPr lang="de-CH" dirty="0"/>
              <a:t>  </a:t>
            </a:r>
            <a:r>
              <a:rPr lang="de-CH" dirty="0" err="1"/>
              <a:t>for</a:t>
            </a:r>
            <a:r>
              <a:rPr lang="de-CH" dirty="0"/>
              <a:t> (</a:t>
            </a:r>
            <a:r>
              <a:rPr lang="de-CH" dirty="0" err="1"/>
              <a:t>int</a:t>
            </a:r>
            <a:r>
              <a:rPr lang="de-CH" dirty="0"/>
              <a:t> j=0; j&lt;=</a:t>
            </a:r>
            <a:r>
              <a:rPr lang="de-CH" dirty="0" err="1"/>
              <a:t>width</a:t>
            </a:r>
            <a:r>
              <a:rPr lang="de-CH" dirty="0"/>
              <a:t>; </a:t>
            </a:r>
            <a:r>
              <a:rPr lang="de-CH" dirty="0" err="1"/>
              <a:t>j++</a:t>
            </a:r>
            <a:r>
              <a:rPr lang="de-CH" dirty="0"/>
              <a:t>) {</a:t>
            </a:r>
          </a:p>
          <a:p>
            <a:pPr marL="118872" indent="0">
              <a:buNone/>
            </a:pPr>
            <a:r>
              <a:rPr lang="de-CH" b="1" dirty="0"/>
              <a:t>    </a:t>
            </a:r>
            <a:r>
              <a:rPr lang="de-CH" b="1" dirty="0" err="1"/>
              <a:t>fill</a:t>
            </a:r>
            <a:r>
              <a:rPr lang="de-CH" dirty="0"/>
              <a:t>(</a:t>
            </a:r>
            <a:r>
              <a:rPr lang="de-CH" b="1" dirty="0" err="1"/>
              <a:t>random</a:t>
            </a:r>
            <a:r>
              <a:rPr lang="de-CH" dirty="0"/>
              <a:t>(256), </a:t>
            </a:r>
            <a:r>
              <a:rPr lang="de-CH" b="1" dirty="0" err="1"/>
              <a:t>random</a:t>
            </a:r>
            <a:r>
              <a:rPr lang="de-CH" dirty="0"/>
              <a:t>(256), 255, 5*i);</a:t>
            </a:r>
          </a:p>
          <a:p>
            <a:pPr marL="118872" indent="0">
              <a:buNone/>
            </a:pPr>
            <a:r>
              <a:rPr lang="de-CH" dirty="0"/>
              <a:t>    </a:t>
            </a:r>
            <a:r>
              <a:rPr lang="de-CH" b="1" dirty="0" err="1"/>
              <a:t>ellipse</a:t>
            </a:r>
            <a:r>
              <a:rPr lang="de-CH" dirty="0"/>
              <a:t>((</a:t>
            </a:r>
            <a:r>
              <a:rPr lang="de-CH" dirty="0" err="1"/>
              <a:t>distance</a:t>
            </a:r>
            <a:r>
              <a:rPr lang="de-CH" dirty="0"/>
              <a:t>*i)-(i*i*j), i*</a:t>
            </a:r>
            <a:r>
              <a:rPr lang="de-CH" dirty="0" err="1"/>
              <a:t>distance</a:t>
            </a:r>
            <a:r>
              <a:rPr lang="de-CH" dirty="0"/>
              <a:t>, i*10, i*10);</a:t>
            </a:r>
          </a:p>
          <a:p>
            <a:pPr marL="118872" indent="0">
              <a:buNone/>
            </a:pPr>
            <a:r>
              <a:rPr lang="de-CH" dirty="0"/>
              <a:t>    </a:t>
            </a:r>
            <a:r>
              <a:rPr lang="de-CH" b="1" dirty="0" err="1"/>
              <a:t>ellipse</a:t>
            </a:r>
            <a:r>
              <a:rPr lang="de-CH" dirty="0"/>
              <a:t>(i*</a:t>
            </a:r>
            <a:r>
              <a:rPr lang="de-CH" dirty="0" err="1"/>
              <a:t>distance</a:t>
            </a:r>
            <a:r>
              <a:rPr lang="de-CH" dirty="0"/>
              <a:t>, (</a:t>
            </a:r>
            <a:r>
              <a:rPr lang="de-CH" dirty="0" err="1"/>
              <a:t>distance</a:t>
            </a:r>
            <a:r>
              <a:rPr lang="de-CH" dirty="0"/>
              <a:t>*i)-(i*i*j), 10*i, 10*i);</a:t>
            </a:r>
          </a:p>
          <a:p>
            <a:pPr marL="118872" indent="0">
              <a:buNone/>
            </a:pPr>
            <a:r>
              <a:rPr lang="de-CH" dirty="0"/>
              <a:t>  }</a:t>
            </a:r>
          </a:p>
          <a:p>
            <a:pPr marL="118872" indent="0">
              <a:buNone/>
            </a:pPr>
            <a:r>
              <a:rPr lang="de-CH" dirty="0"/>
              <a:t>} </a:t>
            </a:r>
          </a:p>
        </p:txBody>
      </p:sp>
      <p:sp>
        <p:nvSpPr>
          <p:cNvPr id="21" name="Rechteck 20"/>
          <p:cNvSpPr/>
          <p:nvPr/>
        </p:nvSpPr>
        <p:spPr>
          <a:xfrm>
            <a:off x="5724128" y="6021288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CH" sz="2400" b="1" dirty="0" smtClean="0"/>
              <a:t>openprocessing.org/</a:t>
            </a:r>
            <a:br>
              <a:rPr lang="de-CH" sz="2400" b="1" dirty="0" smtClean="0"/>
            </a:br>
            <a:r>
              <a:rPr lang="de-CH" sz="2400" b="1" dirty="0" err="1" smtClean="0"/>
              <a:t>visuals</a:t>
            </a:r>
            <a:r>
              <a:rPr lang="de-CH" sz="2400" b="1" dirty="0"/>
              <a:t>/?</a:t>
            </a:r>
            <a:r>
              <a:rPr lang="de-CH" sz="2400" b="1" dirty="0" err="1"/>
              <a:t>visualID</a:t>
            </a:r>
            <a:r>
              <a:rPr lang="de-CH" sz="2400" b="1" dirty="0"/>
              <a:t>=37337</a:t>
            </a:r>
          </a:p>
        </p:txBody>
      </p:sp>
    </p:spTree>
    <p:extLst>
      <p:ext uri="{BB962C8B-B14F-4D97-AF65-F5344CB8AC3E}">
        <p14:creationId xmlns:p14="http://schemas.microsoft.com/office/powerpoint/2010/main" xmlns="" val="13213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 smtClean="0"/>
              <a:t>Eclipse</a:t>
            </a:r>
            <a:r>
              <a:rPr lang="de-CH" dirty="0" smtClean="0"/>
              <a:t> Projekt für Processing </a:t>
            </a:r>
            <a:br>
              <a:rPr lang="de-CH" dirty="0" smtClean="0"/>
            </a:br>
            <a:r>
              <a:rPr lang="de-CH" dirty="0" smtClean="0"/>
              <a:t>mit Skript und Aufgaben</a:t>
            </a:r>
            <a:endParaRPr lang="de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6912768" cy="511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7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Koordinatensystem</a:t>
            </a:r>
            <a:endParaRPr lang="de-CH" dirty="0"/>
          </a:p>
        </p:txBody>
      </p:sp>
      <p:pic>
        <p:nvPicPr>
          <p:cNvPr id="5" name="Picture 2" descr="C:\workspace\processing\src\reichert\_01_koordinaten_farben_formen\images\koordinaten-syste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3" t="4389" r="720" b="2142"/>
          <a:stretch/>
        </p:blipFill>
        <p:spPr bwMode="auto">
          <a:xfrm>
            <a:off x="539552" y="1758504"/>
            <a:ext cx="7920880" cy="27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von processing.org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592816" y="4941168"/>
            <a:ext cx="70035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de-CH" b="1" dirty="0" err="1"/>
              <a:t>size</a:t>
            </a:r>
            <a:r>
              <a:rPr lang="de-CH" dirty="0"/>
              <a:t>(500, 500</a:t>
            </a:r>
            <a:r>
              <a:rPr lang="de-CH" dirty="0" smtClean="0"/>
              <a:t>); // Breite, Höhe definieren</a:t>
            </a:r>
          </a:p>
          <a:p>
            <a:pPr marL="118872" indent="0">
              <a:buNone/>
            </a:pPr>
            <a:r>
              <a:rPr lang="de-CH" b="1" dirty="0" err="1" smtClean="0"/>
              <a:t>line</a:t>
            </a:r>
            <a:r>
              <a:rPr lang="de-CH" dirty="0" smtClean="0"/>
              <a:t>(0, 0, </a:t>
            </a:r>
            <a:r>
              <a:rPr lang="de-CH" b="1" dirty="0" err="1" smtClean="0"/>
              <a:t>width</a:t>
            </a:r>
            <a:r>
              <a:rPr lang="de-CH" dirty="0" smtClean="0"/>
              <a:t>, </a:t>
            </a:r>
            <a:r>
              <a:rPr lang="de-CH" b="1" dirty="0" err="1" smtClean="0"/>
              <a:t>height</a:t>
            </a:r>
            <a:r>
              <a:rPr lang="de-CH" dirty="0" smtClean="0"/>
              <a:t>); // Diagonale von links oben nach rechts unten</a:t>
            </a:r>
          </a:p>
          <a:p>
            <a:pPr marL="118872" indent="0">
              <a:buNone/>
            </a:pPr>
            <a:r>
              <a:rPr lang="de-CH" dirty="0" smtClean="0"/>
              <a:t>// </a:t>
            </a:r>
            <a:r>
              <a:rPr lang="de-CH" dirty="0" err="1" smtClean="0"/>
              <a:t>width</a:t>
            </a:r>
            <a:r>
              <a:rPr lang="de-CH" dirty="0" smtClean="0"/>
              <a:t> enthält aktuelle Breite des Programmfensters,</a:t>
            </a:r>
          </a:p>
          <a:p>
            <a:pPr marL="118872" indent="0">
              <a:buNone/>
            </a:pPr>
            <a:r>
              <a:rPr lang="de-CH" dirty="0" smtClean="0"/>
              <a:t>// </a:t>
            </a:r>
            <a:r>
              <a:rPr lang="de-CH" dirty="0" err="1" smtClean="0"/>
              <a:t>height</a:t>
            </a:r>
            <a:r>
              <a:rPr lang="de-CH" dirty="0" smtClean="0"/>
              <a:t> aktuell Höhe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30757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Farben: Mischung aus </a:t>
            </a:r>
            <a:br>
              <a:rPr lang="de-CH" dirty="0" smtClean="0"/>
            </a:br>
            <a:r>
              <a:rPr lang="de-CH" dirty="0" smtClean="0"/>
              <a:t>Rot-, Grün-, Blauanteilen</a:t>
            </a:r>
            <a:endParaRPr lang="de-CH" dirty="0"/>
          </a:p>
        </p:txBody>
      </p:sp>
      <p:pic>
        <p:nvPicPr>
          <p:cNvPr id="2050" name="Picture 2" descr="http://processing.org/learning/color/imgs/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327401" y="1700808"/>
            <a:ext cx="3609963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18872"/>
            <a:endParaRPr lang="de-CH" dirty="0" smtClean="0"/>
          </a:p>
          <a:p>
            <a:pPr marL="118872"/>
            <a:r>
              <a:rPr lang="de-CH" dirty="0" smtClean="0"/>
              <a:t>// </a:t>
            </a:r>
            <a:r>
              <a:rPr lang="de-CH" dirty="0" err="1" smtClean="0"/>
              <a:t>Hintergrundsfarbe</a:t>
            </a:r>
            <a:endParaRPr lang="de-CH" dirty="0" smtClean="0"/>
          </a:p>
          <a:p>
            <a:pPr marL="118872"/>
            <a:r>
              <a:rPr lang="de-CH" b="1" dirty="0" err="1" smtClean="0"/>
              <a:t>background</a:t>
            </a:r>
            <a:r>
              <a:rPr lang="de-CH" dirty="0" smtClean="0"/>
              <a:t>(255,0,0</a:t>
            </a:r>
            <a:r>
              <a:rPr lang="de-CH" dirty="0"/>
              <a:t>); // 100% </a:t>
            </a:r>
            <a:r>
              <a:rPr lang="de-CH" dirty="0" smtClean="0"/>
              <a:t>rot</a:t>
            </a:r>
            <a:endParaRPr lang="de-CH" dirty="0"/>
          </a:p>
          <a:p>
            <a:pPr marL="118872" indent="0">
              <a:buNone/>
            </a:pPr>
            <a:r>
              <a:rPr lang="de-CH" b="1" dirty="0" err="1"/>
              <a:t>background</a:t>
            </a:r>
            <a:r>
              <a:rPr lang="de-CH" dirty="0"/>
              <a:t>(0,255,0); // 100% grün</a:t>
            </a:r>
          </a:p>
          <a:p>
            <a:pPr marL="118872"/>
            <a:r>
              <a:rPr lang="de-CH" b="1" dirty="0" err="1" smtClean="0"/>
              <a:t>background</a:t>
            </a:r>
            <a:r>
              <a:rPr lang="de-CH" dirty="0" smtClean="0"/>
              <a:t>(0,0,255); </a:t>
            </a:r>
            <a:r>
              <a:rPr lang="de-CH" dirty="0"/>
              <a:t>// 100% </a:t>
            </a:r>
            <a:r>
              <a:rPr lang="de-CH" dirty="0" smtClean="0"/>
              <a:t>blau</a:t>
            </a:r>
          </a:p>
          <a:p>
            <a:pPr marL="118872"/>
            <a:endParaRPr lang="de-CH" dirty="0" smtClean="0"/>
          </a:p>
          <a:p>
            <a:pPr marL="118872"/>
            <a:r>
              <a:rPr lang="de-CH" dirty="0" smtClean="0"/>
              <a:t>// Rahmenfarbe</a:t>
            </a:r>
            <a:endParaRPr lang="de-CH" dirty="0"/>
          </a:p>
          <a:p>
            <a:pPr marL="118872"/>
            <a:r>
              <a:rPr lang="de-CH" b="1" dirty="0" err="1" smtClean="0"/>
              <a:t>stroke</a:t>
            </a:r>
            <a:r>
              <a:rPr lang="de-CH" dirty="0" smtClean="0"/>
              <a:t>(255,255,255); // weiss</a:t>
            </a:r>
          </a:p>
          <a:p>
            <a:pPr marL="118872"/>
            <a:r>
              <a:rPr lang="de-CH" b="1" dirty="0" err="1" smtClean="0"/>
              <a:t>noStroke</a:t>
            </a:r>
            <a:r>
              <a:rPr lang="de-CH" dirty="0" smtClean="0"/>
              <a:t>(); // keine Rahmenfarbe</a:t>
            </a:r>
          </a:p>
          <a:p>
            <a:pPr marL="118872"/>
            <a:endParaRPr lang="de-CH" dirty="0"/>
          </a:p>
          <a:p>
            <a:pPr marL="118872"/>
            <a:r>
              <a:rPr lang="de-CH" dirty="0" smtClean="0"/>
              <a:t>// Füllfarbe</a:t>
            </a:r>
          </a:p>
          <a:p>
            <a:pPr marL="118872"/>
            <a:r>
              <a:rPr lang="de-CH" b="1" dirty="0" err="1" smtClean="0"/>
              <a:t>fill</a:t>
            </a:r>
            <a:r>
              <a:rPr lang="de-CH" dirty="0" smtClean="0"/>
              <a:t>(255,255,0); // gelb</a:t>
            </a:r>
          </a:p>
          <a:p>
            <a:pPr marL="118872"/>
            <a:r>
              <a:rPr lang="de-CH" b="1" dirty="0" err="1" smtClean="0"/>
              <a:t>fill</a:t>
            </a:r>
            <a:r>
              <a:rPr lang="de-CH" dirty="0" smtClean="0"/>
              <a:t>(255,255,0,128); </a:t>
            </a:r>
          </a:p>
          <a:p>
            <a:pPr marL="118872"/>
            <a:r>
              <a:rPr lang="de-CH" dirty="0" smtClean="0"/>
              <a:t>// gelb, halbtransparent</a:t>
            </a:r>
          </a:p>
          <a:p>
            <a:pPr marL="118872"/>
            <a:r>
              <a:rPr lang="de-CH" b="1" dirty="0" err="1" smtClean="0"/>
              <a:t>noFill</a:t>
            </a:r>
            <a:r>
              <a:rPr lang="de-CH" dirty="0" smtClean="0"/>
              <a:t>(); // keine Füllfarbe</a:t>
            </a:r>
            <a:endParaRPr lang="de-CH" dirty="0"/>
          </a:p>
          <a:p>
            <a:pPr marL="118872" indent="0">
              <a:buNone/>
            </a:pPr>
            <a:endParaRPr lang="de-CH" dirty="0" smtClean="0"/>
          </a:p>
        </p:txBody>
      </p:sp>
      <p:sp>
        <p:nvSpPr>
          <p:cNvPr id="5" name="Rechteck 4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18783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Formen: Punkte, Linien, Rechtecke</a:t>
            </a:r>
            <a:endParaRPr lang="de-CH" dirty="0"/>
          </a:p>
        </p:txBody>
      </p:sp>
      <p:pic>
        <p:nvPicPr>
          <p:cNvPr id="5124" name="Picture 4" descr="http://processing.org/learning/drawing/imgs/1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1046"/>
            <a:ext cx="41719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rocessing.org/learning/drawing/imgs/1.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81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rocessing.org/learning/drawing/imgs/1.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2015"/>
            <a:ext cx="49434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5339011" y="4653136"/>
            <a:ext cx="2581095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8872"/>
            <a:endParaRPr lang="de-CH" dirty="0" smtClean="0"/>
          </a:p>
          <a:p>
            <a:pPr marL="118872"/>
            <a:r>
              <a:rPr lang="de-CH" dirty="0" err="1" smtClean="0"/>
              <a:t>point</a:t>
            </a:r>
            <a:r>
              <a:rPr lang="de-CH" dirty="0" smtClean="0"/>
              <a:t>(4,5);</a:t>
            </a:r>
          </a:p>
          <a:p>
            <a:pPr marL="118872"/>
            <a:r>
              <a:rPr lang="de-CH" dirty="0" err="1" smtClean="0"/>
              <a:t>line</a:t>
            </a:r>
            <a:r>
              <a:rPr lang="de-CH" dirty="0" smtClean="0"/>
              <a:t>(1,3,8,3);</a:t>
            </a:r>
          </a:p>
          <a:p>
            <a:pPr marL="118872"/>
            <a:r>
              <a:rPr lang="de-CH" dirty="0" err="1" smtClean="0"/>
              <a:t>rect</a:t>
            </a:r>
            <a:r>
              <a:rPr lang="de-CH" dirty="0" smtClean="0"/>
              <a:t>(2,3,5,4);</a:t>
            </a:r>
          </a:p>
          <a:p>
            <a:pPr marL="118872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xmlns="" val="23240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Beispiel: Punkte im Gitter setzen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60440" cy="489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491880" y="3140968"/>
            <a:ext cx="544905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18872"/>
            <a:endParaRPr lang="de-CH" dirty="0" smtClean="0"/>
          </a:p>
          <a:p>
            <a:pPr marL="118872"/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int</a:t>
            </a:r>
            <a:r>
              <a:rPr lang="de-CH" dirty="0"/>
              <a:t> x = ABSTAND; x &lt; BREITE; x = x + ABSTAND) {</a:t>
            </a:r>
          </a:p>
          <a:p>
            <a:pPr marL="118872"/>
            <a:r>
              <a:rPr lang="de-CH" dirty="0" smtClean="0"/>
              <a:t> 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int</a:t>
            </a:r>
            <a:r>
              <a:rPr lang="de-CH" dirty="0"/>
              <a:t> y = ABSTAND; y &lt; HOEHE; y = y + ABSTAND) {</a:t>
            </a:r>
          </a:p>
          <a:p>
            <a:pPr marL="118872"/>
            <a:r>
              <a:rPr lang="de-CH" dirty="0" smtClean="0"/>
              <a:t>    </a:t>
            </a:r>
            <a:r>
              <a:rPr lang="de-CH" b="1" dirty="0" err="1" smtClean="0"/>
              <a:t>stroke</a:t>
            </a:r>
            <a:r>
              <a:rPr lang="de-CH" dirty="0" smtClean="0"/>
              <a:t>(0</a:t>
            </a:r>
            <a:r>
              <a:rPr lang="de-CH" dirty="0"/>
              <a:t>, x, y</a:t>
            </a:r>
            <a:r>
              <a:rPr lang="de-CH" dirty="0" smtClean="0"/>
              <a:t>); // Grün-Blau-Mischung </a:t>
            </a:r>
            <a:endParaRPr lang="de-CH" dirty="0"/>
          </a:p>
          <a:p>
            <a:pPr marL="118872"/>
            <a:r>
              <a:rPr lang="de-CH" dirty="0" smtClean="0"/>
              <a:t>    </a:t>
            </a:r>
            <a:r>
              <a:rPr lang="de-CH" b="1" dirty="0" err="1" smtClean="0"/>
              <a:t>point</a:t>
            </a:r>
            <a:r>
              <a:rPr lang="de-CH" dirty="0" smtClean="0"/>
              <a:t>(x</a:t>
            </a:r>
            <a:r>
              <a:rPr lang="de-CH" dirty="0"/>
              <a:t>, y);</a:t>
            </a:r>
          </a:p>
          <a:p>
            <a:pPr marL="118872"/>
            <a:r>
              <a:rPr lang="de-CH" dirty="0" smtClean="0"/>
              <a:t>  }</a:t>
            </a:r>
            <a:endParaRPr lang="de-CH" dirty="0"/>
          </a:p>
          <a:p>
            <a:pPr marL="118872"/>
            <a:r>
              <a:rPr lang="de-CH" dirty="0" smtClean="0"/>
              <a:t>}</a:t>
            </a:r>
          </a:p>
          <a:p>
            <a:pPr marL="118872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8477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Bildbearbeitung: Pixel für Pixel</a:t>
            </a:r>
            <a:endParaRPr lang="de-CH" dirty="0"/>
          </a:p>
        </p:txBody>
      </p:sp>
      <p:pic>
        <p:nvPicPr>
          <p:cNvPr id="2050" name="Picture 2" descr="D:\daten\raimond\Dropbox\aksa\programmierprojekte\processing\src\reichert\_02_bildbearbeitung\images\pixelarr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6" t="5251" r="4167"/>
          <a:stretch/>
        </p:blipFill>
        <p:spPr bwMode="auto">
          <a:xfrm>
            <a:off x="467544" y="1628800"/>
            <a:ext cx="847227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708488" y="6462489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CH" dirty="0" smtClean="0"/>
              <a:t>Bild </a:t>
            </a:r>
            <a:r>
              <a:rPr lang="de-CH" smtClean="0"/>
              <a:t>von processing.org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8930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740</Words>
  <Application>Microsoft Office PowerPoint</Application>
  <PresentationFormat>Bildschirmpräsentation (4:3)</PresentationFormat>
  <Paragraphs>163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Modul</vt:lpstr>
      <vt:lpstr>Grafikprogrammierung mit Processing</vt:lpstr>
      <vt:lpstr>Beispiel:  «Blue Purple Circle pattern»</vt:lpstr>
      <vt:lpstr>Beispiel:  «Blue Purple Circle pattern»</vt:lpstr>
      <vt:lpstr>Eclipse Projekt für Processing  mit Skript und Aufgaben</vt:lpstr>
      <vt:lpstr>Koordinatensystem</vt:lpstr>
      <vt:lpstr>Farben: Mischung aus  Rot-, Grün-, Blauanteilen</vt:lpstr>
      <vt:lpstr>Formen: Punkte, Linien, Rechtecke</vt:lpstr>
      <vt:lpstr>Beispiel: Punkte im Gitter setzen</vt:lpstr>
      <vt:lpstr>Bildbearbeitung: Pixel für Pixel</vt:lpstr>
      <vt:lpstr>Bildbearbeitung: Pixel für Pixel</vt:lpstr>
      <vt:lpstr>Bildbearbeitung: Pixel für Pixel</vt:lpstr>
      <vt:lpstr>Bildbearbeitung: Pixel für Pixel</vt:lpstr>
      <vt:lpstr>Bildbearbeitung: Pixel für Pixel</vt:lpstr>
      <vt:lpstr>Bildbearbeitung: Pixel für Pixel</vt:lpstr>
      <vt:lpstr>Bildbearbeitung: Pixel für Pixel</vt:lpstr>
      <vt:lpstr>Bildbearbeitung: Farbe eines Pixels</vt:lpstr>
      <vt:lpstr>Bildbearbeitung: Farbe eines Pixels</vt:lpstr>
      <vt:lpstr>Bildbearbeitung: Farbe eines Pixels</vt:lpstr>
      <vt:lpstr>Bildbearbeitung: Farbe eines Pixels</vt:lpstr>
      <vt:lpstr>Bildbearbeitung: Farbe eines Pixels</vt:lpstr>
      <vt:lpstr>Bildbearbeitung: Farbveränderung</vt:lpstr>
      <vt:lpstr>Bildbearbeitung: Strukturveränderung</vt:lpstr>
      <vt:lpstr>Bildbearbeitung: Strukturveränderung</vt:lpstr>
      <vt:lpstr>Interaktionen mit der Maus</vt:lpstr>
      <vt:lpstr>Und vieles, vieles mehr:  processing.org/learning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rarenivo</dc:creator>
  <cp:lastModifiedBy>vmware</cp:lastModifiedBy>
  <cp:revision>26</cp:revision>
  <dcterms:created xsi:type="dcterms:W3CDTF">2011-09-14T19:36:11Z</dcterms:created>
  <dcterms:modified xsi:type="dcterms:W3CDTF">2012-01-13T11:11:56Z</dcterms:modified>
</cp:coreProperties>
</file>