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99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9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65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3939D-D70A-4F9D-B732-969ED1320050}" type="datetimeFigureOut">
              <a:rPr lang="de-DE" smtClean="0"/>
              <a:t>18.12.2025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56696-639C-4542-9999-C12414E590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931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3939D-D70A-4F9D-B732-969ED1320050}" type="datetimeFigureOut">
              <a:rPr lang="de-DE" smtClean="0"/>
              <a:t>18.12.2025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56696-639C-4542-9999-C12414E590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3711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3939D-D70A-4F9D-B732-969ED1320050}" type="datetimeFigureOut">
              <a:rPr lang="de-DE" smtClean="0"/>
              <a:t>18.12.2025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56696-639C-4542-9999-C12414E590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1184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3939D-D70A-4F9D-B732-969ED1320050}" type="datetimeFigureOut">
              <a:rPr lang="de-DE" smtClean="0"/>
              <a:t>18.12.2025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56696-639C-4542-9999-C12414E590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8069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3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8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3939D-D70A-4F9D-B732-969ED1320050}" type="datetimeFigureOut">
              <a:rPr lang="de-DE" smtClean="0"/>
              <a:t>18.12.2025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56696-639C-4542-9999-C12414E590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13257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3939D-D70A-4F9D-B732-969ED1320050}" type="datetimeFigureOut">
              <a:rPr lang="de-DE" smtClean="0"/>
              <a:t>18.12.2025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56696-639C-4542-9999-C12414E590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6806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3939D-D70A-4F9D-B732-969ED1320050}" type="datetimeFigureOut">
              <a:rPr lang="de-DE" smtClean="0"/>
              <a:t>18.12.2025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56696-639C-4542-9999-C12414E590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0539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3939D-D70A-4F9D-B732-969ED1320050}" type="datetimeFigureOut">
              <a:rPr lang="de-DE" smtClean="0"/>
              <a:t>18.12.2025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56696-639C-4542-9999-C12414E590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8750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3939D-D70A-4F9D-B732-969ED1320050}" type="datetimeFigureOut">
              <a:rPr lang="de-DE" smtClean="0"/>
              <a:t>18.12.2025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56696-639C-4542-9999-C12414E590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8927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3939D-D70A-4F9D-B732-969ED1320050}" type="datetimeFigureOut">
              <a:rPr lang="de-DE" smtClean="0"/>
              <a:t>18.12.2025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56696-639C-4542-9999-C12414E590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0186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30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3939D-D70A-4F9D-B732-969ED1320050}" type="datetimeFigureOut">
              <a:rPr lang="de-DE" smtClean="0"/>
              <a:t>18.12.2025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56696-639C-4542-9999-C12414E590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151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3D3939D-D70A-4F9D-B732-969ED1320050}" type="datetimeFigureOut">
              <a:rPr lang="de-DE" smtClean="0"/>
              <a:t>18.12.2025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3856696-639C-4542-9999-C12414E590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0122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feld 14">
            <a:extLst>
              <a:ext uri="{FF2B5EF4-FFF2-40B4-BE49-F238E27FC236}">
                <a16:creationId xmlns:a16="http://schemas.microsoft.com/office/drawing/2014/main" id="{8858E82B-C75E-BD05-960C-9FB7F3783BF9}"/>
              </a:ext>
            </a:extLst>
          </p:cNvPr>
          <p:cNvSpPr txBox="1"/>
          <p:nvPr/>
        </p:nvSpPr>
        <p:spPr>
          <a:xfrm>
            <a:off x="7494495" y="6608034"/>
            <a:ext cx="165847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ERSTELLT MIT musely.ai</a:t>
            </a:r>
          </a:p>
        </p:txBody>
      </p:sp>
      <p:pic>
        <p:nvPicPr>
          <p:cNvPr id="34" name="Grafik 33">
            <a:extLst>
              <a:ext uri="{FF2B5EF4-FFF2-40B4-BE49-F238E27FC236}">
                <a16:creationId xmlns:a16="http://schemas.microsoft.com/office/drawing/2014/main" id="{B73C15D7-C1F9-D3DE-FA21-03ACD2334D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7971" y="142453"/>
            <a:ext cx="3314029" cy="3284539"/>
          </a:xfrm>
          <a:prstGeom prst="rect">
            <a:avLst/>
          </a:prstGeom>
        </p:spPr>
      </p:pic>
      <p:pic>
        <p:nvPicPr>
          <p:cNvPr id="38" name="Grafik 37">
            <a:extLst>
              <a:ext uri="{FF2B5EF4-FFF2-40B4-BE49-F238E27FC236}">
                <a16:creationId xmlns:a16="http://schemas.microsoft.com/office/drawing/2014/main" id="{D78774F9-4771-CEDF-3152-545624FCA9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9281" y="144494"/>
            <a:ext cx="3314029" cy="3284506"/>
          </a:xfrm>
          <a:prstGeom prst="rect">
            <a:avLst/>
          </a:prstGeom>
        </p:spPr>
      </p:pic>
      <p:pic>
        <p:nvPicPr>
          <p:cNvPr id="40" name="Grafik 39">
            <a:extLst>
              <a:ext uri="{FF2B5EF4-FFF2-40B4-BE49-F238E27FC236}">
                <a16:creationId xmlns:a16="http://schemas.microsoft.com/office/drawing/2014/main" id="{E523074F-8919-965E-2306-2D0D2AE48D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485" y="3566199"/>
            <a:ext cx="3320234" cy="3164945"/>
          </a:xfrm>
          <a:prstGeom prst="rect">
            <a:avLst/>
          </a:prstGeom>
        </p:spPr>
      </p:pic>
      <p:pic>
        <p:nvPicPr>
          <p:cNvPr id="42" name="Grafik 41">
            <a:extLst>
              <a:ext uri="{FF2B5EF4-FFF2-40B4-BE49-F238E27FC236}">
                <a16:creationId xmlns:a16="http://schemas.microsoft.com/office/drawing/2014/main" id="{5025E996-54A7-AE99-5E09-A8637216C9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12745" y="3566199"/>
            <a:ext cx="3150565" cy="3003374"/>
          </a:xfrm>
          <a:prstGeom prst="rect">
            <a:avLst/>
          </a:prstGeom>
        </p:spPr>
      </p:pic>
      <p:sp>
        <p:nvSpPr>
          <p:cNvPr id="16" name="Denkblase: wolkenförmig 15">
            <a:extLst>
              <a:ext uri="{FF2B5EF4-FFF2-40B4-BE49-F238E27FC236}">
                <a16:creationId xmlns:a16="http://schemas.microsoft.com/office/drawing/2014/main" id="{CCFBF56D-6C3A-C625-3EAA-8B3D4A7F7DAF}"/>
              </a:ext>
            </a:extLst>
          </p:cNvPr>
          <p:cNvSpPr/>
          <p:nvPr/>
        </p:nvSpPr>
        <p:spPr>
          <a:xfrm rot="247287">
            <a:off x="303435" y="1780987"/>
            <a:ext cx="1847012" cy="1259664"/>
          </a:xfrm>
          <a:prstGeom prst="cloudCallout">
            <a:avLst>
              <a:gd name="adj1" fmla="val 56788"/>
              <a:gd name="adj2" fmla="val -98485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050" dirty="0">
                <a:latin typeface="Arial" panose="020B0604020202020204" pitchFamily="34" charset="0"/>
                <a:cs typeface="Arial" panose="020B0604020202020204" pitchFamily="34" charset="0"/>
              </a:rPr>
              <a:t>Sobald es um saubere Datenbank-schemata geht, schalten alle ab.</a:t>
            </a:r>
          </a:p>
        </p:txBody>
      </p:sp>
      <p:sp>
        <p:nvSpPr>
          <p:cNvPr id="43" name="Denkblase: wolkenförmig 42">
            <a:extLst>
              <a:ext uri="{FF2B5EF4-FFF2-40B4-BE49-F238E27FC236}">
                <a16:creationId xmlns:a16="http://schemas.microsoft.com/office/drawing/2014/main" id="{4A8F6263-0711-AB41-791B-E96EB0E7A2C1}"/>
              </a:ext>
            </a:extLst>
          </p:cNvPr>
          <p:cNvSpPr/>
          <p:nvPr/>
        </p:nvSpPr>
        <p:spPr>
          <a:xfrm rot="247287">
            <a:off x="134953" y="86537"/>
            <a:ext cx="1656731" cy="1253932"/>
          </a:xfrm>
          <a:prstGeom prst="cloudCallout">
            <a:avLst>
              <a:gd name="adj1" fmla="val 75485"/>
              <a:gd name="adj2" fmla="val -3825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05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Dritter Kurstag Datenbanken – und wieder das gleiche Spiel.</a:t>
            </a:r>
            <a:endParaRPr lang="de-DE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Sprechblase: rechteckig mit abgerundeten Ecken 29">
            <a:extLst>
              <a:ext uri="{FF2B5EF4-FFF2-40B4-BE49-F238E27FC236}">
                <a16:creationId xmlns:a16="http://schemas.microsoft.com/office/drawing/2014/main" id="{75EFFA93-CF0F-9590-F556-538E8A08E349}"/>
              </a:ext>
            </a:extLst>
          </p:cNvPr>
          <p:cNvSpPr>
            <a:spLocks/>
          </p:cNvSpPr>
          <p:nvPr/>
        </p:nvSpPr>
        <p:spPr>
          <a:xfrm>
            <a:off x="4712086" y="142453"/>
            <a:ext cx="1565040" cy="728135"/>
          </a:xfrm>
          <a:prstGeom prst="wedgeRoundRectCallout">
            <a:avLst>
              <a:gd name="adj1" fmla="val 38439"/>
              <a:gd name="adj2" fmla="val 63135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05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Normalisierung, Entwurfsmethoden – alles ‚uninteressant‘.</a:t>
            </a:r>
          </a:p>
        </p:txBody>
      </p:sp>
      <p:sp>
        <p:nvSpPr>
          <p:cNvPr id="6" name="Sprechblase: rechteckig mit abgerundeten Ecken 5">
            <a:extLst>
              <a:ext uri="{FF2B5EF4-FFF2-40B4-BE49-F238E27FC236}">
                <a16:creationId xmlns:a16="http://schemas.microsoft.com/office/drawing/2014/main" id="{31A09B00-7805-DFAC-FDA9-FB0B2D301586}"/>
              </a:ext>
            </a:extLst>
          </p:cNvPr>
          <p:cNvSpPr>
            <a:spLocks/>
          </p:cNvSpPr>
          <p:nvPr/>
        </p:nvSpPr>
        <p:spPr>
          <a:xfrm>
            <a:off x="4270262" y="1464035"/>
            <a:ext cx="1478979" cy="1089845"/>
          </a:xfrm>
          <a:prstGeom prst="wedgeRoundRectCallout">
            <a:avLst>
              <a:gd name="adj1" fmla="val 79997"/>
              <a:gd name="adj2" fmla="val -63461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05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Statt Daten in Beziehungen zu strukturieren, landet alles in einer einzigen Tabelle!</a:t>
            </a:r>
            <a:endParaRPr lang="de-DE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Sprechblase: rechteckig mit abgerundeten Ecken 30">
            <a:extLst>
              <a:ext uri="{FF2B5EF4-FFF2-40B4-BE49-F238E27FC236}">
                <a16:creationId xmlns:a16="http://schemas.microsoft.com/office/drawing/2014/main" id="{F6F39D6C-EC76-1751-EEBA-029C6B9AE8A8}"/>
              </a:ext>
            </a:extLst>
          </p:cNvPr>
          <p:cNvSpPr>
            <a:spLocks/>
          </p:cNvSpPr>
          <p:nvPr/>
        </p:nvSpPr>
        <p:spPr>
          <a:xfrm>
            <a:off x="7146539" y="248205"/>
            <a:ext cx="1478979" cy="465298"/>
          </a:xfrm>
          <a:prstGeom prst="wedgeRoundRectCallout">
            <a:avLst>
              <a:gd name="adj1" fmla="val -9471"/>
              <a:gd name="adj2" fmla="val 84566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050">
                <a:latin typeface="Arial" panose="020B0604020202020204" pitchFamily="34" charset="0"/>
                <a:cs typeface="Arial" panose="020B0604020202020204" pitchFamily="34" charset="0"/>
              </a:rPr>
              <a:t>Bei </a:t>
            </a:r>
            <a:r>
              <a:rPr lang="de-DE" sz="1050" dirty="0">
                <a:latin typeface="Arial" panose="020B0604020202020204" pitchFamily="34" charset="0"/>
                <a:cs typeface="Arial" panose="020B0604020202020204" pitchFamily="34" charset="0"/>
              </a:rPr>
              <a:t>mir sieht es kaum besser aus …</a:t>
            </a:r>
          </a:p>
        </p:txBody>
      </p:sp>
      <p:sp>
        <p:nvSpPr>
          <p:cNvPr id="32" name="Sprechblase: rechteckig mit abgerundeten Ecken 31">
            <a:extLst>
              <a:ext uri="{FF2B5EF4-FFF2-40B4-BE49-F238E27FC236}">
                <a16:creationId xmlns:a16="http://schemas.microsoft.com/office/drawing/2014/main" id="{6FD15C49-A444-B533-0080-2BBF261E3644}"/>
              </a:ext>
            </a:extLst>
          </p:cNvPr>
          <p:cNvSpPr/>
          <p:nvPr/>
        </p:nvSpPr>
        <p:spPr>
          <a:xfrm>
            <a:off x="3395368" y="4208109"/>
            <a:ext cx="1501461" cy="950124"/>
          </a:xfrm>
          <a:prstGeom prst="wedgeRoundRectCallout">
            <a:avLst>
              <a:gd name="adj1" fmla="val -67775"/>
              <a:gd name="adj2" fmla="val -5417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05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 meinen Programmierkursen dokumentiert fast niemand die kleinen Programme.</a:t>
            </a:r>
            <a:endParaRPr lang="de-DE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Sprechblase: rechteckig mit abgerundeten Ecken 17">
            <a:extLst>
              <a:ext uri="{FF2B5EF4-FFF2-40B4-BE49-F238E27FC236}">
                <a16:creationId xmlns:a16="http://schemas.microsoft.com/office/drawing/2014/main" id="{6F6422A0-716F-4BB9-CEBE-7D4944217062}"/>
              </a:ext>
            </a:extLst>
          </p:cNvPr>
          <p:cNvSpPr/>
          <p:nvPr/>
        </p:nvSpPr>
        <p:spPr>
          <a:xfrm>
            <a:off x="3349463" y="5486998"/>
            <a:ext cx="1620975" cy="1089845"/>
          </a:xfrm>
          <a:prstGeom prst="wedgeRoundRectCallout">
            <a:avLst>
              <a:gd name="adj1" fmla="val -65653"/>
              <a:gd name="adj2" fmla="val -75118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050" dirty="0">
                <a:latin typeface="Arial" panose="020B0604020202020204" pitchFamily="34" charset="0"/>
                <a:cs typeface="Arial" panose="020B0604020202020204" pitchFamily="34" charset="0"/>
              </a:rPr>
              <a:t>Alle wollen nur schnell Code schreiben – die Prinzipien des Softwareengineerings bleiben liegen.</a:t>
            </a:r>
          </a:p>
        </p:txBody>
      </p:sp>
      <p:sp>
        <p:nvSpPr>
          <p:cNvPr id="44" name="Sprechblase: rechteckig mit abgerundeten Ecken 43">
            <a:extLst>
              <a:ext uri="{FF2B5EF4-FFF2-40B4-BE49-F238E27FC236}">
                <a16:creationId xmlns:a16="http://schemas.microsoft.com/office/drawing/2014/main" id="{4229ABE3-99EE-370D-45FF-7AC277F04190}"/>
              </a:ext>
            </a:extLst>
          </p:cNvPr>
          <p:cNvSpPr/>
          <p:nvPr/>
        </p:nvSpPr>
        <p:spPr>
          <a:xfrm>
            <a:off x="4443274" y="3227307"/>
            <a:ext cx="1896636" cy="728135"/>
          </a:xfrm>
          <a:prstGeom prst="wedgeRoundRectCallout">
            <a:avLst>
              <a:gd name="adj1" fmla="val 51481"/>
              <a:gd name="adj2" fmla="val 68773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05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Entwurf ist für sie nur lästiger Umweg – bis die erste Datenbank komplett aus dem Ruder läuft.</a:t>
            </a:r>
            <a:endParaRPr lang="de-DE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Sprechblase: rechteckig mit abgerundeten Ecken 44">
            <a:extLst>
              <a:ext uri="{FF2B5EF4-FFF2-40B4-BE49-F238E27FC236}">
                <a16:creationId xmlns:a16="http://schemas.microsoft.com/office/drawing/2014/main" id="{2AD6769C-3246-7F88-8571-2907DDFC4A65}"/>
              </a:ext>
            </a:extLst>
          </p:cNvPr>
          <p:cNvSpPr/>
          <p:nvPr/>
        </p:nvSpPr>
        <p:spPr>
          <a:xfrm>
            <a:off x="7306295" y="2976381"/>
            <a:ext cx="1501461" cy="1102713"/>
          </a:xfrm>
          <a:prstGeom prst="wedgeRoundRectCallout">
            <a:avLst>
              <a:gd name="adj1" fmla="val -29802"/>
              <a:gd name="adj2" fmla="val 73840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05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Dann merken sie erst, wie viel Ärger sich mit ein bisschen Planung und Struktur sparen ließe.</a:t>
            </a:r>
            <a:endParaRPr lang="de-DE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5440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116</Words>
  <Application>Microsoft Office PowerPoint</Application>
  <PresentationFormat>Bildschirmpräsentation (4:3)</PresentationFormat>
  <Paragraphs>10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Stefanie Jäckel</dc:creator>
  <cp:lastModifiedBy>Stefanie Jäckel</cp:lastModifiedBy>
  <cp:revision>29</cp:revision>
  <dcterms:created xsi:type="dcterms:W3CDTF">2025-12-15T10:29:01Z</dcterms:created>
  <dcterms:modified xsi:type="dcterms:W3CDTF">2025-12-18T08:49:55Z</dcterms:modified>
</cp:coreProperties>
</file>