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9" r:id="rId1"/>
  </p:sldMasterIdLst>
  <p:notesMasterIdLst>
    <p:notesMasterId r:id="rId37"/>
  </p:notesMasterIdLst>
  <p:sldIdLst>
    <p:sldId id="256" r:id="rId2"/>
    <p:sldId id="292" r:id="rId3"/>
    <p:sldId id="315" r:id="rId4"/>
    <p:sldId id="284" r:id="rId5"/>
    <p:sldId id="294" r:id="rId6"/>
    <p:sldId id="325" r:id="rId7"/>
    <p:sldId id="318" r:id="rId8"/>
    <p:sldId id="326" r:id="rId9"/>
    <p:sldId id="323" r:id="rId10"/>
    <p:sldId id="304" r:id="rId11"/>
    <p:sldId id="291" r:id="rId12"/>
    <p:sldId id="290" r:id="rId13"/>
    <p:sldId id="295" r:id="rId14"/>
    <p:sldId id="322" r:id="rId15"/>
    <p:sldId id="306" r:id="rId16"/>
    <p:sldId id="286" r:id="rId17"/>
    <p:sldId id="287" r:id="rId18"/>
    <p:sldId id="285" r:id="rId19"/>
    <p:sldId id="289" r:id="rId20"/>
    <p:sldId id="296" r:id="rId21"/>
    <p:sldId id="297" r:id="rId22"/>
    <p:sldId id="299" r:id="rId23"/>
    <p:sldId id="302" r:id="rId24"/>
    <p:sldId id="305" r:id="rId25"/>
    <p:sldId id="301" r:id="rId26"/>
    <p:sldId id="300" r:id="rId27"/>
    <p:sldId id="320" r:id="rId28"/>
    <p:sldId id="311" r:id="rId29"/>
    <p:sldId id="312" r:id="rId30"/>
    <p:sldId id="313" r:id="rId31"/>
    <p:sldId id="308" r:id="rId32"/>
    <p:sldId id="310" r:id="rId33"/>
    <p:sldId id="307" r:id="rId34"/>
    <p:sldId id="309" r:id="rId35"/>
    <p:sldId id="324" r:id="rId36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C09"/>
    <a:srgbClr val="B95B2C"/>
    <a:srgbClr val="CECECE"/>
    <a:srgbClr val="F4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4" y="-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Arbeits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Arbeits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Blatt1!$B$1:$B$10</c:f>
              <c:strCache>
                <c:ptCount val="10"/>
                <c:pt idx="0">
                  <c:v>Carlos Slim Helú (Mexico)</c:v>
                </c:pt>
                <c:pt idx="1">
                  <c:v>Bill Gates (USA)</c:v>
                </c:pt>
                <c:pt idx="2">
                  <c:v>Warren Buffett  (USA)</c:v>
                </c:pt>
                <c:pt idx="3">
                  <c:v>Bernard Arnault</c:v>
                </c:pt>
                <c:pt idx="4">
                  <c:v>Larry Ellison  (USA)</c:v>
                </c:pt>
                <c:pt idx="5">
                  <c:v>Lakshmi Mittal (Indien)</c:v>
                </c:pt>
                <c:pt idx="6">
                  <c:v>Amancio Ortega (Spanien)</c:v>
                </c:pt>
                <c:pt idx="7">
                  <c:v>Eike Batista (Brasilien)</c:v>
                </c:pt>
                <c:pt idx="8">
                  <c:v>Mukesh Ambani (Indien)</c:v>
                </c:pt>
                <c:pt idx="9">
                  <c:v>Christy Walton (USA)</c:v>
                </c:pt>
              </c:strCache>
            </c:strRef>
          </c:cat>
          <c:val>
            <c:numRef>
              <c:f>Blatt1!$C$1:$C$10</c:f>
              <c:numCache>
                <c:formatCode>General</c:formatCode>
                <c:ptCount val="10"/>
                <c:pt idx="0">
                  <c:v>74.0</c:v>
                </c:pt>
                <c:pt idx="1">
                  <c:v>56.0</c:v>
                </c:pt>
                <c:pt idx="2">
                  <c:v>50.0</c:v>
                </c:pt>
                <c:pt idx="3">
                  <c:v>41.0</c:v>
                </c:pt>
                <c:pt idx="4">
                  <c:v>40.0</c:v>
                </c:pt>
                <c:pt idx="5">
                  <c:v>31.1</c:v>
                </c:pt>
                <c:pt idx="6">
                  <c:v>31.0</c:v>
                </c:pt>
                <c:pt idx="7">
                  <c:v>30.0</c:v>
                </c:pt>
                <c:pt idx="8">
                  <c:v>27.0</c:v>
                </c:pt>
                <c:pt idx="9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367416"/>
        <c:axId val="474651240"/>
      </c:barChart>
      <c:catAx>
        <c:axId val="424367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474651240"/>
        <c:crosses val="autoZero"/>
        <c:auto val="1"/>
        <c:lblAlgn val="ctr"/>
        <c:lblOffset val="100"/>
        <c:noMultiLvlLbl val="0"/>
      </c:catAx>
      <c:valAx>
        <c:axId val="474651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424367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Blatt1!$B$1:$B$10</c:f>
              <c:strCache>
                <c:ptCount val="10"/>
                <c:pt idx="0">
                  <c:v>Carlos Slim Helú (Mexico)</c:v>
                </c:pt>
                <c:pt idx="1">
                  <c:v>Bill Gates (USA)</c:v>
                </c:pt>
                <c:pt idx="2">
                  <c:v>Warren Buffett  (USA)</c:v>
                </c:pt>
                <c:pt idx="3">
                  <c:v>Bernard Arnault</c:v>
                </c:pt>
                <c:pt idx="4">
                  <c:v>Larry Ellison  (USA)</c:v>
                </c:pt>
                <c:pt idx="5">
                  <c:v>Lakshmi Mittal (Indien)</c:v>
                </c:pt>
                <c:pt idx="6">
                  <c:v>Amancio Ortega (Spanien)</c:v>
                </c:pt>
                <c:pt idx="7">
                  <c:v>Eike Batista (Brasilien)</c:v>
                </c:pt>
                <c:pt idx="8">
                  <c:v>Mukesh Ambani (Indien)</c:v>
                </c:pt>
                <c:pt idx="9">
                  <c:v>Christy Walton (USA)</c:v>
                </c:pt>
              </c:strCache>
            </c:strRef>
          </c:cat>
          <c:val>
            <c:numRef>
              <c:f>Blatt1!$C$1:$C$10</c:f>
              <c:numCache>
                <c:formatCode>General</c:formatCode>
                <c:ptCount val="10"/>
                <c:pt idx="0">
                  <c:v>74.0</c:v>
                </c:pt>
                <c:pt idx="1">
                  <c:v>56.0</c:v>
                </c:pt>
                <c:pt idx="2">
                  <c:v>50.0</c:v>
                </c:pt>
                <c:pt idx="3">
                  <c:v>41.0</c:v>
                </c:pt>
                <c:pt idx="4">
                  <c:v>40.0</c:v>
                </c:pt>
                <c:pt idx="5">
                  <c:v>31.1</c:v>
                </c:pt>
                <c:pt idx="6">
                  <c:v>31.0</c:v>
                </c:pt>
                <c:pt idx="7">
                  <c:v>30.0</c:v>
                </c:pt>
                <c:pt idx="8">
                  <c:v>27.0</c:v>
                </c:pt>
                <c:pt idx="9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463128"/>
        <c:axId val="436738744"/>
      </c:barChart>
      <c:catAx>
        <c:axId val="436463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436738744"/>
        <c:crosses val="autoZero"/>
        <c:auto val="1"/>
        <c:lblAlgn val="ctr"/>
        <c:lblOffset val="100"/>
        <c:noMultiLvlLbl val="0"/>
      </c:catAx>
      <c:valAx>
        <c:axId val="436738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436463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B1F8215-2A68-314A-B279-26D3A6B155A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055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D80574-7074-B54B-AB00-E10529B2D371}" type="slidenum">
              <a:rPr lang="de-CH" sz="1200"/>
              <a:pPr/>
              <a:t>1</a:t>
            </a:fld>
            <a:endParaRPr lang="de-CH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017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In der Klasse</a:t>
            </a:r>
            <a:br>
              <a:rPr lang="de-DE"/>
            </a:br>
            <a:endParaRPr lang="de-DE"/>
          </a:p>
        </p:txBody>
      </p:sp>
      <p:sp>
        <p:nvSpPr>
          <p:cNvPr id="5017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E1C4260-1D29-F242-85BD-EE29ADCEB40D}" type="slidenum">
              <a:rPr lang="de-CH" sz="1200"/>
              <a:pPr/>
              <a:t>26</a:t>
            </a:fld>
            <a:endParaRPr lang="de-CH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4274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„Zahlen mengen“ korrigiert</a:t>
            </a:r>
          </a:p>
        </p:txBody>
      </p:sp>
      <p:sp>
        <p:nvSpPr>
          <p:cNvPr id="5427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E2D2201-DAE3-AE4A-B536-6A1EBE527BEB}" type="slidenum">
              <a:rPr lang="de-CH" sz="1200"/>
              <a:pPr/>
              <a:t>29</a:t>
            </a:fld>
            <a:endParaRPr lang="de-CH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6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Kleine Achsenbeschriftung!! Achse beginnt nicht bei Null!! Es solle suggeriert werden, Tele2 sei halb so teuer wie die Konkurrenzfirmen.</a:t>
            </a:r>
          </a:p>
        </p:txBody>
      </p:sp>
      <p:sp>
        <p:nvSpPr>
          <p:cNvPr id="5734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0193872-57F7-4344-9274-6E3B5809905D}" type="slidenum">
              <a:rPr lang="de-CH" sz="1200"/>
              <a:pPr/>
              <a:t>31</a:t>
            </a:fld>
            <a:endParaRPr lang="de-CH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4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Man kann den Eindruck gewinnen, Euro sei im August fast nichts mehr wert gewesen. Das ist aber kaum die Absicht des Tages-Anzeigers; man will einfach die Schwankungen deutlicher machen; es erschwert aber, deren Grösse richtig einzuordnen.</a:t>
            </a:r>
          </a:p>
        </p:txBody>
      </p:sp>
      <p:sp>
        <p:nvSpPr>
          <p:cNvPr id="5939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226CA32-1B12-5943-B9C3-58C1437B91C2}" type="slidenum">
              <a:rPr lang="de-CH" sz="1200"/>
              <a:pPr/>
              <a:t>32</a:t>
            </a:fld>
            <a:endParaRPr lang="de-CH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4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Achtung: Diagramm eigentlich OK, bis auf fehlende Achsenbeschriftung links</a:t>
            </a:r>
          </a:p>
        </p:txBody>
      </p:sp>
      <p:sp>
        <p:nvSpPr>
          <p:cNvPr id="6144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D286C77-FD05-A541-ACE4-7F138693F4D5}" type="slidenum">
              <a:rPr lang="de-CH" sz="1200"/>
              <a:pPr/>
              <a:t>33</a:t>
            </a:fld>
            <a:endParaRPr lang="de-CH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349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Beispiel macht Sinn nach Bearbeiten der UE „Kartenprojektionen“.</a:t>
            </a:r>
          </a:p>
        </p:txBody>
      </p:sp>
      <p:sp>
        <p:nvSpPr>
          <p:cNvPr id="634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4B3B53D-22E2-2340-B456-FD5A84F66D7D}" type="slidenum">
              <a:rPr lang="de-CH" sz="1200"/>
              <a:pPr/>
              <a:t>34</a:t>
            </a:fld>
            <a:endParaRPr lang="de-CH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4BC1CAA-5DE2-A843-A507-C505E6C9B09B}" type="slidenum">
              <a:rPr lang="de-CH" sz="1200"/>
              <a:pPr/>
              <a:t>5</a:t>
            </a:fld>
            <a:endParaRPr lang="de-CH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2 Folien früher</a:t>
            </a:r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44AB16C-D328-FC4F-8A45-4D82D8A3D18C}" type="slidenum">
              <a:rPr lang="de-CH" sz="1200"/>
              <a:pPr/>
              <a:t>6</a:t>
            </a:fld>
            <a:endParaRPr lang="de-CH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The Paradox of choices, Quelle siehe nächste Folie.</a:t>
            </a:r>
          </a:p>
          <a:p>
            <a:endParaRPr lang="de-DE"/>
          </a:p>
          <a:p>
            <a:r>
              <a:rPr lang="de-DE"/>
              <a:t>Man kann die Klasse weitere Beispiele suchen lassen von diesem Zusammenhang: Keine Wahl =&gt; grosse Unzufriedenheit; einige Wahlmöglichkeiten =&gt; gut; zu viele Wahlmöglichkeiten =&gt; wachsende Unzufriedenheit. </a:t>
            </a:r>
          </a:p>
          <a:p>
            <a:endParaRPr lang="de-DE"/>
          </a:p>
          <a:p>
            <a:r>
              <a:rPr lang="de-DE"/>
              <a:t>Gründe für den Zusammenhang: Es ist nicht nur Aufwand beim Auswählen. Wenn man viele Wahlmöglichkeiten hat, macht man sich oft zu seh rSorgen darüber, ob man eine noch bessere Wahl verpasst haben könnte.</a:t>
            </a:r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78862B6-72EA-5442-8B6B-C39339484D5F}" type="slidenum">
              <a:rPr lang="de-CH" sz="1200"/>
              <a:pPr/>
              <a:t>7</a:t>
            </a:fld>
            <a:endParaRPr lang="de-CH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2 Folien früher</a:t>
            </a:r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9CF143A-64CE-6E4B-8423-2058C4A9C0DE}" type="slidenum">
              <a:rPr lang="de-CH" sz="1200"/>
              <a:pPr/>
              <a:t>8</a:t>
            </a:fld>
            <a:endParaRPr lang="de-CH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By the way... Ergänzt</a:t>
            </a:r>
            <a:br>
              <a:rPr lang="de-DE"/>
            </a:br>
            <a:r>
              <a:rPr lang="de-DE"/>
              <a:t>Witzig, aber lenkt an dieser Stelle eher ab... (mir erging es so)</a:t>
            </a:r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F055DDA-D1BB-CA41-B865-D10AE96A349C}" type="slidenum">
              <a:rPr lang="de-CH" sz="1200"/>
              <a:pPr/>
              <a:t>9</a:t>
            </a:fld>
            <a:endParaRPr lang="de-CH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526AEDB-5EDC-984F-9CD7-407547B4F206}" type="slidenum">
              <a:rPr lang="de-CH" sz="1200"/>
              <a:pPr/>
              <a:t>14</a:t>
            </a:fld>
            <a:endParaRPr lang="de-CH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Hier soll ohne viel Inhalt gezeigt werden, dass vor allem Chaos ist und dass man keine Chance hat, Grössen an den Achsen abzulesen.</a:t>
            </a:r>
          </a:p>
        </p:txBody>
      </p:sp>
      <p:sp>
        <p:nvSpPr>
          <p:cNvPr id="3993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00382FF-6BD1-0D44-9BB0-33954F76EE2A}" type="slidenum">
              <a:rPr lang="de-CH" sz="1200"/>
              <a:pPr/>
              <a:t>18</a:t>
            </a:fld>
            <a:endParaRPr lang="de-CH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Lehrer stellt Aufgabe.</a:t>
            </a:r>
          </a:p>
          <a:p>
            <a:r>
              <a:rPr lang="de-DE"/>
              <a:t>Für Selbstlernposten müsste die Aufgabe detaillierter erläutert werden.</a:t>
            </a:r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BB78359-8926-3644-BDA5-BA5DF5BCFFA4}" type="slidenum">
              <a:rPr lang="de-CH" sz="1200"/>
              <a:pPr/>
              <a:t>22</a:t>
            </a:fld>
            <a:endParaRPr lang="de-CH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ADA9-35A6-264D-AD08-9E179245544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053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64FD-D717-704F-80B2-8074C105C33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022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324600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324600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77468-5ECD-1540-80E6-F69433075CD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8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DF47-7AF6-AA4D-AC7A-75B2FAAD3CA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351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C11E3-F4E6-6B41-B638-E3AF4BB39E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24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3962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962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DE511-4ACB-F346-94D9-6FDDE9BE92D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55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32939-B01E-6542-97B0-ECE3630CD6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609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D8031-6540-9C45-A3C0-86B872C4D9D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04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6852F-0259-AF43-9DEA-58D76CF16A3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481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B9746-7D64-F04B-9050-AAF241FD141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09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CH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2D66-FBFF-0340-B2C4-FB979E5548C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82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slide" Target="../slides/slide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F4C4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8077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fld id="{E839E040-71FD-D04F-9BBD-062543221A3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8" name="Interaktive Schaltfläche: Erste Folie 7">
            <a:hlinkClick r:id="rId13" action="ppaction://hlinksldjump" highlightClick="1"/>
          </p:cNvPr>
          <p:cNvSpPr/>
          <p:nvPr userDrawn="1"/>
        </p:nvSpPr>
        <p:spPr bwMode="auto">
          <a:xfrm>
            <a:off x="8680450" y="765175"/>
            <a:ext cx="431800" cy="431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474663" indent="7938" algn="l" rtl="0" eaLnBrk="0" fontAlgn="base" hangingPunct="0">
        <a:spcBef>
          <a:spcPct val="20000"/>
        </a:spcBef>
        <a:spcAft>
          <a:spcPct val="50000"/>
        </a:spcAft>
        <a:defRPr sz="1600">
          <a:solidFill>
            <a:schemeClr val="bg2"/>
          </a:solidFill>
          <a:latin typeface="+mn-lt"/>
          <a:ea typeface="+mn-ea"/>
        </a:defRPr>
      </a:lvl2pPr>
      <a:lvl3pPr marL="11874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3pPr>
      <a:lvl4pPr marL="16065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24.xml"/><Relationship Id="rId5" Type="http://schemas.openxmlformats.org/officeDocument/2006/relationships/slide" Target="slide28.xml"/><Relationship Id="rId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e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2160587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de-CH" sz="7200" dirty="0" smtClean="0">
                <a:latin typeface="Arial Black" charset="0"/>
                <a:ea typeface="ＭＳ Ｐゴシック" charset="0"/>
              </a:rPr>
              <a:t>Diagramme</a:t>
            </a:r>
            <a:endParaRPr lang="de-CH" sz="7200" dirty="0">
              <a:latin typeface="Arial Black" charset="0"/>
              <a:ea typeface="ＭＳ Ｐゴシック" charset="0"/>
            </a:endParaRPr>
          </a:p>
        </p:txBody>
      </p:sp>
      <p:pic>
        <p:nvPicPr>
          <p:cNvPr id="14338" name="Bild 5" descr="zufriedenhe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84538"/>
            <a:ext cx="374332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hteck 2"/>
          <p:cNvSpPr>
            <a:spLocks noChangeArrowheads="1"/>
          </p:cNvSpPr>
          <p:nvPr/>
        </p:nvSpPr>
        <p:spPr bwMode="auto">
          <a:xfrm>
            <a:off x="8459788" y="620713"/>
            <a:ext cx="684212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KAPITEL 2: DIAGRAMMTYPEN</a:t>
            </a:r>
            <a:endParaRPr lang="de-DE" dirty="0"/>
          </a:p>
        </p:txBody>
      </p:sp>
      <p:sp>
        <p:nvSpPr>
          <p:cNvPr id="3" name="Inhaltsplatzhalter 3"/>
          <p:cNvSpPr txBox="1">
            <a:spLocks/>
          </p:cNvSpPr>
          <p:nvPr/>
        </p:nvSpPr>
        <p:spPr>
          <a:xfrm>
            <a:off x="533400" y="838200"/>
            <a:ext cx="80772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74663" indent="7938" algn="l" rtl="0" eaLnBrk="0" fontAlgn="base" hangingPunct="0">
              <a:spcBef>
                <a:spcPct val="2000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>
              <a:defRPr/>
            </a:pPr>
            <a:r>
              <a:rPr lang="de-DE" sz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Diagramme: So viele wie Sand am Meer?</a:t>
            </a:r>
            <a:endParaRPr lang="de-DE" dirty="0"/>
          </a:p>
        </p:txBody>
      </p:sp>
      <p:pic>
        <p:nvPicPr>
          <p:cNvPr id="5" name="Inhaltsplatzhalter 4" descr="Bildschirmfoto 2011-09-07 um 11.28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44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Diagramme: So viele wie Sand am Meer?</a:t>
            </a:r>
            <a:endParaRPr lang="de-DE" dirty="0"/>
          </a:p>
        </p:txBody>
      </p:sp>
      <p:pic>
        <p:nvPicPr>
          <p:cNvPr id="4" name="Inhaltsplatzhalter 3" descr="Bildschirmfoto 2011-09-07 um 11.25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6" b="6266"/>
          <a:stretch>
            <a:fillRect/>
          </a:stretch>
        </p:blipFill>
        <p:spPr>
          <a:xfrm>
            <a:off x="539750" y="836613"/>
            <a:ext cx="8077200" cy="5715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Sand am Meer...    die wichtigsten Sandkörner</a:t>
            </a:r>
            <a:endParaRPr lang="de-DE" dirty="0"/>
          </a:p>
        </p:txBody>
      </p:sp>
      <p:pic>
        <p:nvPicPr>
          <p:cNvPr id="32770" name="Bild 4" descr="populationPyramid.us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2020888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Bild 7" descr="Bildschirmfoto 2011-09-07 um 12.02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3145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Bild 8" descr="Bildschirmfoto 2011-09-07 um 11.11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 t="1678" r="1543" b="46461"/>
          <a:stretch>
            <a:fillRect/>
          </a:stretch>
        </p:blipFill>
        <p:spPr bwMode="auto">
          <a:xfrm>
            <a:off x="468313" y="5064125"/>
            <a:ext cx="26638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Bild 9" descr="kuchendiagram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1943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Bild 10" descr="Bildschirmfoto 2011-09-07 um 12.16.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37063"/>
            <a:ext cx="22558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Bild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31115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Bild 2" descr="Bildschirmfoto 2011-09-07 um 13.55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52513"/>
            <a:ext cx="21066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Aufgabenstellung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  <a:defRPr/>
            </a:pPr>
            <a:r>
              <a:rPr lang="de-DE" dirty="0" smtClean="0"/>
              <a:t>Wir schauen zuerst sieben </a:t>
            </a:r>
            <a:r>
              <a:rPr lang="de-DE" dirty="0"/>
              <a:t>gängige Diagrammtypen an und </a:t>
            </a:r>
            <a:r>
              <a:rPr lang="de-DE" b="1" dirty="0" smtClean="0">
                <a:solidFill>
                  <a:srgbClr val="B95B2C"/>
                </a:solidFill>
              </a:rPr>
              <a:t>formulieren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jeweils, </a:t>
            </a:r>
            <a:r>
              <a:rPr lang="de-DE" dirty="0"/>
              <a:t>was das Diagramm </a:t>
            </a:r>
            <a:r>
              <a:rPr lang="de-DE" dirty="0" smtClean="0"/>
              <a:t>zeigt.</a:t>
            </a:r>
          </a:p>
          <a:p>
            <a:pPr>
              <a:buFont typeface="Courier New"/>
              <a:buChar char="o"/>
              <a:defRPr/>
            </a:pPr>
            <a:r>
              <a:rPr lang="de-DE" dirty="0" smtClean="0"/>
              <a:t>Beachte in der Titelzeile den </a:t>
            </a:r>
            <a:r>
              <a:rPr lang="de-DE" b="1" dirty="0" smtClean="0">
                <a:solidFill>
                  <a:srgbClr val="B95B2C"/>
                </a:solidFill>
              </a:rPr>
              <a:t>Namen des Diagrammtyps</a:t>
            </a:r>
            <a:r>
              <a:rPr lang="de-DE" dirty="0" smtClean="0"/>
              <a:t>!</a:t>
            </a:r>
          </a:p>
          <a:p>
            <a:pPr>
              <a:buFont typeface="Courier New"/>
              <a:buChar char="o"/>
              <a:defRPr/>
            </a:pPr>
            <a:r>
              <a:rPr lang="de-DE" dirty="0" err="1" smtClean="0"/>
              <a:t>Anschliessend</a:t>
            </a:r>
            <a:r>
              <a:rPr lang="de-DE" dirty="0" smtClean="0"/>
              <a:t> fragen wir uns</a:t>
            </a:r>
            <a:br>
              <a:rPr lang="de-DE" dirty="0" smtClean="0"/>
            </a:br>
            <a:r>
              <a:rPr lang="de-DE" dirty="0" smtClean="0"/>
              <a:t>=&gt; Warum werden unterschiedliche Diagrammtypen verwendet?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=&gt; Wann wird welcher Typ verwendet?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0" indent="0">
              <a:defRPr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Liniendiagramm</a:t>
            </a:r>
            <a:endParaRPr lang="de-DE" dirty="0"/>
          </a:p>
        </p:txBody>
      </p:sp>
      <p:pic>
        <p:nvPicPr>
          <p:cNvPr id="35842" name="Bild 2" descr="2392_4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3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feld 4"/>
          <p:cNvSpPr txBox="1">
            <a:spLocks noChangeArrowheads="1"/>
          </p:cNvSpPr>
          <p:nvPr/>
        </p:nvSpPr>
        <p:spPr bwMode="auto">
          <a:xfrm>
            <a:off x="5435600" y="1484313"/>
            <a:ext cx="21605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 sz="1600"/>
              <a:t>Wassertemperatur des Rheins bei Rheinau, 30. Juli bis 7. September 2011 in Grad Celsius.</a:t>
            </a:r>
          </a:p>
        </p:txBody>
      </p:sp>
      <p:sp>
        <p:nvSpPr>
          <p:cNvPr id="35844" name="Rechteck 4"/>
          <p:cNvSpPr>
            <a:spLocks noChangeArrowheads="1"/>
          </p:cNvSpPr>
          <p:nvPr/>
        </p:nvSpPr>
        <p:spPr bwMode="auto">
          <a:xfrm>
            <a:off x="3995738" y="5589588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de-DE" sz="1000"/>
              <a:t>Quelle:</a:t>
            </a:r>
          </a:p>
          <a:p>
            <a:pPr algn="r"/>
            <a:r>
              <a:rPr lang="de-DE" sz="1000"/>
              <a:t>Schweizerische Eidgenossenschaft: Bundesamt für Umwelt</a:t>
            </a:r>
          </a:p>
          <a:p>
            <a:pPr algn="r"/>
            <a:r>
              <a:rPr lang="de-DE" sz="1000"/>
              <a:t>http://www.hydrodaten.admin.ch/de/2392.html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Balkendiagramm</a:t>
            </a:r>
            <a:endParaRPr lang="de-DE" dirty="0"/>
          </a:p>
        </p:txBody>
      </p:sp>
      <p:pic>
        <p:nvPicPr>
          <p:cNvPr id="36866" name="Bild 3" descr="populationPyramid.guatemal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06750"/>
            <a:ext cx="524192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Bild 4" descr="populationPyramid.us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54768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hteck 5"/>
          <p:cNvSpPr>
            <a:spLocks noChangeArrowheads="1"/>
          </p:cNvSpPr>
          <p:nvPr/>
        </p:nvSpPr>
        <p:spPr bwMode="auto">
          <a:xfrm>
            <a:off x="250825" y="5949950"/>
            <a:ext cx="4572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/>
              <a:t>Quelle oben:</a:t>
            </a:r>
          </a:p>
          <a:p>
            <a:r>
              <a:rPr lang="de-DE" sz="1000"/>
              <a:t>US Census Bureau</a:t>
            </a:r>
          </a:p>
          <a:p>
            <a:r>
              <a:rPr lang="de-DE" sz="1000"/>
              <a:t>http://www.census.gov/population/international/data/idb/informationGateway.php</a:t>
            </a:r>
          </a:p>
        </p:txBody>
      </p:sp>
      <p:sp>
        <p:nvSpPr>
          <p:cNvPr id="36869" name="Textfeld 6"/>
          <p:cNvSpPr txBox="1">
            <a:spLocks noChangeArrowheads="1"/>
          </p:cNvSpPr>
          <p:nvPr/>
        </p:nvSpPr>
        <p:spPr bwMode="auto">
          <a:xfrm>
            <a:off x="2916238" y="836613"/>
            <a:ext cx="3384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de-DE" sz="1600"/>
              <a:t>Altersverteilung der Bevölkerung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Säulendiagramm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/>
        </p:nvGraphicFramePr>
        <p:xfrm>
          <a:off x="2267744" y="836712"/>
          <a:ext cx="65151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Rechteck 3"/>
          <p:cNvSpPr>
            <a:spLocks noChangeArrowheads="1"/>
          </p:cNvSpPr>
          <p:nvPr/>
        </p:nvSpPr>
        <p:spPr bwMode="auto">
          <a:xfrm>
            <a:off x="107950" y="6567488"/>
            <a:ext cx="5111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/>
              <a:t>http://de.wikipedia.org/wiki/The_World’s_Billionaires_(Forbes_Magazine)#2011</a:t>
            </a:r>
          </a:p>
        </p:txBody>
      </p:sp>
      <p:sp>
        <p:nvSpPr>
          <p:cNvPr id="37892" name="Textfeld 4"/>
          <p:cNvSpPr txBox="1">
            <a:spLocks noChangeArrowheads="1"/>
          </p:cNvSpPr>
          <p:nvPr/>
        </p:nvSpPr>
        <p:spPr bwMode="auto">
          <a:xfrm>
            <a:off x="179388" y="2565400"/>
            <a:ext cx="2160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 sz="1600"/>
              <a:t>Geschätztes Vermögen der 10 reichsten Menschen der Welt in Milliarden US-Dollar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3D-Säulendiagramm</a:t>
            </a:r>
            <a:endParaRPr lang="de-DE" dirty="0"/>
          </a:p>
        </p:txBody>
      </p:sp>
      <p:pic>
        <p:nvPicPr>
          <p:cNvPr id="38914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981075"/>
            <a:ext cx="86915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hteck 5"/>
          <p:cNvSpPr>
            <a:spLocks noChangeArrowheads="1"/>
          </p:cNvSpPr>
          <p:nvPr/>
        </p:nvSpPr>
        <p:spPr bwMode="auto">
          <a:xfrm>
            <a:off x="179388" y="602138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/>
              <a:t>Quelle:</a:t>
            </a:r>
          </a:p>
          <a:p>
            <a:r>
              <a:rPr lang="de-DE" sz="1000"/>
              <a:t>http://de.wikipedia.org/wiki/Datei:Diagramm_Verteilung_Änderungvolumen_zu_Anmeldejahr_2010.01.01-2010.01.05_3D-Variante.png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Streudiagramm oder Punktdiagramm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62" name="Bild 2" descr="Bildschirmfoto 2011-09-07 um 11.19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 r="1791"/>
          <a:stretch>
            <a:fillRect/>
          </a:stretch>
        </p:blipFill>
        <p:spPr bwMode="auto">
          <a:xfrm>
            <a:off x="179388" y="765175"/>
            <a:ext cx="7351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Bild 4" descr="Bildschirmfoto 2011-09-07 um 11.1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3287713"/>
            <a:ext cx="19256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feld 5"/>
          <p:cNvSpPr txBox="1">
            <a:spLocks noChangeArrowheads="1"/>
          </p:cNvSpPr>
          <p:nvPr/>
        </p:nvSpPr>
        <p:spPr bwMode="auto">
          <a:xfrm>
            <a:off x="6948488" y="4800600"/>
            <a:ext cx="19796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 sz="1600"/>
              <a:t>Punktgrössen proportional zur Bevölkerung der Länder</a:t>
            </a:r>
          </a:p>
        </p:txBody>
      </p:sp>
      <p:sp>
        <p:nvSpPr>
          <p:cNvPr id="3" name="Rechteck 2"/>
          <p:cNvSpPr/>
          <p:nvPr/>
        </p:nvSpPr>
        <p:spPr>
          <a:xfrm>
            <a:off x="7469539" y="6165304"/>
            <a:ext cx="16722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/>
              <a:t>Diagramm erstellt </a:t>
            </a:r>
            <a:br>
              <a:rPr lang="de-DE" sz="1000"/>
            </a:br>
            <a:r>
              <a:rPr lang="de-DE" sz="1000"/>
              <a:t>mit Gapminder: </a:t>
            </a:r>
          </a:p>
          <a:p>
            <a:r>
              <a:rPr lang="de-DE" sz="1000"/>
              <a:t>http://www.gapminder.org/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Was ist ein Diagramm?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de-DE" dirty="0" smtClean="0"/>
              <a:t>Ein Diagramm (vom griechischem </a:t>
            </a:r>
            <a:r>
              <a:rPr lang="de-DE" dirty="0" err="1" smtClean="0"/>
              <a:t>diagramma</a:t>
            </a:r>
            <a:r>
              <a:rPr lang="de-DE" dirty="0" smtClean="0"/>
              <a:t> = geometrische Figur, Umriss) ist eine </a:t>
            </a:r>
            <a:r>
              <a:rPr lang="de-DE" b="1" dirty="0">
                <a:solidFill>
                  <a:srgbClr val="B95B2C"/>
                </a:solidFill>
              </a:rPr>
              <a:t>grafische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B95B2C"/>
                </a:solidFill>
              </a:rPr>
              <a:t>Darstellung von Daten</a:t>
            </a:r>
            <a:r>
              <a:rPr lang="de-DE" dirty="0" smtClean="0"/>
              <a:t>, Sachverhalten oder Informationen. </a:t>
            </a:r>
          </a:p>
          <a:p>
            <a:pPr marL="0" indent="0">
              <a:defRPr/>
            </a:pPr>
            <a:r>
              <a:rPr lang="de-DE" dirty="0" smtClean="0"/>
              <a:t>Mit Hilfe eines Diagramms wird vor allem versucht, einen </a:t>
            </a:r>
            <a:r>
              <a:rPr lang="de-DE" b="1" dirty="0">
                <a:solidFill>
                  <a:srgbClr val="B95B2C"/>
                </a:solidFill>
              </a:rPr>
              <a:t>Zusammenhang</a:t>
            </a:r>
            <a:r>
              <a:rPr lang="de-DE" dirty="0" smtClean="0"/>
              <a:t> zu verdeutlichen. Diagramme muss man mit Hilfe seines Vorwissens </a:t>
            </a:r>
            <a:r>
              <a:rPr lang="de-DE" b="1" dirty="0" smtClean="0">
                <a:solidFill>
                  <a:srgbClr val="B95B2C"/>
                </a:solidFill>
              </a:rPr>
              <a:t>analysieren</a:t>
            </a:r>
            <a:r>
              <a:rPr lang="de-DE" dirty="0" smtClean="0"/>
              <a:t>, um sie </a:t>
            </a:r>
            <a:r>
              <a:rPr lang="de-DE" b="1" dirty="0" smtClean="0">
                <a:solidFill>
                  <a:srgbClr val="B95B2C"/>
                </a:solidFill>
              </a:rPr>
              <a:t>verstehen</a:t>
            </a:r>
            <a:r>
              <a:rPr lang="de-DE" dirty="0" smtClean="0"/>
              <a:t> zu können.</a:t>
            </a:r>
          </a:p>
          <a:p>
            <a:pPr marL="0" indent="0">
              <a:defRPr/>
            </a:pPr>
            <a:r>
              <a:rPr lang="de-DE" dirty="0" smtClean="0"/>
              <a:t>(gekürzt nach http://</a:t>
            </a:r>
            <a:r>
              <a:rPr lang="de-DE" dirty="0" err="1" smtClean="0"/>
              <a:t>de.wikipedia.org</a:t>
            </a:r>
            <a:r>
              <a:rPr lang="de-DE" dirty="0" smtClean="0"/>
              <a:t>/</a:t>
            </a:r>
            <a:r>
              <a:rPr lang="de-DE" dirty="0" err="1" smtClean="0"/>
              <a:t>wiki</a:t>
            </a:r>
            <a:r>
              <a:rPr lang="de-DE" dirty="0" smtClean="0"/>
              <a:t>/Diagramm)</a:t>
            </a:r>
            <a:endParaRPr lang="de-DE" dirty="0"/>
          </a:p>
        </p:txBody>
      </p:sp>
      <p:pic>
        <p:nvPicPr>
          <p:cNvPr id="16387" name="Bild 3" descr="zufriedenhe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49725"/>
            <a:ext cx="3743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Bild 3" descr="Bildschirmfoto 2011-09-07 um 12.0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6872287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Flächendiagramm</a:t>
            </a:r>
            <a:endParaRPr lang="de-DE" dirty="0"/>
          </a:p>
        </p:txBody>
      </p:sp>
      <p:sp>
        <p:nvSpPr>
          <p:cNvPr id="41987" name="Rechteck 4"/>
          <p:cNvSpPr>
            <a:spLocks noChangeArrowheads="1"/>
          </p:cNvSpPr>
          <p:nvPr/>
        </p:nvSpPr>
        <p:spPr bwMode="auto">
          <a:xfrm>
            <a:off x="6932613" y="5589588"/>
            <a:ext cx="2195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/>
              <a:t>Quelle:</a:t>
            </a:r>
          </a:p>
          <a:p>
            <a:r>
              <a:rPr lang="de-DE" sz="1000"/>
              <a:t>Schweiz. Eidgenossenschaft, Bundesamt für Energie</a:t>
            </a:r>
          </a:p>
          <a:p>
            <a:r>
              <a:rPr lang="de-DE" sz="1000"/>
              <a:t>http://www.bfe.admin.ch/themen/00526/00541/00542/00631/index.html?lang=de</a:t>
            </a:r>
          </a:p>
        </p:txBody>
      </p:sp>
      <p:sp>
        <p:nvSpPr>
          <p:cNvPr id="41988" name="Rechteck 5"/>
          <p:cNvSpPr>
            <a:spLocks noChangeArrowheads="1"/>
          </p:cNvSpPr>
          <p:nvPr/>
        </p:nvSpPr>
        <p:spPr bwMode="auto">
          <a:xfrm>
            <a:off x="6948488" y="908050"/>
            <a:ext cx="20161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/>
              <a:t>Endenergie-verbrauch der Schweiz nach Energieträgern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Kuchendiagramm oder </a:t>
            </a:r>
            <a:r>
              <a:rPr lang="de-DE" dirty="0" err="1" smtClean="0"/>
              <a:t>Sektordiagramm</a:t>
            </a:r>
            <a:endParaRPr lang="de-DE" dirty="0"/>
          </a:p>
        </p:txBody>
      </p:sp>
      <p:pic>
        <p:nvPicPr>
          <p:cNvPr id="43010" name="Bild 2" descr="kuchendiagra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6468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hteck 3"/>
          <p:cNvSpPr>
            <a:spLocks noChangeArrowheads="1"/>
          </p:cNvSpPr>
          <p:nvPr/>
        </p:nvSpPr>
        <p:spPr bwMode="auto">
          <a:xfrm>
            <a:off x="107950" y="638175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/>
              <a:t>http://www.marketing-blog.biz/blog/archives/2545-Kuchendiagramm.html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Welcher Diagrammtyp eignet sich für was</a:t>
            </a:r>
            <a:r>
              <a:rPr lang="de-DE" dirty="0"/>
              <a:t>?</a:t>
            </a:r>
          </a:p>
        </p:txBody>
      </p:sp>
      <p:pic>
        <p:nvPicPr>
          <p:cNvPr id="44034" name="Bild 2" descr="populationPyramid.us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76475"/>
            <a:ext cx="15509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Bild 4" descr="Bildschirmfoto 2011-09-07 um 12.02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" b="22934"/>
          <a:stretch>
            <a:fillRect/>
          </a:stretch>
        </p:blipFill>
        <p:spPr bwMode="auto">
          <a:xfrm>
            <a:off x="1116013" y="3068638"/>
            <a:ext cx="19542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Bild 5" descr="Bildschirmfoto 2011-09-07 um 11.11.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 t="1678" r="1543" b="46461"/>
          <a:stretch>
            <a:fillRect/>
          </a:stretch>
        </p:blipFill>
        <p:spPr bwMode="auto">
          <a:xfrm>
            <a:off x="4552950" y="4652963"/>
            <a:ext cx="17287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Bild 6" descr="kuchendiagram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508500"/>
            <a:ext cx="17430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Bild 7" descr="Bildschirmfoto 2011-09-07 um 12.16.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3429000"/>
            <a:ext cx="1387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Bild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b="9216"/>
          <a:stretch>
            <a:fillRect/>
          </a:stretch>
        </p:blipFill>
        <p:spPr bwMode="auto">
          <a:xfrm>
            <a:off x="3186113" y="3140075"/>
            <a:ext cx="23907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feld 9"/>
          <p:cNvSpPr txBox="1">
            <a:spLocks noChangeArrowheads="1"/>
          </p:cNvSpPr>
          <p:nvPr/>
        </p:nvSpPr>
        <p:spPr bwMode="auto">
          <a:xfrm>
            <a:off x="179388" y="5516563"/>
            <a:ext cx="2232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/>
              <a:t>Zeitliche Entwicklungenverdeutlichen</a:t>
            </a:r>
          </a:p>
        </p:txBody>
      </p:sp>
      <p:sp>
        <p:nvSpPr>
          <p:cNvPr id="44041" name="Textfeld 10"/>
          <p:cNvSpPr txBox="1">
            <a:spLocks noChangeArrowheads="1"/>
          </p:cNvSpPr>
          <p:nvPr/>
        </p:nvSpPr>
        <p:spPr bwMode="auto">
          <a:xfrm>
            <a:off x="3419475" y="5876925"/>
            <a:ext cx="2520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de-DE"/>
              <a:t>Mengen darstellen </a:t>
            </a:r>
          </a:p>
        </p:txBody>
      </p:sp>
      <p:sp>
        <p:nvSpPr>
          <p:cNvPr id="44042" name="Textfeld 11"/>
          <p:cNvSpPr txBox="1">
            <a:spLocks noChangeArrowheads="1"/>
          </p:cNvSpPr>
          <p:nvPr/>
        </p:nvSpPr>
        <p:spPr bwMode="auto">
          <a:xfrm>
            <a:off x="6300788" y="5649913"/>
            <a:ext cx="2735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de-DE"/>
              <a:t>Verhältnisse, Proportionen fassbar machen</a:t>
            </a:r>
          </a:p>
        </p:txBody>
      </p:sp>
      <p:sp>
        <p:nvSpPr>
          <p:cNvPr id="44043" name="Textfeld 12"/>
          <p:cNvSpPr txBox="1">
            <a:spLocks noChangeArrowheads="1"/>
          </p:cNvSpPr>
          <p:nvPr/>
        </p:nvSpPr>
        <p:spPr bwMode="auto">
          <a:xfrm>
            <a:off x="250825" y="836613"/>
            <a:ext cx="24495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/>
              <a:t>Zusammenhang zweier unabhängiger Grössen zeigen</a:t>
            </a:r>
          </a:p>
        </p:txBody>
      </p:sp>
      <p:sp>
        <p:nvSpPr>
          <p:cNvPr id="44044" name="Textfeld 13"/>
          <p:cNvSpPr txBox="1">
            <a:spLocks noChangeArrowheads="1"/>
          </p:cNvSpPr>
          <p:nvPr/>
        </p:nvSpPr>
        <p:spPr bwMode="auto">
          <a:xfrm>
            <a:off x="5867400" y="765175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de-DE"/>
              <a:t>Maximale </a:t>
            </a:r>
          </a:p>
          <a:p>
            <a:pPr algn="r" eaLnBrk="1" hangingPunct="1"/>
            <a:r>
              <a:rPr lang="de-DE"/>
              <a:t>Verwirrung</a:t>
            </a:r>
          </a:p>
          <a:p>
            <a:pPr algn="r" eaLnBrk="1" hangingPunct="1"/>
            <a:r>
              <a:rPr lang="de-DE"/>
              <a:t>garantieren</a:t>
            </a:r>
          </a:p>
        </p:txBody>
      </p:sp>
      <p:pic>
        <p:nvPicPr>
          <p:cNvPr id="44045" name="Bild 15" descr="Bildschirmfoto 2011-09-07 um 13.55.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1673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Es gibt keine eindeutige Lösung!</a:t>
            </a:r>
            <a:endParaRPr lang="de-DE" dirty="0"/>
          </a:p>
        </p:txBody>
      </p:sp>
      <p:pic>
        <p:nvPicPr>
          <p:cNvPr id="46082" name="Bild 2" descr="populationPyramid.us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97425"/>
            <a:ext cx="1549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Bild 4" descr="Bildschirmfoto 2011-09-07 um 12.02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" b="22934"/>
          <a:stretch>
            <a:fillRect/>
          </a:stretch>
        </p:blipFill>
        <p:spPr bwMode="auto">
          <a:xfrm>
            <a:off x="2339975" y="3716338"/>
            <a:ext cx="19542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Bild 5" descr="Bildschirmfoto 2011-09-07 um 11.11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 t="1678" r="1543" b="46461"/>
          <a:stretch>
            <a:fillRect/>
          </a:stretch>
        </p:blipFill>
        <p:spPr bwMode="auto">
          <a:xfrm>
            <a:off x="179388" y="2492375"/>
            <a:ext cx="17287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Bild 6" descr="kuchendiagram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37063"/>
            <a:ext cx="17430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Bild 7" descr="Bildschirmfoto 2011-09-07 um 12.16.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44900"/>
            <a:ext cx="1387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Bild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b="9216"/>
          <a:stretch>
            <a:fillRect/>
          </a:stretch>
        </p:blipFill>
        <p:spPr bwMode="auto">
          <a:xfrm>
            <a:off x="6156325" y="1989138"/>
            <a:ext cx="23923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feld 9"/>
          <p:cNvSpPr txBox="1">
            <a:spLocks noChangeArrowheads="1"/>
          </p:cNvSpPr>
          <p:nvPr/>
        </p:nvSpPr>
        <p:spPr bwMode="auto">
          <a:xfrm>
            <a:off x="179388" y="5516563"/>
            <a:ext cx="2232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/>
              <a:t>Zeitliche Entwicklungenverdeutlichen</a:t>
            </a:r>
          </a:p>
        </p:txBody>
      </p:sp>
      <p:sp>
        <p:nvSpPr>
          <p:cNvPr id="46089" name="Textfeld 10"/>
          <p:cNvSpPr txBox="1">
            <a:spLocks noChangeArrowheads="1"/>
          </p:cNvSpPr>
          <p:nvPr/>
        </p:nvSpPr>
        <p:spPr bwMode="auto">
          <a:xfrm>
            <a:off x="3419475" y="5876925"/>
            <a:ext cx="2520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de-DE"/>
              <a:t>Mengen darstellen </a:t>
            </a:r>
          </a:p>
        </p:txBody>
      </p:sp>
      <p:sp>
        <p:nvSpPr>
          <p:cNvPr id="46090" name="Textfeld 11"/>
          <p:cNvSpPr txBox="1">
            <a:spLocks noChangeArrowheads="1"/>
          </p:cNvSpPr>
          <p:nvPr/>
        </p:nvSpPr>
        <p:spPr bwMode="auto">
          <a:xfrm>
            <a:off x="6300788" y="5649913"/>
            <a:ext cx="2735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de-DE"/>
              <a:t>Verhältnisse, Proportionen fassbar machen</a:t>
            </a:r>
          </a:p>
        </p:txBody>
      </p:sp>
      <p:sp>
        <p:nvSpPr>
          <p:cNvPr id="46091" name="Textfeld 12"/>
          <p:cNvSpPr txBox="1">
            <a:spLocks noChangeArrowheads="1"/>
          </p:cNvSpPr>
          <p:nvPr/>
        </p:nvSpPr>
        <p:spPr bwMode="auto">
          <a:xfrm>
            <a:off x="250825" y="836613"/>
            <a:ext cx="24495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/>
              <a:t>Zusammenhang zweier unabhängiger Grössen zeigen</a:t>
            </a:r>
          </a:p>
        </p:txBody>
      </p:sp>
      <p:sp>
        <p:nvSpPr>
          <p:cNvPr id="46092" name="Textfeld 13"/>
          <p:cNvSpPr txBox="1">
            <a:spLocks noChangeArrowheads="1"/>
          </p:cNvSpPr>
          <p:nvPr/>
        </p:nvSpPr>
        <p:spPr bwMode="auto">
          <a:xfrm>
            <a:off x="5867400" y="765175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de-DE"/>
              <a:t>Maximale </a:t>
            </a:r>
          </a:p>
          <a:p>
            <a:pPr algn="r" eaLnBrk="1" hangingPunct="1"/>
            <a:r>
              <a:rPr lang="de-DE"/>
              <a:t>Verwirrung</a:t>
            </a:r>
          </a:p>
          <a:p>
            <a:pPr algn="r" eaLnBrk="1" hangingPunct="1"/>
            <a:r>
              <a:rPr lang="de-DE"/>
              <a:t>garantieren</a:t>
            </a:r>
          </a:p>
        </p:txBody>
      </p:sp>
      <p:sp>
        <p:nvSpPr>
          <p:cNvPr id="46093" name="Abgerundetes Rechteck 14"/>
          <p:cNvSpPr>
            <a:spLocks noChangeArrowheads="1"/>
          </p:cNvSpPr>
          <p:nvPr/>
        </p:nvSpPr>
        <p:spPr bwMode="auto">
          <a:xfrm>
            <a:off x="3132138" y="836613"/>
            <a:ext cx="2735262" cy="647700"/>
          </a:xfrm>
          <a:prstGeom prst="roundRect">
            <a:avLst>
              <a:gd name="adj" fmla="val 16667"/>
            </a:avLst>
          </a:prstGeom>
          <a:solidFill>
            <a:srgbClr val="F4C4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de-DE" sz="1800" b="1">
                <a:solidFill>
                  <a:srgbClr val="B95B2C"/>
                </a:solidFill>
              </a:rPr>
              <a:t>Aber es gibt doch gewisse Grundsätze</a:t>
            </a:r>
          </a:p>
        </p:txBody>
      </p:sp>
      <p:pic>
        <p:nvPicPr>
          <p:cNvPr id="46094" name="Bild 15" descr="Bildschirmfoto 2011-09-07 um 13.55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6748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KAPITEL 3: CHECKLISTEN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defRPr/>
            </a:pPr>
            <a:r>
              <a:rPr lang="de-DE" sz="30000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Der Diagramm-Check «</a:t>
            </a:r>
            <a:r>
              <a:rPr lang="de-DE" dirty="0" smtClean="0">
                <a:solidFill>
                  <a:srgbClr val="008000"/>
                </a:solidFill>
              </a:rPr>
              <a:t>Form</a:t>
            </a:r>
            <a:r>
              <a:rPr lang="de-DE" dirty="0" smtClean="0"/>
              <a:t>»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388" y="836613"/>
            <a:ext cx="4105275" cy="5715000"/>
          </a:xfrm>
        </p:spPr>
        <p:txBody>
          <a:bodyPr/>
          <a:lstStyle/>
          <a:p>
            <a:pPr marL="285750" indent="-285750">
              <a:buFont typeface="Courier New"/>
              <a:buChar char="o"/>
              <a:defRPr/>
            </a:pPr>
            <a:r>
              <a:rPr lang="de-DE" sz="1800" dirty="0" smtClean="0"/>
              <a:t>Klare, beschriftete </a:t>
            </a:r>
            <a:r>
              <a:rPr lang="de-DE" sz="1800" b="1" dirty="0" smtClean="0">
                <a:solidFill>
                  <a:srgbClr val="B95B2C"/>
                </a:solidFill>
              </a:rPr>
              <a:t>Achseneinteilung</a:t>
            </a:r>
            <a:r>
              <a:rPr lang="de-DE" sz="1800" dirty="0" smtClean="0"/>
              <a:t>: Zahlen und Einheiten (Meter, Tonnen, Prozent)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de-DE" sz="1800" dirty="0" smtClean="0"/>
              <a:t>Die Achsen sollten jeweils bei </a:t>
            </a:r>
            <a:br>
              <a:rPr lang="de-DE" sz="1800" dirty="0" smtClean="0"/>
            </a:br>
            <a:r>
              <a:rPr lang="de-DE" sz="1800" b="1" dirty="0" smtClean="0">
                <a:solidFill>
                  <a:srgbClr val="B95B2C"/>
                </a:solidFill>
              </a:rPr>
              <a:t>0 </a:t>
            </a:r>
            <a:r>
              <a:rPr lang="de-DE" sz="1800" b="1" dirty="0">
                <a:solidFill>
                  <a:srgbClr val="B95B2C"/>
                </a:solidFill>
              </a:rPr>
              <a:t>(Null)</a:t>
            </a:r>
            <a:r>
              <a:rPr lang="de-DE" sz="1800" dirty="0" smtClean="0"/>
              <a:t> beginnen, wenn kein zwingender Grund eine andere Lösung rechtfertigt.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de-DE" sz="1800" dirty="0" smtClean="0"/>
              <a:t>Beschriftung / Erklärung: Um was geht es? Dies kann ein </a:t>
            </a:r>
            <a:r>
              <a:rPr lang="de-DE" sz="1800" b="1" dirty="0">
                <a:solidFill>
                  <a:srgbClr val="B95B2C"/>
                </a:solidFill>
              </a:rPr>
              <a:t>Diagrammtitel</a:t>
            </a:r>
            <a:r>
              <a:rPr lang="de-DE" sz="1800" dirty="0" smtClean="0"/>
              <a:t> oder eine kurze </a:t>
            </a:r>
            <a:r>
              <a:rPr lang="de-DE" sz="1800" b="1" dirty="0">
                <a:solidFill>
                  <a:srgbClr val="B95B2C"/>
                </a:solidFill>
              </a:rPr>
              <a:t>Textlegende</a:t>
            </a:r>
            <a:r>
              <a:rPr lang="de-DE" sz="1800" dirty="0" smtClean="0"/>
              <a:t> unterhalb des Diagramms sein.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de-DE" sz="1800" b="1" dirty="0">
                <a:solidFill>
                  <a:srgbClr val="B95B2C"/>
                </a:solidFill>
              </a:rPr>
              <a:t>Legende</a:t>
            </a:r>
            <a:r>
              <a:rPr lang="de-DE" sz="1800" dirty="0" smtClean="0"/>
              <a:t> vorhanden (jedoch nicht nötig, wenn zum Beispiel nur eine Variable dargestellt wird).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de-DE" sz="1800" dirty="0" smtClean="0"/>
              <a:t>Dreidimensionale Darstellungen </a:t>
            </a:r>
            <a:r>
              <a:rPr lang="de-DE" sz="1800" b="1" dirty="0">
                <a:solidFill>
                  <a:srgbClr val="B95B2C"/>
                </a:solidFill>
              </a:rPr>
              <a:t>vermeiden</a:t>
            </a:r>
            <a:r>
              <a:rPr lang="de-DE" sz="1800" dirty="0" smtClean="0"/>
              <a:t>!</a:t>
            </a:r>
          </a:p>
          <a:p>
            <a:pPr>
              <a:defRPr/>
            </a:pPr>
            <a:endParaRPr lang="de-DE" sz="1800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4357092" y="2564904"/>
          <a:ext cx="4786908" cy="364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2" name="Textfeld 6"/>
          <p:cNvSpPr txBox="1">
            <a:spLocks noChangeArrowheads="1"/>
          </p:cNvSpPr>
          <p:nvPr/>
        </p:nvSpPr>
        <p:spPr bwMode="auto">
          <a:xfrm>
            <a:off x="5508625" y="1916113"/>
            <a:ext cx="3240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 sz="1200"/>
              <a:t>Geschätztes Vermögen der 10 reichsten Menschen der Welt in Milliarden US-Dollar 2011 in Milliarden</a:t>
            </a:r>
          </a:p>
        </p:txBody>
      </p:sp>
      <p:sp>
        <p:nvSpPr>
          <p:cNvPr id="48133" name="Textfeld 7"/>
          <p:cNvSpPr txBox="1">
            <a:spLocks noChangeArrowheads="1"/>
          </p:cNvSpPr>
          <p:nvPr/>
        </p:nvSpPr>
        <p:spPr bwMode="auto">
          <a:xfrm>
            <a:off x="5724525" y="1052513"/>
            <a:ext cx="2735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 b="1">
                <a:solidFill>
                  <a:srgbClr val="B95B2C"/>
                </a:solidFill>
              </a:rPr>
              <a:t>Ist hier alles OK?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Der Diagramm-Check «</a:t>
            </a:r>
            <a:r>
              <a:rPr lang="de-DE" dirty="0" smtClean="0">
                <a:solidFill>
                  <a:srgbClr val="008000"/>
                </a:solidFill>
              </a:rPr>
              <a:t>Inhalt</a:t>
            </a:r>
            <a:r>
              <a:rPr lang="de-DE" dirty="0" smtClean="0"/>
              <a:t>» (Bsp. 1 von 2)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3038" y="838200"/>
            <a:ext cx="3462337" cy="5715000"/>
          </a:xfrm>
        </p:spPr>
        <p:txBody>
          <a:bodyPr/>
          <a:lstStyle/>
          <a:p>
            <a:pPr marL="457200" indent="-457200">
              <a:buFont typeface="Courier New"/>
              <a:buChar char="o"/>
              <a:defRPr/>
            </a:pPr>
            <a:r>
              <a:rPr lang="de-DE" b="1" dirty="0" smtClean="0">
                <a:solidFill>
                  <a:srgbClr val="B95B2C"/>
                </a:solidFill>
              </a:rPr>
              <a:t>Was</a:t>
            </a:r>
            <a:r>
              <a:rPr lang="de-DE" dirty="0" smtClean="0">
                <a:solidFill>
                  <a:srgbClr val="B95B2C"/>
                </a:solidFill>
              </a:rPr>
              <a:t> </a:t>
            </a:r>
            <a:r>
              <a:rPr lang="de-DE" dirty="0" smtClean="0"/>
              <a:t>ist dargestellt?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de-DE" dirty="0" smtClean="0"/>
              <a:t>Handelt es sich um </a:t>
            </a:r>
          </a:p>
          <a:p>
            <a:pPr marL="730250" lvl="1" indent="-285750">
              <a:buFont typeface="Courier New"/>
              <a:buChar char="o"/>
              <a:defRPr/>
            </a:pPr>
            <a:r>
              <a:rPr lang="de-DE" b="1" dirty="0" smtClean="0">
                <a:solidFill>
                  <a:srgbClr val="B95B2C"/>
                </a:solidFill>
              </a:rPr>
              <a:t>absolute </a:t>
            </a:r>
            <a:r>
              <a:rPr lang="de-DE" b="1" dirty="0">
                <a:solidFill>
                  <a:srgbClr val="B95B2C"/>
                </a:solidFill>
              </a:rPr>
              <a:t>Zahlen</a:t>
            </a:r>
            <a:r>
              <a:rPr lang="de-DE" dirty="0" smtClean="0"/>
              <a:t> (Mengenangaben), </a:t>
            </a:r>
          </a:p>
          <a:p>
            <a:pPr marL="730250" lvl="1" indent="-285750">
              <a:buFont typeface="Courier New"/>
              <a:buChar char="o"/>
              <a:defRPr/>
            </a:pPr>
            <a:r>
              <a:rPr lang="de-DE" b="1" dirty="0" smtClean="0">
                <a:solidFill>
                  <a:srgbClr val="B95B2C"/>
                </a:solidFill>
              </a:rPr>
              <a:t>relative Zahlen</a:t>
            </a:r>
            <a:br>
              <a:rPr lang="de-DE" b="1" dirty="0" smtClean="0">
                <a:solidFill>
                  <a:srgbClr val="B95B2C"/>
                </a:solidFill>
              </a:rPr>
            </a:br>
            <a:r>
              <a:rPr lang="de-DE" dirty="0" smtClean="0"/>
              <a:t>(Verhältnisse, z.B. in Prozent) oder </a:t>
            </a:r>
          </a:p>
          <a:p>
            <a:pPr marL="730250" lvl="1" indent="-285750">
              <a:buFont typeface="Courier New"/>
              <a:buChar char="o"/>
              <a:defRPr/>
            </a:pPr>
            <a:r>
              <a:rPr lang="de-DE" b="1" dirty="0" smtClean="0">
                <a:solidFill>
                  <a:srgbClr val="B95B2C"/>
                </a:solidFill>
              </a:rPr>
              <a:t>Indexzahlen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(ausgehend von einer Basiszahl, z.B. 100)?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de-DE" dirty="0" smtClean="0"/>
              <a:t>Und zum Schluss das Entscheidende:</a:t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49155" name="Bild 6" descr="Bildschirmfoto 2011-09-07 um 16.58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060575"/>
            <a:ext cx="58562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684213" y="5149850"/>
            <a:ext cx="7343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 sz="2000"/>
              <a:t>Welches ist die </a:t>
            </a:r>
            <a:r>
              <a:rPr lang="de-DE" sz="2000" b="1">
                <a:solidFill>
                  <a:srgbClr val="B95B2C"/>
                </a:solidFill>
              </a:rPr>
              <a:t>wesentliche Aussage</a:t>
            </a:r>
            <a:r>
              <a:rPr lang="de-DE" sz="2000"/>
              <a:t> des Diagramms? </a:t>
            </a:r>
            <a:br>
              <a:rPr lang="de-DE" sz="2000"/>
            </a:br>
            <a:r>
              <a:rPr lang="de-DE" sz="2000"/>
              <a:t>Was ist deine </a:t>
            </a:r>
            <a:r>
              <a:rPr lang="de-DE" sz="2000" b="1">
                <a:solidFill>
                  <a:srgbClr val="B95B2C"/>
                </a:solidFill>
              </a:rPr>
              <a:t>Interpretation</a:t>
            </a:r>
            <a:r>
              <a:rPr lang="de-DE" sz="2800" b="1">
                <a:solidFill>
                  <a:srgbClr val="B95B2C"/>
                </a:solidFill>
              </a:rPr>
              <a:t> </a:t>
            </a:r>
            <a:r>
              <a:rPr lang="de-DE" sz="2000"/>
              <a:t>der Aussage?</a:t>
            </a:r>
          </a:p>
        </p:txBody>
      </p:sp>
      <p:pic>
        <p:nvPicPr>
          <p:cNvPr id="49157" name="Bild 4" descr="Bildschirmfoto 2011-09-18 um 13.31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431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Der Diagramm-Check «</a:t>
            </a:r>
            <a:r>
              <a:rPr lang="de-DE" dirty="0" smtClean="0">
                <a:solidFill>
                  <a:srgbClr val="008000"/>
                </a:solidFill>
              </a:rPr>
              <a:t>Inhalt</a:t>
            </a:r>
            <a:r>
              <a:rPr lang="de-DE" dirty="0" smtClean="0"/>
              <a:t>» </a:t>
            </a:r>
            <a:r>
              <a:rPr lang="de-DE" dirty="0"/>
              <a:t>(Bsp. </a:t>
            </a:r>
            <a:r>
              <a:rPr lang="de-DE" dirty="0" smtClean="0"/>
              <a:t>2 </a:t>
            </a:r>
            <a:r>
              <a:rPr lang="de-DE" dirty="0"/>
              <a:t>von 2)</a:t>
            </a:r>
          </a:p>
        </p:txBody>
      </p:sp>
      <p:sp>
        <p:nvSpPr>
          <p:cNvPr id="51202" name="Rechteck 4"/>
          <p:cNvSpPr>
            <a:spLocks noChangeArrowheads="1"/>
          </p:cNvSpPr>
          <p:nvPr/>
        </p:nvSpPr>
        <p:spPr bwMode="auto">
          <a:xfrm>
            <a:off x="4859338" y="5157788"/>
            <a:ext cx="3960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/>
              <a:t>Quelle</a:t>
            </a:r>
          </a:p>
          <a:p>
            <a:r>
              <a:rPr lang="de-DE" sz="1400"/>
              <a:t>http://www.metheo.ethz.ch/klima_zurich.html</a:t>
            </a:r>
          </a:p>
        </p:txBody>
      </p:sp>
      <p:pic>
        <p:nvPicPr>
          <p:cNvPr id="51203" name="Bild 6" descr="p019_1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916113"/>
            <a:ext cx="61753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3"/>
          <p:cNvSpPr>
            <a:spLocks noGrp="1"/>
          </p:cNvSpPr>
          <p:nvPr>
            <p:ph idx="1"/>
          </p:nvPr>
        </p:nvSpPr>
        <p:spPr>
          <a:xfrm>
            <a:off x="173038" y="838200"/>
            <a:ext cx="3103562" cy="5715000"/>
          </a:xfrm>
        </p:spPr>
        <p:txBody>
          <a:bodyPr/>
          <a:lstStyle/>
          <a:p>
            <a:pPr marL="457200" indent="-457200">
              <a:buFont typeface="Courier New"/>
              <a:buChar char="o"/>
              <a:defRPr/>
            </a:pPr>
            <a:r>
              <a:rPr lang="de-DE" b="1" dirty="0" smtClean="0">
                <a:solidFill>
                  <a:srgbClr val="B95B2C"/>
                </a:solidFill>
              </a:rPr>
              <a:t>Was</a:t>
            </a:r>
            <a:r>
              <a:rPr lang="de-DE" dirty="0" smtClean="0">
                <a:solidFill>
                  <a:srgbClr val="B95B2C"/>
                </a:solidFill>
              </a:rPr>
              <a:t> </a:t>
            </a:r>
            <a:r>
              <a:rPr lang="de-DE" dirty="0" smtClean="0"/>
              <a:t>ist dargestellt?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de-DE" dirty="0" smtClean="0"/>
              <a:t>Handelt es sich um </a:t>
            </a:r>
          </a:p>
          <a:p>
            <a:pPr marL="730250" lvl="1" indent="-285750">
              <a:buFont typeface="Courier New"/>
              <a:buChar char="o"/>
              <a:defRPr/>
            </a:pPr>
            <a:r>
              <a:rPr lang="de-DE" b="1" dirty="0" smtClean="0">
                <a:solidFill>
                  <a:srgbClr val="B95B2C"/>
                </a:solidFill>
              </a:rPr>
              <a:t>absolute </a:t>
            </a:r>
            <a:r>
              <a:rPr lang="de-DE" b="1" dirty="0">
                <a:solidFill>
                  <a:srgbClr val="B95B2C"/>
                </a:solidFill>
              </a:rPr>
              <a:t>Zahlen</a:t>
            </a:r>
            <a:r>
              <a:rPr lang="de-DE" dirty="0" smtClean="0"/>
              <a:t> (Mengenangaben), </a:t>
            </a:r>
          </a:p>
          <a:p>
            <a:pPr marL="730250" lvl="1" indent="-285750">
              <a:buFont typeface="Courier New"/>
              <a:buChar char="o"/>
              <a:defRPr/>
            </a:pPr>
            <a:r>
              <a:rPr lang="de-DE" b="1" dirty="0" smtClean="0">
                <a:solidFill>
                  <a:srgbClr val="B95B2C"/>
                </a:solidFill>
              </a:rPr>
              <a:t>relative </a:t>
            </a:r>
            <a:r>
              <a:rPr lang="de-DE" b="1" dirty="0">
                <a:solidFill>
                  <a:srgbClr val="B95B2C"/>
                </a:solidFill>
              </a:rPr>
              <a:t>Zahlen</a:t>
            </a:r>
            <a:r>
              <a:rPr lang="de-DE" dirty="0" smtClean="0"/>
              <a:t> (Verhältnisse, z.B. in Prozent) oder </a:t>
            </a:r>
          </a:p>
          <a:p>
            <a:pPr marL="730250" lvl="1" indent="-285750">
              <a:buFont typeface="Courier New"/>
              <a:buChar char="o"/>
              <a:defRPr/>
            </a:pPr>
            <a:r>
              <a:rPr lang="de-DE" b="1" dirty="0" smtClean="0">
                <a:solidFill>
                  <a:srgbClr val="B95B2C"/>
                </a:solidFill>
              </a:rPr>
              <a:t>Indexzahlen</a:t>
            </a:r>
            <a:r>
              <a:rPr lang="de-DE" dirty="0" smtClean="0"/>
              <a:t> (ausgehend von einer Basiszahl, z.B. 100)?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de-DE" dirty="0" smtClean="0"/>
              <a:t>Welches sind die </a:t>
            </a:r>
            <a:r>
              <a:rPr lang="de-DE" b="1" dirty="0">
                <a:solidFill>
                  <a:srgbClr val="B95B2C"/>
                </a:solidFill>
              </a:rPr>
              <a:t>wesentlichen Aussagen</a:t>
            </a:r>
            <a:r>
              <a:rPr lang="de-DE" dirty="0" smtClean="0"/>
              <a:t> des Diagramms?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KAPITEL 4: ACHTUNG: SEI KRITISCH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defRPr/>
            </a:pPr>
            <a:r>
              <a:rPr lang="de-DE" sz="30000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de-DE" sz="30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«Lügendiagramme»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  <a:defRPr/>
            </a:pPr>
            <a:r>
              <a:rPr lang="de-DE" dirty="0" smtClean="0"/>
              <a:t>Diagramme als graphische Darstellungsform erleichtern uns den Überblick über </a:t>
            </a:r>
            <a:r>
              <a:rPr lang="de-DE" dirty="0" err="1" smtClean="0"/>
              <a:t>grosse</a:t>
            </a:r>
            <a:r>
              <a:rPr lang="de-DE" dirty="0" smtClean="0"/>
              <a:t> Zahlenmengen. Wir können sie relativ schnell «lesen».</a:t>
            </a:r>
          </a:p>
          <a:p>
            <a:pPr>
              <a:buFont typeface="Arial"/>
              <a:buChar char="•"/>
              <a:defRPr/>
            </a:pPr>
            <a:r>
              <a:rPr lang="de-DE" dirty="0" smtClean="0"/>
              <a:t>Die Gefahr ist, dass man wichtige «Details» übersieht. Das kann der Autor oder die Autorin des Diagramms ausnutzen, um uns zu manipulieren. Manche nennen so etwas «Lügendiagramme».</a:t>
            </a:r>
          </a:p>
          <a:p>
            <a:pPr>
              <a:buFont typeface="Arial"/>
              <a:buChar char="•"/>
              <a:defRPr/>
            </a:pPr>
            <a:r>
              <a:rPr lang="de-DE" dirty="0" smtClean="0"/>
              <a:t>Es kann aber auch sein, dass beim Erstellen des Diagramms schlicht Fehler passiert sind, also dass keine böse Absicht dahinter steckt. </a:t>
            </a:r>
          </a:p>
          <a:p>
            <a:pPr>
              <a:buFont typeface="Arial"/>
              <a:buChar char="•"/>
              <a:defRPr/>
            </a:pPr>
            <a:r>
              <a:rPr lang="de-DE" dirty="0" smtClean="0"/>
              <a:t>Vorsicht ist aber immer die Mutter der Porzellankiste ;-)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Inhaltsverzeichnis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Kapitel 1: </a:t>
            </a:r>
            <a:r>
              <a:rPr lang="de-DE" dirty="0" smtClean="0">
                <a:hlinkClick r:id="rId2" action="ppaction://hlinksldjump"/>
              </a:rPr>
              <a:t>Grundlagen – mit Lernzielen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Kapitel 2: </a:t>
            </a:r>
            <a:r>
              <a:rPr lang="de-DE" dirty="0" smtClean="0">
                <a:hlinkClick r:id="rId3" action="ppaction://hlinksldjump"/>
              </a:rPr>
              <a:t>Diagrammtypen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Kapitel 3: </a:t>
            </a:r>
            <a:r>
              <a:rPr lang="de-DE" dirty="0" smtClean="0">
                <a:hlinkClick r:id="rId4" action="ppaction://hlinksldjump"/>
              </a:rPr>
              <a:t>Checklisten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Kapitel 4: </a:t>
            </a:r>
            <a:r>
              <a:rPr lang="de-DE" dirty="0" smtClean="0">
                <a:hlinkClick r:id="rId5" action="ppaction://hlinksldjump"/>
              </a:rPr>
              <a:t>Achtung – sei kritisch!</a:t>
            </a: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 smtClean="0"/>
              <a:t>Hierhin kommst du immer zurück mit dem Home-Button</a:t>
            </a:r>
            <a:endParaRPr lang="de-DE" dirty="0"/>
          </a:p>
        </p:txBody>
      </p:sp>
      <p:sp>
        <p:nvSpPr>
          <p:cNvPr id="17411" name="Rechteck 3"/>
          <p:cNvSpPr>
            <a:spLocks noChangeArrowheads="1"/>
          </p:cNvSpPr>
          <p:nvPr/>
        </p:nvSpPr>
        <p:spPr bwMode="auto">
          <a:xfrm>
            <a:off x="8459788" y="765175"/>
            <a:ext cx="684212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Interaktive Schaltfläche: Erste Folie 5">
            <a:hlinkClick r:id="rId6" action="ppaction://hlinksldjump" highlightClick="1"/>
          </p:cNvPr>
          <p:cNvSpPr/>
          <p:nvPr/>
        </p:nvSpPr>
        <p:spPr bwMode="auto">
          <a:xfrm>
            <a:off x="6948488" y="3429000"/>
            <a:ext cx="431800" cy="431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Aufgaben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Font typeface="+mj-lt"/>
              <a:buAutoNum type="arabicPeriod"/>
              <a:defRPr/>
            </a:pPr>
            <a:r>
              <a:rPr lang="de-DE" dirty="0" smtClean="0"/>
              <a:t>Beurteile die folgenden fünf Diagramme. Halte schriftlich fest: </a:t>
            </a:r>
          </a:p>
          <a:p>
            <a:pPr marL="817563" lvl="1" indent="-342900">
              <a:buFont typeface="+mj-lt"/>
              <a:buAutoNum type="alphaLcParenR"/>
              <a:defRPr/>
            </a:pPr>
            <a:r>
              <a:rPr lang="de-DE" dirty="0" smtClean="0"/>
              <a:t>Was ist zu kritisieren? </a:t>
            </a:r>
          </a:p>
          <a:p>
            <a:pPr marL="817563" lvl="1" indent="-342900">
              <a:buFont typeface="+mj-lt"/>
              <a:buAutoNum type="alphaLcParenR"/>
              <a:defRPr/>
            </a:pPr>
            <a:r>
              <a:rPr lang="de-DE" dirty="0" smtClean="0"/>
              <a:t>Fehlt etwas, oder wurde es schlecht gemacht? </a:t>
            </a:r>
          </a:p>
          <a:p>
            <a:pPr marL="817563" lvl="1" indent="-342900">
              <a:buFont typeface="+mj-lt"/>
              <a:buAutoNum type="alphaLcParenR"/>
              <a:defRPr/>
            </a:pPr>
            <a:r>
              <a:rPr lang="de-DE" dirty="0" smtClean="0"/>
              <a:t>Steckt hier wohl eine bewusste Manipulation dahinter?</a:t>
            </a:r>
            <a:br>
              <a:rPr lang="de-DE" dirty="0" smtClean="0"/>
            </a:br>
            <a:endParaRPr lang="de-DE" dirty="0" smtClean="0"/>
          </a:p>
          <a:p>
            <a:pPr marL="444500" indent="-444500">
              <a:buFont typeface="+mj-lt"/>
              <a:buAutoNum type="arabicPeriod"/>
              <a:defRPr/>
            </a:pPr>
            <a:r>
              <a:rPr lang="de-DE" dirty="0" smtClean="0"/>
              <a:t>Suche </a:t>
            </a:r>
            <a:r>
              <a:rPr lang="de-DE" dirty="0"/>
              <a:t>nach weiteren </a:t>
            </a:r>
            <a:r>
              <a:rPr lang="de-DE" dirty="0" smtClean="0"/>
              <a:t>Lügendiagrammen oder gestalte selbst eines. Bringe es mit in den Unterricht. Es locken Preise!   ;-)</a:t>
            </a:r>
            <a:endParaRPr lang="de-DE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1: ADSL</a:t>
            </a:r>
            <a:endParaRPr lang="de-DE" dirty="0"/>
          </a:p>
        </p:txBody>
      </p:sp>
      <p:pic>
        <p:nvPicPr>
          <p:cNvPr id="56322" name="Bild 2" descr="Tele2_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53213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hteck 3"/>
          <p:cNvSpPr>
            <a:spLocks noChangeArrowheads="1"/>
          </p:cNvSpPr>
          <p:nvPr/>
        </p:nvSpPr>
        <p:spPr bwMode="auto">
          <a:xfrm>
            <a:off x="107950" y="64325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/>
              <a:t>Quelle:</a:t>
            </a:r>
          </a:p>
          <a:p>
            <a:r>
              <a:rPr lang="de-DE" sz="1000"/>
              <a:t>http://www.hichert.com/de/software/144-tut-1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2: Eurokurs zum Schweizer Franken</a:t>
            </a:r>
            <a:endParaRPr lang="de-DE" dirty="0"/>
          </a:p>
        </p:txBody>
      </p:sp>
      <p:pic>
        <p:nvPicPr>
          <p:cNvPr id="58370" name="Bild 2" descr="chart-1.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4"/>
          <a:stretch>
            <a:fillRect/>
          </a:stretch>
        </p:blipFill>
        <p:spPr bwMode="auto">
          <a:xfrm>
            <a:off x="900113" y="1628775"/>
            <a:ext cx="74247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hteck 3"/>
          <p:cNvSpPr>
            <a:spLocks noChangeArrowheads="1"/>
          </p:cNvSpPr>
          <p:nvPr/>
        </p:nvSpPr>
        <p:spPr bwMode="auto">
          <a:xfrm>
            <a:off x="250825" y="609282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/>
              <a:t>http://www.tagesanzeiger.ch/wirtschaft/</a:t>
            </a:r>
          </a:p>
          <a:p>
            <a:r>
              <a:rPr lang="de-DE" sz="1000"/>
              <a:t>Abgerufen 7.9.2011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3: Einwanderer in die USA nach Herkunftsregionen</a:t>
            </a:r>
            <a:endParaRPr lang="de-DE" dirty="0"/>
          </a:p>
        </p:txBody>
      </p:sp>
      <p:pic>
        <p:nvPicPr>
          <p:cNvPr id="60418" name="Bil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14775"/>
          <a:stretch>
            <a:fillRect/>
          </a:stretch>
        </p:blipFill>
        <p:spPr bwMode="auto">
          <a:xfrm>
            <a:off x="539750" y="1011238"/>
            <a:ext cx="792003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4: Weltkarte</a:t>
            </a:r>
            <a:endParaRPr lang="de-DE" dirty="0"/>
          </a:p>
        </p:txBody>
      </p:sp>
      <p:pic>
        <p:nvPicPr>
          <p:cNvPr id="62466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2" t="5186" r="-1295" b="21480"/>
          <a:stretch>
            <a:fillRect/>
          </a:stretch>
        </p:blipFill>
        <p:spPr bwMode="auto">
          <a:xfrm>
            <a:off x="539750" y="1412875"/>
            <a:ext cx="660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Abgerundete rechteckige Legende 3"/>
          <p:cNvSpPr>
            <a:spLocks noChangeArrowheads="1"/>
          </p:cNvSpPr>
          <p:nvPr/>
        </p:nvSpPr>
        <p:spPr bwMode="auto">
          <a:xfrm>
            <a:off x="7235825" y="1557338"/>
            <a:ext cx="1800225" cy="2447925"/>
          </a:xfrm>
          <a:prstGeom prst="wedgeRoundRectCallout">
            <a:avLst>
              <a:gd name="adj1" fmla="val -73037"/>
              <a:gd name="adj2" fmla="val -22056"/>
              <a:gd name="adj3" fmla="val 16667"/>
            </a:avLst>
          </a:prstGeom>
          <a:solidFill>
            <a:srgbClr val="F4C4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e-DE" sz="1600">
                <a:solidFill>
                  <a:srgbClr val="000000"/>
                </a:solidFill>
              </a:rPr>
              <a:t>Jawohl, auch das ist ein Diagramm! </a:t>
            </a:r>
          </a:p>
          <a:p>
            <a:pPr eaLnBrk="0" hangingPunct="0"/>
            <a:endParaRPr lang="de-DE" sz="1600">
              <a:solidFill>
                <a:srgbClr val="000000"/>
              </a:solidFill>
            </a:endParaRPr>
          </a:p>
          <a:p>
            <a:pPr eaLnBrk="0" hangingPunct="0"/>
            <a:r>
              <a:rPr lang="de-DE" sz="1600">
                <a:solidFill>
                  <a:srgbClr val="000000"/>
                </a:solidFill>
              </a:rPr>
              <a:t>Es ist eine Art Punktdiagramm aller Küstenorte der Erde.</a:t>
            </a:r>
          </a:p>
        </p:txBody>
      </p:sp>
      <p:sp>
        <p:nvSpPr>
          <p:cNvPr id="62468" name="Rechteck 2"/>
          <p:cNvSpPr>
            <a:spLocks noChangeArrowheads="1"/>
          </p:cNvSpPr>
          <p:nvPr/>
        </p:nvSpPr>
        <p:spPr bwMode="auto">
          <a:xfrm>
            <a:off x="539750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/>
              <a:t>Quelle: http://commons.wikimedia.org/wiki/File:Mercator-proj.png?uselang=de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Zum Schluss noch einmal die Lernziele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DE" dirty="0" smtClean="0"/>
              <a:t>Du kannst Diagramme korrekt </a:t>
            </a:r>
            <a:r>
              <a:rPr lang="de-DE" b="1" dirty="0" smtClean="0">
                <a:solidFill>
                  <a:srgbClr val="B95B2C"/>
                </a:solidFill>
              </a:rPr>
              <a:t>zeichnen</a:t>
            </a:r>
            <a:r>
              <a:rPr lang="de-DE" dirty="0" smtClean="0"/>
              <a:t>.</a:t>
            </a:r>
          </a:p>
          <a:p>
            <a:pPr lvl="1" indent="0">
              <a:defRPr/>
            </a:pPr>
            <a:r>
              <a:rPr lang="de-DE" dirty="0" smtClean="0"/>
              <a:t>Der Computereinsatz ist sekundär. Es gilt alles auch für Handskizzen.</a:t>
            </a:r>
            <a:br>
              <a:rPr lang="de-DE" dirty="0" smtClean="0"/>
            </a:br>
            <a:endParaRPr lang="de-DE" dirty="0" smtClean="0"/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  <a:defRPr/>
            </a:pPr>
            <a:r>
              <a:rPr lang="de-DE" dirty="0" smtClean="0"/>
              <a:t>Du </a:t>
            </a:r>
            <a:r>
              <a:rPr lang="de-DE" b="1" dirty="0" smtClean="0">
                <a:solidFill>
                  <a:srgbClr val="B95B2C"/>
                </a:solidFill>
              </a:rPr>
              <a:t>analysierst</a:t>
            </a:r>
            <a:r>
              <a:rPr lang="de-DE" dirty="0" smtClean="0"/>
              <a:t> Diagramme korrekt.</a:t>
            </a:r>
          </a:p>
          <a:p>
            <a:pPr lvl="1" indent="0">
              <a:defRPr/>
            </a:pPr>
            <a:r>
              <a:rPr lang="de-DE" dirty="0"/>
              <a:t>Die </a:t>
            </a:r>
            <a:r>
              <a:rPr lang="de-DE" dirty="0" smtClean="0"/>
              <a:t>gibst die bildliche </a:t>
            </a:r>
            <a:r>
              <a:rPr lang="de-DE" dirty="0"/>
              <a:t>Information </a:t>
            </a:r>
            <a:r>
              <a:rPr lang="de-DE" dirty="0" smtClean="0"/>
              <a:t>des Diagramms in </a:t>
            </a:r>
            <a:r>
              <a:rPr lang="de-DE" dirty="0"/>
              <a:t>Worten </a:t>
            </a:r>
            <a:r>
              <a:rPr lang="de-DE" dirty="0" smtClean="0"/>
              <a:t>richtig wieder.</a:t>
            </a:r>
            <a:br>
              <a:rPr lang="de-DE" dirty="0" smtClean="0"/>
            </a:br>
            <a:endParaRPr lang="de-DE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 smtClean="0"/>
              <a:t>Du bist in der Lage Diagramme in Bezug auf wesentliche Inhalte zu </a:t>
            </a:r>
            <a:r>
              <a:rPr lang="de-DE" b="1" dirty="0" smtClean="0">
                <a:solidFill>
                  <a:srgbClr val="B95B2C"/>
                </a:solidFill>
              </a:rPr>
              <a:t>interpretieren</a:t>
            </a:r>
            <a:r>
              <a:rPr lang="de-DE" dirty="0" smtClean="0"/>
              <a:t>. </a:t>
            </a:r>
          </a:p>
          <a:p>
            <a:pPr lvl="1" indent="0">
              <a:defRPr/>
            </a:pPr>
            <a:r>
              <a:rPr lang="de-DE" dirty="0" smtClean="0"/>
              <a:t>Du ordnest die gewonnen Informationen ein, hinterfragst und wertest sie und ziehst Schlüsse daraus.</a:t>
            </a:r>
            <a:br>
              <a:rPr lang="de-DE" dirty="0" smtClean="0"/>
            </a:br>
            <a:endParaRPr lang="de-DE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 smtClean="0"/>
              <a:t>Du </a:t>
            </a:r>
            <a:r>
              <a:rPr lang="de-DE" b="1" dirty="0" smtClean="0">
                <a:solidFill>
                  <a:srgbClr val="B95B2C"/>
                </a:solidFill>
              </a:rPr>
              <a:t>erkennst </a:t>
            </a:r>
            <a:r>
              <a:rPr lang="de-DE" dirty="0"/>
              <a:t>Manipulationsversuche bei </a:t>
            </a:r>
            <a:r>
              <a:rPr lang="de-DE" dirty="0" smtClean="0"/>
              <a:t>Diagrammen.</a:t>
            </a:r>
          </a:p>
          <a:p>
            <a:pPr lvl="1" indent="0">
              <a:defRPr/>
            </a:pPr>
            <a:r>
              <a:rPr lang="de-DE" dirty="0"/>
              <a:t>Du verwendest Diagramme kritisch und entlarvst Lügendiagramme».</a:t>
            </a:r>
          </a:p>
          <a:p>
            <a:pPr marL="0" indent="0"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KAPITEL 1: GRUNDLAGEN</a:t>
            </a:r>
            <a:endParaRPr lang="de-DE" dirty="0"/>
          </a:p>
        </p:txBody>
      </p:sp>
      <p:sp>
        <p:nvSpPr>
          <p:cNvPr id="3" name="Inhaltsplatzhalter 3"/>
          <p:cNvSpPr txBox="1">
            <a:spLocks/>
          </p:cNvSpPr>
          <p:nvPr/>
        </p:nvSpPr>
        <p:spPr>
          <a:xfrm>
            <a:off x="533400" y="838200"/>
            <a:ext cx="80772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74663" indent="7938" algn="l" rtl="0" eaLnBrk="0" fontAlgn="base" hangingPunct="0">
              <a:spcBef>
                <a:spcPct val="2000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>
              <a:defRPr/>
            </a:pPr>
            <a:r>
              <a:rPr lang="de-DE" sz="30000" dirty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de-DE" sz="30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Lernziele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DE" dirty="0" smtClean="0"/>
              <a:t>Du kannst Diagramme korrekt </a:t>
            </a:r>
            <a:r>
              <a:rPr lang="de-DE" b="1" dirty="0" smtClean="0">
                <a:solidFill>
                  <a:srgbClr val="B95B2C"/>
                </a:solidFill>
              </a:rPr>
              <a:t>zeichnen</a:t>
            </a:r>
            <a:r>
              <a:rPr lang="de-DE" dirty="0" smtClean="0"/>
              <a:t>.</a:t>
            </a:r>
          </a:p>
          <a:p>
            <a:pPr lvl="1" indent="0">
              <a:defRPr/>
            </a:pPr>
            <a:r>
              <a:rPr lang="de-DE" dirty="0" smtClean="0"/>
              <a:t>Der Computereinsatz ist sekundär. Es gilt alles auch für Handskizzen.</a:t>
            </a:r>
            <a:br>
              <a:rPr lang="de-DE" dirty="0" smtClean="0"/>
            </a:br>
            <a:r>
              <a:rPr lang="de-DE" dirty="0" smtClean="0"/>
              <a:t>Das Zeichnen wird im Anschluss an diese Präsentation geübt.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  <a:defRPr/>
            </a:pPr>
            <a:r>
              <a:rPr lang="de-DE" dirty="0" smtClean="0"/>
              <a:t>Du </a:t>
            </a:r>
            <a:r>
              <a:rPr lang="de-DE" b="1" dirty="0" smtClean="0">
                <a:solidFill>
                  <a:srgbClr val="B95B2C"/>
                </a:solidFill>
              </a:rPr>
              <a:t>analysierst</a:t>
            </a:r>
            <a:r>
              <a:rPr lang="de-DE" dirty="0" smtClean="0"/>
              <a:t> Diagramme korrekt.</a:t>
            </a:r>
          </a:p>
          <a:p>
            <a:pPr lvl="1" indent="0">
              <a:defRPr/>
            </a:pPr>
            <a:r>
              <a:rPr lang="de-DE" dirty="0"/>
              <a:t>Die </a:t>
            </a:r>
            <a:r>
              <a:rPr lang="de-DE" dirty="0" smtClean="0"/>
              <a:t>gibst die bildliche </a:t>
            </a:r>
            <a:r>
              <a:rPr lang="de-DE" dirty="0"/>
              <a:t>Information </a:t>
            </a:r>
            <a:r>
              <a:rPr lang="de-DE" dirty="0" smtClean="0"/>
              <a:t>des Diagramms in </a:t>
            </a:r>
            <a:r>
              <a:rPr lang="de-DE" dirty="0"/>
              <a:t>Worten </a:t>
            </a:r>
            <a:r>
              <a:rPr lang="de-DE" dirty="0" smtClean="0"/>
              <a:t>richtig wieder.</a:t>
            </a:r>
            <a:br>
              <a:rPr lang="de-DE" dirty="0" smtClean="0"/>
            </a:br>
            <a:endParaRPr lang="de-DE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 smtClean="0"/>
              <a:t>Du bist in der Lage Diagramme in Bezug auf wesentliche Inhalte zu </a:t>
            </a:r>
            <a:r>
              <a:rPr lang="de-DE" b="1" dirty="0" smtClean="0">
                <a:solidFill>
                  <a:srgbClr val="B95B2C"/>
                </a:solidFill>
              </a:rPr>
              <a:t>interpretieren</a:t>
            </a:r>
            <a:r>
              <a:rPr lang="de-DE" dirty="0" smtClean="0"/>
              <a:t>. </a:t>
            </a:r>
          </a:p>
          <a:p>
            <a:pPr lvl="1" indent="0">
              <a:defRPr/>
            </a:pPr>
            <a:r>
              <a:rPr lang="de-DE" dirty="0" smtClean="0"/>
              <a:t>Du ordnest die gewonnen Informationen ein, hinterfragst und wertest sie und ziehst Schlüsse daraus.</a:t>
            </a:r>
            <a:br>
              <a:rPr lang="de-DE" dirty="0" smtClean="0"/>
            </a:br>
            <a:endParaRPr lang="de-DE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 smtClean="0"/>
              <a:t>Du </a:t>
            </a:r>
            <a:r>
              <a:rPr lang="de-DE" b="1" dirty="0" smtClean="0">
                <a:solidFill>
                  <a:srgbClr val="B95B2C"/>
                </a:solidFill>
              </a:rPr>
              <a:t>erkennst </a:t>
            </a:r>
            <a:r>
              <a:rPr lang="de-DE" dirty="0"/>
              <a:t>Manipulationsversuche bei </a:t>
            </a:r>
            <a:r>
              <a:rPr lang="de-DE" dirty="0" smtClean="0"/>
              <a:t>Diagrammen.</a:t>
            </a:r>
          </a:p>
          <a:p>
            <a:pPr lvl="1" indent="0">
              <a:defRPr/>
            </a:pPr>
            <a:r>
              <a:rPr lang="de-DE" dirty="0"/>
              <a:t>Du verwendest Diagramme kritisch und entlarvst «</a:t>
            </a:r>
            <a:r>
              <a:rPr lang="de-DE" dirty="0" smtClean="0"/>
              <a:t>Lügendiagramme</a:t>
            </a:r>
            <a:r>
              <a:rPr lang="de-DE" dirty="0"/>
              <a:t>».</a:t>
            </a:r>
          </a:p>
          <a:p>
            <a:pPr marL="0" indent="0"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2. Lernziel: Ein Beispiel gefällig?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spcBef>
                <a:spcPts val="1000"/>
              </a:spcBef>
              <a:defRPr/>
            </a:pPr>
            <a:r>
              <a:rPr lang="de-DE" dirty="0" smtClean="0"/>
              <a:t>2.	Du </a:t>
            </a:r>
            <a:r>
              <a:rPr lang="de-DE" b="1" dirty="0" smtClean="0">
                <a:solidFill>
                  <a:srgbClr val="B95B2C"/>
                </a:solidFill>
              </a:rPr>
              <a:t>analysierst</a:t>
            </a:r>
            <a:r>
              <a:rPr lang="de-DE" dirty="0" smtClean="0"/>
              <a:t> Diagramme korrekt.</a:t>
            </a:r>
          </a:p>
          <a:p>
            <a:pPr lvl="1" indent="0">
              <a:defRPr/>
            </a:pPr>
            <a:r>
              <a:rPr lang="de-DE" dirty="0"/>
              <a:t>Die </a:t>
            </a:r>
            <a:r>
              <a:rPr lang="de-DE" dirty="0" smtClean="0"/>
              <a:t>gibst die bildliche </a:t>
            </a:r>
            <a:r>
              <a:rPr lang="de-DE" dirty="0"/>
              <a:t>Information </a:t>
            </a:r>
            <a:r>
              <a:rPr lang="de-DE" dirty="0" smtClean="0"/>
              <a:t>des Diagramms in </a:t>
            </a:r>
            <a:r>
              <a:rPr lang="de-DE" dirty="0"/>
              <a:t>Worten </a:t>
            </a:r>
            <a:r>
              <a:rPr lang="de-DE" dirty="0" smtClean="0"/>
              <a:t>richtig wieder.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35050" y="2349500"/>
            <a:ext cx="72723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ea typeface="+mn-ea"/>
                <a:cs typeface="ＭＳ Ｐゴシック" charset="0"/>
              </a:rPr>
              <a:t>Jedes Diagramm muss natürlich vollständig beschriftet sein, sonst kann man es nicht „lesen“...</a:t>
            </a:r>
          </a:p>
        </p:txBody>
      </p:sp>
      <p:pic>
        <p:nvPicPr>
          <p:cNvPr id="21508" name="Bild 3" descr="zufriedenhe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49725"/>
            <a:ext cx="3743325" cy="21145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5364163" y="3644900"/>
            <a:ext cx="812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 sz="8800">
                <a:solidFill>
                  <a:srgbClr val="3366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23554" name="Bild 3" descr="zufriedenhe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49725"/>
            <a:ext cx="3743325" cy="21145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971550" y="4652963"/>
            <a:ext cx="158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de-DE" sz="1800"/>
              <a:t>Grad der Zufriedenheit eines Menschen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700338" y="6308725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de-DE" sz="1800"/>
              <a:t>Anzahl der Wahlmöglichkeiten</a:t>
            </a:r>
          </a:p>
        </p:txBody>
      </p:sp>
      <p:sp>
        <p:nvSpPr>
          <p:cNvPr id="23557" name="Textfeld 2"/>
          <p:cNvSpPr txBox="1">
            <a:spLocks noChangeArrowheads="1"/>
          </p:cNvSpPr>
          <p:nvPr/>
        </p:nvSpPr>
        <p:spPr bwMode="auto">
          <a:xfrm>
            <a:off x="5364163" y="3644900"/>
            <a:ext cx="812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 sz="8800">
                <a:solidFill>
                  <a:srgbClr val="3366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auswah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36838"/>
            <a:ext cx="5329237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3. Lernziel: Ein Beispiel gefällig?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defRPr/>
            </a:pPr>
            <a:r>
              <a:rPr lang="de-DE" dirty="0" smtClean="0"/>
              <a:t>3.	Du </a:t>
            </a:r>
            <a:r>
              <a:rPr lang="de-DE" dirty="0"/>
              <a:t>bist in der Lage Diagramme in Bezug auf wesentliche Inhalte zu </a:t>
            </a:r>
            <a:r>
              <a:rPr lang="de-DE" b="1" dirty="0">
                <a:solidFill>
                  <a:srgbClr val="B95B2C"/>
                </a:solidFill>
              </a:rPr>
              <a:t>interpretieren</a:t>
            </a:r>
            <a:r>
              <a:rPr lang="de-DE" dirty="0"/>
              <a:t>. </a:t>
            </a:r>
          </a:p>
          <a:p>
            <a:pPr lvl="1" indent="0">
              <a:defRPr/>
            </a:pPr>
            <a:r>
              <a:rPr lang="de-DE" dirty="0"/>
              <a:t>Du ordnest die gewonnen Informationen ein, hinterfragst und wertest sie und ziehst Schlüsse daraus.</a:t>
            </a:r>
            <a:br>
              <a:rPr lang="de-DE" dirty="0"/>
            </a:br>
            <a:endParaRPr lang="de-DE" dirty="0"/>
          </a:p>
          <a:p>
            <a:pPr lvl="1" indent="0">
              <a:defRPr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25604" name="Bild 3" descr="zufriedenhe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49725"/>
            <a:ext cx="3743325" cy="21145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feld 2"/>
          <p:cNvSpPr txBox="1">
            <a:spLocks noChangeArrowheads="1"/>
          </p:cNvSpPr>
          <p:nvPr/>
        </p:nvSpPr>
        <p:spPr bwMode="auto">
          <a:xfrm>
            <a:off x="5364163" y="3644900"/>
            <a:ext cx="812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de-DE" sz="8800">
                <a:solidFill>
                  <a:srgbClr val="3366FF"/>
                </a:solidFill>
              </a:rPr>
              <a:t>?</a:t>
            </a:r>
          </a:p>
        </p:txBody>
      </p:sp>
      <p:sp>
        <p:nvSpPr>
          <p:cNvPr id="25606" name="Textfeld 7"/>
          <p:cNvSpPr txBox="1">
            <a:spLocks noChangeArrowheads="1"/>
          </p:cNvSpPr>
          <p:nvPr/>
        </p:nvSpPr>
        <p:spPr bwMode="auto">
          <a:xfrm>
            <a:off x="971550" y="4652963"/>
            <a:ext cx="158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de-DE" sz="1800"/>
              <a:t>Grad der Zufriedenheit eines Menschen</a:t>
            </a:r>
          </a:p>
        </p:txBody>
      </p:sp>
      <p:pic>
        <p:nvPicPr>
          <p:cNvPr id="10" name="Bild 9" descr="snack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8" y="2636838"/>
            <a:ext cx="2360612" cy="14398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608" name="Textfeld 8"/>
          <p:cNvSpPr txBox="1">
            <a:spLocks noChangeArrowheads="1"/>
          </p:cNvSpPr>
          <p:nvPr/>
        </p:nvSpPr>
        <p:spPr bwMode="auto">
          <a:xfrm>
            <a:off x="2700338" y="6308725"/>
            <a:ext cx="38163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de-DE" sz="1800"/>
              <a:t>Anzahl der Wahlmöglichkeiten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.... sehr unterhaltsam (in Englisch)</a:t>
            </a:r>
            <a:endParaRPr lang="de-DE" dirty="0"/>
          </a:p>
        </p:txBody>
      </p:sp>
      <p:pic>
        <p:nvPicPr>
          <p:cNvPr id="4" name="Inhaltsplatzhalter 3" descr="Bildschirmfoto 2011-09-17 um 11.26.4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b="9076"/>
          <a:stretch>
            <a:fillRect/>
          </a:stretch>
        </p:blipFill>
        <p:spPr>
          <a:xfrm>
            <a:off x="1908175" y="2420938"/>
            <a:ext cx="5262563" cy="3724275"/>
          </a:xfrm>
        </p:spPr>
      </p:pic>
      <p:sp>
        <p:nvSpPr>
          <p:cNvPr id="27651" name="Rechteck 4"/>
          <p:cNvSpPr>
            <a:spLocks noChangeArrowheads="1"/>
          </p:cNvSpPr>
          <p:nvPr/>
        </p:nvSpPr>
        <p:spPr bwMode="auto">
          <a:xfrm>
            <a:off x="1403350" y="1412875"/>
            <a:ext cx="619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800"/>
              <a:t>http://www.youtube.com/watch?v=VO6XEQIsCoM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instieg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eere Prä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Leere Präsentation">
    <a:majorFont>
      <a:latin typeface="Arial Black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eere Prä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Leere Präsentation">
    <a:majorFont>
      <a:latin typeface="Arial Black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einstieg.pot</Template>
  <TotalTime>0</TotalTime>
  <Words>1061</Words>
  <Application>Microsoft Macintosh PowerPoint</Application>
  <PresentationFormat>Bildschirmpräsentation (4:3)</PresentationFormat>
  <Paragraphs>187</Paragraphs>
  <Slides>35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2" baseType="lpstr">
      <vt:lpstr>Arial</vt:lpstr>
      <vt:lpstr>ヒラギノ角ゴ Pro W3</vt:lpstr>
      <vt:lpstr>Arial Black</vt:lpstr>
      <vt:lpstr>ＭＳ Ｐゴシック</vt:lpstr>
      <vt:lpstr>Times</vt:lpstr>
      <vt:lpstr>Courier New</vt:lpstr>
      <vt:lpstr>einstieg</vt:lpstr>
      <vt:lpstr>Diagramme</vt:lpstr>
      <vt:lpstr>Was ist ein Diagramm?</vt:lpstr>
      <vt:lpstr>Inhaltsverzeichnis</vt:lpstr>
      <vt:lpstr>KAPITEL 1: GRUNDLAGEN</vt:lpstr>
      <vt:lpstr>Lernziele</vt:lpstr>
      <vt:lpstr>2. Lernziel: Ein Beispiel gefällig? </vt:lpstr>
      <vt:lpstr>PowerPoint-Präsentation</vt:lpstr>
      <vt:lpstr>3. Lernziel: Ein Beispiel gefällig? </vt:lpstr>
      <vt:lpstr>By the way.... sehr unterhaltsam (in Englisch)</vt:lpstr>
      <vt:lpstr>KAPITEL 2: DIAGRAMMTYPEN</vt:lpstr>
      <vt:lpstr>Diagramme: So viele wie Sand am Meer?</vt:lpstr>
      <vt:lpstr>Diagramme: So viele wie Sand am Meer?</vt:lpstr>
      <vt:lpstr>Sand am Meer...    die wichtigsten Sandkörner</vt:lpstr>
      <vt:lpstr>Aufgabenstellung</vt:lpstr>
      <vt:lpstr>Liniendiagramm</vt:lpstr>
      <vt:lpstr>Balkendiagramm</vt:lpstr>
      <vt:lpstr>Säulendiagramm</vt:lpstr>
      <vt:lpstr>3D-Säulendiagramm</vt:lpstr>
      <vt:lpstr>Streudiagramm oder Punktdiagramm</vt:lpstr>
      <vt:lpstr>Flächendiagramm</vt:lpstr>
      <vt:lpstr>Kuchendiagramm oder Sektordiagramm</vt:lpstr>
      <vt:lpstr>Welcher Diagrammtyp eignet sich für was?</vt:lpstr>
      <vt:lpstr>Es gibt keine eindeutige Lösung!</vt:lpstr>
      <vt:lpstr>KAPITEL 3: CHECKLISTEN</vt:lpstr>
      <vt:lpstr>Der Diagramm-Check «Form»</vt:lpstr>
      <vt:lpstr>Der Diagramm-Check «Inhalt» (Bsp. 1 von 2)</vt:lpstr>
      <vt:lpstr>Der Diagramm-Check «Inhalt» (Bsp. 2 von 2)</vt:lpstr>
      <vt:lpstr>KAPITEL 4: ACHTUNG: SEI KRITISCH</vt:lpstr>
      <vt:lpstr>«Lügendiagramme»</vt:lpstr>
      <vt:lpstr>Aufgaben</vt:lpstr>
      <vt:lpstr>1: ADSL</vt:lpstr>
      <vt:lpstr>2: Eurokurs zum Schweizer Franken</vt:lpstr>
      <vt:lpstr>3: Einwanderer in die USA nach Herkunftsregionen</vt:lpstr>
      <vt:lpstr>4: Weltkarte</vt:lpstr>
      <vt:lpstr>Zum Schluss noch einmal die Lernziele</vt:lpstr>
    </vt:vector>
  </TitlesOfParts>
  <Company>Universität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Geteilte Welt</dc:title>
  <dc:creator>Pamela Alean</dc:creator>
  <cp:lastModifiedBy>Jürg Alean</cp:lastModifiedBy>
  <cp:revision>104</cp:revision>
  <dcterms:created xsi:type="dcterms:W3CDTF">2007-10-18T13:38:05Z</dcterms:created>
  <dcterms:modified xsi:type="dcterms:W3CDTF">2012-09-29T13:13:49Z</dcterms:modified>
</cp:coreProperties>
</file>