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 id="290" r:id="rId34"/>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032" y="-7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6600"/>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AA534B79-D6B0-FD4D-8ED2-3ECD154D85E8}" type="datetimeFigureOut">
              <a:rPr lang="de-DE" smtClean="0"/>
              <a:t>01.09.12</a:t>
            </a:fld>
            <a:endParaRPr lang="de-DE"/>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B37D5FE-740C-46F5-801A-FA5477D9711F}" type="slidenum">
              <a:rPr lang="en-US" smtClean="0"/>
              <a:pPr/>
              <a:t>‹Nr.›</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de-DE" dirty="0"/>
          </a:p>
        </p:txBody>
      </p:sp>
      <p:sp>
        <p:nvSpPr>
          <p:cNvPr id="13" name="Title 12"/>
          <p:cNvSpPr>
            <a:spLocks noGrp="1"/>
          </p:cNvSpPr>
          <p:nvPr>
            <p:ph type="title"/>
          </p:nvPr>
        </p:nvSpPr>
        <p:spPr>
          <a:xfrm>
            <a:off x="457200" y="2052960"/>
            <a:ext cx="6324600" cy="1828800"/>
          </a:xfrm>
        </p:spPr>
        <p:txBody>
          <a:bodyPr/>
          <a:lstStyle>
            <a:lvl1pPr algn="r">
              <a:defRPr sz="4200" cap="none" spc="150" baseline="0"/>
            </a:lvl1pPr>
          </a:lstStyle>
          <a:p>
            <a:r>
              <a:rPr lang="de-CH" dirty="0" smtClean="0"/>
              <a:t>Mastertitelformat bearbeiten</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a:p>
        </p:txBody>
      </p:sp>
      <p:sp>
        <p:nvSpPr>
          <p:cNvPr id="4" name="Date Placeholder 3"/>
          <p:cNvSpPr>
            <a:spLocks noGrp="1"/>
          </p:cNvSpPr>
          <p:nvPr>
            <p:ph type="dt" sz="half" idx="10"/>
          </p:nvPr>
        </p:nvSpPr>
        <p:spPr/>
        <p:txBody>
          <a:bodyPr/>
          <a:lstStyle/>
          <a:p>
            <a:fld id="{AA534B79-D6B0-FD4D-8ED2-3ECD154D85E8}" type="datetimeFigureOut">
              <a:rPr lang="de-DE" smtClean="0"/>
              <a:t>01.09.12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5428F4C-7D2D-C847-839C-C8DEFA7AA3BE}" type="slidenum">
              <a:rPr lang="de-DE" smtClean="0"/>
              <a:t>‹Nr.›</a:t>
            </a:fld>
            <a:endParaRPr lang="de-DE"/>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de-CH" smtClean="0"/>
              <a:t>Mastertitelformat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4" name="Date Placeholder 3"/>
          <p:cNvSpPr>
            <a:spLocks noGrp="1"/>
          </p:cNvSpPr>
          <p:nvPr>
            <p:ph type="dt" sz="half" idx="10"/>
          </p:nvPr>
        </p:nvSpPr>
        <p:spPr/>
        <p:txBody>
          <a:bodyPr/>
          <a:lstStyle/>
          <a:p>
            <a:fld id="{AA534B79-D6B0-FD4D-8ED2-3ECD154D85E8}" type="datetimeFigureOut">
              <a:rPr lang="de-DE" smtClean="0"/>
              <a:t>01.09.12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5428F4C-7D2D-C847-839C-C8DEFA7AA3BE}" type="slidenum">
              <a:rPr lang="de-DE" smtClean="0"/>
              <a:t>‹Nr.›</a:t>
            </a:fld>
            <a:endParaRPr lang="de-DE"/>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6197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en-US" dirty="0"/>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11" name="Title 10"/>
          <p:cNvSpPr>
            <a:spLocks noGrp="1"/>
          </p:cNvSpPr>
          <p:nvPr>
            <p:ph type="title"/>
          </p:nvPr>
        </p:nvSpPr>
        <p:spPr>
          <a:xfrm>
            <a:off x="7159752" y="457200"/>
            <a:ext cx="1675660" cy="1673352"/>
          </a:xfrm>
        </p:spPr>
        <p:txBody>
          <a:bodyPr anchor="b"/>
          <a:lstStyle>
            <a:lvl1pPr algn="l">
              <a:defRPr sz="2000" cap="none" spc="150" baseline="0"/>
            </a:lvl1pPr>
          </a:lstStyle>
          <a:p>
            <a:r>
              <a:rPr lang="de-CH" dirty="0" smtClean="0"/>
              <a:t>Mastertitelformat bearbeiten</a:t>
            </a:r>
            <a:endParaRPr lang="en-US"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4" name="Date Placeholder 3"/>
          <p:cNvSpPr>
            <a:spLocks noGrp="1"/>
          </p:cNvSpPr>
          <p:nvPr>
            <p:ph type="dt" sz="half" idx="10"/>
          </p:nvPr>
        </p:nvSpPr>
        <p:spPr/>
        <p:txBody>
          <a:bodyPr/>
          <a:lstStyle/>
          <a:p>
            <a:fld id="{AA534B79-D6B0-FD4D-8ED2-3ECD154D85E8}" type="datetimeFigureOut">
              <a:rPr lang="de-DE" smtClean="0"/>
              <a:t>01.09.12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5428F4C-7D2D-C847-839C-C8DEFA7AA3BE}" type="slidenum">
              <a:rPr lang="de-DE" smtClean="0"/>
              <a:t>‹Nr.›</a:t>
            </a:fld>
            <a:endParaRPr lang="de-DE"/>
          </a:p>
        </p:txBody>
      </p:sp>
      <p:sp>
        <p:nvSpPr>
          <p:cNvPr id="7" name="Title 6"/>
          <p:cNvSpPr>
            <a:spLocks noGrp="1"/>
          </p:cNvSpPr>
          <p:nvPr>
            <p:ph type="title"/>
          </p:nvPr>
        </p:nvSpPr>
        <p:spPr/>
        <p:txBody>
          <a:bodyPr/>
          <a:lstStyle/>
          <a:p>
            <a:r>
              <a:rPr lang="de-CH" smtClean="0"/>
              <a:t>Mastertitelformat bearbeiten</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9" name="Date Placeholder 8"/>
          <p:cNvSpPr>
            <a:spLocks noGrp="1"/>
          </p:cNvSpPr>
          <p:nvPr>
            <p:ph type="dt" sz="half" idx="10"/>
          </p:nvPr>
        </p:nvSpPr>
        <p:spPr/>
        <p:txBody>
          <a:bodyPr/>
          <a:lstStyle>
            <a:lvl1pPr>
              <a:defRPr>
                <a:solidFill>
                  <a:srgbClr val="FFFFFF"/>
                </a:solidFill>
              </a:defRPr>
            </a:lvl1pPr>
          </a:lstStyle>
          <a:p>
            <a:fld id="{AA534B79-D6B0-FD4D-8ED2-3ECD154D85E8}" type="datetimeFigureOut">
              <a:rPr lang="de-DE" smtClean="0"/>
              <a:t>01.09.12</a:t>
            </a:fld>
            <a:endParaRPr lang="de-DE"/>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5428F4C-7D2D-C847-839C-C8DEFA7AA3BE}" type="slidenum">
              <a:rPr lang="de-DE" smtClean="0"/>
              <a:t>‹Nr.›</a:t>
            </a:fld>
            <a:endParaRPr lang="de-DE"/>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de-DE"/>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de-CH" smtClean="0"/>
              <a:t>Mastertitelformat bearbeiten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5" name="Date Placeholder 4"/>
          <p:cNvSpPr>
            <a:spLocks noGrp="1"/>
          </p:cNvSpPr>
          <p:nvPr>
            <p:ph type="dt" sz="half" idx="10"/>
          </p:nvPr>
        </p:nvSpPr>
        <p:spPr/>
        <p:txBody>
          <a:bodyPr/>
          <a:lstStyle/>
          <a:p>
            <a:fld id="{AA534B79-D6B0-FD4D-8ED2-3ECD154D85E8}" type="datetimeFigureOut">
              <a:rPr lang="de-DE" smtClean="0"/>
              <a:t>01.09.12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5428F4C-7D2D-C847-839C-C8DEFA7AA3BE}" type="slidenum">
              <a:rPr lang="de-DE" smtClean="0"/>
              <a:t>‹Nr.›</a:t>
            </a:fld>
            <a:endParaRPr lang="de-DE"/>
          </a:p>
        </p:txBody>
      </p:sp>
      <p:sp>
        <p:nvSpPr>
          <p:cNvPr id="8" name="Title 7"/>
          <p:cNvSpPr>
            <a:spLocks noGrp="1"/>
          </p:cNvSpPr>
          <p:nvPr>
            <p:ph type="title"/>
          </p:nvPr>
        </p:nvSpPr>
        <p:spPr/>
        <p:txBody>
          <a:bodyPr/>
          <a:lstStyle/>
          <a:p>
            <a:r>
              <a:rPr lang="de-CH" smtClean="0"/>
              <a:t>Mastertitelformat bearbeiten</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7" name="Date Placeholder 6"/>
          <p:cNvSpPr>
            <a:spLocks noGrp="1"/>
          </p:cNvSpPr>
          <p:nvPr>
            <p:ph type="dt" sz="half" idx="10"/>
          </p:nvPr>
        </p:nvSpPr>
        <p:spPr/>
        <p:txBody>
          <a:bodyPr/>
          <a:lstStyle/>
          <a:p>
            <a:fld id="{AA534B79-D6B0-FD4D-8ED2-3ECD154D85E8}" type="datetimeFigureOut">
              <a:rPr lang="de-DE" smtClean="0"/>
              <a:t>01.09.12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5428F4C-7D2D-C847-839C-C8DEFA7AA3BE}" type="slidenum">
              <a:rPr lang="de-DE" smtClean="0"/>
              <a:t>‹Nr.›</a:t>
            </a:fld>
            <a:endParaRPr lang="de-DE"/>
          </a:p>
        </p:txBody>
      </p:sp>
      <p:sp>
        <p:nvSpPr>
          <p:cNvPr id="10" name="Title 9"/>
          <p:cNvSpPr>
            <a:spLocks noGrp="1"/>
          </p:cNvSpPr>
          <p:nvPr>
            <p:ph type="title"/>
          </p:nvPr>
        </p:nvSpPr>
        <p:spPr/>
        <p:txBody>
          <a:bodyPr/>
          <a:lstStyle/>
          <a:p>
            <a:r>
              <a:rPr lang="de-CH" smtClean="0"/>
              <a:t>Mastertitelformat bearbeiten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534B79-D6B0-FD4D-8ED2-3ECD154D85E8}" type="datetimeFigureOut">
              <a:rPr lang="de-DE" smtClean="0"/>
              <a:t>01.09.12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5428F4C-7D2D-C847-839C-C8DEFA7AA3BE}" type="slidenum">
              <a:rPr lang="de-DE" smtClean="0"/>
              <a:t>‹Nr.›</a:t>
            </a:fld>
            <a:endParaRPr lang="de-DE"/>
          </a:p>
        </p:txBody>
      </p:sp>
      <p:sp>
        <p:nvSpPr>
          <p:cNvPr id="6" name="Title 5"/>
          <p:cNvSpPr>
            <a:spLocks noGrp="1"/>
          </p:cNvSpPr>
          <p:nvPr>
            <p:ph type="title"/>
          </p:nvPr>
        </p:nvSpPr>
        <p:spPr/>
        <p:txBody>
          <a:bodyPr/>
          <a:lstStyle/>
          <a:p>
            <a:r>
              <a:rPr lang="de-CH" smtClean="0"/>
              <a:t>Mastertitelformat bearbeiten</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A534B79-D6B0-FD4D-8ED2-3ECD154D85E8}" type="datetimeFigureOut">
              <a:rPr lang="de-DE" smtClean="0"/>
              <a:t>01.09.12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5428F4C-7D2D-C847-839C-C8DEFA7AA3BE}"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AA534B79-D6B0-FD4D-8ED2-3ECD154D85E8}" type="datetimeFigureOut">
              <a:rPr lang="de-DE" smtClean="0"/>
              <a:t>01.09.12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5428F4C-7D2D-C847-839C-C8DEFA7AA3BE}" type="slidenum">
              <a:rPr lang="de-DE" smtClean="0"/>
              <a:t>‹Nr.›</a:t>
            </a:fld>
            <a:endParaRPr lang="de-DE"/>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de-CH" smtClean="0"/>
              <a:t>Mastertitelformat bearbeiten</a:t>
            </a:r>
            <a:endParaRPr lang="en-US" dirty="0"/>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de-CH" dirty="0" smtClean="0"/>
              <a:t>Mastertitelformat bearbeiten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AA534B79-D6B0-FD4D-8ED2-3ECD154D85E8}" type="datetimeFigureOut">
              <a:rPr lang="de-DE" smtClean="0"/>
              <a:t>01.09.12</a:t>
            </a:fld>
            <a:endParaRPr lang="de-DE"/>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de-DE"/>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5428F4C-7D2D-C847-839C-C8DEFA7AA3BE}"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759" r:id="rId1"/>
    <p:sldLayoutId id="2147483766" r:id="rId2"/>
    <p:sldLayoutId id="2147483760" r:id="rId3"/>
    <p:sldLayoutId id="2147483761" r:id="rId4"/>
    <p:sldLayoutId id="2147483762" r:id="rId5"/>
    <p:sldLayoutId id="2147483763" r:id="rId6"/>
    <p:sldLayoutId id="2147483764" r:id="rId7"/>
    <p:sldLayoutId id="2147483765" r:id="rId8"/>
    <p:sldLayoutId id="2147483767" r:id="rId9"/>
    <p:sldLayoutId id="2147483768" r:id="rId10"/>
    <p:sldLayoutId id="214748376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gif"/><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gif"/><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1.png"/><Relationship Id="rId5" Type="http://schemas.openxmlformats.org/officeDocument/2006/relationships/image" Target="../media/image2.gif"/><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gif"/><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gif"/><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gif"/><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gif"/><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010400" y="3185240"/>
            <a:ext cx="1981200" cy="1828800"/>
          </a:xfrm>
        </p:spPr>
        <p:txBody>
          <a:bodyPr>
            <a:normAutofit fontScale="92500" lnSpcReduction="10000"/>
          </a:bodyPr>
          <a:lstStyle/>
          <a:p>
            <a:r>
              <a:rPr lang="de-DE" dirty="0" smtClean="0"/>
              <a:t>So führst du erfolgreich dein Heft, deinen Schnellhefter oder deinen Ordner! </a:t>
            </a:r>
            <a:endParaRPr lang="de-DE" dirty="0"/>
          </a:p>
        </p:txBody>
      </p:sp>
      <p:sp>
        <p:nvSpPr>
          <p:cNvPr id="2" name="Titel 1"/>
          <p:cNvSpPr>
            <a:spLocks noGrp="1"/>
          </p:cNvSpPr>
          <p:nvPr>
            <p:ph type="title"/>
          </p:nvPr>
        </p:nvSpPr>
        <p:spPr/>
        <p:txBody>
          <a:bodyPr/>
          <a:lstStyle/>
          <a:p>
            <a:r>
              <a:rPr lang="de-DE" dirty="0" smtClean="0"/>
              <a:t/>
            </a:r>
            <a:br>
              <a:rPr lang="de-DE" dirty="0" smtClean="0"/>
            </a:br>
            <a:r>
              <a:rPr lang="de-DE" dirty="0" smtClean="0"/>
              <a:t>Heft</a:t>
            </a:r>
            <a:br>
              <a:rPr lang="de-DE" dirty="0" smtClean="0"/>
            </a:br>
            <a:r>
              <a:rPr lang="de-DE" dirty="0" smtClean="0"/>
              <a:t>Heften</a:t>
            </a:r>
            <a:br>
              <a:rPr lang="de-DE" dirty="0" smtClean="0"/>
            </a:br>
            <a:r>
              <a:rPr lang="de-DE" dirty="0" smtClean="0"/>
              <a:t>Hefter</a:t>
            </a:r>
            <a:br>
              <a:rPr lang="de-DE" dirty="0" smtClean="0"/>
            </a:br>
            <a:r>
              <a:rPr lang="de-DE" dirty="0" err="1" smtClean="0">
                <a:solidFill>
                  <a:srgbClr val="FF6600"/>
                </a:solidFill>
              </a:rPr>
              <a:t>Leit</a:t>
            </a:r>
            <a:r>
              <a:rPr lang="de-DE" dirty="0" err="1"/>
              <a:t>Heft</a:t>
            </a:r>
            <a:r>
              <a:rPr lang="de-DE" dirty="0" err="1" smtClean="0">
                <a:solidFill>
                  <a:srgbClr val="FF6600"/>
                </a:solidFill>
              </a:rPr>
              <a:t>faden</a:t>
            </a:r>
            <a:r>
              <a:rPr lang="de-DE" dirty="0" smtClean="0"/>
              <a:t/>
            </a:r>
            <a:br>
              <a:rPr lang="de-DE" dirty="0" smtClean="0"/>
            </a:br>
            <a:r>
              <a:rPr lang="de-DE" dirty="0" smtClean="0">
                <a:solidFill>
                  <a:srgbClr val="FF6600"/>
                </a:solidFill>
              </a:rPr>
              <a:t>zur</a:t>
            </a:r>
            <a:br>
              <a:rPr lang="de-DE" dirty="0" smtClean="0">
                <a:solidFill>
                  <a:srgbClr val="FF6600"/>
                </a:solidFill>
              </a:rPr>
            </a:br>
            <a:r>
              <a:rPr lang="de-DE" dirty="0" smtClean="0">
                <a:solidFill>
                  <a:srgbClr val="FF6600"/>
                </a:solidFill>
              </a:rPr>
              <a:t>Heftführung: Einführung</a:t>
            </a:r>
            <a:r>
              <a:rPr lang="de-DE" dirty="0" smtClean="0"/>
              <a:t/>
            </a:r>
            <a:br>
              <a:rPr lang="de-DE" dirty="0" smtClean="0"/>
            </a:br>
            <a:r>
              <a:rPr lang="de-DE" dirty="0" smtClean="0"/>
              <a:t>heftig</a:t>
            </a:r>
            <a:br>
              <a:rPr lang="de-DE" dirty="0" smtClean="0"/>
            </a:br>
            <a:r>
              <a:rPr lang="de-DE" dirty="0" smtClean="0"/>
              <a:t>Heftklammer</a:t>
            </a:r>
            <a:br>
              <a:rPr lang="de-DE" dirty="0" smtClean="0"/>
            </a:br>
            <a:r>
              <a:rPr lang="de-DE" dirty="0" smtClean="0"/>
              <a:t>Heftpflaster</a:t>
            </a:r>
            <a:endParaRPr lang="de-DE" dirty="0"/>
          </a:p>
        </p:txBody>
      </p:sp>
      <p:pic>
        <p:nvPicPr>
          <p:cNvPr id="9" name="Bild 8" descr="buero-0038.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27761" y="783361"/>
            <a:ext cx="1270000" cy="1921203"/>
          </a:xfrm>
          <a:prstGeom prst="rect">
            <a:avLst/>
          </a:prstGeom>
        </p:spPr>
      </p:pic>
    </p:spTree>
    <p:extLst>
      <p:ext uri="{BB962C8B-B14F-4D97-AF65-F5344CB8AC3E}">
        <p14:creationId xmlns:p14="http://schemas.microsoft.com/office/powerpoint/2010/main" val="2855345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a:normAutofit/>
          </a:bodyPr>
          <a:lstStyle/>
          <a:p>
            <a:r>
              <a:rPr lang="de-DE" dirty="0" smtClean="0"/>
              <a:t>Ein paar weitere Ideen:</a:t>
            </a:r>
            <a:br>
              <a:rPr lang="de-DE" dirty="0" smtClean="0"/>
            </a:br>
            <a:r>
              <a:rPr lang="de-DE" dirty="0" smtClean="0"/>
              <a:t/>
            </a:r>
            <a:br>
              <a:rPr lang="de-DE" dirty="0" smtClean="0"/>
            </a:br>
            <a:r>
              <a:rPr lang="de-DE" dirty="0" smtClean="0"/>
              <a:t>Diskutiere mit deinem Arbeitspartner/deiner </a:t>
            </a:r>
            <a:r>
              <a:rPr lang="de-DE" dirty="0" err="1" smtClean="0"/>
              <a:t>Arbeits</a:t>
            </a:r>
            <a:r>
              <a:rPr lang="de-DE" dirty="0" smtClean="0"/>
              <a:t>–</a:t>
            </a:r>
            <a:r>
              <a:rPr lang="de-DE" dirty="0" err="1" smtClean="0"/>
              <a:t>partnerin</a:t>
            </a:r>
            <a:r>
              <a:rPr lang="de-DE" dirty="0" smtClean="0"/>
              <a:t>, wie weit die neben–stehenden Aussagen richtig sind.</a:t>
            </a:r>
            <a:endParaRPr lang="de-DE" dirty="0"/>
          </a:p>
        </p:txBody>
      </p:sp>
      <p:sp>
        <p:nvSpPr>
          <p:cNvPr id="4" name="Titel 3"/>
          <p:cNvSpPr>
            <a:spLocks noGrp="1"/>
          </p:cNvSpPr>
          <p:nvPr>
            <p:ph type="title"/>
          </p:nvPr>
        </p:nvSpPr>
        <p:spPr/>
        <p:txBody>
          <a:bodyPr/>
          <a:lstStyle/>
          <a:p>
            <a:r>
              <a:rPr lang="de-DE" dirty="0" smtClean="0"/>
              <a:t>Heft-führung</a:t>
            </a:r>
            <a:endParaRPr lang="de-DE" dirty="0"/>
          </a:p>
        </p:txBody>
      </p:sp>
      <p:sp>
        <p:nvSpPr>
          <p:cNvPr id="8" name="Inhaltsplatzhalter 7"/>
          <p:cNvSpPr>
            <a:spLocks noGrp="1"/>
          </p:cNvSpPr>
          <p:nvPr>
            <p:ph idx="1"/>
          </p:nvPr>
        </p:nvSpPr>
        <p:spPr/>
        <p:txBody>
          <a:bodyPr/>
          <a:lstStyle/>
          <a:p>
            <a:pPr marL="45720" indent="0">
              <a:buNone/>
            </a:pPr>
            <a:endParaRPr lang="de-DE" dirty="0" smtClean="0"/>
          </a:p>
          <a:p>
            <a:pPr marL="45720" indent="0">
              <a:buNone/>
            </a:pPr>
            <a:r>
              <a:rPr lang="de-DE" dirty="0" smtClean="0"/>
              <a:t>Aussage 2:</a:t>
            </a:r>
            <a:endParaRPr lang="de-DE" dirty="0"/>
          </a:p>
          <a:p>
            <a:pPr marL="45720" indent="0">
              <a:buNone/>
            </a:pPr>
            <a:r>
              <a:rPr lang="de-DE" dirty="0" smtClean="0"/>
              <a:t>«Das Heft muss vor allem schön sein – dementsprechend ist es wichtig, dass man zuerst alles mit Bleistift macht, um es danach zu Hause definitiv zu gestalten.»</a:t>
            </a:r>
            <a:endParaRPr lang="de-DE" dirty="0"/>
          </a:p>
        </p:txBody>
      </p:sp>
    </p:spTree>
    <p:extLst>
      <p:ext uri="{BB962C8B-B14F-4D97-AF65-F5344CB8AC3E}">
        <p14:creationId xmlns:p14="http://schemas.microsoft.com/office/powerpoint/2010/main" val="38430654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a:normAutofit/>
          </a:bodyPr>
          <a:lstStyle/>
          <a:p>
            <a:r>
              <a:rPr lang="de-DE" dirty="0" smtClean="0"/>
              <a:t>Ein paar weitere Ideen:</a:t>
            </a:r>
            <a:br>
              <a:rPr lang="de-DE" dirty="0" smtClean="0"/>
            </a:br>
            <a:r>
              <a:rPr lang="de-DE" dirty="0" smtClean="0"/>
              <a:t/>
            </a:r>
            <a:br>
              <a:rPr lang="de-DE" dirty="0" smtClean="0"/>
            </a:br>
            <a:r>
              <a:rPr lang="de-DE" dirty="0" smtClean="0"/>
              <a:t>Diskutiere mit deinem Arbeitspartner/deiner </a:t>
            </a:r>
            <a:r>
              <a:rPr lang="de-DE" dirty="0" err="1" smtClean="0"/>
              <a:t>Arbeits</a:t>
            </a:r>
            <a:r>
              <a:rPr lang="de-DE" dirty="0" smtClean="0"/>
              <a:t>–</a:t>
            </a:r>
            <a:r>
              <a:rPr lang="de-DE" dirty="0" err="1" smtClean="0"/>
              <a:t>partnerin</a:t>
            </a:r>
            <a:r>
              <a:rPr lang="de-DE" dirty="0" smtClean="0"/>
              <a:t>, wie weit die neben–stehenden Aussagen richtig sind.</a:t>
            </a:r>
            <a:endParaRPr lang="de-DE" dirty="0"/>
          </a:p>
        </p:txBody>
      </p:sp>
      <p:sp>
        <p:nvSpPr>
          <p:cNvPr id="4" name="Titel 3"/>
          <p:cNvSpPr>
            <a:spLocks noGrp="1"/>
          </p:cNvSpPr>
          <p:nvPr>
            <p:ph type="title"/>
          </p:nvPr>
        </p:nvSpPr>
        <p:spPr/>
        <p:txBody>
          <a:bodyPr/>
          <a:lstStyle/>
          <a:p>
            <a:r>
              <a:rPr lang="de-DE" dirty="0" smtClean="0"/>
              <a:t>Heft-führung</a:t>
            </a:r>
            <a:endParaRPr lang="de-DE" dirty="0"/>
          </a:p>
        </p:txBody>
      </p:sp>
      <p:sp>
        <p:nvSpPr>
          <p:cNvPr id="8" name="Inhaltsplatzhalter 7"/>
          <p:cNvSpPr>
            <a:spLocks noGrp="1"/>
          </p:cNvSpPr>
          <p:nvPr>
            <p:ph idx="1"/>
          </p:nvPr>
        </p:nvSpPr>
        <p:spPr/>
        <p:txBody>
          <a:bodyPr/>
          <a:lstStyle/>
          <a:p>
            <a:pPr marL="45720" indent="0">
              <a:buNone/>
            </a:pPr>
            <a:endParaRPr lang="de-DE" dirty="0" smtClean="0"/>
          </a:p>
          <a:p>
            <a:pPr marL="45720" indent="0">
              <a:buNone/>
            </a:pPr>
            <a:r>
              <a:rPr lang="de-DE" dirty="0" smtClean="0"/>
              <a:t>Aussage 3:</a:t>
            </a:r>
            <a:endParaRPr lang="de-DE" dirty="0"/>
          </a:p>
          <a:p>
            <a:pPr marL="45720" indent="0">
              <a:buNone/>
            </a:pPr>
            <a:r>
              <a:rPr lang="de-DE" dirty="0" smtClean="0"/>
              <a:t>«Meinen Ordner ordne ich einmal pro Semester, nämlich dann, wenn ihn die Lehrperson sehen will.»</a:t>
            </a:r>
            <a:endParaRPr lang="de-DE" dirty="0"/>
          </a:p>
        </p:txBody>
      </p:sp>
    </p:spTree>
    <p:extLst>
      <p:ext uri="{BB962C8B-B14F-4D97-AF65-F5344CB8AC3E}">
        <p14:creationId xmlns:p14="http://schemas.microsoft.com/office/powerpoint/2010/main" val="35379893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a:normAutofit/>
          </a:bodyPr>
          <a:lstStyle/>
          <a:p>
            <a:r>
              <a:rPr lang="de-DE" dirty="0" smtClean="0"/>
              <a:t>Ein paar weitere Ideen:</a:t>
            </a:r>
            <a:br>
              <a:rPr lang="de-DE" dirty="0" smtClean="0"/>
            </a:br>
            <a:r>
              <a:rPr lang="de-DE" dirty="0" smtClean="0"/>
              <a:t/>
            </a:r>
            <a:br>
              <a:rPr lang="de-DE" dirty="0" smtClean="0"/>
            </a:br>
            <a:r>
              <a:rPr lang="de-DE" dirty="0" smtClean="0"/>
              <a:t>Diskutiere mit deinem Arbeitspartner/deiner </a:t>
            </a:r>
            <a:r>
              <a:rPr lang="de-DE" dirty="0" err="1" smtClean="0"/>
              <a:t>Arbeits</a:t>
            </a:r>
            <a:r>
              <a:rPr lang="de-DE" dirty="0" smtClean="0"/>
              <a:t>–</a:t>
            </a:r>
            <a:r>
              <a:rPr lang="de-DE" dirty="0" err="1" smtClean="0"/>
              <a:t>partnerin</a:t>
            </a:r>
            <a:r>
              <a:rPr lang="de-DE" dirty="0" smtClean="0"/>
              <a:t>, wie weit die neben–stehenden Aussagen richtig sind.</a:t>
            </a:r>
            <a:endParaRPr lang="de-DE" dirty="0"/>
          </a:p>
        </p:txBody>
      </p:sp>
      <p:sp>
        <p:nvSpPr>
          <p:cNvPr id="4" name="Titel 3"/>
          <p:cNvSpPr>
            <a:spLocks noGrp="1"/>
          </p:cNvSpPr>
          <p:nvPr>
            <p:ph type="title"/>
          </p:nvPr>
        </p:nvSpPr>
        <p:spPr/>
        <p:txBody>
          <a:bodyPr/>
          <a:lstStyle/>
          <a:p>
            <a:r>
              <a:rPr lang="de-DE" dirty="0" smtClean="0"/>
              <a:t>Heft-führung</a:t>
            </a:r>
            <a:endParaRPr lang="de-DE" dirty="0"/>
          </a:p>
        </p:txBody>
      </p:sp>
      <p:sp>
        <p:nvSpPr>
          <p:cNvPr id="8" name="Inhaltsplatzhalter 7"/>
          <p:cNvSpPr>
            <a:spLocks noGrp="1"/>
          </p:cNvSpPr>
          <p:nvPr>
            <p:ph idx="1"/>
          </p:nvPr>
        </p:nvSpPr>
        <p:spPr/>
        <p:txBody>
          <a:bodyPr/>
          <a:lstStyle/>
          <a:p>
            <a:pPr marL="45720" indent="0">
              <a:buNone/>
            </a:pPr>
            <a:endParaRPr lang="de-DE" dirty="0" smtClean="0"/>
          </a:p>
          <a:p>
            <a:pPr marL="45720" indent="0">
              <a:buNone/>
            </a:pPr>
            <a:r>
              <a:rPr lang="de-DE" dirty="0" smtClean="0"/>
              <a:t>Aussage 4:</a:t>
            </a:r>
            <a:endParaRPr lang="de-DE" dirty="0"/>
          </a:p>
          <a:p>
            <a:pPr marL="45720" indent="0">
              <a:buNone/>
            </a:pPr>
            <a:r>
              <a:rPr lang="de-DE" dirty="0" smtClean="0"/>
              <a:t>«Wer sein Heft gut führt, hat auch gute Noten in der Prüfung.»</a:t>
            </a:r>
            <a:endParaRPr lang="de-DE" dirty="0"/>
          </a:p>
        </p:txBody>
      </p:sp>
    </p:spTree>
    <p:extLst>
      <p:ext uri="{BB962C8B-B14F-4D97-AF65-F5344CB8AC3E}">
        <p14:creationId xmlns:p14="http://schemas.microsoft.com/office/powerpoint/2010/main" val="2439581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a:normAutofit/>
          </a:bodyPr>
          <a:lstStyle/>
          <a:p>
            <a:r>
              <a:rPr lang="de-DE" dirty="0" smtClean="0"/>
              <a:t>Ein paar weitere Ideen:</a:t>
            </a:r>
            <a:br>
              <a:rPr lang="de-DE" dirty="0" smtClean="0"/>
            </a:br>
            <a:r>
              <a:rPr lang="de-DE" dirty="0" smtClean="0"/>
              <a:t/>
            </a:r>
            <a:br>
              <a:rPr lang="de-DE" dirty="0" smtClean="0"/>
            </a:br>
            <a:r>
              <a:rPr lang="de-DE" dirty="0" smtClean="0"/>
              <a:t>Diskutiere mit deinem Arbeitspartner/deiner </a:t>
            </a:r>
            <a:r>
              <a:rPr lang="de-DE" dirty="0" err="1" smtClean="0"/>
              <a:t>Arbeits</a:t>
            </a:r>
            <a:r>
              <a:rPr lang="de-DE" dirty="0" smtClean="0"/>
              <a:t>–</a:t>
            </a:r>
            <a:r>
              <a:rPr lang="de-DE" dirty="0" err="1" smtClean="0"/>
              <a:t>partnerin</a:t>
            </a:r>
            <a:r>
              <a:rPr lang="de-DE" dirty="0" smtClean="0"/>
              <a:t>, wie weit die neben–stehenden Aussagen richtig sind.</a:t>
            </a:r>
            <a:endParaRPr lang="de-DE" dirty="0"/>
          </a:p>
        </p:txBody>
      </p:sp>
      <p:sp>
        <p:nvSpPr>
          <p:cNvPr id="4" name="Titel 3"/>
          <p:cNvSpPr>
            <a:spLocks noGrp="1"/>
          </p:cNvSpPr>
          <p:nvPr>
            <p:ph type="title"/>
          </p:nvPr>
        </p:nvSpPr>
        <p:spPr/>
        <p:txBody>
          <a:bodyPr/>
          <a:lstStyle/>
          <a:p>
            <a:r>
              <a:rPr lang="de-DE" dirty="0" smtClean="0"/>
              <a:t>Heft-führung</a:t>
            </a:r>
            <a:endParaRPr lang="de-DE" dirty="0"/>
          </a:p>
        </p:txBody>
      </p:sp>
      <p:sp>
        <p:nvSpPr>
          <p:cNvPr id="8" name="Inhaltsplatzhalter 7"/>
          <p:cNvSpPr>
            <a:spLocks noGrp="1"/>
          </p:cNvSpPr>
          <p:nvPr>
            <p:ph idx="1"/>
          </p:nvPr>
        </p:nvSpPr>
        <p:spPr/>
        <p:txBody>
          <a:bodyPr/>
          <a:lstStyle/>
          <a:p>
            <a:pPr marL="45720" indent="0">
              <a:buNone/>
            </a:pPr>
            <a:endParaRPr lang="de-DE" dirty="0" smtClean="0"/>
          </a:p>
          <a:p>
            <a:pPr marL="45720" indent="0">
              <a:buNone/>
            </a:pPr>
            <a:r>
              <a:rPr lang="de-DE" dirty="0" smtClean="0"/>
              <a:t>Aussage 5:</a:t>
            </a:r>
            <a:endParaRPr lang="de-DE" dirty="0"/>
          </a:p>
          <a:p>
            <a:pPr marL="45720" indent="0">
              <a:buNone/>
            </a:pPr>
            <a:r>
              <a:rPr lang="de-DE" dirty="0" smtClean="0"/>
              <a:t>«Meinen Ordner führe ich nur für mich – es reicht, wenn ich der einzige bin, der drauskommt.»</a:t>
            </a:r>
            <a:endParaRPr lang="de-DE" dirty="0"/>
          </a:p>
        </p:txBody>
      </p:sp>
    </p:spTree>
    <p:extLst>
      <p:ext uri="{BB962C8B-B14F-4D97-AF65-F5344CB8AC3E}">
        <p14:creationId xmlns:p14="http://schemas.microsoft.com/office/powerpoint/2010/main" val="38861548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a:normAutofit/>
          </a:bodyPr>
          <a:lstStyle/>
          <a:p>
            <a:r>
              <a:rPr lang="de-DE" dirty="0" smtClean="0"/>
              <a:t>Ein paar weitere Ideen:</a:t>
            </a:r>
            <a:br>
              <a:rPr lang="de-DE" dirty="0" smtClean="0"/>
            </a:br>
            <a:r>
              <a:rPr lang="de-DE" dirty="0" smtClean="0"/>
              <a:t/>
            </a:r>
            <a:br>
              <a:rPr lang="de-DE" dirty="0" smtClean="0"/>
            </a:br>
            <a:r>
              <a:rPr lang="de-DE" dirty="0" smtClean="0"/>
              <a:t>Diskutiere mit deinem Arbeitspartner/deiner </a:t>
            </a:r>
            <a:r>
              <a:rPr lang="de-DE" dirty="0" err="1" smtClean="0"/>
              <a:t>Arbeits</a:t>
            </a:r>
            <a:r>
              <a:rPr lang="de-DE" dirty="0" smtClean="0"/>
              <a:t>–</a:t>
            </a:r>
            <a:r>
              <a:rPr lang="de-DE" dirty="0" err="1" smtClean="0"/>
              <a:t>partnerin</a:t>
            </a:r>
            <a:r>
              <a:rPr lang="de-DE" dirty="0" smtClean="0"/>
              <a:t>, wie weit die neben–stehenden Aussagen richtig sind.</a:t>
            </a:r>
            <a:endParaRPr lang="de-DE" dirty="0"/>
          </a:p>
        </p:txBody>
      </p:sp>
      <p:sp>
        <p:nvSpPr>
          <p:cNvPr id="4" name="Titel 3"/>
          <p:cNvSpPr>
            <a:spLocks noGrp="1"/>
          </p:cNvSpPr>
          <p:nvPr>
            <p:ph type="title"/>
          </p:nvPr>
        </p:nvSpPr>
        <p:spPr/>
        <p:txBody>
          <a:bodyPr/>
          <a:lstStyle/>
          <a:p>
            <a:r>
              <a:rPr lang="de-DE" dirty="0" smtClean="0"/>
              <a:t>Heft-führung</a:t>
            </a:r>
            <a:endParaRPr lang="de-DE" dirty="0"/>
          </a:p>
        </p:txBody>
      </p:sp>
      <p:sp>
        <p:nvSpPr>
          <p:cNvPr id="8" name="Inhaltsplatzhalter 7"/>
          <p:cNvSpPr>
            <a:spLocks noGrp="1"/>
          </p:cNvSpPr>
          <p:nvPr>
            <p:ph idx="1"/>
          </p:nvPr>
        </p:nvSpPr>
        <p:spPr/>
        <p:txBody>
          <a:bodyPr/>
          <a:lstStyle/>
          <a:p>
            <a:pPr marL="45720" indent="0">
              <a:buNone/>
            </a:pPr>
            <a:endParaRPr lang="de-DE" dirty="0" smtClean="0"/>
          </a:p>
          <a:p>
            <a:pPr marL="45720" indent="0">
              <a:buNone/>
            </a:pPr>
            <a:r>
              <a:rPr lang="de-DE" dirty="0" smtClean="0"/>
              <a:t>Aussage 6:</a:t>
            </a:r>
            <a:endParaRPr lang="de-DE" dirty="0"/>
          </a:p>
          <a:p>
            <a:pPr marL="45720" indent="0">
              <a:buNone/>
            </a:pPr>
            <a:r>
              <a:rPr lang="de-DE" dirty="0" smtClean="0"/>
              <a:t>«Je farbiger mein Heft daher kommt, je mehr Bilder es hat, desto besser ist das. </a:t>
            </a:r>
            <a:r>
              <a:rPr lang="de-DE" dirty="0" err="1" smtClean="0"/>
              <a:t>Schliesslich</a:t>
            </a:r>
            <a:r>
              <a:rPr lang="de-DE" dirty="0" smtClean="0"/>
              <a:t> soll es ja eine attraktive Lernunterlage sein.»</a:t>
            </a:r>
            <a:endParaRPr lang="de-DE" dirty="0"/>
          </a:p>
        </p:txBody>
      </p:sp>
    </p:spTree>
    <p:extLst>
      <p:ext uri="{BB962C8B-B14F-4D97-AF65-F5344CB8AC3E}">
        <p14:creationId xmlns:p14="http://schemas.microsoft.com/office/powerpoint/2010/main" val="6889013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a:normAutofit/>
          </a:bodyPr>
          <a:lstStyle/>
          <a:p>
            <a:r>
              <a:rPr lang="de-DE" dirty="0" smtClean="0"/>
              <a:t>Ein paar weitere Ideen:</a:t>
            </a:r>
            <a:br>
              <a:rPr lang="de-DE" dirty="0" smtClean="0"/>
            </a:br>
            <a:r>
              <a:rPr lang="de-DE" dirty="0" smtClean="0"/>
              <a:t/>
            </a:r>
            <a:br>
              <a:rPr lang="de-DE" dirty="0" smtClean="0"/>
            </a:br>
            <a:r>
              <a:rPr lang="de-DE" dirty="0" smtClean="0"/>
              <a:t>Diskutiere mit deinem Arbeitspartner/deiner </a:t>
            </a:r>
            <a:r>
              <a:rPr lang="de-DE" dirty="0" err="1" smtClean="0"/>
              <a:t>Arbeits</a:t>
            </a:r>
            <a:r>
              <a:rPr lang="de-DE" dirty="0" smtClean="0"/>
              <a:t>–</a:t>
            </a:r>
            <a:r>
              <a:rPr lang="de-DE" dirty="0" err="1" smtClean="0"/>
              <a:t>partnerin</a:t>
            </a:r>
            <a:r>
              <a:rPr lang="de-DE" dirty="0" smtClean="0"/>
              <a:t>, wie weit die neben–stehenden Aussagen richtig sind.</a:t>
            </a:r>
            <a:endParaRPr lang="de-DE" dirty="0"/>
          </a:p>
        </p:txBody>
      </p:sp>
      <p:sp>
        <p:nvSpPr>
          <p:cNvPr id="4" name="Titel 3"/>
          <p:cNvSpPr>
            <a:spLocks noGrp="1"/>
          </p:cNvSpPr>
          <p:nvPr>
            <p:ph type="title"/>
          </p:nvPr>
        </p:nvSpPr>
        <p:spPr/>
        <p:txBody>
          <a:bodyPr/>
          <a:lstStyle/>
          <a:p>
            <a:r>
              <a:rPr lang="de-DE" dirty="0" smtClean="0"/>
              <a:t>Heft-führung</a:t>
            </a:r>
            <a:endParaRPr lang="de-DE" dirty="0"/>
          </a:p>
        </p:txBody>
      </p:sp>
      <p:sp>
        <p:nvSpPr>
          <p:cNvPr id="8" name="Inhaltsplatzhalter 7"/>
          <p:cNvSpPr>
            <a:spLocks noGrp="1"/>
          </p:cNvSpPr>
          <p:nvPr>
            <p:ph idx="1"/>
          </p:nvPr>
        </p:nvSpPr>
        <p:spPr/>
        <p:txBody>
          <a:bodyPr/>
          <a:lstStyle/>
          <a:p>
            <a:pPr marL="45720" indent="0">
              <a:buNone/>
            </a:pPr>
            <a:endParaRPr lang="de-DE" dirty="0" smtClean="0"/>
          </a:p>
          <a:p>
            <a:pPr marL="45720" indent="0">
              <a:buNone/>
            </a:pPr>
            <a:r>
              <a:rPr lang="de-DE" dirty="0" smtClean="0"/>
              <a:t>Hoffentlich wart ihr mit keiner Aussage vollumfänglich zufrieden…</a:t>
            </a:r>
            <a:endParaRPr lang="de-DE" dirty="0"/>
          </a:p>
        </p:txBody>
      </p:sp>
    </p:spTree>
    <p:extLst>
      <p:ext uri="{BB962C8B-B14F-4D97-AF65-F5344CB8AC3E}">
        <p14:creationId xmlns:p14="http://schemas.microsoft.com/office/powerpoint/2010/main" val="3678147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a:normAutofit/>
          </a:bodyPr>
          <a:lstStyle/>
          <a:p>
            <a:r>
              <a:rPr lang="de-DE" dirty="0" smtClean="0"/>
              <a:t>Hier sind die Antworten zu den 6 Aussagen – vergleicht sie mit dem, was ihr diskutiert habt. </a:t>
            </a:r>
            <a:endParaRPr lang="de-DE" dirty="0"/>
          </a:p>
        </p:txBody>
      </p:sp>
      <p:sp>
        <p:nvSpPr>
          <p:cNvPr id="4" name="Titel 3"/>
          <p:cNvSpPr>
            <a:spLocks noGrp="1"/>
          </p:cNvSpPr>
          <p:nvPr>
            <p:ph type="title"/>
          </p:nvPr>
        </p:nvSpPr>
        <p:spPr/>
        <p:txBody>
          <a:bodyPr/>
          <a:lstStyle/>
          <a:p>
            <a:r>
              <a:rPr lang="de-DE" dirty="0" smtClean="0"/>
              <a:t>Heft-führung</a:t>
            </a:r>
            <a:endParaRPr lang="de-DE" dirty="0"/>
          </a:p>
        </p:txBody>
      </p:sp>
      <p:sp>
        <p:nvSpPr>
          <p:cNvPr id="8" name="Inhaltsplatzhalter 7"/>
          <p:cNvSpPr>
            <a:spLocks noGrp="1"/>
          </p:cNvSpPr>
          <p:nvPr>
            <p:ph idx="1"/>
          </p:nvPr>
        </p:nvSpPr>
        <p:spPr/>
        <p:txBody>
          <a:bodyPr/>
          <a:lstStyle/>
          <a:p>
            <a:pPr marL="45720" indent="0">
              <a:buNone/>
            </a:pPr>
            <a:endParaRPr lang="de-DE" dirty="0" smtClean="0"/>
          </a:p>
          <a:p>
            <a:pPr marL="45720" indent="0">
              <a:buNone/>
            </a:pPr>
            <a:r>
              <a:rPr lang="de-DE" dirty="0" smtClean="0"/>
              <a:t>Hoffentlich wart ihr mit keiner Aussage </a:t>
            </a:r>
            <a:r>
              <a:rPr lang="de-DE" smtClean="0"/>
              <a:t>vollumfänglich zufrieden…</a:t>
            </a:r>
            <a:endParaRPr lang="de-DE" dirty="0"/>
          </a:p>
        </p:txBody>
      </p:sp>
    </p:spTree>
    <p:extLst>
      <p:ext uri="{BB962C8B-B14F-4D97-AF65-F5344CB8AC3E}">
        <p14:creationId xmlns:p14="http://schemas.microsoft.com/office/powerpoint/2010/main" val="2851170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a:normAutofit/>
          </a:bodyPr>
          <a:lstStyle/>
          <a:p>
            <a:r>
              <a:rPr lang="de-DE" dirty="0" smtClean="0"/>
              <a:t>Hier sind die Antworten zu den 6 Aussagen – vergleicht sie mit dem, was </a:t>
            </a:r>
            <a:r>
              <a:rPr lang="de-DE" smtClean="0"/>
              <a:t>ihr diskutiert habt. </a:t>
            </a:r>
            <a:endParaRPr lang="de-DE" dirty="0"/>
          </a:p>
        </p:txBody>
      </p:sp>
      <p:sp>
        <p:nvSpPr>
          <p:cNvPr id="4" name="Titel 3"/>
          <p:cNvSpPr>
            <a:spLocks noGrp="1"/>
          </p:cNvSpPr>
          <p:nvPr>
            <p:ph type="title"/>
          </p:nvPr>
        </p:nvSpPr>
        <p:spPr/>
        <p:txBody>
          <a:bodyPr/>
          <a:lstStyle/>
          <a:p>
            <a:r>
              <a:rPr lang="de-DE" dirty="0" smtClean="0"/>
              <a:t>Heft-führung</a:t>
            </a:r>
            <a:endParaRPr lang="de-DE" dirty="0"/>
          </a:p>
        </p:txBody>
      </p:sp>
      <p:sp>
        <p:nvSpPr>
          <p:cNvPr id="8" name="Inhaltsplatzhalter 7"/>
          <p:cNvSpPr>
            <a:spLocks noGrp="1"/>
          </p:cNvSpPr>
          <p:nvPr>
            <p:ph idx="1"/>
          </p:nvPr>
        </p:nvSpPr>
        <p:spPr/>
        <p:txBody>
          <a:bodyPr>
            <a:normAutofit/>
          </a:bodyPr>
          <a:lstStyle/>
          <a:p>
            <a:pPr marL="45720" indent="0">
              <a:buNone/>
            </a:pPr>
            <a:r>
              <a:rPr lang="de-DE" sz="1400" dirty="0" smtClean="0">
                <a:solidFill>
                  <a:schemeClr val="bg1"/>
                </a:solidFill>
              </a:rPr>
              <a:t>Aussage </a:t>
            </a:r>
            <a:r>
              <a:rPr lang="de-DE" sz="1400" dirty="0">
                <a:solidFill>
                  <a:schemeClr val="bg1"/>
                </a:solidFill>
              </a:rPr>
              <a:t>1:</a:t>
            </a:r>
          </a:p>
          <a:p>
            <a:pPr marL="45720" indent="0">
              <a:buNone/>
            </a:pPr>
            <a:r>
              <a:rPr lang="de-DE" sz="1400" dirty="0">
                <a:solidFill>
                  <a:schemeClr val="bg1"/>
                </a:solidFill>
              </a:rPr>
              <a:t>«Eine gute Heftführung zeichnet sich dadurch aus, dass alles, was an der Wandtafel, am </a:t>
            </a:r>
            <a:r>
              <a:rPr lang="de-DE" sz="1400" dirty="0" smtClean="0">
                <a:solidFill>
                  <a:schemeClr val="bg1"/>
                </a:solidFill>
              </a:rPr>
              <a:t>Hellraumprojektor </a:t>
            </a:r>
            <a:r>
              <a:rPr lang="de-DE" sz="1400" dirty="0">
                <a:solidFill>
                  <a:schemeClr val="bg1"/>
                </a:solidFill>
              </a:rPr>
              <a:t>oder am </a:t>
            </a:r>
            <a:r>
              <a:rPr lang="de-DE" sz="1400" dirty="0" err="1">
                <a:solidFill>
                  <a:schemeClr val="bg1"/>
                </a:solidFill>
              </a:rPr>
              <a:t>Beamer</a:t>
            </a:r>
            <a:r>
              <a:rPr lang="de-DE" sz="1400" dirty="0">
                <a:solidFill>
                  <a:schemeClr val="bg1"/>
                </a:solidFill>
              </a:rPr>
              <a:t> aufgeschrieben ist, nachher auch im Heft steht.</a:t>
            </a:r>
            <a:r>
              <a:rPr lang="de-DE" sz="1400" dirty="0" smtClean="0">
                <a:solidFill>
                  <a:schemeClr val="bg1"/>
                </a:solidFill>
              </a:rPr>
              <a:t>»</a:t>
            </a:r>
          </a:p>
          <a:p>
            <a:pPr marL="45720" indent="0">
              <a:buNone/>
            </a:pPr>
            <a:endParaRPr lang="de-DE" sz="1400" dirty="0"/>
          </a:p>
          <a:p>
            <a:pPr marL="45720" indent="0">
              <a:buNone/>
            </a:pPr>
            <a:r>
              <a:rPr lang="de-DE" sz="1400" dirty="0" smtClean="0"/>
              <a:t>Nein! Zwar soll das Heft vollständig sein – d.h. alles umfassen, was Vorgabe ist bzw. was wichtig ist. Aber: Nicht alles, was am </a:t>
            </a:r>
            <a:r>
              <a:rPr lang="de-DE" sz="1400" dirty="0" err="1" smtClean="0"/>
              <a:t>Beamer</a:t>
            </a:r>
            <a:r>
              <a:rPr lang="de-DE" sz="1400" dirty="0" smtClean="0"/>
              <a:t> oder am Projektor steht oder an die Wandtafel gezeichnet wird, ist wichtig. Womöglich braucht man es nur, um sich ein Thema zu </a:t>
            </a:r>
            <a:r>
              <a:rPr lang="de-DE" sz="1400" dirty="0" err="1" smtClean="0"/>
              <a:t>erschliessen</a:t>
            </a:r>
            <a:r>
              <a:rPr lang="de-DE" sz="1400" dirty="0" smtClean="0"/>
              <a:t>, damit man es nachher versteht.  </a:t>
            </a:r>
          </a:p>
          <a:p>
            <a:pPr marL="45720" indent="0">
              <a:buNone/>
            </a:pPr>
            <a:endParaRPr lang="de-DE" sz="1400" dirty="0"/>
          </a:p>
          <a:p>
            <a:pPr marL="45720" indent="0">
              <a:buNone/>
            </a:pPr>
            <a:r>
              <a:rPr lang="de-DE" sz="1400" dirty="0" smtClean="0"/>
              <a:t>Wir leben in einer Informationsgesellschaft. Innert Sekunden kommt man an unzählige Informationen zu einem Thema heran. Das Zusammentragen von </a:t>
            </a:r>
            <a:r>
              <a:rPr lang="de-DE" sz="1400" dirty="0" err="1" smtClean="0"/>
              <a:t>Informa</a:t>
            </a:r>
            <a:r>
              <a:rPr lang="de-DE" sz="1400" dirty="0" smtClean="0"/>
              <a:t>–</a:t>
            </a:r>
            <a:r>
              <a:rPr lang="de-DE" sz="1400" dirty="0" err="1" smtClean="0"/>
              <a:t>tionen</a:t>
            </a:r>
            <a:r>
              <a:rPr lang="de-DE" sz="1400" dirty="0" smtClean="0"/>
              <a:t> ist also keine (</a:t>
            </a:r>
            <a:r>
              <a:rPr lang="de-DE" sz="1400" dirty="0" err="1" smtClean="0"/>
              <a:t>grosse</a:t>
            </a:r>
            <a:r>
              <a:rPr lang="de-DE" sz="1400" dirty="0" smtClean="0"/>
              <a:t>) Leistung mehr, sondern die Auseinandersetzung mit diesen. </a:t>
            </a:r>
            <a:r>
              <a:rPr lang="de-DE" sz="1400" b="1" dirty="0" smtClean="0">
                <a:solidFill>
                  <a:srgbClr val="FF6600"/>
                </a:solidFill>
              </a:rPr>
              <a:t>In deinem Heft sollten nur Informationen sein, die du dir selber «erschlossen» hast, d.h., die du gelesen, verstanden, diskutiert, also irgendwie «bearbeitet» hast. </a:t>
            </a:r>
            <a:endParaRPr lang="de-DE" sz="1400" b="1" dirty="0">
              <a:solidFill>
                <a:srgbClr val="FF6600"/>
              </a:solidFill>
            </a:endParaRPr>
          </a:p>
        </p:txBody>
      </p:sp>
    </p:spTree>
    <p:extLst>
      <p:ext uri="{BB962C8B-B14F-4D97-AF65-F5344CB8AC3E}">
        <p14:creationId xmlns:p14="http://schemas.microsoft.com/office/powerpoint/2010/main" val="17763882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a:normAutofit/>
          </a:bodyPr>
          <a:lstStyle/>
          <a:p>
            <a:r>
              <a:rPr lang="de-DE" dirty="0" smtClean="0"/>
              <a:t>Hier sind die Antworten zu den 6 Aussagen – vergleicht sie mit dem, was </a:t>
            </a:r>
            <a:r>
              <a:rPr lang="de-DE" smtClean="0"/>
              <a:t>ihr diskutiert habt. </a:t>
            </a:r>
            <a:endParaRPr lang="de-DE" dirty="0"/>
          </a:p>
        </p:txBody>
      </p:sp>
      <p:sp>
        <p:nvSpPr>
          <p:cNvPr id="4" name="Titel 3"/>
          <p:cNvSpPr>
            <a:spLocks noGrp="1"/>
          </p:cNvSpPr>
          <p:nvPr>
            <p:ph type="title"/>
          </p:nvPr>
        </p:nvSpPr>
        <p:spPr/>
        <p:txBody>
          <a:bodyPr/>
          <a:lstStyle/>
          <a:p>
            <a:r>
              <a:rPr lang="de-DE" dirty="0" smtClean="0"/>
              <a:t>Heft-führung</a:t>
            </a:r>
            <a:endParaRPr lang="de-DE" dirty="0"/>
          </a:p>
        </p:txBody>
      </p:sp>
      <p:sp>
        <p:nvSpPr>
          <p:cNvPr id="8" name="Inhaltsplatzhalter 7"/>
          <p:cNvSpPr>
            <a:spLocks noGrp="1"/>
          </p:cNvSpPr>
          <p:nvPr>
            <p:ph idx="1"/>
          </p:nvPr>
        </p:nvSpPr>
        <p:spPr/>
        <p:txBody>
          <a:bodyPr>
            <a:normAutofit/>
          </a:bodyPr>
          <a:lstStyle/>
          <a:p>
            <a:pPr marL="45720" indent="0">
              <a:buNone/>
            </a:pPr>
            <a:r>
              <a:rPr lang="de-DE" sz="1400" dirty="0">
                <a:solidFill>
                  <a:schemeClr val="bg1"/>
                </a:solidFill>
              </a:rPr>
              <a:t>Aussage 2:</a:t>
            </a:r>
          </a:p>
          <a:p>
            <a:pPr marL="45720" indent="0">
              <a:buNone/>
            </a:pPr>
            <a:r>
              <a:rPr lang="de-DE" sz="1400" dirty="0">
                <a:solidFill>
                  <a:schemeClr val="bg1"/>
                </a:solidFill>
              </a:rPr>
              <a:t>«Das Heft muss vor allem schön sein – dementsprechend ist es wichtig, dass man zuerst alles mit Bleistift macht, um es danach zu Hause definitiv zu gestalten.»</a:t>
            </a:r>
          </a:p>
          <a:p>
            <a:pPr marL="45720" indent="0">
              <a:buNone/>
            </a:pPr>
            <a:endParaRPr lang="de-DE" sz="1400" dirty="0"/>
          </a:p>
          <a:p>
            <a:pPr marL="45720" indent="0">
              <a:buNone/>
            </a:pPr>
            <a:r>
              <a:rPr lang="de-DE" sz="1400" dirty="0" smtClean="0"/>
              <a:t>Nein! Es muss zwar auch schön (oder zumindest ansprechend) sein, in erster Linie aber </a:t>
            </a:r>
            <a:r>
              <a:rPr lang="de-DE" sz="1400" dirty="0" err="1" smtClean="0"/>
              <a:t>zweckmässig</a:t>
            </a:r>
            <a:r>
              <a:rPr lang="de-DE" sz="1400" dirty="0" smtClean="0"/>
              <a:t>. Es geht nicht um eine Schönheitskonkurrenz, sondern um ein Arbeitsheft. Man darf dem Heft die Arbeit auch ansehen. D.h. nicht, dass du es schludrig und unattraktiv führst, aber du darfst auch einen Eintrag (sauber!) streichen – oder in später noch ergänzen. </a:t>
            </a:r>
            <a:br>
              <a:rPr lang="de-DE" sz="1400" dirty="0" smtClean="0"/>
            </a:br>
            <a:endParaRPr lang="de-DE" sz="1400" dirty="0" smtClean="0"/>
          </a:p>
          <a:p>
            <a:pPr marL="45720" indent="0">
              <a:buNone/>
            </a:pPr>
            <a:r>
              <a:rPr lang="de-DE" sz="1400" dirty="0" smtClean="0"/>
              <a:t>Ebenso sollen Arbeitsblätter nicht so aussehen, als hättest du sie noch nie genauer angeschaut: Sie dürfen (müssen!) Einträge, Markierungen, Fragezeichen und Ergänzungen aufweisen. </a:t>
            </a:r>
            <a:r>
              <a:rPr lang="de-DE" sz="1400" b="1" dirty="0" smtClean="0">
                <a:solidFill>
                  <a:srgbClr val="FF6600"/>
                </a:solidFill>
              </a:rPr>
              <a:t>Auch hier gilt: Gut ist, was «verarbeitet» ist – es geht um Auseinandersetzung, und nicht um eine geschönte, polierte Oberfläche! </a:t>
            </a:r>
          </a:p>
          <a:p>
            <a:pPr marL="45720" indent="0">
              <a:buNone/>
            </a:pPr>
            <a:endParaRPr lang="de-DE" sz="1400" b="1" dirty="0">
              <a:solidFill>
                <a:srgbClr val="FF6600"/>
              </a:solidFill>
            </a:endParaRPr>
          </a:p>
          <a:p>
            <a:pPr marL="45720" indent="0">
              <a:buNone/>
            </a:pPr>
            <a:r>
              <a:rPr lang="de-DE" sz="1400" dirty="0" smtClean="0"/>
              <a:t>Du musst in vielen Fächern Leistungen erbringen. Dies bedingt, dass du ökonomisch (=haushälterisch) mit deiner Zeit umgehst. </a:t>
            </a:r>
            <a:r>
              <a:rPr lang="de-DE" sz="1400" b="1" dirty="0" smtClean="0">
                <a:solidFill>
                  <a:srgbClr val="FF6600"/>
                </a:solidFill>
              </a:rPr>
              <a:t>Gestalte also dein Heft von Beginn weg definitiv und damit – </a:t>
            </a:r>
            <a:r>
              <a:rPr lang="de-DE" sz="1400" b="1" dirty="0" err="1" smtClean="0">
                <a:solidFill>
                  <a:srgbClr val="FF6600"/>
                </a:solidFill>
              </a:rPr>
              <a:t>ausser</a:t>
            </a:r>
            <a:r>
              <a:rPr lang="de-DE" sz="1400" b="1" dirty="0" smtClean="0">
                <a:solidFill>
                  <a:srgbClr val="FF6600"/>
                </a:solidFill>
              </a:rPr>
              <a:t> bei Skizzen – auch ohne Bleistift. </a:t>
            </a:r>
            <a:endParaRPr lang="de-DE" sz="1400" b="1" dirty="0">
              <a:solidFill>
                <a:srgbClr val="FF6600"/>
              </a:solidFill>
            </a:endParaRPr>
          </a:p>
        </p:txBody>
      </p:sp>
    </p:spTree>
    <p:extLst>
      <p:ext uri="{BB962C8B-B14F-4D97-AF65-F5344CB8AC3E}">
        <p14:creationId xmlns:p14="http://schemas.microsoft.com/office/powerpoint/2010/main" val="24674350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a:normAutofit/>
          </a:bodyPr>
          <a:lstStyle/>
          <a:p>
            <a:r>
              <a:rPr lang="de-DE" dirty="0" smtClean="0"/>
              <a:t>Hier sind die Antworten zu den 6 Aussagen – vergleicht sie mit dem, was </a:t>
            </a:r>
            <a:r>
              <a:rPr lang="de-DE" smtClean="0"/>
              <a:t>ihr diskutiert habt. </a:t>
            </a:r>
            <a:endParaRPr lang="de-DE" dirty="0"/>
          </a:p>
        </p:txBody>
      </p:sp>
      <p:sp>
        <p:nvSpPr>
          <p:cNvPr id="4" name="Titel 3"/>
          <p:cNvSpPr>
            <a:spLocks noGrp="1"/>
          </p:cNvSpPr>
          <p:nvPr>
            <p:ph type="title"/>
          </p:nvPr>
        </p:nvSpPr>
        <p:spPr/>
        <p:txBody>
          <a:bodyPr/>
          <a:lstStyle/>
          <a:p>
            <a:r>
              <a:rPr lang="de-DE" dirty="0" smtClean="0"/>
              <a:t>Heft-führung</a:t>
            </a:r>
            <a:endParaRPr lang="de-DE" dirty="0"/>
          </a:p>
        </p:txBody>
      </p:sp>
      <p:sp>
        <p:nvSpPr>
          <p:cNvPr id="8" name="Inhaltsplatzhalter 7"/>
          <p:cNvSpPr>
            <a:spLocks noGrp="1"/>
          </p:cNvSpPr>
          <p:nvPr>
            <p:ph idx="1"/>
          </p:nvPr>
        </p:nvSpPr>
        <p:spPr/>
        <p:txBody>
          <a:bodyPr>
            <a:normAutofit/>
          </a:bodyPr>
          <a:lstStyle/>
          <a:p>
            <a:pPr marL="45720" indent="0">
              <a:buNone/>
            </a:pPr>
            <a:r>
              <a:rPr lang="de-DE" sz="1400" dirty="0">
                <a:solidFill>
                  <a:schemeClr val="bg1"/>
                </a:solidFill>
              </a:rPr>
              <a:t>Aussage 3:</a:t>
            </a:r>
          </a:p>
          <a:p>
            <a:pPr marL="45720" indent="0">
              <a:buNone/>
            </a:pPr>
            <a:r>
              <a:rPr lang="de-DE" sz="1400" dirty="0">
                <a:solidFill>
                  <a:schemeClr val="bg1"/>
                </a:solidFill>
              </a:rPr>
              <a:t>«Meinen Ordner ordne ich einmal pro Semester, nämlich dann, wenn ihn die Lehrperson sehen will.»</a:t>
            </a:r>
          </a:p>
          <a:p>
            <a:pPr marL="45720" indent="0">
              <a:buNone/>
            </a:pPr>
            <a:endParaRPr lang="de-DE" sz="1400" dirty="0">
              <a:solidFill>
                <a:schemeClr val="bg1"/>
              </a:solidFill>
            </a:endParaRPr>
          </a:p>
          <a:p>
            <a:pPr marL="45720" indent="0">
              <a:buNone/>
            </a:pPr>
            <a:r>
              <a:rPr lang="de-DE" sz="1400" dirty="0" smtClean="0"/>
              <a:t>Selbstbetrug wird dich auf die Dauer nicht glücklich machen – und auch keinen nachhaltigen Erfolg bringen.</a:t>
            </a:r>
            <a:endParaRPr lang="de-DE" sz="1400" b="1" dirty="0"/>
          </a:p>
          <a:p>
            <a:pPr marL="45720" indent="0">
              <a:buNone/>
            </a:pPr>
            <a:r>
              <a:rPr lang="de-DE" sz="1400" dirty="0" smtClean="0"/>
              <a:t>Wenn du dem berühmten Seneca-Zitat «non </a:t>
            </a:r>
            <a:r>
              <a:rPr lang="de-DE" sz="1400" dirty="0" err="1" smtClean="0"/>
              <a:t>vitae</a:t>
            </a:r>
            <a:r>
              <a:rPr lang="de-DE" sz="1400" dirty="0" smtClean="0"/>
              <a:t>, </a:t>
            </a:r>
            <a:r>
              <a:rPr lang="de-DE" sz="1400" dirty="0" err="1" smtClean="0"/>
              <a:t>sed</a:t>
            </a:r>
            <a:r>
              <a:rPr lang="de-DE" sz="1400" dirty="0" smtClean="0"/>
              <a:t> </a:t>
            </a:r>
            <a:r>
              <a:rPr lang="de-DE" sz="1400" dirty="0" err="1" smtClean="0"/>
              <a:t>scholae</a:t>
            </a:r>
            <a:r>
              <a:rPr lang="de-DE" sz="1400" dirty="0" smtClean="0"/>
              <a:t> </a:t>
            </a:r>
            <a:r>
              <a:rPr lang="de-DE" sz="1400" dirty="0" err="1" smtClean="0"/>
              <a:t>discimus</a:t>
            </a:r>
            <a:r>
              <a:rPr lang="de-DE" sz="1400" dirty="0" smtClean="0"/>
              <a:t>» nachleben willst, dann bitte. (Falls du das Zitat nicht verstehst: In deiner Klasse sitzt sicher ein «Lateiner» aus dem </a:t>
            </a:r>
            <a:r>
              <a:rPr lang="de-DE" sz="1400" dirty="0" err="1" smtClean="0"/>
              <a:t>Untergymi</a:t>
            </a:r>
            <a:r>
              <a:rPr lang="de-DE" sz="1400" dirty="0" smtClean="0"/>
              <a:t>).</a:t>
            </a:r>
          </a:p>
          <a:p>
            <a:pPr marL="45720" indent="0">
              <a:buNone/>
            </a:pPr>
            <a:endParaRPr lang="de-DE" sz="1400" dirty="0"/>
          </a:p>
          <a:p>
            <a:pPr marL="45720" indent="0">
              <a:buNone/>
            </a:pPr>
            <a:r>
              <a:rPr lang="de-DE" sz="1400" b="1" dirty="0" smtClean="0">
                <a:solidFill>
                  <a:srgbClr val="FF6600"/>
                </a:solidFill>
              </a:rPr>
              <a:t>Das Heft oder den Ordner nach jeder Lektion nachzuführen, ist schon die halbe Miete. </a:t>
            </a:r>
            <a:r>
              <a:rPr lang="de-DE" sz="1400" dirty="0" smtClean="0"/>
              <a:t>Dann stimmt in der Regel nämlich auch die Abfolge der Einträge und Themen. Wenn du nur sammelst und erstmals nach 7 oder 10 Wochen versuchst, Ordnung ins Chaos zu bringen, hast du in der Regel schon verloren. Die wenigsten schaffen das. </a:t>
            </a:r>
          </a:p>
          <a:p>
            <a:pPr marL="45720" indent="0">
              <a:buNone/>
            </a:pPr>
            <a:endParaRPr lang="de-DE" sz="1400" dirty="0"/>
          </a:p>
          <a:p>
            <a:pPr marL="45720" indent="0">
              <a:buNone/>
            </a:pPr>
            <a:r>
              <a:rPr lang="de-DE" sz="1400" dirty="0" smtClean="0"/>
              <a:t>Die Aussage des legendären, leider verstorbenen Alt-Prorektors Anton Hafner soll dir nicht vorenthalten werden: «In einem Ordner herrscht Ordnung und kein Puff. Sonst </a:t>
            </a:r>
            <a:r>
              <a:rPr lang="de-DE" sz="1400" dirty="0" err="1" smtClean="0"/>
              <a:t>hiesse</a:t>
            </a:r>
            <a:r>
              <a:rPr lang="de-DE" sz="1400" dirty="0" smtClean="0"/>
              <a:t> er nämlich Puffer. ;-)»</a:t>
            </a:r>
          </a:p>
          <a:p>
            <a:pPr marL="45720" indent="0">
              <a:buNone/>
            </a:pPr>
            <a:endParaRPr lang="de-DE" sz="1400" dirty="0" smtClean="0"/>
          </a:p>
          <a:p>
            <a:pPr marL="45720" indent="0">
              <a:buNone/>
            </a:pPr>
            <a:endParaRPr lang="de-DE" sz="1400" dirty="0"/>
          </a:p>
          <a:p>
            <a:pPr marL="45720" indent="0">
              <a:buNone/>
            </a:pPr>
            <a:r>
              <a:rPr lang="de-DE" sz="1400" dirty="0" smtClean="0"/>
              <a:t> </a:t>
            </a:r>
          </a:p>
        </p:txBody>
      </p:sp>
    </p:spTree>
    <p:extLst>
      <p:ext uri="{BB962C8B-B14F-4D97-AF65-F5344CB8AC3E}">
        <p14:creationId xmlns:p14="http://schemas.microsoft.com/office/powerpoint/2010/main" val="34168655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half" idx="2"/>
          </p:nvPr>
        </p:nvSpPr>
        <p:spPr>
          <a:xfrm>
            <a:off x="7159752" y="2130552"/>
            <a:ext cx="1673352" cy="3993932"/>
          </a:xfrm>
        </p:spPr>
        <p:txBody>
          <a:bodyPr>
            <a:normAutofit/>
          </a:bodyPr>
          <a:lstStyle/>
          <a:p>
            <a:r>
              <a:rPr lang="de-DE" dirty="0" smtClean="0"/>
              <a:t>Dann ist es höchste Zeit, dass du dieses Modul durcharbeitest</a:t>
            </a:r>
            <a:endParaRPr lang="de-DE" dirty="0"/>
          </a:p>
          <a:p>
            <a:r>
              <a:rPr lang="de-DE" dirty="0" smtClean="0"/>
              <a:t> – auch im anderen Falle kannst du einige wichtige Informationen zur Führung und Gestaltung deines Heftes erhalten</a:t>
            </a:r>
            <a:endParaRPr lang="de-DE" dirty="0"/>
          </a:p>
        </p:txBody>
      </p:sp>
      <p:sp>
        <p:nvSpPr>
          <p:cNvPr id="4" name="Titel 3"/>
          <p:cNvSpPr>
            <a:spLocks noGrp="1"/>
          </p:cNvSpPr>
          <p:nvPr>
            <p:ph type="title"/>
          </p:nvPr>
        </p:nvSpPr>
        <p:spPr/>
        <p:txBody>
          <a:bodyPr/>
          <a:lstStyle/>
          <a:p>
            <a:r>
              <a:rPr lang="de-DE" dirty="0" smtClean="0"/>
              <a:t>Führst du so dein Heft?</a:t>
            </a:r>
            <a:endParaRPr lang="de-DE" dirty="0"/>
          </a:p>
        </p:txBody>
      </p:sp>
      <p:pic>
        <p:nvPicPr>
          <p:cNvPr id="11" name="Inhaltsplatzhalter 10"/>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288635" y="276577"/>
            <a:ext cx="5867400" cy="6197600"/>
          </a:xfrm>
        </p:spPr>
      </p:pic>
      <p:grpSp>
        <p:nvGrpSpPr>
          <p:cNvPr id="17" name="Gruppierung 16"/>
          <p:cNvGrpSpPr/>
          <p:nvPr/>
        </p:nvGrpSpPr>
        <p:grpSpPr>
          <a:xfrm>
            <a:off x="1919943" y="3521263"/>
            <a:ext cx="4692558" cy="2603221"/>
            <a:chOff x="233550" y="915191"/>
            <a:chExt cx="4692558" cy="2603221"/>
          </a:xfrm>
        </p:grpSpPr>
        <p:pic>
          <p:nvPicPr>
            <p:cNvPr id="16" name="Bild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0691" y="1767676"/>
              <a:ext cx="4445417" cy="1750736"/>
            </a:xfrm>
            <a:prstGeom prst="rect">
              <a:avLst/>
            </a:prstGeom>
          </p:spPr>
        </p:pic>
        <p:pic>
          <p:nvPicPr>
            <p:cNvPr id="15" name="Bild 14" descr="buero-0038.gif"/>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240913">
              <a:off x="233550" y="915191"/>
              <a:ext cx="924089" cy="1397924"/>
            </a:xfrm>
            <a:prstGeom prst="rect">
              <a:avLst/>
            </a:prstGeom>
          </p:spPr>
        </p:pic>
      </p:grpSp>
      <p:grpSp>
        <p:nvGrpSpPr>
          <p:cNvPr id="21" name="Gruppierung 20"/>
          <p:cNvGrpSpPr/>
          <p:nvPr/>
        </p:nvGrpSpPr>
        <p:grpSpPr>
          <a:xfrm>
            <a:off x="2832561" y="599582"/>
            <a:ext cx="4452786" cy="3286137"/>
            <a:chOff x="2839198" y="-380261"/>
            <a:chExt cx="4452786" cy="3286137"/>
          </a:xfrm>
        </p:grpSpPr>
        <p:pic>
          <p:nvPicPr>
            <p:cNvPr id="18" name="Bild 1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77580" y="591943"/>
              <a:ext cx="4214404" cy="2313933"/>
            </a:xfrm>
            <a:prstGeom prst="rect">
              <a:avLst/>
            </a:prstGeom>
          </p:spPr>
        </p:pic>
        <p:pic>
          <p:nvPicPr>
            <p:cNvPr id="19" name="Bild 18" descr="buero-0038.gif"/>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146469">
              <a:off x="2839198" y="-380261"/>
              <a:ext cx="947578" cy="1433456"/>
            </a:xfrm>
            <a:prstGeom prst="rect">
              <a:avLst/>
            </a:prstGeom>
          </p:spPr>
        </p:pic>
      </p:grpSp>
      <p:grpSp>
        <p:nvGrpSpPr>
          <p:cNvPr id="29" name="Gruppierung 28"/>
          <p:cNvGrpSpPr/>
          <p:nvPr/>
        </p:nvGrpSpPr>
        <p:grpSpPr>
          <a:xfrm>
            <a:off x="513381" y="1784853"/>
            <a:ext cx="5128397" cy="2825778"/>
            <a:chOff x="776448" y="1573980"/>
            <a:chExt cx="5128397" cy="2825778"/>
          </a:xfrm>
        </p:grpSpPr>
        <p:pic>
          <p:nvPicPr>
            <p:cNvPr id="24" name="Bild 2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14083" y="2130552"/>
              <a:ext cx="4690762" cy="2269206"/>
            </a:xfrm>
            <a:prstGeom prst="rect">
              <a:avLst/>
            </a:prstGeom>
          </p:spPr>
        </p:pic>
        <p:pic>
          <p:nvPicPr>
            <p:cNvPr id="28" name="Bild 27" descr="image_preview.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6448" y="1573980"/>
              <a:ext cx="1113144" cy="1113144"/>
            </a:xfrm>
            <a:prstGeom prst="rect">
              <a:avLst/>
            </a:prstGeom>
          </p:spPr>
        </p:pic>
      </p:grpSp>
    </p:spTree>
    <p:extLst>
      <p:ext uri="{BB962C8B-B14F-4D97-AF65-F5344CB8AC3E}">
        <p14:creationId xmlns:p14="http://schemas.microsoft.com/office/powerpoint/2010/main" val="2965557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a:normAutofit/>
          </a:bodyPr>
          <a:lstStyle/>
          <a:p>
            <a:r>
              <a:rPr lang="de-DE" dirty="0" smtClean="0"/>
              <a:t>Hier sind die Antworten zu den 6 Aussagen – vergleicht sie mit dem, was </a:t>
            </a:r>
            <a:r>
              <a:rPr lang="de-DE" smtClean="0"/>
              <a:t>ihr diskutiert habt. </a:t>
            </a:r>
            <a:endParaRPr lang="de-DE" dirty="0"/>
          </a:p>
        </p:txBody>
      </p:sp>
      <p:sp>
        <p:nvSpPr>
          <p:cNvPr id="4" name="Titel 3"/>
          <p:cNvSpPr>
            <a:spLocks noGrp="1"/>
          </p:cNvSpPr>
          <p:nvPr>
            <p:ph type="title"/>
          </p:nvPr>
        </p:nvSpPr>
        <p:spPr/>
        <p:txBody>
          <a:bodyPr/>
          <a:lstStyle/>
          <a:p>
            <a:r>
              <a:rPr lang="de-DE" dirty="0" smtClean="0"/>
              <a:t>Heft-führung</a:t>
            </a:r>
            <a:endParaRPr lang="de-DE" dirty="0"/>
          </a:p>
        </p:txBody>
      </p:sp>
      <p:sp>
        <p:nvSpPr>
          <p:cNvPr id="8" name="Inhaltsplatzhalter 7"/>
          <p:cNvSpPr>
            <a:spLocks noGrp="1"/>
          </p:cNvSpPr>
          <p:nvPr>
            <p:ph idx="1"/>
          </p:nvPr>
        </p:nvSpPr>
        <p:spPr/>
        <p:txBody>
          <a:bodyPr>
            <a:normAutofit/>
          </a:bodyPr>
          <a:lstStyle/>
          <a:p>
            <a:pPr marL="45720" indent="0">
              <a:buNone/>
            </a:pPr>
            <a:r>
              <a:rPr lang="de-DE" sz="1400" dirty="0">
                <a:solidFill>
                  <a:schemeClr val="bg1"/>
                </a:solidFill>
              </a:rPr>
              <a:t>Aussage 4:</a:t>
            </a:r>
          </a:p>
          <a:p>
            <a:pPr marL="45720" indent="0">
              <a:buNone/>
            </a:pPr>
            <a:r>
              <a:rPr lang="de-DE" sz="1400" dirty="0">
                <a:solidFill>
                  <a:schemeClr val="bg1"/>
                </a:solidFill>
              </a:rPr>
              <a:t>«Wer sein Heft gut führt, hat auch gute Noten in der Prüfung.»</a:t>
            </a:r>
          </a:p>
          <a:p>
            <a:pPr marL="45720" indent="0">
              <a:buNone/>
            </a:pPr>
            <a:endParaRPr lang="de-DE" sz="1400" dirty="0">
              <a:solidFill>
                <a:schemeClr val="bg1"/>
              </a:solidFill>
            </a:endParaRPr>
          </a:p>
          <a:p>
            <a:pPr marL="45720" indent="0">
              <a:buNone/>
            </a:pPr>
            <a:r>
              <a:rPr lang="de-DE" sz="1400" dirty="0" smtClean="0"/>
              <a:t>Wenn das so wäre, wäre das schön. Ist es aber nicht. Zumindest nicht in dieser Absolutheit. </a:t>
            </a:r>
            <a:r>
              <a:rPr lang="de-DE" sz="1400" b="1" dirty="0" smtClean="0">
                <a:solidFill>
                  <a:srgbClr val="FF6600"/>
                </a:solidFill>
              </a:rPr>
              <a:t>Eine saubere und gute Dokumentation des Unterrichtes ist aber eine wichtige Voraussetzung, um an Prüfungen erfolgreich zu sein </a:t>
            </a:r>
            <a:r>
              <a:rPr lang="de-DE" sz="1400" dirty="0" smtClean="0"/>
              <a:t>– vor allem in den Fächern, wo dir kein Lehrbuch zur Seite steht. </a:t>
            </a:r>
          </a:p>
          <a:p>
            <a:pPr marL="45720" indent="0">
              <a:buNone/>
            </a:pPr>
            <a:endParaRPr lang="de-DE" sz="1400" dirty="0"/>
          </a:p>
          <a:p>
            <a:pPr marL="45720" indent="0">
              <a:buNone/>
            </a:pPr>
            <a:r>
              <a:rPr lang="de-DE" sz="1400" b="1" dirty="0">
                <a:solidFill>
                  <a:srgbClr val="FF6600"/>
                </a:solidFill>
              </a:rPr>
              <a:t>Wenn du das Heft richtig führst – und das lernst du hier ja gerade – dann ist das Teil des Lernprozesses. </a:t>
            </a:r>
            <a:r>
              <a:rPr lang="de-DE" sz="1400" dirty="0"/>
              <a:t>Lernen ist immer </a:t>
            </a:r>
            <a:r>
              <a:rPr lang="de-DE" sz="1400" dirty="0" smtClean="0"/>
              <a:t>an Auseinandersetzung </a:t>
            </a:r>
            <a:r>
              <a:rPr lang="de-DE" sz="1400" dirty="0"/>
              <a:t>gekoppelt. Wenn du also die Hefteinträge einfach von deiner Kollegin übernimmst, dann fehlt dir der entscheidende Teil der </a:t>
            </a:r>
            <a:r>
              <a:rPr lang="de-DE" sz="1400" dirty="0" smtClean="0"/>
              <a:t>Auseinander</a:t>
            </a:r>
            <a:r>
              <a:rPr lang="de-DE" sz="1400" dirty="0" err="1" smtClean="0"/>
              <a:t>setzung</a:t>
            </a:r>
            <a:r>
              <a:rPr lang="de-DE" sz="1400" dirty="0"/>
              <a:t>. </a:t>
            </a:r>
            <a:r>
              <a:rPr lang="de-DE" sz="1400" dirty="0" err="1"/>
              <a:t>Schliesslich</a:t>
            </a:r>
            <a:r>
              <a:rPr lang="de-DE" sz="1400" dirty="0"/>
              <a:t> geht es </a:t>
            </a:r>
            <a:r>
              <a:rPr lang="de-DE" sz="1400" dirty="0" smtClean="0"/>
              <a:t>hier um </a:t>
            </a:r>
            <a:r>
              <a:rPr lang="de-DE" sz="1400" dirty="0"/>
              <a:t>Techniken und Inhalte von Geschichte und Geographie – und nicht um «Scannen», «Kopieren», «Abschreiben». Dass du letztere Fertigkeiten als </a:t>
            </a:r>
            <a:r>
              <a:rPr lang="de-DE" sz="1400" dirty="0" smtClean="0"/>
              <a:t>Gymnasiast/in </a:t>
            </a:r>
            <a:r>
              <a:rPr lang="de-DE" sz="1400" dirty="0"/>
              <a:t>eh beherrschst, ist klar. </a:t>
            </a:r>
          </a:p>
          <a:p>
            <a:pPr marL="45720" indent="0">
              <a:buNone/>
            </a:pPr>
            <a:endParaRPr lang="de-DE" sz="1400" dirty="0"/>
          </a:p>
          <a:p>
            <a:pPr marL="45720" indent="0">
              <a:buNone/>
            </a:pPr>
            <a:r>
              <a:rPr lang="de-DE" sz="1400" dirty="0" smtClean="0"/>
              <a:t> </a:t>
            </a:r>
          </a:p>
        </p:txBody>
      </p:sp>
    </p:spTree>
    <p:extLst>
      <p:ext uri="{BB962C8B-B14F-4D97-AF65-F5344CB8AC3E}">
        <p14:creationId xmlns:p14="http://schemas.microsoft.com/office/powerpoint/2010/main" val="2519468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a:normAutofit/>
          </a:bodyPr>
          <a:lstStyle/>
          <a:p>
            <a:r>
              <a:rPr lang="de-DE" dirty="0" smtClean="0"/>
              <a:t>Hier sind die Antworten zu den 6 Aussagen – vergleicht sie mit dem, was </a:t>
            </a:r>
            <a:r>
              <a:rPr lang="de-DE" smtClean="0"/>
              <a:t>ihr diskutiert habt. </a:t>
            </a:r>
            <a:endParaRPr lang="de-DE" dirty="0"/>
          </a:p>
        </p:txBody>
      </p:sp>
      <p:sp>
        <p:nvSpPr>
          <p:cNvPr id="4" name="Titel 3"/>
          <p:cNvSpPr>
            <a:spLocks noGrp="1"/>
          </p:cNvSpPr>
          <p:nvPr>
            <p:ph type="title"/>
          </p:nvPr>
        </p:nvSpPr>
        <p:spPr/>
        <p:txBody>
          <a:bodyPr/>
          <a:lstStyle/>
          <a:p>
            <a:r>
              <a:rPr lang="de-DE" dirty="0" smtClean="0"/>
              <a:t>Heft-führung</a:t>
            </a:r>
            <a:endParaRPr lang="de-DE" dirty="0"/>
          </a:p>
        </p:txBody>
      </p:sp>
      <p:sp>
        <p:nvSpPr>
          <p:cNvPr id="8" name="Inhaltsplatzhalter 7"/>
          <p:cNvSpPr>
            <a:spLocks noGrp="1"/>
          </p:cNvSpPr>
          <p:nvPr>
            <p:ph idx="1"/>
          </p:nvPr>
        </p:nvSpPr>
        <p:spPr/>
        <p:txBody>
          <a:bodyPr>
            <a:normAutofit/>
          </a:bodyPr>
          <a:lstStyle/>
          <a:p>
            <a:pPr marL="45720" indent="0">
              <a:buNone/>
            </a:pPr>
            <a:r>
              <a:rPr lang="de-DE" sz="1400" dirty="0">
                <a:solidFill>
                  <a:schemeClr val="bg1"/>
                </a:solidFill>
              </a:rPr>
              <a:t>Aussage </a:t>
            </a:r>
            <a:r>
              <a:rPr lang="de-DE" sz="1400" dirty="0" smtClean="0">
                <a:solidFill>
                  <a:schemeClr val="bg1"/>
                </a:solidFill>
              </a:rPr>
              <a:t>5:</a:t>
            </a:r>
            <a:endParaRPr lang="de-DE" sz="1400" dirty="0">
              <a:solidFill>
                <a:schemeClr val="bg1"/>
              </a:solidFill>
            </a:endParaRPr>
          </a:p>
          <a:p>
            <a:pPr marL="45720" indent="0">
              <a:buNone/>
            </a:pPr>
            <a:r>
              <a:rPr lang="de-DE" sz="1400" dirty="0">
                <a:solidFill>
                  <a:schemeClr val="bg1"/>
                </a:solidFill>
              </a:rPr>
              <a:t>«Mein Ordner führe ich nur für mich – es reicht, wenn ich der einzige bin, der drauskommt.»</a:t>
            </a:r>
          </a:p>
          <a:p>
            <a:pPr marL="45720" indent="0">
              <a:buNone/>
            </a:pPr>
            <a:endParaRPr lang="de-DE" sz="1400" dirty="0">
              <a:solidFill>
                <a:schemeClr val="bg1"/>
              </a:solidFill>
            </a:endParaRPr>
          </a:p>
          <a:p>
            <a:pPr marL="45720" indent="0">
              <a:buNone/>
            </a:pPr>
            <a:r>
              <a:rPr lang="de-DE" sz="1400" dirty="0" smtClean="0"/>
              <a:t>Das mag auf den ersten Blick richtig sein – auf den zweiten aber nicht mehr. Erstens ist es eine Illusion zu glauben, in einem chaotischen Heft kämest du dann 7 Wochen später, wenn du dich z.B. auf die Prüfung vorbereitest, noch draus. </a:t>
            </a:r>
          </a:p>
          <a:p>
            <a:pPr marL="45720" indent="0">
              <a:buNone/>
            </a:pPr>
            <a:r>
              <a:rPr lang="de-DE" sz="1400" b="1" dirty="0" smtClean="0">
                <a:solidFill>
                  <a:srgbClr val="FF6600"/>
                </a:solidFill>
              </a:rPr>
              <a:t/>
            </a:r>
            <a:br>
              <a:rPr lang="de-DE" sz="1400" b="1" dirty="0" smtClean="0">
                <a:solidFill>
                  <a:srgbClr val="FF6600"/>
                </a:solidFill>
              </a:rPr>
            </a:br>
            <a:r>
              <a:rPr lang="de-DE" sz="1400" b="1" dirty="0" smtClean="0">
                <a:solidFill>
                  <a:srgbClr val="FF6600"/>
                </a:solidFill>
              </a:rPr>
              <a:t>Und zweites ist dein Heft auch deine Visitenkarte</a:t>
            </a:r>
            <a:r>
              <a:rPr lang="de-DE" sz="1400" dirty="0" smtClean="0"/>
              <a:t>. Jeder Blick der Lehrperson in dein Heft, jede Hausaufgabe, welche die Lehrperson in deinem Heft liest, jedes Blatt aus deinem Ordner, das du der Lehrperson abgibst, trägt bei zum Bild, das die Lehrperson von dir gewinnt. </a:t>
            </a:r>
            <a:br>
              <a:rPr lang="de-DE" sz="1400" dirty="0" smtClean="0"/>
            </a:br>
            <a:endParaRPr lang="de-DE" sz="1400" dirty="0" smtClean="0"/>
          </a:p>
          <a:p>
            <a:pPr marL="45720" indent="0">
              <a:buNone/>
            </a:pPr>
            <a:r>
              <a:rPr lang="de-DE" sz="1400" dirty="0" smtClean="0"/>
              <a:t>Bedenke folgendes: Mit jedem Dokument, das man aus den Händen gibt, signalisiert man dem zukünftigen Leser, was einem die Sache wert ist. Eine schlecht formulierte, schmierig gedruckte, mit «Hasenohren» versehene Bewerbung signalisiert: Die Stelle ist es mir nicht wert, Mühe zu geben. Die Bewerbung wird direkt in den Papierkorb wandern.   </a:t>
            </a:r>
            <a:endParaRPr lang="de-DE" sz="1400" dirty="0"/>
          </a:p>
          <a:p>
            <a:pPr marL="45720" indent="0">
              <a:buNone/>
            </a:pPr>
            <a:endParaRPr lang="de-DE" sz="1400" dirty="0"/>
          </a:p>
          <a:p>
            <a:pPr marL="45720" indent="0">
              <a:buNone/>
            </a:pPr>
            <a:r>
              <a:rPr lang="de-DE" sz="1400" dirty="0" smtClean="0"/>
              <a:t> </a:t>
            </a:r>
          </a:p>
        </p:txBody>
      </p:sp>
    </p:spTree>
    <p:extLst>
      <p:ext uri="{BB962C8B-B14F-4D97-AF65-F5344CB8AC3E}">
        <p14:creationId xmlns:p14="http://schemas.microsoft.com/office/powerpoint/2010/main" val="10893419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a:normAutofit/>
          </a:bodyPr>
          <a:lstStyle/>
          <a:p>
            <a:r>
              <a:rPr lang="de-DE" dirty="0" smtClean="0"/>
              <a:t>Hier sind die Antworten zu den 6 Aussagen – vergleicht sie mit dem, was </a:t>
            </a:r>
            <a:r>
              <a:rPr lang="de-DE" smtClean="0"/>
              <a:t>ihr diskutiert habt. </a:t>
            </a:r>
            <a:endParaRPr lang="de-DE" dirty="0"/>
          </a:p>
        </p:txBody>
      </p:sp>
      <p:sp>
        <p:nvSpPr>
          <p:cNvPr id="4" name="Titel 3"/>
          <p:cNvSpPr>
            <a:spLocks noGrp="1"/>
          </p:cNvSpPr>
          <p:nvPr>
            <p:ph type="title"/>
          </p:nvPr>
        </p:nvSpPr>
        <p:spPr/>
        <p:txBody>
          <a:bodyPr/>
          <a:lstStyle/>
          <a:p>
            <a:r>
              <a:rPr lang="de-DE" dirty="0" smtClean="0"/>
              <a:t>Heft-führung</a:t>
            </a:r>
            <a:endParaRPr lang="de-DE" dirty="0"/>
          </a:p>
        </p:txBody>
      </p:sp>
      <p:sp>
        <p:nvSpPr>
          <p:cNvPr id="8" name="Inhaltsplatzhalter 7"/>
          <p:cNvSpPr>
            <a:spLocks noGrp="1"/>
          </p:cNvSpPr>
          <p:nvPr>
            <p:ph idx="1"/>
          </p:nvPr>
        </p:nvSpPr>
        <p:spPr/>
        <p:txBody>
          <a:bodyPr>
            <a:normAutofit/>
          </a:bodyPr>
          <a:lstStyle/>
          <a:p>
            <a:pPr marL="45720" indent="0">
              <a:buNone/>
            </a:pPr>
            <a:r>
              <a:rPr lang="de-DE" sz="1400" dirty="0">
                <a:solidFill>
                  <a:schemeClr val="bg1"/>
                </a:solidFill>
              </a:rPr>
              <a:t>Aussage 6:</a:t>
            </a:r>
          </a:p>
          <a:p>
            <a:pPr marL="45720" indent="0">
              <a:buNone/>
            </a:pPr>
            <a:r>
              <a:rPr lang="de-DE" sz="1400" dirty="0">
                <a:solidFill>
                  <a:schemeClr val="bg1"/>
                </a:solidFill>
              </a:rPr>
              <a:t>«Je farbiger mein Heft daher kommt, je mehr Bilder es hat, desto besser ist das. </a:t>
            </a:r>
            <a:r>
              <a:rPr lang="de-DE" sz="1400" dirty="0" err="1">
                <a:solidFill>
                  <a:schemeClr val="bg1"/>
                </a:solidFill>
              </a:rPr>
              <a:t>Schliesslich</a:t>
            </a:r>
            <a:r>
              <a:rPr lang="de-DE" sz="1400" dirty="0">
                <a:solidFill>
                  <a:schemeClr val="bg1"/>
                </a:solidFill>
              </a:rPr>
              <a:t> soll es ja eine attraktive Lernunterlage sein.»</a:t>
            </a:r>
          </a:p>
          <a:p>
            <a:pPr marL="45720" indent="0">
              <a:buNone/>
            </a:pPr>
            <a:endParaRPr lang="de-DE" sz="1400" dirty="0">
              <a:solidFill>
                <a:schemeClr val="bg1"/>
              </a:solidFill>
            </a:endParaRPr>
          </a:p>
          <a:p>
            <a:pPr marL="45720" indent="0">
              <a:buNone/>
            </a:pPr>
            <a:r>
              <a:rPr lang="de-DE" sz="1400" dirty="0" smtClean="0"/>
              <a:t>Attraktivität und Buntheit ist grundsätzlich nichts Schlechtes oder Unerwünschtes. Nur: Deine Heft ist weder die «Schweizer Illustrierte» noch eine Geburtstagseinladung oder ein Partyflyer. Es geht um die Auseinandersetzung mit wissenschaftlichen Aspekten. Ein gewisses </a:t>
            </a:r>
            <a:r>
              <a:rPr lang="de-DE" sz="1400" dirty="0" err="1" smtClean="0"/>
              <a:t>Mass</a:t>
            </a:r>
            <a:r>
              <a:rPr lang="de-DE" sz="1400" dirty="0" smtClean="0"/>
              <a:t> an «Seriosität», «Nüchternheit», «Glaubwürdigkeit» oder «Ernsthaftigkeit» sollte auch im Heft zum Ausdruck kommen. </a:t>
            </a:r>
            <a:br>
              <a:rPr lang="de-DE" sz="1400" dirty="0" smtClean="0"/>
            </a:br>
            <a:endParaRPr lang="de-DE" sz="1400" dirty="0" smtClean="0"/>
          </a:p>
          <a:p>
            <a:pPr marL="45720" indent="0">
              <a:buNone/>
            </a:pPr>
            <a:r>
              <a:rPr lang="de-DE" sz="1400" b="1" dirty="0" smtClean="0">
                <a:solidFill>
                  <a:srgbClr val="FF6600"/>
                </a:solidFill>
              </a:rPr>
              <a:t>Bilder sind wichtige Informationsträger – wie Texte oder Ton- oder Filmdokumente auch, gerade in Geographie und Geschichte. Farben brauchen wir zur Visualisierung – etwa in geographischen oder historischen Karten. </a:t>
            </a:r>
            <a:r>
              <a:rPr lang="de-DE" sz="1400" dirty="0" smtClean="0"/>
              <a:t>Immer aber dienen Bilder und Farben der Auseinandersetzung mit der Materie – und sind nicht reiner Selbstzweck oder einfach nur schön (bunt), damit das Heft etwas lebendiger wird…</a:t>
            </a:r>
            <a:endParaRPr lang="de-DE" sz="1400" dirty="0"/>
          </a:p>
          <a:p>
            <a:pPr marL="45720" indent="0">
              <a:buNone/>
            </a:pPr>
            <a:endParaRPr lang="de-DE" sz="1400" dirty="0"/>
          </a:p>
          <a:p>
            <a:pPr marL="45720" indent="0">
              <a:buNone/>
            </a:pPr>
            <a:r>
              <a:rPr lang="de-DE" sz="1400" dirty="0" smtClean="0"/>
              <a:t> </a:t>
            </a:r>
          </a:p>
        </p:txBody>
      </p:sp>
    </p:spTree>
    <p:extLst>
      <p:ext uri="{BB962C8B-B14F-4D97-AF65-F5344CB8AC3E}">
        <p14:creationId xmlns:p14="http://schemas.microsoft.com/office/powerpoint/2010/main" val="33915089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7159752" y="2130552"/>
            <a:ext cx="1673352" cy="3349752"/>
          </a:xfrm>
        </p:spPr>
        <p:txBody>
          <a:bodyPr>
            <a:normAutofit/>
          </a:bodyPr>
          <a:lstStyle/>
          <a:p>
            <a:r>
              <a:rPr lang="de-DE" dirty="0" smtClean="0"/>
              <a:t>Was du hier siehst, ist ein sogenanntes «</a:t>
            </a:r>
            <a:r>
              <a:rPr lang="de-DE" dirty="0" err="1" smtClean="0"/>
              <a:t>Wordle</a:t>
            </a:r>
            <a:r>
              <a:rPr lang="de-DE" dirty="0" smtClean="0"/>
              <a:t>» - ein Bild, das alle Begriffe aus den sechs vorangegangenen Antworten darstellt. Je häufiger ein Wort vorkommt, desto grösser wird es dargestellt. </a:t>
            </a:r>
            <a:endParaRPr lang="de-DE" dirty="0"/>
          </a:p>
        </p:txBody>
      </p:sp>
      <p:sp>
        <p:nvSpPr>
          <p:cNvPr id="4" name="Titel 3"/>
          <p:cNvSpPr>
            <a:spLocks noGrp="1"/>
          </p:cNvSpPr>
          <p:nvPr>
            <p:ph type="title"/>
          </p:nvPr>
        </p:nvSpPr>
        <p:spPr/>
        <p:txBody>
          <a:bodyPr/>
          <a:lstStyle/>
          <a:p>
            <a:r>
              <a:rPr lang="de-DE" dirty="0" smtClean="0"/>
              <a:t>«</a:t>
            </a:r>
            <a:r>
              <a:rPr lang="de-DE" dirty="0" err="1" smtClean="0"/>
              <a:t>Wordle</a:t>
            </a:r>
            <a:r>
              <a:rPr lang="de-DE" dirty="0" smtClean="0"/>
              <a:t>» zur Heft-führung</a:t>
            </a:r>
            <a:endParaRPr lang="de-DE" dirty="0"/>
          </a:p>
        </p:txBody>
      </p:sp>
      <p:sp>
        <p:nvSpPr>
          <p:cNvPr id="8" name="Inhaltsplatzhalter 7"/>
          <p:cNvSpPr>
            <a:spLocks noGrp="1"/>
          </p:cNvSpPr>
          <p:nvPr>
            <p:ph idx="1"/>
          </p:nvPr>
        </p:nvSpPr>
        <p:spPr/>
        <p:txBody>
          <a:bodyPr>
            <a:normAutofit/>
          </a:bodyPr>
          <a:lstStyle/>
          <a:p>
            <a:pPr marL="45720" indent="0">
              <a:buNone/>
            </a:pPr>
            <a:endParaRPr lang="de-DE" sz="1400" dirty="0"/>
          </a:p>
          <a:p>
            <a:pPr marL="45720" indent="0">
              <a:buNone/>
            </a:pPr>
            <a:r>
              <a:rPr lang="de-DE" sz="1400" dirty="0" smtClean="0"/>
              <a:t> </a:t>
            </a:r>
          </a:p>
        </p:txBody>
      </p:sp>
      <p:pic>
        <p:nvPicPr>
          <p:cNvPr id="2" name="Bild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6271" y="1271086"/>
            <a:ext cx="6654796" cy="4209218"/>
          </a:xfrm>
          <a:prstGeom prst="rect">
            <a:avLst/>
          </a:prstGeom>
        </p:spPr>
      </p:pic>
      <p:grpSp>
        <p:nvGrpSpPr>
          <p:cNvPr id="9" name="Gruppierung 8"/>
          <p:cNvGrpSpPr/>
          <p:nvPr/>
        </p:nvGrpSpPr>
        <p:grpSpPr>
          <a:xfrm>
            <a:off x="3377223" y="3915557"/>
            <a:ext cx="4433279" cy="2586843"/>
            <a:chOff x="3377223" y="3915557"/>
            <a:chExt cx="4433279" cy="2586843"/>
          </a:xfrm>
        </p:grpSpPr>
        <p:pic>
          <p:nvPicPr>
            <p:cNvPr id="5" name="Bild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1384" y="4897586"/>
              <a:ext cx="4209118" cy="1604814"/>
            </a:xfrm>
            <a:prstGeom prst="rect">
              <a:avLst/>
            </a:prstGeom>
          </p:spPr>
        </p:pic>
        <p:pic>
          <p:nvPicPr>
            <p:cNvPr id="7" name="Bild 6" descr="buero-0038.gif"/>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146469">
              <a:off x="3377223" y="3915557"/>
              <a:ext cx="947578" cy="1433456"/>
            </a:xfrm>
            <a:prstGeom prst="rect">
              <a:avLst/>
            </a:prstGeom>
          </p:spPr>
        </p:pic>
      </p:grpSp>
      <p:grpSp>
        <p:nvGrpSpPr>
          <p:cNvPr id="12" name="Gruppierung 11"/>
          <p:cNvGrpSpPr/>
          <p:nvPr/>
        </p:nvGrpSpPr>
        <p:grpSpPr>
          <a:xfrm>
            <a:off x="359877" y="-328140"/>
            <a:ext cx="4910623" cy="2892127"/>
            <a:chOff x="359877" y="-328140"/>
            <a:chExt cx="4910623" cy="2892127"/>
          </a:xfrm>
        </p:grpSpPr>
        <p:pic>
          <p:nvPicPr>
            <p:cNvPr id="10" name="Bild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9600" y="584200"/>
              <a:ext cx="4660900" cy="1979787"/>
            </a:xfrm>
            <a:prstGeom prst="rect">
              <a:avLst/>
            </a:prstGeom>
          </p:spPr>
        </p:pic>
        <p:pic>
          <p:nvPicPr>
            <p:cNvPr id="11" name="Bild 10" descr="buero-0038.gif"/>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146469">
              <a:off x="359877" y="-328140"/>
              <a:ext cx="947578" cy="1433456"/>
            </a:xfrm>
            <a:prstGeom prst="rect">
              <a:avLst/>
            </a:prstGeom>
          </p:spPr>
        </p:pic>
      </p:grpSp>
    </p:spTree>
    <p:extLst>
      <p:ext uri="{BB962C8B-B14F-4D97-AF65-F5344CB8AC3E}">
        <p14:creationId xmlns:p14="http://schemas.microsoft.com/office/powerpoint/2010/main" val="2007602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6271" y="1271086"/>
            <a:ext cx="6654796" cy="4209218"/>
          </a:xfrm>
          <a:prstGeom prst="rect">
            <a:avLst/>
          </a:prstGeom>
        </p:spPr>
      </p:pic>
      <p:sp>
        <p:nvSpPr>
          <p:cNvPr id="3" name="Textplatzhalter 2"/>
          <p:cNvSpPr>
            <a:spLocks noGrp="1"/>
          </p:cNvSpPr>
          <p:nvPr>
            <p:ph type="body" sz="half" idx="2"/>
          </p:nvPr>
        </p:nvSpPr>
        <p:spPr>
          <a:xfrm>
            <a:off x="7159752" y="2130552"/>
            <a:ext cx="1673352" cy="3349752"/>
          </a:xfrm>
        </p:spPr>
        <p:txBody>
          <a:bodyPr>
            <a:normAutofit/>
          </a:bodyPr>
          <a:lstStyle/>
          <a:p>
            <a:r>
              <a:rPr lang="de-DE" dirty="0" smtClean="0"/>
              <a:t>Was du hier siehst, ist ein sogenanntes «</a:t>
            </a:r>
            <a:r>
              <a:rPr lang="de-DE" dirty="0" err="1" smtClean="0"/>
              <a:t>Wordle</a:t>
            </a:r>
            <a:r>
              <a:rPr lang="de-DE" dirty="0" smtClean="0"/>
              <a:t>» - ein Bild, das alle Begriffe aus den sechs vorangegangenen Antworten darstellt. Je häufiger ein Wort vorkommt, desto grösser wird es dargestellt. </a:t>
            </a:r>
            <a:endParaRPr lang="de-DE" dirty="0"/>
          </a:p>
        </p:txBody>
      </p:sp>
      <p:sp>
        <p:nvSpPr>
          <p:cNvPr id="4" name="Titel 3"/>
          <p:cNvSpPr>
            <a:spLocks noGrp="1"/>
          </p:cNvSpPr>
          <p:nvPr>
            <p:ph type="title"/>
          </p:nvPr>
        </p:nvSpPr>
        <p:spPr/>
        <p:txBody>
          <a:bodyPr/>
          <a:lstStyle/>
          <a:p>
            <a:r>
              <a:rPr lang="de-DE" dirty="0" smtClean="0"/>
              <a:t>«</a:t>
            </a:r>
            <a:r>
              <a:rPr lang="de-DE" dirty="0" err="1" smtClean="0"/>
              <a:t>Wordle</a:t>
            </a:r>
            <a:r>
              <a:rPr lang="de-DE" dirty="0" smtClean="0"/>
              <a:t>» zur Heft-führung</a:t>
            </a:r>
            <a:endParaRPr lang="de-DE" dirty="0"/>
          </a:p>
        </p:txBody>
      </p:sp>
      <p:sp>
        <p:nvSpPr>
          <p:cNvPr id="8" name="Inhaltsplatzhalter 7"/>
          <p:cNvSpPr>
            <a:spLocks noGrp="1"/>
          </p:cNvSpPr>
          <p:nvPr>
            <p:ph idx="1"/>
          </p:nvPr>
        </p:nvSpPr>
        <p:spPr/>
        <p:txBody>
          <a:bodyPr>
            <a:normAutofit/>
          </a:bodyPr>
          <a:lstStyle/>
          <a:p>
            <a:pPr marL="45720" indent="0">
              <a:buNone/>
            </a:pPr>
            <a:endParaRPr lang="de-DE" sz="1400" dirty="0"/>
          </a:p>
          <a:p>
            <a:pPr marL="45720" indent="0">
              <a:buNone/>
            </a:pPr>
            <a:r>
              <a:rPr lang="de-DE" sz="1400" dirty="0" smtClean="0"/>
              <a:t> </a:t>
            </a:r>
          </a:p>
        </p:txBody>
      </p:sp>
      <p:pic>
        <p:nvPicPr>
          <p:cNvPr id="2" name="Bild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154" y="3931728"/>
            <a:ext cx="3863458" cy="2443672"/>
          </a:xfrm>
          <a:prstGeom prst="rect">
            <a:avLst/>
          </a:prstGeom>
        </p:spPr>
      </p:pic>
      <p:grpSp>
        <p:nvGrpSpPr>
          <p:cNvPr id="15" name="Gruppierung 14"/>
          <p:cNvGrpSpPr/>
          <p:nvPr/>
        </p:nvGrpSpPr>
        <p:grpSpPr>
          <a:xfrm>
            <a:off x="1875573" y="131293"/>
            <a:ext cx="5284179" cy="2586507"/>
            <a:chOff x="1875573" y="131293"/>
            <a:chExt cx="5284179" cy="2586507"/>
          </a:xfrm>
        </p:grpSpPr>
        <p:pic>
          <p:nvPicPr>
            <p:cNvPr id="13" name="Bild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54352" y="1016000"/>
              <a:ext cx="5105400" cy="1701800"/>
            </a:xfrm>
            <a:prstGeom prst="rect">
              <a:avLst/>
            </a:prstGeom>
          </p:spPr>
        </p:pic>
        <p:pic>
          <p:nvPicPr>
            <p:cNvPr id="14" name="Bild 13" descr="buero-0038.gif"/>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146469">
              <a:off x="1875573" y="131293"/>
              <a:ext cx="947578" cy="1433456"/>
            </a:xfrm>
            <a:prstGeom prst="rect">
              <a:avLst/>
            </a:prstGeom>
          </p:spPr>
        </p:pic>
      </p:grpSp>
    </p:spTree>
    <p:extLst>
      <p:ext uri="{BB962C8B-B14F-4D97-AF65-F5344CB8AC3E}">
        <p14:creationId xmlns:p14="http://schemas.microsoft.com/office/powerpoint/2010/main" val="3297799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a:lstStyle/>
          <a:p>
            <a:r>
              <a:rPr lang="de-DE" dirty="0" smtClean="0"/>
              <a:t>Diskutiere nach allem, was du nun gehört hast, was an diesem Hefteintrag besonders gut, was weniger gut ist. </a:t>
            </a:r>
            <a:endParaRPr lang="de-DE" dirty="0"/>
          </a:p>
        </p:txBody>
      </p:sp>
      <p:sp>
        <p:nvSpPr>
          <p:cNvPr id="4" name="Titel 3"/>
          <p:cNvSpPr>
            <a:spLocks noGrp="1"/>
          </p:cNvSpPr>
          <p:nvPr>
            <p:ph type="title"/>
          </p:nvPr>
        </p:nvSpPr>
        <p:spPr/>
        <p:txBody>
          <a:bodyPr/>
          <a:lstStyle/>
          <a:p>
            <a:r>
              <a:rPr lang="de-DE" dirty="0" smtClean="0"/>
              <a:t>Trainings- </a:t>
            </a:r>
            <a:r>
              <a:rPr lang="de-DE" dirty="0" err="1" smtClean="0"/>
              <a:t>einheit</a:t>
            </a:r>
            <a:r>
              <a:rPr lang="de-DE" dirty="0" smtClean="0"/>
              <a:t> gefällig?</a:t>
            </a:r>
            <a:endParaRPr lang="de-DE" dirty="0"/>
          </a:p>
        </p:txBody>
      </p:sp>
      <p:pic>
        <p:nvPicPr>
          <p:cNvPr id="11" name="Bild 10"/>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290998" y="266700"/>
            <a:ext cx="4230202" cy="6360630"/>
          </a:xfrm>
          <a:prstGeom prst="rect">
            <a:avLst/>
          </a:prstGeom>
        </p:spPr>
      </p:pic>
      <p:grpSp>
        <p:nvGrpSpPr>
          <p:cNvPr id="10" name="Gruppierung 9"/>
          <p:cNvGrpSpPr/>
          <p:nvPr/>
        </p:nvGrpSpPr>
        <p:grpSpPr>
          <a:xfrm>
            <a:off x="1665824" y="2294172"/>
            <a:ext cx="4864100" cy="2198418"/>
            <a:chOff x="1498600" y="1744025"/>
            <a:chExt cx="4864100" cy="2198418"/>
          </a:xfrm>
        </p:grpSpPr>
        <p:pic>
          <p:nvPicPr>
            <p:cNvPr id="8" name="Bild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98600" y="2552700"/>
              <a:ext cx="4864100" cy="1389743"/>
            </a:xfrm>
            <a:prstGeom prst="rect">
              <a:avLst/>
            </a:prstGeom>
          </p:spPr>
        </p:pic>
        <p:pic>
          <p:nvPicPr>
            <p:cNvPr id="9" name="Bild 8" descr="buero-0038.gif"/>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146469">
              <a:off x="5329974" y="1744025"/>
              <a:ext cx="947578" cy="1433456"/>
            </a:xfrm>
            <a:prstGeom prst="rect">
              <a:avLst/>
            </a:prstGeom>
          </p:spPr>
        </p:pic>
      </p:grpSp>
    </p:spTree>
    <p:extLst>
      <p:ext uri="{BB962C8B-B14F-4D97-AF65-F5344CB8AC3E}">
        <p14:creationId xmlns:p14="http://schemas.microsoft.com/office/powerpoint/2010/main" val="3249356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a:lstStyle/>
          <a:p>
            <a:r>
              <a:rPr lang="de-DE" dirty="0" smtClean="0"/>
              <a:t>Diskutiere nach allem, was du nun gehört hast, was an diesem Hefteintrag besonders gut, was weniger gut ist. </a:t>
            </a:r>
            <a:endParaRPr lang="de-DE" dirty="0"/>
          </a:p>
        </p:txBody>
      </p:sp>
      <p:sp>
        <p:nvSpPr>
          <p:cNvPr id="4" name="Titel 3"/>
          <p:cNvSpPr>
            <a:spLocks noGrp="1"/>
          </p:cNvSpPr>
          <p:nvPr>
            <p:ph type="title"/>
          </p:nvPr>
        </p:nvSpPr>
        <p:spPr/>
        <p:txBody>
          <a:bodyPr/>
          <a:lstStyle/>
          <a:p>
            <a:r>
              <a:rPr lang="de-DE" dirty="0" smtClean="0"/>
              <a:t>Trainings- </a:t>
            </a:r>
            <a:r>
              <a:rPr lang="de-DE" dirty="0" err="1" smtClean="0"/>
              <a:t>einheit</a:t>
            </a:r>
            <a:r>
              <a:rPr lang="de-DE" dirty="0" smtClean="0"/>
              <a:t> gefällig?</a:t>
            </a:r>
            <a:endParaRPr lang="de-DE" dirty="0"/>
          </a:p>
        </p:txBody>
      </p:sp>
      <p:pic>
        <p:nvPicPr>
          <p:cNvPr id="12" name="Bild 11"/>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290998" y="266700"/>
            <a:ext cx="4230202" cy="6360630"/>
          </a:xfrm>
          <a:prstGeom prst="rect">
            <a:avLst/>
          </a:prstGeom>
        </p:spPr>
      </p:pic>
      <p:sp>
        <p:nvSpPr>
          <p:cNvPr id="14" name="Textfeld 13"/>
          <p:cNvSpPr txBox="1"/>
          <p:nvPr/>
        </p:nvSpPr>
        <p:spPr>
          <a:xfrm>
            <a:off x="4521200" y="241301"/>
            <a:ext cx="2349500" cy="6771086"/>
          </a:xfrm>
          <a:prstGeom prst="rect">
            <a:avLst/>
          </a:prstGeom>
          <a:noFill/>
        </p:spPr>
        <p:txBody>
          <a:bodyPr wrap="square" rtlCol="0">
            <a:spAutoFit/>
          </a:bodyPr>
          <a:lstStyle/>
          <a:p>
            <a:pPr marL="285750" indent="-285750">
              <a:buFont typeface="Wingdings" charset="2"/>
              <a:buChar char="ü"/>
            </a:pPr>
            <a:r>
              <a:rPr lang="de-DE" sz="1600" dirty="0" smtClean="0">
                <a:solidFill>
                  <a:schemeClr val="tx2"/>
                </a:solidFill>
              </a:rPr>
              <a:t>Skizze zur Veranschaulichung</a:t>
            </a:r>
          </a:p>
          <a:p>
            <a:pPr marL="285750" indent="-285750">
              <a:buFont typeface="Wingdings" charset="2"/>
              <a:buChar char="ü"/>
            </a:pPr>
            <a:r>
              <a:rPr lang="de-DE" sz="1600" dirty="0" smtClean="0">
                <a:solidFill>
                  <a:schemeClr val="tx2"/>
                </a:solidFill>
              </a:rPr>
              <a:t>Legende mit Signaturen (City Randzonen)</a:t>
            </a:r>
          </a:p>
          <a:p>
            <a:pPr marL="285750" indent="-285750">
              <a:buFont typeface="Wingdings" charset="2"/>
              <a:buChar char="ü"/>
            </a:pPr>
            <a:r>
              <a:rPr lang="de-DE" sz="1600" dirty="0" smtClean="0">
                <a:solidFill>
                  <a:schemeClr val="tx2"/>
                </a:solidFill>
              </a:rPr>
              <a:t>Geeignete Farbwahl (Fluss = blau)</a:t>
            </a:r>
          </a:p>
          <a:p>
            <a:pPr marL="285750" indent="-285750">
              <a:buFont typeface="Wingdings" charset="2"/>
              <a:buChar char="ü"/>
            </a:pPr>
            <a:r>
              <a:rPr lang="de-DE" sz="1600" dirty="0" smtClean="0">
                <a:solidFill>
                  <a:schemeClr val="tx2"/>
                </a:solidFill>
              </a:rPr>
              <a:t>Klare Titelhierarchie</a:t>
            </a:r>
          </a:p>
          <a:p>
            <a:pPr marL="285750" indent="-285750">
              <a:buFont typeface="Wingdings" charset="2"/>
              <a:buChar char="ü"/>
            </a:pPr>
            <a:r>
              <a:rPr lang="de-DE" sz="1600" dirty="0" smtClean="0">
                <a:solidFill>
                  <a:schemeClr val="tx2"/>
                </a:solidFill>
              </a:rPr>
              <a:t>Zusammenfassung mit Spiegelstrichen</a:t>
            </a:r>
          </a:p>
          <a:p>
            <a:pPr marL="285750" indent="-285750">
              <a:buFont typeface="Wingdings" charset="2"/>
              <a:buChar char="ü"/>
            </a:pPr>
            <a:r>
              <a:rPr lang="de-DE" sz="1600" dirty="0" smtClean="0">
                <a:solidFill>
                  <a:schemeClr val="tx2"/>
                </a:solidFill>
              </a:rPr>
              <a:t>Leserliche Schrift</a:t>
            </a:r>
          </a:p>
          <a:p>
            <a:pPr marL="285750" indent="-285750">
              <a:buFont typeface="Wingdings" charset="2"/>
              <a:buChar char="ü"/>
            </a:pPr>
            <a:r>
              <a:rPr lang="de-DE" sz="1600" dirty="0" smtClean="0">
                <a:solidFill>
                  <a:schemeClr val="tx2"/>
                </a:solidFill>
              </a:rPr>
              <a:t>Klare Ausrichtung (Zeilen/Spalten, «Raster»)</a:t>
            </a:r>
          </a:p>
          <a:p>
            <a:pPr marL="285750" indent="-285750">
              <a:buFont typeface="Courier New"/>
              <a:buChar char="o"/>
            </a:pPr>
            <a:endParaRPr lang="de-DE" sz="1600" dirty="0">
              <a:solidFill>
                <a:schemeClr val="tx2"/>
              </a:solidFill>
            </a:endParaRPr>
          </a:p>
          <a:p>
            <a:pPr marL="285750" indent="-285750">
              <a:buFont typeface="Courier New"/>
              <a:buChar char="o"/>
            </a:pPr>
            <a:r>
              <a:rPr lang="de-DE" sz="1600" dirty="0" smtClean="0">
                <a:solidFill>
                  <a:schemeClr val="tx2"/>
                </a:solidFill>
              </a:rPr>
              <a:t>Skizze mit Legende ragt in Zusammen-fassung hinein</a:t>
            </a:r>
          </a:p>
          <a:p>
            <a:pPr marL="285750" indent="-285750">
              <a:buFont typeface="Courier New"/>
              <a:buChar char="o"/>
            </a:pPr>
            <a:r>
              <a:rPr lang="de-DE" sz="1600" dirty="0" smtClean="0">
                <a:solidFill>
                  <a:schemeClr val="tx2"/>
                </a:solidFill>
              </a:rPr>
              <a:t>Legende ohne Signaturen (Fluss = Punkt, </a:t>
            </a:r>
            <a:r>
              <a:rPr lang="de-DE" sz="1600" dirty="0">
                <a:solidFill>
                  <a:schemeClr val="tx2"/>
                </a:solidFill>
              </a:rPr>
              <a:t>i</a:t>
            </a:r>
            <a:r>
              <a:rPr lang="de-DE" sz="1600" dirty="0" smtClean="0">
                <a:solidFill>
                  <a:schemeClr val="tx2"/>
                </a:solidFill>
              </a:rPr>
              <a:t>st aber eine Linie!)</a:t>
            </a:r>
          </a:p>
          <a:p>
            <a:pPr marL="285750" indent="-285750">
              <a:buFont typeface="Courier New"/>
              <a:buChar char="o"/>
            </a:pPr>
            <a:r>
              <a:rPr lang="de-DE" sz="1600" dirty="0" smtClean="0">
                <a:solidFill>
                  <a:schemeClr val="tx2"/>
                </a:solidFill>
              </a:rPr>
              <a:t>Ungeeignete Farb-wahl (City = grün)</a:t>
            </a:r>
          </a:p>
          <a:p>
            <a:pPr marL="285750" indent="-285750">
              <a:buFont typeface="Courier New"/>
              <a:buChar char="o"/>
            </a:pPr>
            <a:r>
              <a:rPr lang="de-DE" sz="1600" i="1" dirty="0" smtClean="0">
                <a:solidFill>
                  <a:schemeClr val="tx2"/>
                </a:solidFill>
              </a:rPr>
              <a:t>Entwicklung: </a:t>
            </a:r>
            <a:r>
              <a:rPr lang="de-DE" sz="1600" dirty="0" smtClean="0">
                <a:solidFill>
                  <a:schemeClr val="tx2"/>
                </a:solidFill>
              </a:rPr>
              <a:t>wo in der Skizze? Pfeile!</a:t>
            </a:r>
          </a:p>
          <a:p>
            <a:endParaRPr lang="de-DE" dirty="0"/>
          </a:p>
        </p:txBody>
      </p:sp>
      <p:cxnSp>
        <p:nvCxnSpPr>
          <p:cNvPr id="16" name="Gerade Verbindung 15"/>
          <p:cNvCxnSpPr/>
          <p:nvPr/>
        </p:nvCxnSpPr>
        <p:spPr>
          <a:xfrm>
            <a:off x="2959100" y="558800"/>
            <a:ext cx="50800" cy="383540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p:nvCxnSpPr>
        <p:spPr>
          <a:xfrm>
            <a:off x="341798" y="4172030"/>
            <a:ext cx="0" cy="245530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flipH="1">
            <a:off x="341798" y="3714830"/>
            <a:ext cx="2528402"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08207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0998" y="266699"/>
            <a:ext cx="4230202" cy="6360631"/>
          </a:xfrm>
          <a:prstGeom prst="rect">
            <a:avLst/>
          </a:prstGeom>
        </p:spPr>
      </p:pic>
      <p:sp>
        <p:nvSpPr>
          <p:cNvPr id="3" name="Textplatzhalter 2"/>
          <p:cNvSpPr>
            <a:spLocks noGrp="1"/>
          </p:cNvSpPr>
          <p:nvPr>
            <p:ph type="body" sz="half" idx="2"/>
          </p:nvPr>
        </p:nvSpPr>
        <p:spPr/>
        <p:txBody>
          <a:bodyPr/>
          <a:lstStyle/>
          <a:p>
            <a:r>
              <a:rPr lang="de-DE" dirty="0" smtClean="0"/>
              <a:t>Diskutiere nach allem, was du nun gehört hast, was an diesem Hefteintrag besonders gut, was weniger gut ist. </a:t>
            </a:r>
            <a:endParaRPr lang="de-DE" dirty="0"/>
          </a:p>
        </p:txBody>
      </p:sp>
      <p:sp>
        <p:nvSpPr>
          <p:cNvPr id="4" name="Titel 3"/>
          <p:cNvSpPr>
            <a:spLocks noGrp="1"/>
          </p:cNvSpPr>
          <p:nvPr>
            <p:ph type="title"/>
          </p:nvPr>
        </p:nvSpPr>
        <p:spPr/>
        <p:txBody>
          <a:bodyPr/>
          <a:lstStyle/>
          <a:p>
            <a:r>
              <a:rPr lang="de-DE" dirty="0" smtClean="0"/>
              <a:t>Nochmals eine Runde?</a:t>
            </a:r>
            <a:endParaRPr lang="de-DE" dirty="0"/>
          </a:p>
        </p:txBody>
      </p:sp>
      <p:grpSp>
        <p:nvGrpSpPr>
          <p:cNvPr id="8" name="Gruppierung 7"/>
          <p:cNvGrpSpPr/>
          <p:nvPr/>
        </p:nvGrpSpPr>
        <p:grpSpPr>
          <a:xfrm>
            <a:off x="4179280" y="3421660"/>
            <a:ext cx="4302978" cy="1854023"/>
            <a:chOff x="2294672" y="2261846"/>
            <a:chExt cx="4302978" cy="1854023"/>
          </a:xfrm>
        </p:grpSpPr>
        <p:pic>
          <p:nvPicPr>
            <p:cNvPr id="7" name="Bild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44750" y="3149600"/>
              <a:ext cx="4152900" cy="966269"/>
            </a:xfrm>
            <a:prstGeom prst="rect">
              <a:avLst/>
            </a:prstGeom>
          </p:spPr>
        </p:pic>
        <p:pic>
          <p:nvPicPr>
            <p:cNvPr id="17" name="Bild 16" descr="buero-0038.gif"/>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146469">
              <a:off x="2294672" y="2261846"/>
              <a:ext cx="947578" cy="1433456"/>
            </a:xfrm>
            <a:prstGeom prst="rect">
              <a:avLst/>
            </a:prstGeom>
          </p:spPr>
        </p:pic>
      </p:grpSp>
    </p:spTree>
    <p:extLst>
      <p:ext uri="{BB962C8B-B14F-4D97-AF65-F5344CB8AC3E}">
        <p14:creationId xmlns:p14="http://schemas.microsoft.com/office/powerpoint/2010/main" val="2136454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0998" y="266699"/>
            <a:ext cx="4230202" cy="6360631"/>
          </a:xfrm>
          <a:prstGeom prst="rect">
            <a:avLst/>
          </a:prstGeom>
        </p:spPr>
      </p:pic>
      <p:sp>
        <p:nvSpPr>
          <p:cNvPr id="3" name="Textplatzhalter 2"/>
          <p:cNvSpPr>
            <a:spLocks noGrp="1"/>
          </p:cNvSpPr>
          <p:nvPr>
            <p:ph type="body" sz="half" idx="2"/>
          </p:nvPr>
        </p:nvSpPr>
        <p:spPr/>
        <p:txBody>
          <a:bodyPr/>
          <a:lstStyle/>
          <a:p>
            <a:r>
              <a:rPr lang="de-DE" dirty="0" smtClean="0"/>
              <a:t>Diskutiere nach allem, was du nun gehört hast, was an diesem Hefteintrag besonders gut, was weniger gut ist. </a:t>
            </a:r>
            <a:endParaRPr lang="de-DE" dirty="0"/>
          </a:p>
        </p:txBody>
      </p:sp>
      <p:sp>
        <p:nvSpPr>
          <p:cNvPr id="4" name="Titel 3"/>
          <p:cNvSpPr>
            <a:spLocks noGrp="1"/>
          </p:cNvSpPr>
          <p:nvPr>
            <p:ph type="title"/>
          </p:nvPr>
        </p:nvSpPr>
        <p:spPr/>
        <p:txBody>
          <a:bodyPr/>
          <a:lstStyle/>
          <a:p>
            <a:r>
              <a:rPr lang="de-DE" dirty="0" smtClean="0"/>
              <a:t>Nochmals eine Runde?</a:t>
            </a:r>
            <a:endParaRPr lang="de-DE" dirty="0"/>
          </a:p>
        </p:txBody>
      </p:sp>
      <p:sp>
        <p:nvSpPr>
          <p:cNvPr id="11" name="Textfeld 10"/>
          <p:cNvSpPr txBox="1"/>
          <p:nvPr/>
        </p:nvSpPr>
        <p:spPr>
          <a:xfrm>
            <a:off x="4419600" y="241301"/>
            <a:ext cx="2501900" cy="6771086"/>
          </a:xfrm>
          <a:prstGeom prst="rect">
            <a:avLst/>
          </a:prstGeom>
          <a:noFill/>
        </p:spPr>
        <p:txBody>
          <a:bodyPr wrap="square" rtlCol="0">
            <a:spAutoFit/>
          </a:bodyPr>
          <a:lstStyle/>
          <a:p>
            <a:pPr marL="285750" indent="-285750">
              <a:buFont typeface="Wingdings" charset="2"/>
              <a:buChar char="ü"/>
            </a:pPr>
            <a:r>
              <a:rPr lang="de-DE" sz="1600" dirty="0" smtClean="0">
                <a:solidFill>
                  <a:schemeClr val="tx2"/>
                </a:solidFill>
              </a:rPr>
              <a:t>Skizze zur Veranschaulichung</a:t>
            </a:r>
          </a:p>
          <a:p>
            <a:pPr marL="285750" indent="-285750">
              <a:buFont typeface="Wingdings" charset="2"/>
              <a:buChar char="ü"/>
            </a:pPr>
            <a:r>
              <a:rPr lang="de-DE" sz="1600" dirty="0" smtClean="0">
                <a:solidFill>
                  <a:schemeClr val="tx2"/>
                </a:solidFill>
              </a:rPr>
              <a:t>Zuordnung Skizze und erklärende Texte über Nummern und Farben (doppelt!)</a:t>
            </a:r>
          </a:p>
          <a:p>
            <a:pPr marL="285750" indent="-285750">
              <a:buFont typeface="Wingdings" charset="2"/>
              <a:buChar char="ü"/>
            </a:pPr>
            <a:r>
              <a:rPr lang="de-DE" sz="1600" dirty="0" smtClean="0">
                <a:solidFill>
                  <a:schemeClr val="tx2"/>
                </a:solidFill>
              </a:rPr>
              <a:t>Geeignete Farbwahl (grün, braun)</a:t>
            </a:r>
          </a:p>
          <a:p>
            <a:pPr marL="285750" indent="-285750">
              <a:buFont typeface="Wingdings" charset="2"/>
              <a:buChar char="ü"/>
            </a:pPr>
            <a:r>
              <a:rPr lang="de-DE" sz="1600" dirty="0" smtClean="0">
                <a:solidFill>
                  <a:schemeClr val="tx2"/>
                </a:solidFill>
              </a:rPr>
              <a:t>Klare Titelhierarchie</a:t>
            </a:r>
          </a:p>
          <a:p>
            <a:pPr marL="285750" indent="-285750">
              <a:buFont typeface="Wingdings" charset="2"/>
              <a:buChar char="ü"/>
            </a:pPr>
            <a:r>
              <a:rPr lang="de-DE" sz="1600" dirty="0" smtClean="0">
                <a:solidFill>
                  <a:schemeClr val="tx2"/>
                </a:solidFill>
              </a:rPr>
              <a:t>Klare Orientierung an Zeilen</a:t>
            </a:r>
          </a:p>
          <a:p>
            <a:endParaRPr lang="de-DE" sz="1600" dirty="0">
              <a:solidFill>
                <a:schemeClr val="tx2"/>
              </a:solidFill>
            </a:endParaRPr>
          </a:p>
          <a:p>
            <a:pPr marL="285750" indent="-285750">
              <a:buFont typeface="Courier New"/>
              <a:buChar char="o"/>
            </a:pPr>
            <a:r>
              <a:rPr lang="de-DE" sz="1600" dirty="0" smtClean="0">
                <a:solidFill>
                  <a:schemeClr val="tx2"/>
                </a:solidFill>
              </a:rPr>
              <a:t>Titel im Verhältnis zu </a:t>
            </a:r>
            <a:r>
              <a:rPr lang="de-DE" sz="1600" dirty="0" err="1" smtClean="0">
                <a:solidFill>
                  <a:schemeClr val="tx2"/>
                </a:solidFill>
              </a:rPr>
              <a:t>gross</a:t>
            </a:r>
            <a:endParaRPr lang="de-DE" sz="1600" dirty="0" smtClean="0">
              <a:solidFill>
                <a:schemeClr val="tx2"/>
              </a:solidFill>
            </a:endParaRPr>
          </a:p>
          <a:p>
            <a:pPr marL="285750" indent="-285750">
              <a:buFont typeface="Courier New"/>
              <a:buChar char="o"/>
            </a:pPr>
            <a:r>
              <a:rPr lang="de-DE" sz="1600" dirty="0" smtClean="0">
                <a:solidFill>
                  <a:schemeClr val="tx2"/>
                </a:solidFill>
              </a:rPr>
              <a:t>Langes «S» im Titel, Wellenlinie</a:t>
            </a:r>
          </a:p>
          <a:p>
            <a:pPr marL="285750" indent="-285750">
              <a:buFont typeface="Courier New"/>
              <a:buChar char="o"/>
            </a:pPr>
            <a:r>
              <a:rPr lang="de-DE" sz="1600" dirty="0" smtClean="0">
                <a:solidFill>
                  <a:schemeClr val="tx2"/>
                </a:solidFill>
              </a:rPr>
              <a:t>Skizze zu </a:t>
            </a:r>
            <a:r>
              <a:rPr lang="de-DE" sz="1600" dirty="0" err="1" smtClean="0">
                <a:solidFill>
                  <a:schemeClr val="tx2"/>
                </a:solidFill>
              </a:rPr>
              <a:t>gross</a:t>
            </a:r>
            <a:r>
              <a:rPr lang="de-DE" sz="1600" dirty="0" smtClean="0">
                <a:solidFill>
                  <a:schemeClr val="tx2"/>
                </a:solidFill>
              </a:rPr>
              <a:t>, Text zu klein (Proportionen!)</a:t>
            </a:r>
          </a:p>
          <a:p>
            <a:pPr marL="285750" indent="-285750">
              <a:buFont typeface="Courier New"/>
              <a:buChar char="o"/>
            </a:pPr>
            <a:r>
              <a:rPr lang="de-DE" sz="1600" dirty="0" smtClean="0">
                <a:solidFill>
                  <a:schemeClr val="tx2"/>
                </a:solidFill>
              </a:rPr>
              <a:t>Ungeeignete Farbwahl (blau = </a:t>
            </a:r>
            <a:r>
              <a:rPr lang="de-DE" sz="1600" dirty="0" err="1" smtClean="0">
                <a:solidFill>
                  <a:schemeClr val="tx2"/>
                </a:solidFill>
              </a:rPr>
              <a:t>grosse</a:t>
            </a:r>
            <a:r>
              <a:rPr lang="de-DE" sz="1600" dirty="0" smtClean="0">
                <a:solidFill>
                  <a:schemeClr val="tx2"/>
                </a:solidFill>
              </a:rPr>
              <a:t> Hitze! rot = Abkühlung!)</a:t>
            </a:r>
          </a:p>
          <a:p>
            <a:pPr marL="285750" indent="-285750">
              <a:buFont typeface="Courier New"/>
              <a:buChar char="o"/>
            </a:pPr>
            <a:r>
              <a:rPr lang="de-DE" sz="1600" dirty="0" smtClean="0">
                <a:solidFill>
                  <a:schemeClr val="tx2"/>
                </a:solidFill>
              </a:rPr>
              <a:t>Falscher Begriff (</a:t>
            </a:r>
            <a:r>
              <a:rPr lang="de-DE" sz="1600" dirty="0" err="1" smtClean="0">
                <a:solidFill>
                  <a:schemeClr val="tx2"/>
                </a:solidFill>
              </a:rPr>
              <a:t>Erusion</a:t>
            </a:r>
            <a:r>
              <a:rPr lang="de-DE" sz="1600" dirty="0" smtClean="0">
                <a:solidFill>
                  <a:schemeClr val="tx2"/>
                </a:solidFill>
              </a:rPr>
              <a:t>): Erosion</a:t>
            </a:r>
          </a:p>
          <a:p>
            <a:pPr marL="285750" indent="-285750">
              <a:buFont typeface="Courier New"/>
              <a:buChar char="o"/>
            </a:pPr>
            <a:r>
              <a:rPr lang="de-DE" sz="1600" dirty="0" smtClean="0">
                <a:solidFill>
                  <a:schemeClr val="tx2"/>
                </a:solidFill>
              </a:rPr>
              <a:t>2/2. und 3. unklar</a:t>
            </a:r>
          </a:p>
          <a:p>
            <a:pPr marL="285750" indent="-285750">
              <a:buFont typeface="Courier New"/>
              <a:buChar char="o"/>
            </a:pPr>
            <a:r>
              <a:rPr lang="de-DE" sz="1600" dirty="0" smtClean="0">
                <a:solidFill>
                  <a:schemeClr val="tx2"/>
                </a:solidFill>
              </a:rPr>
              <a:t>Unter 3: was ist D und H?</a:t>
            </a:r>
          </a:p>
          <a:p>
            <a:endParaRPr lang="de-DE" dirty="0"/>
          </a:p>
        </p:txBody>
      </p:sp>
      <p:cxnSp>
        <p:nvCxnSpPr>
          <p:cNvPr id="13" name="Gerade Verbindung 12"/>
          <p:cNvCxnSpPr/>
          <p:nvPr/>
        </p:nvCxnSpPr>
        <p:spPr>
          <a:xfrm flipH="1">
            <a:off x="341798" y="1517730"/>
            <a:ext cx="4154002"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p:nvCxnSpPr>
        <p:spPr>
          <a:xfrm flipH="1">
            <a:off x="341798" y="4807030"/>
            <a:ext cx="4154002"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1959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7159752" y="2130552"/>
            <a:ext cx="1673352" cy="3901948"/>
          </a:xfrm>
        </p:spPr>
        <p:txBody>
          <a:bodyPr>
            <a:normAutofit/>
          </a:bodyPr>
          <a:lstStyle/>
          <a:p>
            <a:r>
              <a:rPr lang="de-DE" dirty="0" smtClean="0"/>
              <a:t>Jetzt bist du in der Lage, weitere Vertiefungs-module nach Anleitung der Lehrperson anzupacken – dort lernst du gezielt und systematisch, wie man ein Heft oder einen Ordner gut führt. </a:t>
            </a:r>
            <a:endParaRPr lang="de-DE" dirty="0"/>
          </a:p>
        </p:txBody>
      </p:sp>
      <p:sp>
        <p:nvSpPr>
          <p:cNvPr id="4" name="Titel 3"/>
          <p:cNvSpPr>
            <a:spLocks noGrp="1"/>
          </p:cNvSpPr>
          <p:nvPr>
            <p:ph type="title"/>
          </p:nvPr>
        </p:nvSpPr>
        <p:spPr/>
        <p:txBody>
          <a:bodyPr/>
          <a:lstStyle/>
          <a:p>
            <a:r>
              <a:rPr lang="de-DE" dirty="0" smtClean="0"/>
              <a:t>Vertiefung</a:t>
            </a:r>
            <a:endParaRPr lang="de-DE" dirty="0"/>
          </a:p>
        </p:txBody>
      </p:sp>
      <p:pic>
        <p:nvPicPr>
          <p:cNvPr id="6" name="Bild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300" y="1790700"/>
            <a:ext cx="5843211" cy="4398411"/>
          </a:xfrm>
          <a:prstGeom prst="rect">
            <a:avLst/>
          </a:prstGeom>
        </p:spPr>
      </p:pic>
    </p:spTree>
    <p:extLst>
      <p:ext uri="{BB962C8B-B14F-4D97-AF65-F5344CB8AC3E}">
        <p14:creationId xmlns:p14="http://schemas.microsoft.com/office/powerpoint/2010/main" val="23097251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5"/>
          <p:cNvSpPr txBox="1">
            <a:spLocks/>
          </p:cNvSpPr>
          <p:nvPr/>
        </p:nvSpPr>
        <p:spPr>
          <a:xfrm>
            <a:off x="7159752" y="2130552"/>
            <a:ext cx="1673352" cy="3993932"/>
          </a:xfrm>
          <a:prstGeom prst="rect">
            <a:avLst/>
          </a:prstGeom>
        </p:spPr>
        <p:txBody>
          <a:bodyPr vert="horz" lIns="91440" tIns="0" rIns="91440" bIns="45720" rtlCol="0">
            <a:normAutofit/>
          </a:bodyPr>
          <a:lstStyle>
            <a:lvl1pPr marL="0" indent="0" algn="l" defTabSz="914400" rtl="0" eaLnBrk="1" latinLnBrk="0" hangingPunct="1">
              <a:spcBef>
                <a:spcPct val="20000"/>
              </a:spcBef>
              <a:buClr>
                <a:schemeClr val="accent1"/>
              </a:buClr>
              <a:buFont typeface="Wingdings 2" pitchFamily="18" charset="2"/>
              <a:buNone/>
              <a:defRPr sz="1400" kern="1200" spc="150" baseline="0">
                <a:solidFill>
                  <a:srgbClr val="FFFFFF"/>
                </a:solidFill>
                <a:latin typeface="+mn-lt"/>
                <a:ea typeface="+mn-ea"/>
                <a:cs typeface="+mn-cs"/>
              </a:defRPr>
            </a:lvl1pPr>
            <a:lvl2pPr marL="457200" indent="0" algn="l" defTabSz="914400" rtl="0" eaLnBrk="1" latinLnBrk="0" hangingPunct="1">
              <a:spcBef>
                <a:spcPct val="20000"/>
              </a:spcBef>
              <a:buClr>
                <a:schemeClr val="accent2"/>
              </a:buClr>
              <a:buFont typeface="Wingdings" pitchFamily="2" charset="2"/>
              <a:buNone/>
              <a:defRPr sz="1200" kern="1200" spc="100" baseline="0">
                <a:solidFill>
                  <a:schemeClr val="tx2"/>
                </a:solidFill>
                <a:latin typeface="+mn-lt"/>
                <a:ea typeface="+mn-ea"/>
                <a:cs typeface="+mn-cs"/>
              </a:defRPr>
            </a:lvl2pPr>
            <a:lvl3pPr marL="914400" indent="0" algn="l" defTabSz="914400" rtl="0" eaLnBrk="1" latinLnBrk="0" hangingPunct="1">
              <a:spcBef>
                <a:spcPct val="20000"/>
              </a:spcBef>
              <a:buClr>
                <a:schemeClr val="accent3"/>
              </a:buClr>
              <a:buFont typeface="Wingdings" pitchFamily="2" charset="2"/>
              <a:buNone/>
              <a:defRPr sz="1000" kern="1200" spc="100" baseline="0">
                <a:solidFill>
                  <a:schemeClr val="tx2"/>
                </a:solidFill>
                <a:latin typeface="+mn-lt"/>
                <a:ea typeface="+mn-ea"/>
                <a:cs typeface="+mn-cs"/>
              </a:defRPr>
            </a:lvl3pPr>
            <a:lvl4pPr marL="1371600" indent="0" algn="l" defTabSz="914400" rtl="0" eaLnBrk="1" latinLnBrk="0" hangingPunct="1">
              <a:spcBef>
                <a:spcPct val="20000"/>
              </a:spcBef>
              <a:buClr>
                <a:schemeClr val="accent4"/>
              </a:buClr>
              <a:buFont typeface="Wingdings" pitchFamily="2"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6"/>
              </a:buClr>
              <a:buFont typeface="Wingdings" pitchFamily="2" charset="2"/>
              <a:buNone/>
              <a:defRPr sz="900" kern="1200" spc="1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900" kern="1200">
                <a:solidFill>
                  <a:schemeClr val="tx2"/>
                </a:solidFill>
                <a:latin typeface="+mn-lt"/>
                <a:ea typeface="+mn-ea"/>
                <a:cs typeface="+mn-cs"/>
              </a:defRPr>
            </a:lvl9pPr>
          </a:lstStyle>
          <a:p>
            <a:r>
              <a:rPr lang="de-DE" dirty="0" smtClean="0"/>
              <a:t>Dann ist es höchste Zeit, dass du dieses Modul durcharbeitest</a:t>
            </a:r>
          </a:p>
          <a:p>
            <a:r>
              <a:rPr lang="de-DE" dirty="0" smtClean="0"/>
              <a:t> – auch im anderen Falle kannst du einige wichtige Informationen zur Führung und Gestaltung deines Heftes erhalten</a:t>
            </a:r>
            <a:endParaRPr lang="de-DE" dirty="0"/>
          </a:p>
        </p:txBody>
      </p:sp>
      <p:sp>
        <p:nvSpPr>
          <p:cNvPr id="4" name="Titel 3"/>
          <p:cNvSpPr>
            <a:spLocks noGrp="1"/>
          </p:cNvSpPr>
          <p:nvPr>
            <p:ph type="title"/>
          </p:nvPr>
        </p:nvSpPr>
        <p:spPr/>
        <p:txBody>
          <a:bodyPr/>
          <a:lstStyle/>
          <a:p>
            <a:r>
              <a:rPr lang="de-DE" dirty="0" smtClean="0"/>
              <a:t>Führst du so dein Heft?</a:t>
            </a:r>
            <a:endParaRPr lang="de-DE" dirty="0"/>
          </a:p>
        </p:txBody>
      </p:sp>
      <p:pic>
        <p:nvPicPr>
          <p:cNvPr id="11" name="Inhaltsplatzhalter 10"/>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288635" y="276577"/>
            <a:ext cx="5867400" cy="6197600"/>
          </a:xfrm>
        </p:spPr>
      </p:pic>
      <p:sp>
        <p:nvSpPr>
          <p:cNvPr id="3" name="Freihandform 2"/>
          <p:cNvSpPr/>
          <p:nvPr/>
        </p:nvSpPr>
        <p:spPr>
          <a:xfrm>
            <a:off x="364067" y="4283947"/>
            <a:ext cx="5789455" cy="135672"/>
          </a:xfrm>
          <a:custGeom>
            <a:avLst/>
            <a:gdLst>
              <a:gd name="connsiteX0" fmla="*/ 0 w 5789455"/>
              <a:gd name="connsiteY0" fmla="*/ 25586 h 135672"/>
              <a:gd name="connsiteX1" fmla="*/ 237066 w 5789455"/>
              <a:gd name="connsiteY1" fmla="*/ 93320 h 135672"/>
              <a:gd name="connsiteX2" fmla="*/ 601133 w 5789455"/>
              <a:gd name="connsiteY2" fmla="*/ 50986 h 135672"/>
              <a:gd name="connsiteX3" fmla="*/ 956733 w 5789455"/>
              <a:gd name="connsiteY3" fmla="*/ 101786 h 135672"/>
              <a:gd name="connsiteX4" fmla="*/ 1397000 w 5789455"/>
              <a:gd name="connsiteY4" fmla="*/ 50986 h 135672"/>
              <a:gd name="connsiteX5" fmla="*/ 1820333 w 5789455"/>
              <a:gd name="connsiteY5" fmla="*/ 127186 h 135672"/>
              <a:gd name="connsiteX6" fmla="*/ 2260600 w 5789455"/>
              <a:gd name="connsiteY6" fmla="*/ 59453 h 135672"/>
              <a:gd name="connsiteX7" fmla="*/ 2683933 w 5789455"/>
              <a:gd name="connsiteY7" fmla="*/ 135653 h 135672"/>
              <a:gd name="connsiteX8" fmla="*/ 3158066 w 5789455"/>
              <a:gd name="connsiteY8" fmla="*/ 50986 h 135672"/>
              <a:gd name="connsiteX9" fmla="*/ 3699933 w 5789455"/>
              <a:gd name="connsiteY9" fmla="*/ 93320 h 135672"/>
              <a:gd name="connsiteX10" fmla="*/ 4047066 w 5789455"/>
              <a:gd name="connsiteY10" fmla="*/ 186 h 135672"/>
              <a:gd name="connsiteX11" fmla="*/ 4732866 w 5789455"/>
              <a:gd name="connsiteY11" fmla="*/ 67920 h 135672"/>
              <a:gd name="connsiteX12" fmla="*/ 5156200 w 5789455"/>
              <a:gd name="connsiteY12" fmla="*/ 17120 h 135672"/>
              <a:gd name="connsiteX13" fmla="*/ 5613400 w 5789455"/>
              <a:gd name="connsiteY13" fmla="*/ 93320 h 135672"/>
              <a:gd name="connsiteX14" fmla="*/ 5774266 w 5789455"/>
              <a:gd name="connsiteY14" fmla="*/ 17120 h 135672"/>
              <a:gd name="connsiteX15" fmla="*/ 5782733 w 5789455"/>
              <a:gd name="connsiteY15" fmla="*/ 17120 h 13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89455" h="135672">
                <a:moveTo>
                  <a:pt x="0" y="25586"/>
                </a:moveTo>
                <a:cubicBezTo>
                  <a:pt x="68438" y="57336"/>
                  <a:pt x="136877" y="89087"/>
                  <a:pt x="237066" y="93320"/>
                </a:cubicBezTo>
                <a:cubicBezTo>
                  <a:pt x="337255" y="97553"/>
                  <a:pt x="481189" y="49575"/>
                  <a:pt x="601133" y="50986"/>
                </a:cubicBezTo>
                <a:cubicBezTo>
                  <a:pt x="721078" y="52397"/>
                  <a:pt x="824089" y="101786"/>
                  <a:pt x="956733" y="101786"/>
                </a:cubicBezTo>
                <a:cubicBezTo>
                  <a:pt x="1089377" y="101786"/>
                  <a:pt x="1253067" y="46753"/>
                  <a:pt x="1397000" y="50986"/>
                </a:cubicBezTo>
                <a:cubicBezTo>
                  <a:pt x="1540933" y="55219"/>
                  <a:pt x="1676400" y="125775"/>
                  <a:pt x="1820333" y="127186"/>
                </a:cubicBezTo>
                <a:cubicBezTo>
                  <a:pt x="1964266" y="128597"/>
                  <a:pt x="2116667" y="58042"/>
                  <a:pt x="2260600" y="59453"/>
                </a:cubicBezTo>
                <a:cubicBezTo>
                  <a:pt x="2404533" y="60864"/>
                  <a:pt x="2534355" y="137064"/>
                  <a:pt x="2683933" y="135653"/>
                </a:cubicBezTo>
                <a:cubicBezTo>
                  <a:pt x="2833511" y="134242"/>
                  <a:pt x="2988733" y="58041"/>
                  <a:pt x="3158066" y="50986"/>
                </a:cubicBezTo>
                <a:cubicBezTo>
                  <a:pt x="3327399" y="43931"/>
                  <a:pt x="3551766" y="101787"/>
                  <a:pt x="3699933" y="93320"/>
                </a:cubicBezTo>
                <a:cubicBezTo>
                  <a:pt x="3848100" y="84853"/>
                  <a:pt x="3874911" y="4419"/>
                  <a:pt x="4047066" y="186"/>
                </a:cubicBezTo>
                <a:cubicBezTo>
                  <a:pt x="4219221" y="-4047"/>
                  <a:pt x="4548010" y="65098"/>
                  <a:pt x="4732866" y="67920"/>
                </a:cubicBezTo>
                <a:cubicBezTo>
                  <a:pt x="4917722" y="70742"/>
                  <a:pt x="5009444" y="12887"/>
                  <a:pt x="5156200" y="17120"/>
                </a:cubicBezTo>
                <a:cubicBezTo>
                  <a:pt x="5302956" y="21353"/>
                  <a:pt x="5510389" y="93320"/>
                  <a:pt x="5613400" y="93320"/>
                </a:cubicBezTo>
                <a:cubicBezTo>
                  <a:pt x="5716411" y="93320"/>
                  <a:pt x="5746044" y="29820"/>
                  <a:pt x="5774266" y="17120"/>
                </a:cubicBezTo>
                <a:cubicBezTo>
                  <a:pt x="5802488" y="4420"/>
                  <a:pt x="5782733" y="17120"/>
                  <a:pt x="5782733" y="17120"/>
                </a:cubicBezTo>
              </a:path>
            </a:pathLst>
          </a:custGeom>
          <a:noFill/>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solidFill>
                <a:srgbClr val="FF0000"/>
              </a:solidFill>
            </a:endParaRPr>
          </a:p>
        </p:txBody>
      </p:sp>
      <p:sp>
        <p:nvSpPr>
          <p:cNvPr id="5" name="Textfeld 4"/>
          <p:cNvSpPr txBox="1"/>
          <p:nvPr/>
        </p:nvSpPr>
        <p:spPr>
          <a:xfrm>
            <a:off x="516467" y="4555109"/>
            <a:ext cx="5459255" cy="646331"/>
          </a:xfrm>
          <a:prstGeom prst="rect">
            <a:avLst/>
          </a:prstGeom>
          <a:solidFill>
            <a:schemeClr val="bg1"/>
          </a:solidFill>
        </p:spPr>
        <p:txBody>
          <a:bodyPr wrap="square" rtlCol="0">
            <a:spAutoFit/>
          </a:bodyPr>
          <a:lstStyle/>
          <a:p>
            <a:r>
              <a:rPr lang="de-DE" dirty="0" smtClean="0">
                <a:latin typeface="Lucida Handwriting"/>
              </a:rPr>
              <a:t>«Das Wetter ist im Winter kalt ist haben sie schnupfen aber keine Medikamente.»</a:t>
            </a:r>
            <a:endParaRPr lang="de-DE" dirty="0">
              <a:latin typeface="Lucida Handwriting"/>
            </a:endParaRPr>
          </a:p>
        </p:txBody>
      </p:sp>
      <p:sp>
        <p:nvSpPr>
          <p:cNvPr id="22" name="Freihandform 21"/>
          <p:cNvSpPr/>
          <p:nvPr/>
        </p:nvSpPr>
        <p:spPr>
          <a:xfrm>
            <a:off x="364067" y="3437282"/>
            <a:ext cx="5789455" cy="135672"/>
          </a:xfrm>
          <a:custGeom>
            <a:avLst/>
            <a:gdLst>
              <a:gd name="connsiteX0" fmla="*/ 0 w 5789455"/>
              <a:gd name="connsiteY0" fmla="*/ 25586 h 135672"/>
              <a:gd name="connsiteX1" fmla="*/ 237066 w 5789455"/>
              <a:gd name="connsiteY1" fmla="*/ 93320 h 135672"/>
              <a:gd name="connsiteX2" fmla="*/ 601133 w 5789455"/>
              <a:gd name="connsiteY2" fmla="*/ 50986 h 135672"/>
              <a:gd name="connsiteX3" fmla="*/ 956733 w 5789455"/>
              <a:gd name="connsiteY3" fmla="*/ 101786 h 135672"/>
              <a:gd name="connsiteX4" fmla="*/ 1397000 w 5789455"/>
              <a:gd name="connsiteY4" fmla="*/ 50986 h 135672"/>
              <a:gd name="connsiteX5" fmla="*/ 1820333 w 5789455"/>
              <a:gd name="connsiteY5" fmla="*/ 127186 h 135672"/>
              <a:gd name="connsiteX6" fmla="*/ 2260600 w 5789455"/>
              <a:gd name="connsiteY6" fmla="*/ 59453 h 135672"/>
              <a:gd name="connsiteX7" fmla="*/ 2683933 w 5789455"/>
              <a:gd name="connsiteY7" fmla="*/ 135653 h 135672"/>
              <a:gd name="connsiteX8" fmla="*/ 3158066 w 5789455"/>
              <a:gd name="connsiteY8" fmla="*/ 50986 h 135672"/>
              <a:gd name="connsiteX9" fmla="*/ 3699933 w 5789455"/>
              <a:gd name="connsiteY9" fmla="*/ 93320 h 135672"/>
              <a:gd name="connsiteX10" fmla="*/ 4047066 w 5789455"/>
              <a:gd name="connsiteY10" fmla="*/ 186 h 135672"/>
              <a:gd name="connsiteX11" fmla="*/ 4732866 w 5789455"/>
              <a:gd name="connsiteY11" fmla="*/ 67920 h 135672"/>
              <a:gd name="connsiteX12" fmla="*/ 5156200 w 5789455"/>
              <a:gd name="connsiteY12" fmla="*/ 17120 h 135672"/>
              <a:gd name="connsiteX13" fmla="*/ 5613400 w 5789455"/>
              <a:gd name="connsiteY13" fmla="*/ 93320 h 135672"/>
              <a:gd name="connsiteX14" fmla="*/ 5774266 w 5789455"/>
              <a:gd name="connsiteY14" fmla="*/ 17120 h 135672"/>
              <a:gd name="connsiteX15" fmla="*/ 5782733 w 5789455"/>
              <a:gd name="connsiteY15" fmla="*/ 17120 h 13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89455" h="135672">
                <a:moveTo>
                  <a:pt x="0" y="25586"/>
                </a:moveTo>
                <a:cubicBezTo>
                  <a:pt x="68438" y="57336"/>
                  <a:pt x="136877" y="89087"/>
                  <a:pt x="237066" y="93320"/>
                </a:cubicBezTo>
                <a:cubicBezTo>
                  <a:pt x="337255" y="97553"/>
                  <a:pt x="481189" y="49575"/>
                  <a:pt x="601133" y="50986"/>
                </a:cubicBezTo>
                <a:cubicBezTo>
                  <a:pt x="721078" y="52397"/>
                  <a:pt x="824089" y="101786"/>
                  <a:pt x="956733" y="101786"/>
                </a:cubicBezTo>
                <a:cubicBezTo>
                  <a:pt x="1089377" y="101786"/>
                  <a:pt x="1253067" y="46753"/>
                  <a:pt x="1397000" y="50986"/>
                </a:cubicBezTo>
                <a:cubicBezTo>
                  <a:pt x="1540933" y="55219"/>
                  <a:pt x="1676400" y="125775"/>
                  <a:pt x="1820333" y="127186"/>
                </a:cubicBezTo>
                <a:cubicBezTo>
                  <a:pt x="1964266" y="128597"/>
                  <a:pt x="2116667" y="58042"/>
                  <a:pt x="2260600" y="59453"/>
                </a:cubicBezTo>
                <a:cubicBezTo>
                  <a:pt x="2404533" y="60864"/>
                  <a:pt x="2534355" y="137064"/>
                  <a:pt x="2683933" y="135653"/>
                </a:cubicBezTo>
                <a:cubicBezTo>
                  <a:pt x="2833511" y="134242"/>
                  <a:pt x="2988733" y="58041"/>
                  <a:pt x="3158066" y="50986"/>
                </a:cubicBezTo>
                <a:cubicBezTo>
                  <a:pt x="3327399" y="43931"/>
                  <a:pt x="3551766" y="101787"/>
                  <a:pt x="3699933" y="93320"/>
                </a:cubicBezTo>
                <a:cubicBezTo>
                  <a:pt x="3848100" y="84853"/>
                  <a:pt x="3874911" y="4419"/>
                  <a:pt x="4047066" y="186"/>
                </a:cubicBezTo>
                <a:cubicBezTo>
                  <a:pt x="4219221" y="-4047"/>
                  <a:pt x="4548010" y="65098"/>
                  <a:pt x="4732866" y="67920"/>
                </a:cubicBezTo>
                <a:cubicBezTo>
                  <a:pt x="4917722" y="70742"/>
                  <a:pt x="5009444" y="12887"/>
                  <a:pt x="5156200" y="17120"/>
                </a:cubicBezTo>
                <a:cubicBezTo>
                  <a:pt x="5302956" y="21353"/>
                  <a:pt x="5510389" y="93320"/>
                  <a:pt x="5613400" y="93320"/>
                </a:cubicBezTo>
                <a:cubicBezTo>
                  <a:pt x="5716411" y="93320"/>
                  <a:pt x="5746044" y="29820"/>
                  <a:pt x="5774266" y="17120"/>
                </a:cubicBezTo>
                <a:cubicBezTo>
                  <a:pt x="5802488" y="4420"/>
                  <a:pt x="5782733" y="17120"/>
                  <a:pt x="5782733" y="17120"/>
                </a:cubicBezTo>
              </a:path>
            </a:pathLst>
          </a:custGeom>
          <a:noFill/>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solidFill>
                <a:srgbClr val="FF0000"/>
              </a:solidFill>
            </a:endParaRPr>
          </a:p>
        </p:txBody>
      </p:sp>
      <p:sp>
        <p:nvSpPr>
          <p:cNvPr id="23" name="Textfeld 22"/>
          <p:cNvSpPr txBox="1"/>
          <p:nvPr/>
        </p:nvSpPr>
        <p:spPr>
          <a:xfrm>
            <a:off x="440267" y="2381347"/>
            <a:ext cx="5459255" cy="923330"/>
          </a:xfrm>
          <a:prstGeom prst="rect">
            <a:avLst/>
          </a:prstGeom>
          <a:solidFill>
            <a:schemeClr val="bg1"/>
          </a:solidFill>
        </p:spPr>
        <p:txBody>
          <a:bodyPr wrap="square" rtlCol="0">
            <a:spAutoFit/>
          </a:bodyPr>
          <a:lstStyle/>
          <a:p>
            <a:r>
              <a:rPr lang="de-DE" dirty="0" smtClean="0">
                <a:latin typeface="Lucida Handwriting"/>
              </a:rPr>
              <a:t>«Wenn jemand in den </a:t>
            </a:r>
            <a:r>
              <a:rPr lang="de-DE" dirty="0" err="1" smtClean="0">
                <a:latin typeface="Lucida Handwriting"/>
              </a:rPr>
              <a:t>ghettos</a:t>
            </a:r>
            <a:r>
              <a:rPr lang="de-DE" dirty="0" smtClean="0">
                <a:latin typeface="Lucida Handwriting"/>
              </a:rPr>
              <a:t> stirbt kümmert man sich nicht darum, es wird ja bald wieder ein neues Baby geboren.»</a:t>
            </a:r>
            <a:endParaRPr lang="de-DE" dirty="0">
              <a:latin typeface="Lucida Handwriting"/>
            </a:endParaRPr>
          </a:p>
        </p:txBody>
      </p:sp>
    </p:spTree>
    <p:extLst>
      <p:ext uri="{BB962C8B-B14F-4D97-AF65-F5344CB8AC3E}">
        <p14:creationId xmlns:p14="http://schemas.microsoft.com/office/powerpoint/2010/main" val="4075058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type="lt">
                                    <p:tmAbs val="0"/>
                                  </p:iterate>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5"/>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type="lt">
                                    <p:tmAbs val="0"/>
                                  </p:iterate>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5" presetClass="emph" presetSubtype="0" grpId="0" nodeType="clickEffect">
                                  <p:stCondLst>
                                    <p:cond delay="0"/>
                                  </p:stCondLst>
                                  <p:iterate type="lt">
                                    <p:tmAbs val="25"/>
                                  </p:iterate>
                                  <p:childTnLst>
                                    <p:set>
                                      <p:cBhvr override="childStyle">
                                        <p:cTn id="26" dur="indefinite"/>
                                        <p:tgtEl>
                                          <p:spTgt spid="2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22" grpId="0" animBg="1"/>
      <p:bldP spid="23" grpId="0" animBg="1"/>
      <p:bldP spid="23"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300" y="1790700"/>
            <a:ext cx="5880178" cy="4398411"/>
          </a:xfrm>
          <a:prstGeom prst="rect">
            <a:avLst/>
          </a:prstGeom>
        </p:spPr>
      </p:pic>
      <p:sp>
        <p:nvSpPr>
          <p:cNvPr id="4" name="Titel 3"/>
          <p:cNvSpPr>
            <a:spLocks noGrp="1"/>
          </p:cNvSpPr>
          <p:nvPr>
            <p:ph type="title"/>
          </p:nvPr>
        </p:nvSpPr>
        <p:spPr/>
        <p:txBody>
          <a:bodyPr/>
          <a:lstStyle/>
          <a:p>
            <a:r>
              <a:rPr lang="de-DE" dirty="0" smtClean="0"/>
              <a:t>Vertiefung</a:t>
            </a:r>
            <a:endParaRPr lang="de-DE" dirty="0"/>
          </a:p>
        </p:txBody>
      </p:sp>
      <p:grpSp>
        <p:nvGrpSpPr>
          <p:cNvPr id="5" name="Gruppierung 4"/>
          <p:cNvGrpSpPr/>
          <p:nvPr/>
        </p:nvGrpSpPr>
        <p:grpSpPr>
          <a:xfrm rot="21540000">
            <a:off x="1433435" y="457200"/>
            <a:ext cx="3595765" cy="3006857"/>
            <a:chOff x="1179435" y="428755"/>
            <a:chExt cx="3595765" cy="3006857"/>
          </a:xfrm>
        </p:grpSpPr>
        <p:pic>
          <p:nvPicPr>
            <p:cNvPr id="8" name="Bild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2377" y="1203479"/>
              <a:ext cx="3522823" cy="2232133"/>
            </a:xfrm>
            <a:prstGeom prst="rect">
              <a:avLst/>
            </a:prstGeom>
          </p:spPr>
        </p:pic>
        <p:pic>
          <p:nvPicPr>
            <p:cNvPr id="9" name="Bild 8" descr="buero-0038.gif"/>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146469">
              <a:off x="1179435" y="428755"/>
              <a:ext cx="747855" cy="1131324"/>
            </a:xfrm>
            <a:prstGeom prst="rect">
              <a:avLst/>
            </a:prstGeom>
          </p:spPr>
        </p:pic>
      </p:grpSp>
      <p:grpSp>
        <p:nvGrpSpPr>
          <p:cNvPr id="10" name="Gruppierung 9"/>
          <p:cNvGrpSpPr/>
          <p:nvPr/>
        </p:nvGrpSpPr>
        <p:grpSpPr>
          <a:xfrm>
            <a:off x="4114059" y="4726208"/>
            <a:ext cx="4122456" cy="1655796"/>
            <a:chOff x="4114059" y="4726208"/>
            <a:chExt cx="4122456" cy="1655796"/>
          </a:xfrm>
        </p:grpSpPr>
        <p:pic>
          <p:nvPicPr>
            <p:cNvPr id="11" name="Bild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36015" y="5377729"/>
              <a:ext cx="4000500" cy="1004275"/>
            </a:xfrm>
            <a:prstGeom prst="rect">
              <a:avLst/>
            </a:prstGeom>
          </p:spPr>
        </p:pic>
        <p:pic>
          <p:nvPicPr>
            <p:cNvPr id="12" name="Bild 11" descr="buero-0038.gif"/>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146469">
              <a:off x="4114059" y="4726208"/>
              <a:ext cx="743174" cy="1124242"/>
            </a:xfrm>
            <a:prstGeom prst="rect">
              <a:avLst/>
            </a:prstGeom>
          </p:spPr>
        </p:pic>
      </p:grpSp>
      <p:sp>
        <p:nvSpPr>
          <p:cNvPr id="14" name="Textplatzhalter 2"/>
          <p:cNvSpPr>
            <a:spLocks noGrp="1"/>
          </p:cNvSpPr>
          <p:nvPr>
            <p:ph type="body" sz="half" idx="2"/>
          </p:nvPr>
        </p:nvSpPr>
        <p:spPr>
          <a:xfrm>
            <a:off x="7159752" y="2130552"/>
            <a:ext cx="1673352" cy="3822870"/>
          </a:xfrm>
        </p:spPr>
        <p:txBody>
          <a:bodyPr>
            <a:normAutofit/>
          </a:bodyPr>
          <a:lstStyle/>
          <a:p>
            <a:r>
              <a:rPr lang="de-DE" dirty="0"/>
              <a:t>Jetzt bist du in der Lage, weitere Vertiefungs-module nach Anleitung der Lehrperson anzupacken – dort lernst du gezielt und systematisch, wie man ein Heft oder einen Ordner gut führt. </a:t>
            </a:r>
          </a:p>
        </p:txBody>
      </p:sp>
    </p:spTree>
    <p:extLst>
      <p:ext uri="{BB962C8B-B14F-4D97-AF65-F5344CB8AC3E}">
        <p14:creationId xmlns:p14="http://schemas.microsoft.com/office/powerpoint/2010/main" val="2266471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300" y="1790700"/>
            <a:ext cx="5880178" cy="4398411"/>
          </a:xfrm>
          <a:prstGeom prst="rect">
            <a:avLst/>
          </a:prstGeom>
        </p:spPr>
      </p:pic>
      <p:sp>
        <p:nvSpPr>
          <p:cNvPr id="3" name="Textplatzhalter 2"/>
          <p:cNvSpPr>
            <a:spLocks noGrp="1"/>
          </p:cNvSpPr>
          <p:nvPr>
            <p:ph type="body" sz="half" idx="2"/>
          </p:nvPr>
        </p:nvSpPr>
        <p:spPr>
          <a:xfrm>
            <a:off x="7159752" y="2130552"/>
            <a:ext cx="1673352" cy="3914648"/>
          </a:xfrm>
        </p:spPr>
        <p:txBody>
          <a:bodyPr>
            <a:normAutofit/>
          </a:bodyPr>
          <a:lstStyle/>
          <a:p>
            <a:r>
              <a:rPr lang="de-DE" dirty="0"/>
              <a:t>Jetzt bist du in der Lage, weitere Vertiefungs-module nach Anleitung der Lehrperson anzupacken – dort lernst du gezielt und systematisch, wie man ein Heft oder einen Ordner gut führt. </a:t>
            </a:r>
          </a:p>
        </p:txBody>
      </p:sp>
      <p:sp>
        <p:nvSpPr>
          <p:cNvPr id="4" name="Titel 3"/>
          <p:cNvSpPr>
            <a:spLocks noGrp="1"/>
          </p:cNvSpPr>
          <p:nvPr>
            <p:ph type="title"/>
          </p:nvPr>
        </p:nvSpPr>
        <p:spPr/>
        <p:txBody>
          <a:bodyPr/>
          <a:lstStyle/>
          <a:p>
            <a:r>
              <a:rPr lang="de-DE" dirty="0" smtClean="0"/>
              <a:t>Vertiefung</a:t>
            </a:r>
            <a:endParaRPr lang="de-DE" dirty="0"/>
          </a:p>
        </p:txBody>
      </p:sp>
      <p:grpSp>
        <p:nvGrpSpPr>
          <p:cNvPr id="5" name="Gruppierung 4"/>
          <p:cNvGrpSpPr/>
          <p:nvPr/>
        </p:nvGrpSpPr>
        <p:grpSpPr>
          <a:xfrm>
            <a:off x="1433435" y="457200"/>
            <a:ext cx="3595765" cy="3006857"/>
            <a:chOff x="1179435" y="428755"/>
            <a:chExt cx="3595765" cy="3006857"/>
          </a:xfrm>
        </p:grpSpPr>
        <p:pic>
          <p:nvPicPr>
            <p:cNvPr id="8" name="Bild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2377" y="1203479"/>
              <a:ext cx="3522823" cy="2232133"/>
            </a:xfrm>
            <a:prstGeom prst="rect">
              <a:avLst/>
            </a:prstGeom>
          </p:spPr>
        </p:pic>
        <p:pic>
          <p:nvPicPr>
            <p:cNvPr id="9" name="Bild 8" descr="buero-0038.gif"/>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146469">
              <a:off x="1179435" y="428755"/>
              <a:ext cx="747855" cy="1131324"/>
            </a:xfrm>
            <a:prstGeom prst="rect">
              <a:avLst/>
            </a:prstGeom>
          </p:spPr>
        </p:pic>
      </p:grpSp>
      <p:grpSp>
        <p:nvGrpSpPr>
          <p:cNvPr id="11" name="Gruppierung 10"/>
          <p:cNvGrpSpPr/>
          <p:nvPr/>
        </p:nvGrpSpPr>
        <p:grpSpPr>
          <a:xfrm>
            <a:off x="4114059" y="4726208"/>
            <a:ext cx="4122456" cy="1655796"/>
            <a:chOff x="4114059" y="4726208"/>
            <a:chExt cx="4122456" cy="1655796"/>
          </a:xfrm>
        </p:grpSpPr>
        <p:pic>
          <p:nvPicPr>
            <p:cNvPr id="12" name="Bild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36015" y="5377729"/>
              <a:ext cx="4000500" cy="1004275"/>
            </a:xfrm>
            <a:prstGeom prst="rect">
              <a:avLst/>
            </a:prstGeom>
          </p:spPr>
        </p:pic>
        <p:pic>
          <p:nvPicPr>
            <p:cNvPr id="13" name="Bild 12" descr="buero-0038.gif"/>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146469">
              <a:off x="4114059" y="4726208"/>
              <a:ext cx="743174" cy="1124242"/>
            </a:xfrm>
            <a:prstGeom prst="rect">
              <a:avLst/>
            </a:prstGeom>
          </p:spPr>
        </p:pic>
      </p:grpSp>
    </p:spTree>
    <p:extLst>
      <p:ext uri="{BB962C8B-B14F-4D97-AF65-F5344CB8AC3E}">
        <p14:creationId xmlns:p14="http://schemas.microsoft.com/office/powerpoint/2010/main" val="185702873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7159752" y="2130552"/>
            <a:ext cx="1673352" cy="3990848"/>
          </a:xfrm>
        </p:spPr>
        <p:txBody>
          <a:bodyPr>
            <a:normAutofit/>
          </a:bodyPr>
          <a:lstStyle/>
          <a:p>
            <a:r>
              <a:rPr lang="de-DE" dirty="0"/>
              <a:t>Jetzt bist du in der Lage, weitere Vertiefungs-module nach Anleitung der Lehrperson anzupacken – dort lernst du gezielt und systematisch, wie man ein Heft oder einen Ordner gut führt. </a:t>
            </a:r>
          </a:p>
        </p:txBody>
      </p:sp>
      <p:sp>
        <p:nvSpPr>
          <p:cNvPr id="4" name="Titel 3"/>
          <p:cNvSpPr>
            <a:spLocks noGrp="1"/>
          </p:cNvSpPr>
          <p:nvPr>
            <p:ph type="title"/>
          </p:nvPr>
        </p:nvSpPr>
        <p:spPr/>
        <p:txBody>
          <a:bodyPr/>
          <a:lstStyle/>
          <a:p>
            <a:r>
              <a:rPr lang="de-DE" dirty="0" smtClean="0"/>
              <a:t>Vertiefung</a:t>
            </a:r>
            <a:endParaRPr lang="de-DE" dirty="0"/>
          </a:p>
        </p:txBody>
      </p:sp>
      <p:pic>
        <p:nvPicPr>
          <p:cNvPr id="2" name="Bild 1"/>
          <p:cNvPicPr>
            <a:picLocks noChangeAspect="1"/>
          </p:cNvPicPr>
          <p:nvPr/>
        </p:nvPicPr>
        <p:blipFill>
          <a:blip r:embed="rId2"/>
          <a:stretch>
            <a:fillRect/>
          </a:stretch>
        </p:blipFill>
        <p:spPr>
          <a:xfrm>
            <a:off x="596899" y="3086100"/>
            <a:ext cx="5919491" cy="2235200"/>
          </a:xfrm>
          <a:prstGeom prst="rect">
            <a:avLst/>
          </a:prstGeom>
        </p:spPr>
      </p:pic>
      <p:pic>
        <p:nvPicPr>
          <p:cNvPr id="14" name="Bild 13" descr="buero-0038.gif"/>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146469">
            <a:off x="505497" y="2397283"/>
            <a:ext cx="808374" cy="1149033"/>
          </a:xfrm>
          <a:prstGeom prst="rect">
            <a:avLst/>
          </a:prstGeom>
        </p:spPr>
      </p:pic>
    </p:spTree>
    <p:extLst>
      <p:ext uri="{BB962C8B-B14F-4D97-AF65-F5344CB8AC3E}">
        <p14:creationId xmlns:p14="http://schemas.microsoft.com/office/powerpoint/2010/main" val="41555957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7159752" y="2130552"/>
            <a:ext cx="1673352" cy="3990848"/>
          </a:xfrm>
        </p:spPr>
        <p:txBody>
          <a:bodyPr>
            <a:normAutofit/>
          </a:bodyPr>
          <a:lstStyle/>
          <a:p>
            <a:r>
              <a:rPr lang="de-DE" dirty="0"/>
              <a:t>Jetzt bist du in der Lage, weitere Vertiefungs-module nach Anleitung der Lehrperson anzupacken – dort lernst du gezielt und systematisch, wie man ein Heft oder einen Ordner gut führt. </a:t>
            </a:r>
          </a:p>
        </p:txBody>
      </p:sp>
      <p:sp>
        <p:nvSpPr>
          <p:cNvPr id="4" name="Titel 3"/>
          <p:cNvSpPr>
            <a:spLocks noGrp="1"/>
          </p:cNvSpPr>
          <p:nvPr>
            <p:ph type="title"/>
          </p:nvPr>
        </p:nvSpPr>
        <p:spPr/>
        <p:txBody>
          <a:bodyPr/>
          <a:lstStyle/>
          <a:p>
            <a:r>
              <a:rPr lang="de-DE" dirty="0" smtClean="0"/>
              <a:t>Vertiefung</a:t>
            </a:r>
            <a:endParaRPr lang="de-DE" dirty="0"/>
          </a:p>
        </p:txBody>
      </p:sp>
      <p:grpSp>
        <p:nvGrpSpPr>
          <p:cNvPr id="6" name="Gruppierung 5"/>
          <p:cNvGrpSpPr/>
          <p:nvPr/>
        </p:nvGrpSpPr>
        <p:grpSpPr>
          <a:xfrm>
            <a:off x="439795" y="1131570"/>
            <a:ext cx="6103333" cy="3732529"/>
            <a:chOff x="439795" y="1004570"/>
            <a:chExt cx="6103333" cy="3732529"/>
          </a:xfrm>
        </p:grpSpPr>
        <p:pic>
          <p:nvPicPr>
            <p:cNvPr id="5" name="Bild 4"/>
            <p:cNvPicPr>
              <a:picLocks noChangeAspect="1"/>
            </p:cNvPicPr>
            <p:nvPr/>
          </p:nvPicPr>
          <p:blipFill>
            <a:blip r:embed="rId2"/>
            <a:stretch>
              <a:fillRect/>
            </a:stretch>
          </p:blipFill>
          <p:spPr>
            <a:xfrm>
              <a:off x="533400" y="1718472"/>
              <a:ext cx="6009728" cy="3018627"/>
            </a:xfrm>
            <a:prstGeom prst="rect">
              <a:avLst/>
            </a:prstGeom>
          </p:spPr>
        </p:pic>
        <p:pic>
          <p:nvPicPr>
            <p:cNvPr id="14" name="Bild 13" descr="buero-0038.gif"/>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146469">
              <a:off x="439795" y="1004570"/>
              <a:ext cx="902066" cy="1282208"/>
            </a:xfrm>
            <a:prstGeom prst="rect">
              <a:avLst/>
            </a:prstGeom>
          </p:spPr>
        </p:pic>
      </p:grpSp>
    </p:spTree>
    <p:extLst>
      <p:ext uri="{BB962C8B-B14F-4D97-AF65-F5344CB8AC3E}">
        <p14:creationId xmlns:p14="http://schemas.microsoft.com/office/powerpoint/2010/main" val="32613411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half" idx="2"/>
          </p:nvPr>
        </p:nvSpPr>
        <p:spPr>
          <a:xfrm>
            <a:off x="7159752" y="2333760"/>
            <a:ext cx="1781048" cy="4371848"/>
          </a:xfrm>
        </p:spPr>
        <p:txBody>
          <a:bodyPr>
            <a:normAutofit fontScale="92500"/>
          </a:bodyPr>
          <a:lstStyle/>
          <a:p>
            <a:r>
              <a:rPr lang="de-DE" dirty="0" smtClean="0"/>
              <a:t>Vielleicht schon – auf die Schnelle. Dann ist es aber wichtig, dass du sie im Nachhinein überarbeitet. </a:t>
            </a:r>
          </a:p>
          <a:p>
            <a:r>
              <a:rPr lang="de-DE" dirty="0" smtClean="0"/>
              <a:t/>
            </a:r>
            <a:br>
              <a:rPr lang="de-DE" dirty="0" smtClean="0"/>
            </a:br>
            <a:r>
              <a:rPr lang="de-DE" dirty="0" smtClean="0"/>
              <a:t>In der vor–liegenden Form dienen sie aber keineswegs als Lernunterlage. </a:t>
            </a:r>
          </a:p>
          <a:p>
            <a:endParaRPr lang="de-DE" dirty="0"/>
          </a:p>
          <a:p>
            <a:r>
              <a:rPr lang="de-DE" dirty="0" smtClean="0"/>
              <a:t>Weil es </a:t>
            </a:r>
            <a:r>
              <a:rPr lang="de-DE" dirty="0" err="1" smtClean="0"/>
              <a:t>grund</a:t>
            </a:r>
            <a:r>
              <a:rPr lang="de-DE" dirty="0" smtClean="0"/>
              <a:t>–</a:t>
            </a:r>
            <a:r>
              <a:rPr lang="de-DE" dirty="0" err="1" smtClean="0"/>
              <a:t>sätzlich</a:t>
            </a:r>
            <a:r>
              <a:rPr lang="de-DE" dirty="0" smtClean="0"/>
              <a:t> kein «neues Baby» gibt, sollte es auch in deinem Heft keines geben… aber…</a:t>
            </a:r>
            <a:endParaRPr lang="de-DE" dirty="0"/>
          </a:p>
        </p:txBody>
      </p:sp>
      <p:sp>
        <p:nvSpPr>
          <p:cNvPr id="4" name="Titel 3"/>
          <p:cNvSpPr>
            <a:spLocks noGrp="1"/>
          </p:cNvSpPr>
          <p:nvPr>
            <p:ph type="title"/>
          </p:nvPr>
        </p:nvSpPr>
        <p:spPr/>
        <p:txBody>
          <a:bodyPr/>
          <a:lstStyle/>
          <a:p>
            <a:r>
              <a:rPr lang="de-DE" dirty="0" smtClean="0"/>
              <a:t>Schreibst du solche Sätze?</a:t>
            </a:r>
            <a:endParaRPr lang="de-DE" dirty="0"/>
          </a:p>
        </p:txBody>
      </p:sp>
      <p:sp>
        <p:nvSpPr>
          <p:cNvPr id="5" name="Textfeld 4"/>
          <p:cNvSpPr txBox="1"/>
          <p:nvPr/>
        </p:nvSpPr>
        <p:spPr>
          <a:xfrm>
            <a:off x="516467" y="4555109"/>
            <a:ext cx="5459255" cy="646331"/>
          </a:xfrm>
          <a:prstGeom prst="rect">
            <a:avLst/>
          </a:prstGeom>
          <a:solidFill>
            <a:schemeClr val="bg1"/>
          </a:solidFill>
        </p:spPr>
        <p:txBody>
          <a:bodyPr wrap="square" rtlCol="0">
            <a:spAutoFit/>
          </a:bodyPr>
          <a:lstStyle/>
          <a:p>
            <a:r>
              <a:rPr lang="de-DE" dirty="0" smtClean="0">
                <a:latin typeface="Lucida Handwriting"/>
              </a:rPr>
              <a:t>«Das Wetter ist im Winter kalt ist haben sie schnupfen aber keine Medikamente.»</a:t>
            </a:r>
            <a:endParaRPr lang="de-DE" dirty="0">
              <a:latin typeface="Lucida Handwriting"/>
            </a:endParaRPr>
          </a:p>
        </p:txBody>
      </p:sp>
      <p:sp>
        <p:nvSpPr>
          <p:cNvPr id="23" name="Textfeld 22"/>
          <p:cNvSpPr txBox="1"/>
          <p:nvPr/>
        </p:nvSpPr>
        <p:spPr>
          <a:xfrm>
            <a:off x="440267" y="2381347"/>
            <a:ext cx="5459255" cy="923330"/>
          </a:xfrm>
          <a:prstGeom prst="rect">
            <a:avLst/>
          </a:prstGeom>
          <a:solidFill>
            <a:schemeClr val="bg1"/>
          </a:solidFill>
        </p:spPr>
        <p:txBody>
          <a:bodyPr wrap="square" rtlCol="0">
            <a:spAutoFit/>
          </a:bodyPr>
          <a:lstStyle/>
          <a:p>
            <a:r>
              <a:rPr lang="de-DE" dirty="0" smtClean="0">
                <a:latin typeface="Lucida Handwriting"/>
              </a:rPr>
              <a:t>«Wenn jemand in den </a:t>
            </a:r>
            <a:r>
              <a:rPr lang="de-DE" dirty="0" err="1" smtClean="0">
                <a:latin typeface="Lucida Handwriting"/>
              </a:rPr>
              <a:t>ghettos</a:t>
            </a:r>
            <a:r>
              <a:rPr lang="de-DE" dirty="0" smtClean="0">
                <a:latin typeface="Lucida Handwriting"/>
              </a:rPr>
              <a:t> stirbt kümmert man sich nicht darum, es wird ja bald wieder ein neues Baby geboren.»</a:t>
            </a:r>
            <a:endParaRPr lang="de-DE" dirty="0">
              <a:latin typeface="Lucida Handwriting"/>
            </a:endParaRPr>
          </a:p>
        </p:txBody>
      </p:sp>
      <p:sp>
        <p:nvSpPr>
          <p:cNvPr id="7" name="Inhaltsplatzhalter 6"/>
          <p:cNvSpPr>
            <a:spLocks noGrp="1"/>
          </p:cNvSpPr>
          <p:nvPr>
            <p:ph idx="1"/>
          </p:nvPr>
        </p:nvSpPr>
        <p:spPr/>
        <p:txBody>
          <a:bodyPr/>
          <a:lstStyle/>
          <a:p>
            <a:pPr marL="45720" indent="0">
              <a:buNone/>
            </a:pPr>
            <a:endParaRPr lang="de-DE" dirty="0"/>
          </a:p>
        </p:txBody>
      </p:sp>
    </p:spTree>
    <p:extLst>
      <p:ext uri="{BB962C8B-B14F-4D97-AF65-F5344CB8AC3E}">
        <p14:creationId xmlns:p14="http://schemas.microsoft.com/office/powerpoint/2010/main" val="27752477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alphaModFix amt="71000"/>
            <a:extLst>
              <a:ext uri="{28A0092B-C50C-407E-A947-70E740481C1C}">
                <a14:useLocalDpi xmlns:a14="http://schemas.microsoft.com/office/drawing/2010/main"/>
              </a:ext>
            </a:extLst>
          </a:blip>
          <a:stretch>
            <a:fillRect/>
          </a:stretch>
        </p:blipFill>
        <p:spPr>
          <a:xfrm>
            <a:off x="1204482" y="313296"/>
            <a:ext cx="5357185" cy="6189104"/>
          </a:xfrm>
          <a:prstGeom prst="rect">
            <a:avLst/>
          </a:prstGeom>
        </p:spPr>
      </p:pic>
      <p:sp>
        <p:nvSpPr>
          <p:cNvPr id="7" name="Inhaltsplatzhalter 6"/>
          <p:cNvSpPr>
            <a:spLocks noGrp="1"/>
          </p:cNvSpPr>
          <p:nvPr>
            <p:ph idx="1"/>
          </p:nvPr>
        </p:nvSpPr>
        <p:spPr/>
        <p:txBody>
          <a:bodyPr/>
          <a:lstStyle/>
          <a:p>
            <a:pPr marL="45720" indent="0">
              <a:buNone/>
            </a:pPr>
            <a:endParaRPr lang="de-DE" dirty="0" smtClean="0"/>
          </a:p>
          <a:p>
            <a:pPr marL="45720" indent="0">
              <a:buNone/>
            </a:pPr>
            <a:endParaRPr lang="de-DE" dirty="0"/>
          </a:p>
          <a:p>
            <a:pPr marL="45720" indent="0">
              <a:buNone/>
            </a:pPr>
            <a:endParaRPr lang="de-DE" dirty="0" smtClean="0"/>
          </a:p>
          <a:p>
            <a:pPr marL="45720" indent="0">
              <a:buNone/>
            </a:pPr>
            <a:endParaRPr lang="de-DE" dirty="0"/>
          </a:p>
          <a:p>
            <a:pPr marL="45720" indent="0">
              <a:buNone/>
            </a:pPr>
            <a:endParaRPr lang="de-DE" dirty="0"/>
          </a:p>
          <a:p>
            <a:pPr marL="45720" indent="0">
              <a:buNone/>
            </a:pPr>
            <a:endParaRPr lang="de-DE" dirty="0"/>
          </a:p>
          <a:p>
            <a:pPr marL="45720" indent="0">
              <a:buNone/>
            </a:pPr>
            <a:endParaRPr lang="de-DE" dirty="0" smtClean="0"/>
          </a:p>
          <a:p>
            <a:pPr marL="45720" indent="0">
              <a:buNone/>
            </a:pPr>
            <a:r>
              <a:rPr lang="de-DE" dirty="0" smtClean="0">
                <a:effectLst>
                  <a:outerShdw blurRad="50800" dist="38100" dir="2700000" algn="tl" rotWithShape="0">
                    <a:srgbClr val="000000">
                      <a:alpha val="43000"/>
                    </a:srgbClr>
                  </a:outerShdw>
                </a:effectLst>
              </a:rPr>
              <a:t>…ein bisschen DEIN Baby sollte dein Heft schon sein!</a:t>
            </a:r>
            <a:endParaRPr lang="de-DE" dirty="0">
              <a:effectLst>
                <a:outerShdw blurRad="50800" dist="38100" dir="2700000" algn="tl" rotWithShape="0">
                  <a:srgbClr val="000000">
                    <a:alpha val="43000"/>
                  </a:srgbClr>
                </a:outerShdw>
              </a:effectLst>
            </a:endParaRPr>
          </a:p>
        </p:txBody>
      </p:sp>
      <p:sp>
        <p:nvSpPr>
          <p:cNvPr id="6" name="Textplatzhalter 5"/>
          <p:cNvSpPr>
            <a:spLocks noGrp="1"/>
          </p:cNvSpPr>
          <p:nvPr>
            <p:ph type="body" sz="half" idx="2"/>
          </p:nvPr>
        </p:nvSpPr>
        <p:spPr>
          <a:xfrm>
            <a:off x="7159752" y="2333760"/>
            <a:ext cx="1781048" cy="4371848"/>
          </a:xfrm>
        </p:spPr>
        <p:txBody>
          <a:bodyPr>
            <a:normAutofit/>
          </a:bodyPr>
          <a:lstStyle/>
          <a:p>
            <a:r>
              <a:rPr lang="de-DE" dirty="0" smtClean="0"/>
              <a:t>Es sollte</a:t>
            </a:r>
          </a:p>
          <a:p>
            <a:pPr marL="285750" indent="-285750">
              <a:buFont typeface="Arial"/>
              <a:buChar char="•"/>
            </a:pPr>
            <a:r>
              <a:rPr lang="de-DE" dirty="0" smtClean="0"/>
              <a:t>dir etwas gleichen</a:t>
            </a:r>
          </a:p>
          <a:p>
            <a:pPr marL="285750" indent="-285750">
              <a:buFont typeface="Arial"/>
              <a:buChar char="•"/>
            </a:pPr>
            <a:r>
              <a:rPr lang="de-DE" dirty="0" smtClean="0"/>
              <a:t>deine Handschrift tragen</a:t>
            </a:r>
          </a:p>
          <a:p>
            <a:pPr marL="285750" indent="-285750">
              <a:buFont typeface="Arial"/>
              <a:buChar char="•"/>
            </a:pPr>
            <a:r>
              <a:rPr lang="de-DE" dirty="0" smtClean="0"/>
              <a:t>von dir umsorgt</a:t>
            </a:r>
          </a:p>
          <a:p>
            <a:pPr marL="285750" indent="-285750">
              <a:buFont typeface="Arial"/>
              <a:buChar char="•"/>
            </a:pPr>
            <a:r>
              <a:rPr lang="de-DE" dirty="0" smtClean="0"/>
              <a:t>mit Aufmerksam–</a:t>
            </a:r>
            <a:r>
              <a:rPr lang="de-DE" dirty="0" err="1" smtClean="0"/>
              <a:t>keit</a:t>
            </a:r>
            <a:r>
              <a:rPr lang="de-DE" dirty="0" smtClean="0"/>
              <a:t> bedacht und</a:t>
            </a:r>
          </a:p>
          <a:p>
            <a:pPr marL="285750" indent="-285750">
              <a:buFont typeface="Arial"/>
              <a:buChar char="•"/>
            </a:pPr>
            <a:r>
              <a:rPr lang="de-DE" dirty="0" smtClean="0"/>
              <a:t>nie aus den Augen gelassen werden</a:t>
            </a:r>
          </a:p>
          <a:p>
            <a:endParaRPr lang="de-DE" dirty="0" smtClean="0"/>
          </a:p>
        </p:txBody>
      </p:sp>
      <p:sp>
        <p:nvSpPr>
          <p:cNvPr id="4" name="Titel 3"/>
          <p:cNvSpPr>
            <a:spLocks noGrp="1"/>
          </p:cNvSpPr>
          <p:nvPr>
            <p:ph type="title"/>
          </p:nvPr>
        </p:nvSpPr>
        <p:spPr/>
        <p:txBody>
          <a:bodyPr/>
          <a:lstStyle/>
          <a:p>
            <a:r>
              <a:rPr lang="de-DE" dirty="0" smtClean="0"/>
              <a:t>Das Heft – mein Baby!</a:t>
            </a:r>
            <a:endParaRPr lang="de-DE" dirty="0"/>
          </a:p>
        </p:txBody>
      </p:sp>
    </p:spTree>
    <p:extLst>
      <p:ext uri="{BB962C8B-B14F-4D97-AF65-F5344CB8AC3E}">
        <p14:creationId xmlns:p14="http://schemas.microsoft.com/office/powerpoint/2010/main" val="34984671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a:lstStyle/>
          <a:p>
            <a:r>
              <a:rPr lang="de-DE" dirty="0" smtClean="0"/>
              <a:t>Jetzt </a:t>
            </a:r>
            <a:r>
              <a:rPr lang="de-DE" dirty="0" err="1" smtClean="0"/>
              <a:t>heisst</a:t>
            </a:r>
            <a:r>
              <a:rPr lang="de-DE" dirty="0" smtClean="0"/>
              <a:t> es Ideen sammeln! </a:t>
            </a:r>
            <a:endParaRPr lang="de-DE" dirty="0"/>
          </a:p>
        </p:txBody>
      </p:sp>
      <p:sp>
        <p:nvSpPr>
          <p:cNvPr id="4" name="Titel 3"/>
          <p:cNvSpPr>
            <a:spLocks noGrp="1"/>
          </p:cNvSpPr>
          <p:nvPr>
            <p:ph type="title"/>
          </p:nvPr>
        </p:nvSpPr>
        <p:spPr/>
        <p:txBody>
          <a:bodyPr/>
          <a:lstStyle/>
          <a:p>
            <a:r>
              <a:rPr lang="de-DE" dirty="0" smtClean="0"/>
              <a:t>Heft-führung</a:t>
            </a:r>
            <a:endParaRPr lang="de-DE" dirty="0"/>
          </a:p>
        </p:txBody>
      </p:sp>
      <p:sp>
        <p:nvSpPr>
          <p:cNvPr id="8" name="Inhaltsplatzhalter 7"/>
          <p:cNvSpPr>
            <a:spLocks noGrp="1"/>
          </p:cNvSpPr>
          <p:nvPr>
            <p:ph idx="1"/>
          </p:nvPr>
        </p:nvSpPr>
        <p:spPr/>
        <p:txBody>
          <a:bodyPr/>
          <a:lstStyle/>
          <a:p>
            <a:pPr marL="45720" indent="0">
              <a:buNone/>
            </a:pPr>
            <a:r>
              <a:rPr lang="de-DE" dirty="0" smtClean="0"/>
              <a:t>Worauf kommt es denn überhaupt an bei der Heftführung? </a:t>
            </a:r>
          </a:p>
          <a:p>
            <a:pPr marL="45720" indent="0">
              <a:buNone/>
            </a:pPr>
            <a:endParaRPr lang="de-DE" dirty="0"/>
          </a:p>
          <a:p>
            <a:pPr marL="45720" indent="0">
              <a:buNone/>
            </a:pPr>
            <a:r>
              <a:rPr lang="de-DE" dirty="0" smtClean="0"/>
              <a:t>Mache zusammen mit einer Kollegin/einem Kollegen ein</a:t>
            </a:r>
          </a:p>
          <a:p>
            <a:pPr marL="45720" indent="0">
              <a:buNone/>
            </a:pPr>
            <a:endParaRPr lang="de-DE" dirty="0"/>
          </a:p>
          <a:p>
            <a:pPr marL="45720" indent="0">
              <a:buNone/>
            </a:pPr>
            <a:r>
              <a:rPr lang="de-DE" dirty="0" smtClean="0"/>
              <a:t>Brainstorming</a:t>
            </a:r>
            <a:endParaRPr lang="de-DE" dirty="0"/>
          </a:p>
        </p:txBody>
      </p:sp>
      <p:pic>
        <p:nvPicPr>
          <p:cNvPr id="9" name="Bild 8" descr="brainstorming.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73600" y="4269619"/>
            <a:ext cx="2606800" cy="2232781"/>
          </a:xfrm>
          <a:prstGeom prst="rect">
            <a:avLst/>
          </a:prstGeom>
        </p:spPr>
      </p:pic>
      <p:sp>
        <p:nvSpPr>
          <p:cNvPr id="10" name="Textfeld 9"/>
          <p:cNvSpPr txBox="1"/>
          <p:nvPr/>
        </p:nvSpPr>
        <p:spPr>
          <a:xfrm rot="16200000">
            <a:off x="6670876" y="5023544"/>
            <a:ext cx="2588381" cy="369332"/>
          </a:xfrm>
          <a:prstGeom prst="rect">
            <a:avLst/>
          </a:prstGeom>
          <a:noFill/>
        </p:spPr>
        <p:txBody>
          <a:bodyPr wrap="square" rtlCol="0">
            <a:spAutoFit/>
          </a:bodyPr>
          <a:lstStyle/>
          <a:p>
            <a:r>
              <a:rPr lang="nl-NL" sz="900" dirty="0"/>
              <a:t>http://</a:t>
            </a:r>
            <a:r>
              <a:rPr lang="nl-NL" sz="900" dirty="0" err="1"/>
              <a:t>bioedesign.files.wordpress.com</a:t>
            </a:r>
            <a:r>
              <a:rPr lang="nl-NL" sz="900" dirty="0"/>
              <a:t>/2008/08/</a:t>
            </a:r>
            <a:r>
              <a:rPr lang="nl-NL" sz="900" dirty="0" err="1"/>
              <a:t>brainstorming.jpg</a:t>
            </a:r>
            <a:endParaRPr lang="de-DE" sz="900" dirty="0"/>
          </a:p>
        </p:txBody>
      </p:sp>
      <p:pic>
        <p:nvPicPr>
          <p:cNvPr id="13" name="Bild 12" descr="Button_weiter.g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733" y="4729237"/>
            <a:ext cx="772721" cy="757163"/>
          </a:xfrm>
          <a:prstGeom prst="rect">
            <a:avLst/>
          </a:prstGeom>
        </p:spPr>
      </p:pic>
    </p:spTree>
    <p:extLst>
      <p:ext uri="{BB962C8B-B14F-4D97-AF65-F5344CB8AC3E}">
        <p14:creationId xmlns:p14="http://schemas.microsoft.com/office/powerpoint/2010/main" val="42044175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63796"/>
            <a:ext cx="6897573" cy="7094366"/>
          </a:xfrm>
          <a:prstGeom prst="rect">
            <a:avLst/>
          </a:prstGeom>
        </p:spPr>
      </p:pic>
      <p:sp>
        <p:nvSpPr>
          <p:cNvPr id="3" name="Textplatzhalter 2"/>
          <p:cNvSpPr>
            <a:spLocks noGrp="1"/>
          </p:cNvSpPr>
          <p:nvPr>
            <p:ph type="body" sz="half" idx="2"/>
          </p:nvPr>
        </p:nvSpPr>
        <p:spPr/>
        <p:txBody>
          <a:bodyPr/>
          <a:lstStyle/>
          <a:p>
            <a:r>
              <a:rPr lang="de-DE" dirty="0" smtClean="0"/>
              <a:t>Jetzt </a:t>
            </a:r>
            <a:r>
              <a:rPr lang="de-DE" dirty="0" err="1" smtClean="0"/>
              <a:t>heisst</a:t>
            </a:r>
            <a:r>
              <a:rPr lang="de-DE" dirty="0" smtClean="0"/>
              <a:t> es Ideen sammeln! </a:t>
            </a:r>
            <a:endParaRPr lang="de-DE" dirty="0"/>
          </a:p>
        </p:txBody>
      </p:sp>
      <p:sp>
        <p:nvSpPr>
          <p:cNvPr id="4" name="Titel 3"/>
          <p:cNvSpPr>
            <a:spLocks noGrp="1"/>
          </p:cNvSpPr>
          <p:nvPr>
            <p:ph type="title"/>
          </p:nvPr>
        </p:nvSpPr>
        <p:spPr/>
        <p:txBody>
          <a:bodyPr/>
          <a:lstStyle/>
          <a:p>
            <a:r>
              <a:rPr lang="de-DE" dirty="0" smtClean="0"/>
              <a:t>Heft-führung</a:t>
            </a:r>
            <a:endParaRPr lang="de-DE" dirty="0"/>
          </a:p>
        </p:txBody>
      </p:sp>
      <p:sp>
        <p:nvSpPr>
          <p:cNvPr id="8" name="Inhaltsplatzhalter 7"/>
          <p:cNvSpPr>
            <a:spLocks noGrp="1"/>
          </p:cNvSpPr>
          <p:nvPr>
            <p:ph idx="1"/>
          </p:nvPr>
        </p:nvSpPr>
        <p:spPr/>
        <p:txBody>
          <a:bodyPr/>
          <a:lstStyle/>
          <a:p>
            <a:pPr marL="45720" indent="0">
              <a:buNone/>
            </a:pPr>
            <a:r>
              <a:rPr lang="de-DE" dirty="0" smtClean="0"/>
              <a:t>keine schlechte Idee von euch, schon mal ein leeres Papier bereit zu stellen…</a:t>
            </a:r>
          </a:p>
          <a:p>
            <a:pPr marL="45720" indent="0">
              <a:buNone/>
            </a:pPr>
            <a:endParaRPr lang="de-DE" dirty="0" smtClean="0"/>
          </a:p>
          <a:p>
            <a:pPr marL="45720" indent="0">
              <a:buNone/>
            </a:pPr>
            <a:r>
              <a:rPr lang="de-DE" dirty="0" smtClean="0"/>
              <a:t>…vielleicht kombiniert ihr das Brainstorming gerade noch mit einer «Mindmap».</a:t>
            </a:r>
            <a:endParaRPr lang="de-DE" dirty="0"/>
          </a:p>
        </p:txBody>
      </p:sp>
      <p:grpSp>
        <p:nvGrpSpPr>
          <p:cNvPr id="11" name="Gruppierung 10"/>
          <p:cNvGrpSpPr/>
          <p:nvPr/>
        </p:nvGrpSpPr>
        <p:grpSpPr>
          <a:xfrm>
            <a:off x="2970222" y="4010783"/>
            <a:ext cx="3381497" cy="2612571"/>
            <a:chOff x="2970222" y="4010783"/>
            <a:chExt cx="3381497" cy="2612571"/>
          </a:xfrm>
        </p:grpSpPr>
        <p:pic>
          <p:nvPicPr>
            <p:cNvPr id="6" name="Bild 5" descr="mindmap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70222" y="4434069"/>
              <a:ext cx="3107818" cy="2189285"/>
            </a:xfrm>
            <a:prstGeom prst="rect">
              <a:avLst/>
            </a:prstGeom>
          </p:spPr>
        </p:pic>
        <p:sp>
          <p:nvSpPr>
            <p:cNvPr id="7" name="Textfeld 6"/>
            <p:cNvSpPr txBox="1"/>
            <p:nvPr/>
          </p:nvSpPr>
          <p:spPr>
            <a:xfrm rot="16200000">
              <a:off x="4930017" y="5201653"/>
              <a:ext cx="2612571" cy="230832"/>
            </a:xfrm>
            <a:prstGeom prst="rect">
              <a:avLst/>
            </a:prstGeom>
            <a:noFill/>
          </p:spPr>
          <p:txBody>
            <a:bodyPr wrap="square" rtlCol="0">
              <a:spAutoFit/>
            </a:bodyPr>
            <a:lstStyle/>
            <a:p>
              <a:r>
                <a:rPr lang="nl-NL" sz="900" dirty="0"/>
                <a:t>http://</a:t>
              </a:r>
              <a:r>
                <a:rPr lang="nl-NL" sz="900" dirty="0" err="1"/>
                <a:t>mindmapping.wordpress.com</a:t>
              </a:r>
              <a:r>
                <a:rPr lang="nl-NL" sz="900" dirty="0"/>
                <a:t>/</a:t>
              </a:r>
              <a:endParaRPr lang="de-DE" sz="900" dirty="0"/>
            </a:p>
          </p:txBody>
        </p:sp>
      </p:grpSp>
    </p:spTree>
    <p:extLst>
      <p:ext uri="{BB962C8B-B14F-4D97-AF65-F5344CB8AC3E}">
        <p14:creationId xmlns:p14="http://schemas.microsoft.com/office/powerpoint/2010/main" val="3034152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63796"/>
            <a:ext cx="6897573" cy="7094366"/>
          </a:xfrm>
          <a:prstGeom prst="rect">
            <a:avLst/>
          </a:prstGeom>
        </p:spPr>
      </p:pic>
      <p:sp>
        <p:nvSpPr>
          <p:cNvPr id="3" name="Textplatzhalter 2"/>
          <p:cNvSpPr>
            <a:spLocks noGrp="1"/>
          </p:cNvSpPr>
          <p:nvPr>
            <p:ph type="body" sz="half" idx="2"/>
          </p:nvPr>
        </p:nvSpPr>
        <p:spPr/>
        <p:txBody>
          <a:bodyPr/>
          <a:lstStyle/>
          <a:p>
            <a:endParaRPr lang="de-DE" dirty="0"/>
          </a:p>
        </p:txBody>
      </p:sp>
      <p:sp>
        <p:nvSpPr>
          <p:cNvPr id="4" name="Titel 3"/>
          <p:cNvSpPr>
            <a:spLocks noGrp="1"/>
          </p:cNvSpPr>
          <p:nvPr>
            <p:ph type="title"/>
          </p:nvPr>
        </p:nvSpPr>
        <p:spPr/>
        <p:txBody>
          <a:bodyPr/>
          <a:lstStyle/>
          <a:p>
            <a:r>
              <a:rPr lang="de-DE" dirty="0" smtClean="0"/>
              <a:t>Mindmap zur Heft-führung</a:t>
            </a:r>
            <a:endParaRPr lang="de-DE" dirty="0"/>
          </a:p>
        </p:txBody>
      </p:sp>
      <p:grpSp>
        <p:nvGrpSpPr>
          <p:cNvPr id="13" name="Gruppierung 12"/>
          <p:cNvGrpSpPr/>
          <p:nvPr/>
        </p:nvGrpSpPr>
        <p:grpSpPr>
          <a:xfrm>
            <a:off x="2591007" y="2732205"/>
            <a:ext cx="5391849" cy="2449844"/>
            <a:chOff x="2591007" y="2732205"/>
            <a:chExt cx="5391849" cy="2449844"/>
          </a:xfrm>
        </p:grpSpPr>
        <p:pic>
          <p:nvPicPr>
            <p:cNvPr id="10" name="Bild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3285" y="3643691"/>
              <a:ext cx="5279571" cy="1538358"/>
            </a:xfrm>
            <a:prstGeom prst="rect">
              <a:avLst/>
            </a:prstGeom>
          </p:spPr>
        </p:pic>
        <p:pic>
          <p:nvPicPr>
            <p:cNvPr id="12" name="Bild 11" descr="buero-0038.gif"/>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146469">
              <a:off x="2591007" y="2732205"/>
              <a:ext cx="947578" cy="1433456"/>
            </a:xfrm>
            <a:prstGeom prst="rect">
              <a:avLst/>
            </a:prstGeom>
          </p:spPr>
        </p:pic>
      </p:grpSp>
    </p:spTree>
    <p:extLst>
      <p:ext uri="{BB962C8B-B14F-4D97-AF65-F5344CB8AC3E}">
        <p14:creationId xmlns:p14="http://schemas.microsoft.com/office/powerpoint/2010/main" val="2065598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a:normAutofit/>
          </a:bodyPr>
          <a:lstStyle/>
          <a:p>
            <a:r>
              <a:rPr lang="de-DE" dirty="0" smtClean="0"/>
              <a:t>Ein paar weitere Ideen:</a:t>
            </a:r>
            <a:br>
              <a:rPr lang="de-DE" dirty="0" smtClean="0"/>
            </a:br>
            <a:r>
              <a:rPr lang="de-DE" dirty="0" smtClean="0"/>
              <a:t/>
            </a:r>
            <a:br>
              <a:rPr lang="de-DE" dirty="0" smtClean="0"/>
            </a:br>
            <a:r>
              <a:rPr lang="de-DE" dirty="0" smtClean="0"/>
              <a:t>Diskutiere mit deinem Arbeitspartner/deiner </a:t>
            </a:r>
            <a:r>
              <a:rPr lang="de-DE" dirty="0" err="1" smtClean="0"/>
              <a:t>Arbeits</a:t>
            </a:r>
            <a:r>
              <a:rPr lang="de-DE" dirty="0" smtClean="0"/>
              <a:t>–</a:t>
            </a:r>
            <a:r>
              <a:rPr lang="de-DE" dirty="0" err="1" smtClean="0"/>
              <a:t>partnerin</a:t>
            </a:r>
            <a:r>
              <a:rPr lang="de-DE" dirty="0" smtClean="0"/>
              <a:t>, wie weit die neben–stehenden Aussagen richtig sind.</a:t>
            </a:r>
            <a:endParaRPr lang="de-DE" dirty="0"/>
          </a:p>
        </p:txBody>
      </p:sp>
      <p:sp>
        <p:nvSpPr>
          <p:cNvPr id="4" name="Titel 3"/>
          <p:cNvSpPr>
            <a:spLocks noGrp="1"/>
          </p:cNvSpPr>
          <p:nvPr>
            <p:ph type="title"/>
          </p:nvPr>
        </p:nvSpPr>
        <p:spPr/>
        <p:txBody>
          <a:bodyPr/>
          <a:lstStyle/>
          <a:p>
            <a:r>
              <a:rPr lang="de-DE" dirty="0" smtClean="0"/>
              <a:t>Heft-führung</a:t>
            </a:r>
            <a:endParaRPr lang="de-DE" dirty="0"/>
          </a:p>
        </p:txBody>
      </p:sp>
      <p:sp>
        <p:nvSpPr>
          <p:cNvPr id="8" name="Inhaltsplatzhalter 7"/>
          <p:cNvSpPr>
            <a:spLocks noGrp="1"/>
          </p:cNvSpPr>
          <p:nvPr>
            <p:ph idx="1"/>
          </p:nvPr>
        </p:nvSpPr>
        <p:spPr/>
        <p:txBody>
          <a:bodyPr/>
          <a:lstStyle/>
          <a:p>
            <a:pPr marL="45720" indent="0">
              <a:buNone/>
            </a:pPr>
            <a:endParaRPr lang="de-DE" dirty="0" smtClean="0"/>
          </a:p>
          <a:p>
            <a:pPr marL="45720" indent="0">
              <a:buNone/>
            </a:pPr>
            <a:r>
              <a:rPr lang="de-DE" dirty="0" smtClean="0"/>
              <a:t>Aussage 1:</a:t>
            </a:r>
            <a:endParaRPr lang="de-DE" dirty="0"/>
          </a:p>
          <a:p>
            <a:pPr marL="45720" indent="0">
              <a:buNone/>
            </a:pPr>
            <a:r>
              <a:rPr lang="de-DE" dirty="0" smtClean="0"/>
              <a:t>«Eine gute Heftführung zeichnet sich dadurch aus, dass alles, was an der Wandtafel, am </a:t>
            </a:r>
            <a:r>
              <a:rPr lang="de-DE" dirty="0" err="1" smtClean="0"/>
              <a:t>Hellraum</a:t>
            </a:r>
            <a:r>
              <a:rPr lang="de-DE" dirty="0" smtClean="0"/>
              <a:t>–</a:t>
            </a:r>
            <a:r>
              <a:rPr lang="de-DE" dirty="0" err="1" smtClean="0"/>
              <a:t>projektor</a:t>
            </a:r>
            <a:r>
              <a:rPr lang="de-DE" dirty="0" smtClean="0"/>
              <a:t> oder am </a:t>
            </a:r>
            <a:r>
              <a:rPr lang="de-DE" dirty="0" err="1" smtClean="0"/>
              <a:t>Beamer</a:t>
            </a:r>
            <a:r>
              <a:rPr lang="de-DE" dirty="0" smtClean="0"/>
              <a:t> aufgeschrieben ist, nachher auch im Heft steht.»</a:t>
            </a:r>
            <a:endParaRPr lang="de-DE" dirty="0"/>
          </a:p>
        </p:txBody>
      </p:sp>
    </p:spTree>
    <p:extLst>
      <p:ext uri="{BB962C8B-B14F-4D97-AF65-F5344CB8AC3E}">
        <p14:creationId xmlns:p14="http://schemas.microsoft.com/office/powerpoint/2010/main" val="329201396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ster">
  <a:themeElements>
    <a:clrScheme name="Raster">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Raster">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Raster">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Raster.thmx</Template>
  <TotalTime>0</TotalTime>
  <Words>1546</Words>
  <Application>Microsoft Macintosh PowerPoint</Application>
  <PresentationFormat>Bildschirmpräsentation (4:3)</PresentationFormat>
  <Paragraphs>196</Paragraphs>
  <Slides>33</Slides>
  <Notes>0</Notes>
  <HiddenSlides>0</HiddenSlides>
  <MMClips>0</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Raster</vt:lpstr>
      <vt:lpstr> Heft Heften Hefter LeitHeftfaden zur Heftführung: Einführung heftig Heftklammer Heftpflaster</vt:lpstr>
      <vt:lpstr>Führst du so dein Heft?</vt:lpstr>
      <vt:lpstr>Führst du so dein Heft?</vt:lpstr>
      <vt:lpstr>Schreibst du solche Sätze?</vt:lpstr>
      <vt:lpstr>Das Heft – mein Baby!</vt:lpstr>
      <vt:lpstr>Heft-führung</vt:lpstr>
      <vt:lpstr>Heft-führung</vt:lpstr>
      <vt:lpstr>Mindmap zur Heft-führung</vt:lpstr>
      <vt:lpstr>Heft-führung</vt:lpstr>
      <vt:lpstr>Heft-führung</vt:lpstr>
      <vt:lpstr>Heft-führung</vt:lpstr>
      <vt:lpstr>Heft-führung</vt:lpstr>
      <vt:lpstr>Heft-führung</vt:lpstr>
      <vt:lpstr>Heft-führung</vt:lpstr>
      <vt:lpstr>Heft-führung</vt:lpstr>
      <vt:lpstr>Heft-führung</vt:lpstr>
      <vt:lpstr>Heft-führung</vt:lpstr>
      <vt:lpstr>Heft-führung</vt:lpstr>
      <vt:lpstr>Heft-führung</vt:lpstr>
      <vt:lpstr>Heft-führung</vt:lpstr>
      <vt:lpstr>Heft-führung</vt:lpstr>
      <vt:lpstr>Heft-führung</vt:lpstr>
      <vt:lpstr>«Wordle» zur Heft-führung</vt:lpstr>
      <vt:lpstr>«Wordle» zur Heft-führung</vt:lpstr>
      <vt:lpstr>Trainings- einheit gefällig?</vt:lpstr>
      <vt:lpstr>Trainings- einheit gefällig?</vt:lpstr>
      <vt:lpstr>Nochmals eine Runde?</vt:lpstr>
      <vt:lpstr>Nochmals eine Runde?</vt:lpstr>
      <vt:lpstr>Vertiefung</vt:lpstr>
      <vt:lpstr>Vertiefung</vt:lpstr>
      <vt:lpstr>Vertiefung</vt:lpstr>
      <vt:lpstr>Vertiefung</vt:lpstr>
      <vt:lpstr>Vertiefung</vt:lpstr>
    </vt:vector>
  </TitlesOfParts>
  <Company>KZU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Heft Heften Hefter Heftfaden heftig Heftklammer Heftpflaster</dc:title>
  <dc:creator>Jost Rinderknecht</dc:creator>
  <cp:lastModifiedBy>Jürg Alean</cp:lastModifiedBy>
  <cp:revision>53</cp:revision>
  <dcterms:created xsi:type="dcterms:W3CDTF">2011-05-07T19:21:33Z</dcterms:created>
  <dcterms:modified xsi:type="dcterms:W3CDTF">2012-09-01T07:40:02Z</dcterms:modified>
</cp:coreProperties>
</file>