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1"/>
  </p:sldMasterIdLst>
  <p:notesMasterIdLst>
    <p:notesMasterId r:id="rId8"/>
  </p:notesMasterIdLst>
  <p:sldIdLst>
    <p:sldId id="256" r:id="rId2"/>
    <p:sldId id="308" r:id="rId3"/>
    <p:sldId id="309" r:id="rId4"/>
    <p:sldId id="310" r:id="rId5"/>
    <p:sldId id="323" r:id="rId6"/>
    <p:sldId id="311" r:id="rId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50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F55E7-DAAE-B24A-8465-9750FA0754AE}" type="datetimeFigureOut">
              <a:t>23.07.11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4CEED-A36D-DD4C-A24C-9AB0520A2C1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06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CEED-A36D-DD4C-A24C-9AB0520A2C1E}" type="slidenum"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64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A534B79-D6B0-FD4D-8ED2-3ECD154D85E8}" type="datetimeFigureOut">
              <a:rPr lang="de-DE" smtClean="0"/>
              <a:t>23.07.11</a:t>
            </a:fld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cap="none" spc="150" baseline="0"/>
            </a:lvl1pPr>
          </a:lstStyle>
          <a:p>
            <a:r>
              <a:rPr lang="de-CH" dirty="0" smtClean="0"/>
              <a:t>Mastertitelformat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4B79-D6B0-FD4D-8ED2-3ECD154D85E8}" type="datetimeFigureOut">
              <a:rPr lang="de-DE" smtClean="0"/>
              <a:t>23.07.11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4B79-D6B0-FD4D-8ED2-3ECD154D85E8}" type="datetimeFigureOut">
              <a:rPr lang="de-DE" smtClean="0"/>
              <a:t>23.07.11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6197600"/>
          </a:xfrm>
        </p:spPr>
        <p:txBody>
          <a:bodyPr/>
          <a:lstStyle>
            <a:lvl1pPr>
              <a:buClr>
                <a:srgbClr val="FF6600"/>
              </a:buCl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cap="none" spc="150" baseline="0"/>
            </a:lvl1pPr>
          </a:lstStyle>
          <a:p>
            <a:r>
              <a:rPr lang="de-CH" dirty="0" smtClean="0"/>
              <a:t>Mastertitelformat bearbeiten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8000"/>
              </a:buClr>
              <a:defRPr/>
            </a:lvl1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4B79-D6B0-FD4D-8ED2-3ECD154D85E8}" type="datetimeFigureOut">
              <a:rPr lang="de-DE" smtClean="0"/>
              <a:t>23.07.11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534B79-D6B0-FD4D-8ED2-3ECD154D85E8}" type="datetimeFigureOut">
              <a:rPr lang="de-DE" smtClean="0"/>
              <a:t>23.07.11</a:t>
            </a:fld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de-CH" smtClean="0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4B79-D6B0-FD4D-8ED2-3ECD154D85E8}" type="datetimeFigureOut">
              <a:rPr lang="de-DE" smtClean="0"/>
              <a:t>23.07.11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4B79-D6B0-FD4D-8ED2-3ECD154D85E8}" type="datetimeFigureOut">
              <a:rPr lang="de-DE" smtClean="0"/>
              <a:t>23.07.11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4B79-D6B0-FD4D-8ED2-3ECD154D85E8}" type="datetimeFigureOut">
              <a:rPr lang="de-DE" smtClean="0"/>
              <a:t>23.07.11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4B79-D6B0-FD4D-8ED2-3ECD154D85E8}" type="datetimeFigureOut">
              <a:rPr lang="de-DE" smtClean="0"/>
              <a:t>23.07.11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4B79-D6B0-FD4D-8ED2-3ECD154D85E8}" type="datetimeFigureOut">
              <a:rPr lang="de-DE" smtClean="0"/>
              <a:t>23.07.11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CH" dirty="0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A534B79-D6B0-FD4D-8ED2-3ECD154D85E8}" type="datetimeFigureOut">
              <a:rPr lang="de-DE" smtClean="0"/>
              <a:t>23.07.11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6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7" r:id="rId9"/>
    <p:sldLayoutId id="2147483768" r:id="rId10"/>
    <p:sldLayoutId id="214748376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none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010400" y="3185240"/>
            <a:ext cx="1981200" cy="1828800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So führst du erfolgreich dein Heft, deinen Schnellhefter oder deinen Ordner! 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Heft</a:t>
            </a:r>
            <a:br>
              <a:rPr lang="de-DE" dirty="0" smtClean="0"/>
            </a:br>
            <a:r>
              <a:rPr lang="de-DE" dirty="0" smtClean="0"/>
              <a:t>Heften</a:t>
            </a:r>
            <a:br>
              <a:rPr lang="de-DE" dirty="0" smtClean="0"/>
            </a:br>
            <a:r>
              <a:rPr lang="de-DE" dirty="0" smtClean="0"/>
              <a:t>Hefter</a:t>
            </a:r>
            <a:br>
              <a:rPr lang="de-DE" dirty="0" smtClean="0"/>
            </a:br>
            <a:r>
              <a:rPr lang="de-DE" dirty="0" err="1" smtClean="0">
                <a:solidFill>
                  <a:srgbClr val="FF6600"/>
                </a:solidFill>
              </a:rPr>
              <a:t>Leit</a:t>
            </a:r>
            <a:r>
              <a:rPr lang="de-DE" dirty="0" err="1"/>
              <a:t>Heft</a:t>
            </a:r>
            <a:r>
              <a:rPr lang="de-DE" dirty="0" err="1" smtClean="0">
                <a:solidFill>
                  <a:srgbClr val="FF6600"/>
                </a:solidFill>
              </a:rPr>
              <a:t>faden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FF6600"/>
                </a:solidFill>
              </a:rPr>
              <a:t>zur Heftführung: Vertiefung_1 </a:t>
            </a:r>
            <a:br>
              <a:rPr lang="de-DE" dirty="0" smtClean="0">
                <a:solidFill>
                  <a:srgbClr val="FF6600"/>
                </a:solidFill>
              </a:rPr>
            </a:br>
            <a:r>
              <a:rPr lang="de-DE" dirty="0" smtClean="0">
                <a:solidFill>
                  <a:srgbClr val="FF6600"/>
                </a:solidFill>
              </a:rPr>
              <a:t>Ordnung      </a:t>
            </a:r>
            <a:br>
              <a:rPr lang="de-DE" dirty="0" smtClean="0">
                <a:solidFill>
                  <a:srgbClr val="FF6600"/>
                </a:solidFill>
              </a:rPr>
            </a:br>
            <a:r>
              <a:rPr lang="de-DE" dirty="0" smtClean="0"/>
              <a:t>heftig</a:t>
            </a:r>
            <a:br>
              <a:rPr lang="de-DE" dirty="0" smtClean="0"/>
            </a:br>
            <a:r>
              <a:rPr lang="de-DE" dirty="0" smtClean="0"/>
              <a:t>Heftklammer</a:t>
            </a:r>
            <a:br>
              <a:rPr lang="de-DE" dirty="0" smtClean="0"/>
            </a:br>
            <a:r>
              <a:rPr lang="de-DE" dirty="0" smtClean="0"/>
              <a:t>Heftpflaster</a:t>
            </a:r>
            <a:endParaRPr lang="de-DE" dirty="0"/>
          </a:p>
        </p:txBody>
      </p:sp>
      <p:pic>
        <p:nvPicPr>
          <p:cNvPr id="9" name="Bild 8" descr="buero-003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761" y="783361"/>
            <a:ext cx="1270000" cy="192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4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138930"/>
          </a:xfrm>
        </p:spPr>
        <p:txBody>
          <a:bodyPr>
            <a:normAutofit/>
          </a:bodyPr>
          <a:lstStyle/>
          <a:p>
            <a:pPr marL="45720" indent="0">
              <a:buClr>
                <a:srgbClr val="FF8000"/>
              </a:buClr>
              <a:buNone/>
            </a:pPr>
            <a:r>
              <a:rPr lang="de-DE" dirty="0" smtClean="0"/>
              <a:t>In deinem Heft musst du dich, muss man sich, zurecht finden. Das kannst du wie folgt erreichen: </a:t>
            </a:r>
          </a:p>
          <a:p>
            <a:pPr>
              <a:buClr>
                <a:srgbClr val="FF8000"/>
              </a:buClr>
            </a:pPr>
            <a:r>
              <a:rPr lang="de-DE" dirty="0" smtClean="0"/>
              <a:t>Klare </a:t>
            </a:r>
            <a:r>
              <a:rPr lang="de-DE" b="1" dirty="0" smtClean="0">
                <a:solidFill>
                  <a:srgbClr val="FF8000"/>
                </a:solidFill>
              </a:rPr>
              <a:t>Titel</a:t>
            </a:r>
            <a:r>
              <a:rPr lang="de-DE" dirty="0" smtClean="0">
                <a:solidFill>
                  <a:srgbClr val="FF8000"/>
                </a:solidFill>
              </a:rPr>
              <a:t> </a:t>
            </a:r>
            <a:r>
              <a:rPr lang="de-DE" dirty="0" smtClean="0"/>
              <a:t>setzen, </a:t>
            </a:r>
            <a:r>
              <a:rPr lang="de-DE" b="1" dirty="0" err="1" smtClean="0">
                <a:solidFill>
                  <a:srgbClr val="FF8000"/>
                </a:solidFill>
              </a:rPr>
              <a:t>Titelgrössen</a:t>
            </a:r>
            <a:r>
              <a:rPr lang="de-DE" b="1" dirty="0" smtClean="0">
                <a:solidFill>
                  <a:srgbClr val="FF8000"/>
                </a:solidFill>
              </a:rPr>
              <a:t> </a:t>
            </a:r>
            <a:r>
              <a:rPr lang="de-DE" dirty="0" smtClean="0"/>
              <a:t>(«Titelhierarchie») je nach Wichtigkeit abstufen. Evtl. Titel nummerieren (1.1., 1.2., …)</a:t>
            </a:r>
          </a:p>
          <a:p>
            <a:pPr>
              <a:buClr>
                <a:srgbClr val="FF8000"/>
              </a:buClr>
            </a:pPr>
            <a:r>
              <a:rPr lang="de-DE" dirty="0" smtClean="0"/>
              <a:t>Mit </a:t>
            </a:r>
            <a:r>
              <a:rPr lang="de-DE" b="1" dirty="0" smtClean="0">
                <a:solidFill>
                  <a:srgbClr val="FF8000"/>
                </a:solidFill>
              </a:rPr>
              <a:t>Farben</a:t>
            </a:r>
            <a:r>
              <a:rPr lang="de-DE" dirty="0" smtClean="0">
                <a:solidFill>
                  <a:srgbClr val="FF8000"/>
                </a:solidFill>
              </a:rPr>
              <a:t> </a:t>
            </a:r>
            <a:r>
              <a:rPr lang="de-DE" dirty="0" smtClean="0"/>
              <a:t>arbeiten: Gleiches erhält die gleiche Farbe, Ungleiches eine andere. </a:t>
            </a:r>
          </a:p>
          <a:p>
            <a:pPr>
              <a:buClr>
                <a:srgbClr val="FF8000"/>
              </a:buClr>
            </a:pPr>
            <a:r>
              <a:rPr lang="de-DE" dirty="0" smtClean="0"/>
              <a:t>Evtl. mit </a:t>
            </a:r>
            <a:r>
              <a:rPr lang="de-DE" b="1" dirty="0" smtClean="0">
                <a:solidFill>
                  <a:srgbClr val="FF8000"/>
                </a:solidFill>
              </a:rPr>
              <a:t>Seitenzahlen</a:t>
            </a:r>
            <a:r>
              <a:rPr lang="de-DE" dirty="0" smtClean="0">
                <a:solidFill>
                  <a:srgbClr val="FF8000"/>
                </a:solidFill>
              </a:rPr>
              <a:t> </a:t>
            </a:r>
            <a:r>
              <a:rPr lang="de-DE" dirty="0" smtClean="0"/>
              <a:t>arbeiten, dann kannst du auf Inhalte auf anderen Seiten verweisen.</a:t>
            </a:r>
          </a:p>
          <a:p>
            <a:pPr>
              <a:buClr>
                <a:srgbClr val="FF8000"/>
              </a:buClr>
            </a:pPr>
            <a:r>
              <a:rPr lang="de-DE" dirty="0" smtClean="0"/>
              <a:t>Evtl. auf der ersten Heftseite ein kleines </a:t>
            </a:r>
            <a:r>
              <a:rPr lang="de-DE" b="1" dirty="0" smtClean="0">
                <a:solidFill>
                  <a:srgbClr val="FF8000"/>
                </a:solidFill>
              </a:rPr>
              <a:t>Inhaltsverzeichnis</a:t>
            </a:r>
            <a:r>
              <a:rPr lang="de-DE" dirty="0" smtClean="0">
                <a:solidFill>
                  <a:srgbClr val="FF8000"/>
                </a:solidFill>
              </a:rPr>
              <a:t> </a:t>
            </a:r>
            <a:r>
              <a:rPr lang="de-DE" dirty="0" smtClean="0"/>
              <a:t>nachführen.</a:t>
            </a:r>
          </a:p>
          <a:p>
            <a:pPr>
              <a:buClr>
                <a:srgbClr val="FF8000"/>
              </a:buClr>
            </a:pPr>
            <a:r>
              <a:rPr lang="de-DE" b="1" dirty="0" smtClean="0">
                <a:solidFill>
                  <a:srgbClr val="FF8000"/>
                </a:solidFill>
              </a:rPr>
              <a:t>Verweise</a:t>
            </a:r>
            <a:r>
              <a:rPr lang="de-DE" dirty="0" smtClean="0">
                <a:solidFill>
                  <a:srgbClr val="FF8000"/>
                </a:solidFill>
              </a:rPr>
              <a:t> </a:t>
            </a:r>
            <a:r>
              <a:rPr lang="de-DE" dirty="0" smtClean="0"/>
              <a:t>anbringen («Links»), </a:t>
            </a:r>
            <a:r>
              <a:rPr lang="de-DE" b="1" dirty="0" smtClean="0">
                <a:solidFill>
                  <a:srgbClr val="FF8000"/>
                </a:solidFill>
              </a:rPr>
              <a:t>Bezüge</a:t>
            </a:r>
            <a:r>
              <a:rPr lang="de-DE" dirty="0" smtClean="0">
                <a:solidFill>
                  <a:srgbClr val="FF8000"/>
                </a:solidFill>
              </a:rPr>
              <a:t> </a:t>
            </a:r>
            <a:r>
              <a:rPr lang="de-DE" dirty="0" smtClean="0"/>
              <a:t>herstellen (z.B</a:t>
            </a:r>
            <a:r>
              <a:rPr lang="de-DE" smtClean="0"/>
              <a:t>. Bild –&gt;  </a:t>
            </a:r>
            <a:r>
              <a:rPr lang="de-DE" dirty="0" smtClean="0"/>
              <a:t>Text).  </a:t>
            </a:r>
          </a:p>
          <a:p>
            <a:pPr>
              <a:buClr>
                <a:srgbClr val="FF8000"/>
              </a:buClr>
            </a:pPr>
            <a:r>
              <a:rPr lang="de-DE" dirty="0" smtClean="0"/>
              <a:t>Mit </a:t>
            </a:r>
            <a:r>
              <a:rPr lang="de-DE" b="1" dirty="0" smtClean="0">
                <a:solidFill>
                  <a:srgbClr val="FF8000"/>
                </a:solidFill>
              </a:rPr>
              <a:t>Pfeilen, Asterix *, Nummern, Buchstaben </a:t>
            </a:r>
            <a:r>
              <a:rPr lang="de-DE" dirty="0" smtClean="0"/>
              <a:t>arbeiten, wenn du etwas ergänzen musst. 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 smtClean="0"/>
              <a:t>Erste Ecke: Ordnung</a:t>
            </a:r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248191"/>
            <a:ext cx="1041400" cy="11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8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13893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de-DE" dirty="0" smtClean="0"/>
              <a:t>Überlege dir, …</a:t>
            </a:r>
          </a:p>
          <a:p>
            <a:pPr>
              <a:buClr>
                <a:srgbClr val="FF8000"/>
              </a:buClr>
            </a:pPr>
            <a:r>
              <a:rPr lang="de-DE" dirty="0"/>
              <a:t>w</a:t>
            </a:r>
            <a:r>
              <a:rPr lang="de-DE" dirty="0" smtClean="0"/>
              <a:t>as in dieser Präsentation alles zur Ordnung beiträgt.  </a:t>
            </a:r>
          </a:p>
          <a:p>
            <a:pPr>
              <a:buClr>
                <a:srgbClr val="FF8000"/>
              </a:buClr>
            </a:pPr>
            <a:r>
              <a:rPr lang="de-DE" dirty="0" smtClean="0"/>
              <a:t>wie in irgendeinem Lehrbuch von dir Ordnung geschaffen wird.</a:t>
            </a:r>
          </a:p>
          <a:p>
            <a:pPr>
              <a:buClr>
                <a:srgbClr val="FF8000"/>
              </a:buClr>
            </a:pPr>
            <a:r>
              <a:rPr lang="de-DE" dirty="0" smtClean="0"/>
              <a:t>wie man Ordnung im Internet und auf Websites herstellt (z.B. </a:t>
            </a:r>
            <a:r>
              <a:rPr lang="de-DE" dirty="0" err="1" smtClean="0"/>
              <a:t>www.sfgbasel.ch</a:t>
            </a:r>
            <a:r>
              <a:rPr lang="de-DE" dirty="0" smtClean="0"/>
              <a:t>)</a:t>
            </a:r>
          </a:p>
          <a:p>
            <a:pPr>
              <a:buClr>
                <a:srgbClr val="FF8000"/>
              </a:buClr>
            </a:pPr>
            <a:r>
              <a:rPr lang="de-DE" dirty="0" smtClean="0"/>
              <a:t>wie «ordentlich» dein aktuelles Heft ist… Wo gibt es </a:t>
            </a:r>
            <a:r>
              <a:rPr lang="de-DE" smtClean="0"/>
              <a:t>Verbesserungsmöglichkeiten?</a:t>
            </a:r>
          </a:p>
          <a:p>
            <a:pPr>
              <a:buClr>
                <a:srgbClr val="FF8000"/>
              </a:buClr>
            </a:pPr>
            <a:endParaRPr lang="de-DE"/>
          </a:p>
          <a:p>
            <a:pPr>
              <a:buClr>
                <a:srgbClr val="FF8000"/>
              </a:buClr>
            </a:pPr>
            <a:r>
              <a:rPr lang="de-DE" smtClean="0"/>
              <a:t>Notiere anschliessend mindestens </a:t>
            </a:r>
            <a:br>
              <a:rPr lang="de-DE" smtClean="0"/>
            </a:br>
            <a:r>
              <a:rPr lang="de-DE" smtClean="0"/>
              <a:t>ein halbes Dutzend Aussagen </a:t>
            </a:r>
            <a:br>
              <a:rPr lang="de-DE" smtClean="0"/>
            </a:br>
            <a:r>
              <a:rPr lang="de-DE" smtClean="0"/>
              <a:t>zur «Ordnung» im folgenden Beispiel.  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6" name="Bild 5" descr="gp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901" y="3930561"/>
            <a:ext cx="3721099" cy="2927439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 smtClean="0"/>
              <a:t>Ordnung: Reflektion</a:t>
            </a:r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248191"/>
            <a:ext cx="1041400" cy="11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8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 smtClean="0"/>
              <a:t>Ordnung</a:t>
            </a:r>
            <a:r>
              <a:rPr lang="de-DE" smtClean="0"/>
              <a:t>: Anwendung</a:t>
            </a:r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248191"/>
            <a:ext cx="1041400" cy="1194988"/>
          </a:xfrm>
          <a:prstGeom prst="rect">
            <a:avLst/>
          </a:prstGeom>
        </p:spPr>
      </p:pic>
      <p:pic>
        <p:nvPicPr>
          <p:cNvPr id="5" name="Bild 4" descr="0246_00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733550"/>
            <a:ext cx="3729759" cy="4864100"/>
          </a:xfrm>
          <a:prstGeom prst="rect">
            <a:avLst/>
          </a:prstGeom>
        </p:spPr>
      </p:pic>
      <p:pic>
        <p:nvPicPr>
          <p:cNvPr id="6" name="Bild 5" descr="0246_00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600" y="1733550"/>
            <a:ext cx="3357660" cy="48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9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 smtClean="0"/>
              <a:t>Ordnung</a:t>
            </a:r>
            <a:r>
              <a:rPr lang="de-DE" smtClean="0"/>
              <a:t>: Anwendung</a:t>
            </a:r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248191"/>
            <a:ext cx="1041400" cy="1194988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733549"/>
            <a:ext cx="4432299" cy="4786239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776" y="1733549"/>
            <a:ext cx="3825484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5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 smtClean="0"/>
              <a:t>Ordnung</a:t>
            </a:r>
            <a:r>
              <a:rPr lang="de-DE" smtClean="0"/>
              <a:t>: Zum Schluss</a:t>
            </a:r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248191"/>
            <a:ext cx="1041400" cy="1194988"/>
          </a:xfrm>
          <a:prstGeom prst="rect">
            <a:avLst/>
          </a:prstGeom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138930"/>
          </a:xfrm>
        </p:spPr>
        <p:txBody>
          <a:bodyPr>
            <a:normAutofit/>
          </a:bodyPr>
          <a:lstStyle/>
          <a:p>
            <a:r>
              <a:rPr lang="de-DE" smtClean="0"/>
              <a:t>Gib dein Heft, deinen Ordner einer aussenstehenden* Person (Freund/in, Geschwister, Eltern, …) und frage diese, ob sie irgendein </a:t>
            </a:r>
            <a:r>
              <a:rPr lang="de-DE" b="1" smtClean="0">
                <a:solidFill>
                  <a:srgbClr val="FF8000"/>
                </a:solidFill>
              </a:rPr>
              <a:t>«System» </a:t>
            </a:r>
            <a:r>
              <a:rPr lang="de-DE" smtClean="0"/>
              <a:t>in deinem Heft erkennen kann. </a:t>
            </a:r>
          </a:p>
          <a:p>
            <a:r>
              <a:rPr lang="de-DE" smtClean="0"/>
              <a:t>Lass sie dieses </a:t>
            </a:r>
            <a:r>
              <a:rPr lang="de-DE" smtClean="0">
                <a:solidFill>
                  <a:srgbClr val="FF8000"/>
                </a:solidFill>
              </a:rPr>
              <a:t>«System» </a:t>
            </a:r>
            <a:r>
              <a:rPr lang="de-DE" smtClean="0"/>
              <a:t>beschreiben. Ein solches Feedback zu deinem Heft könnte durchaus auch im Heft selber erscheinen (vergleiche eine weitere «Ecke» des Sechsecks (2). </a:t>
            </a:r>
          </a:p>
          <a:p>
            <a:endParaRPr lang="de-DE"/>
          </a:p>
          <a:p>
            <a:endParaRPr lang="de-DE" smtClean="0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pPr marL="45720" indent="0">
              <a:buNone/>
            </a:pPr>
            <a:endParaRPr lang="de-DE" sz="1200" smtClean="0"/>
          </a:p>
          <a:p>
            <a:pPr marL="260350" indent="-260350">
              <a:buNone/>
            </a:pPr>
            <a:r>
              <a:rPr lang="de-DE" sz="1200" smtClean="0"/>
              <a:t>	* aussenstehend bedeutet in diesem Kontext: jemand ausserhalb der Klasse, der nicht vertraut ist mit den Überlegungen zur Heftführung, die wir gerade machen. </a:t>
            </a:r>
            <a:endParaRPr lang="de-DE" sz="120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99" y="3790790"/>
            <a:ext cx="8026893" cy="216027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502892" y="5293569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DE" sz="900">
                <a:solidFill>
                  <a:schemeClr val="bg1"/>
                </a:solidFill>
              </a:rPr>
              <a:t>http://de.wikipedia.org/w/index.php?title=Datei:Kornwestheim_Rangierbahnhof_20070713.jpg&amp;filetimestamp=20070713175312</a:t>
            </a:r>
          </a:p>
        </p:txBody>
      </p:sp>
    </p:spTree>
    <p:extLst>
      <p:ext uri="{BB962C8B-B14F-4D97-AF65-F5344CB8AC3E}">
        <p14:creationId xmlns:p14="http://schemas.microsoft.com/office/powerpoint/2010/main" val="665535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ster">
  <a:themeElements>
    <a:clrScheme name="Raster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Raster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aster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Raster.thmx</Template>
  <TotalTime>0</TotalTime>
  <Words>301</Words>
  <Application>Microsoft Macintosh PowerPoint</Application>
  <PresentationFormat>Bildschirmpräsentation (4:3)</PresentationFormat>
  <Paragraphs>33</Paragraphs>
  <Slides>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Raster</vt:lpstr>
      <vt:lpstr> Heft Heften Hefter LeitHeftfaden zur Heftführung: Vertiefung_1  Ordnung       heftig Heftklammer Heftpflaster</vt:lpstr>
      <vt:lpstr>Erste Ecke: Ordnung</vt:lpstr>
      <vt:lpstr>Ordnung: Reflektion</vt:lpstr>
      <vt:lpstr>Ordnung: Anwendung</vt:lpstr>
      <vt:lpstr>Ordnung: Anwendung</vt:lpstr>
      <vt:lpstr>Ordnung: Zum Schluss</vt:lpstr>
    </vt:vector>
  </TitlesOfParts>
  <Company>KZU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Heft Heften Hefter Heftfaden heftig Heftklammer Heftpflaster</dc:title>
  <dc:creator>Jost Rinderknecht</dc:creator>
  <cp:lastModifiedBy>Jost Rinderknecht</cp:lastModifiedBy>
  <cp:revision>120</cp:revision>
  <dcterms:created xsi:type="dcterms:W3CDTF">2011-05-07T19:21:33Z</dcterms:created>
  <dcterms:modified xsi:type="dcterms:W3CDTF">2011-07-23T13:31:37Z</dcterms:modified>
</cp:coreProperties>
</file>