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8" r:id="rId1"/>
  </p:sldMasterIdLst>
  <p:notesMasterIdLst>
    <p:notesMasterId r:id="rId8"/>
  </p:notesMasterIdLst>
  <p:sldIdLst>
    <p:sldId id="256" r:id="rId2"/>
    <p:sldId id="312" r:id="rId3"/>
    <p:sldId id="313" r:id="rId4"/>
    <p:sldId id="326" r:id="rId5"/>
    <p:sldId id="327" r:id="rId6"/>
    <p:sldId id="314" r:id="rId7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50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55E7-DAAE-B24A-8465-9750FA0754AE}" type="datetimeFigureOut">
              <a:t>23.07.11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4CEED-A36D-DD4C-A24C-9AB0520A2C1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065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A534B79-D6B0-FD4D-8ED2-3ECD154D85E8}" type="datetimeFigureOut">
              <a:rPr lang="de-DE" smtClean="0"/>
              <a:t>23.07.11</a:t>
            </a:fld>
            <a:endParaRPr lang="de-D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cap="none" spc="150" baseline="0"/>
            </a:lvl1pPr>
          </a:lstStyle>
          <a:p>
            <a:r>
              <a:rPr lang="de-CH" dirty="0" smtClean="0"/>
              <a:t>Mastertitelformat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4B79-D6B0-FD4D-8ED2-3ECD154D85E8}" type="datetimeFigureOut">
              <a:rPr lang="de-DE" smtClean="0"/>
              <a:t>23.07.11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8F4C-7D2D-C847-839C-C8DEFA7AA3B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4B79-D6B0-FD4D-8ED2-3ECD154D85E8}" type="datetimeFigureOut">
              <a:rPr lang="de-DE" smtClean="0"/>
              <a:t>23.07.11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5428F4C-7D2D-C847-839C-C8DEFA7AA3B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6197600"/>
          </a:xfrm>
        </p:spPr>
        <p:txBody>
          <a:bodyPr/>
          <a:lstStyle>
            <a:lvl1pPr>
              <a:buClr>
                <a:srgbClr val="FF6600"/>
              </a:buCl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cap="none" spc="150" baseline="0"/>
            </a:lvl1pPr>
          </a:lstStyle>
          <a:p>
            <a:r>
              <a:rPr lang="de-CH" dirty="0" smtClean="0"/>
              <a:t>Mastertitelformat bearbeiten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8000"/>
              </a:buClr>
              <a:defRPr/>
            </a:lvl1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4B79-D6B0-FD4D-8ED2-3ECD154D85E8}" type="datetimeFigureOut">
              <a:rPr lang="de-DE" smtClean="0"/>
              <a:t>23.07.11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8F4C-7D2D-C847-839C-C8DEFA7AA3BE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534B79-D6B0-FD4D-8ED2-3ECD154D85E8}" type="datetimeFigureOut">
              <a:rPr lang="de-DE" smtClean="0"/>
              <a:t>23.07.11</a:t>
            </a:fld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5428F4C-7D2D-C847-839C-C8DEFA7AA3BE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4B79-D6B0-FD4D-8ED2-3ECD154D85E8}" type="datetimeFigureOut">
              <a:rPr lang="de-DE" smtClean="0"/>
              <a:t>23.07.11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8F4C-7D2D-C847-839C-C8DEFA7AA3B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4B79-D6B0-FD4D-8ED2-3ECD154D85E8}" type="datetimeFigureOut">
              <a:rPr lang="de-DE" smtClean="0"/>
              <a:t>23.07.11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8F4C-7D2D-C847-839C-C8DEFA7AA3BE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4B79-D6B0-FD4D-8ED2-3ECD154D85E8}" type="datetimeFigureOut">
              <a:rPr lang="de-DE" smtClean="0"/>
              <a:t>23.07.11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8F4C-7D2D-C847-839C-C8DEFA7AA3BE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4B79-D6B0-FD4D-8ED2-3ECD154D85E8}" type="datetimeFigureOut">
              <a:rPr lang="de-DE" smtClean="0"/>
              <a:t>23.07.11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8F4C-7D2D-C847-839C-C8DEFA7AA3B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CH" smtClean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4B79-D6B0-FD4D-8ED2-3ECD154D85E8}" type="datetimeFigureOut">
              <a:rPr lang="de-DE" smtClean="0"/>
              <a:t>23.07.11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8F4C-7D2D-C847-839C-C8DEFA7AA3BE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CH" dirty="0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A534B79-D6B0-FD4D-8ED2-3ECD154D85E8}" type="datetimeFigureOut">
              <a:rPr lang="de-DE" smtClean="0"/>
              <a:t>23.07.11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5428F4C-7D2D-C847-839C-C8DEFA7AA3BE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6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7" r:id="rId9"/>
    <p:sldLayoutId id="2147483768" r:id="rId10"/>
    <p:sldLayoutId id="214748376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none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010400" y="3185240"/>
            <a:ext cx="1981200" cy="1828800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So führst du erfolgreich dein Heft, deinen Schnellhefter oder deinen Ordner! 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Heft</a:t>
            </a:r>
            <a:br>
              <a:rPr lang="de-DE" dirty="0" smtClean="0"/>
            </a:br>
            <a:r>
              <a:rPr lang="de-DE" dirty="0" smtClean="0"/>
              <a:t>Heften</a:t>
            </a:r>
            <a:br>
              <a:rPr lang="de-DE" dirty="0" smtClean="0"/>
            </a:br>
            <a:r>
              <a:rPr lang="de-DE" dirty="0" smtClean="0"/>
              <a:t>Hefter</a:t>
            </a:r>
            <a:br>
              <a:rPr lang="de-DE" dirty="0" smtClean="0"/>
            </a:br>
            <a:r>
              <a:rPr lang="de-DE" dirty="0" err="1" smtClean="0">
                <a:solidFill>
                  <a:srgbClr val="FF6600"/>
                </a:solidFill>
              </a:rPr>
              <a:t>Leit</a:t>
            </a:r>
            <a:r>
              <a:rPr lang="de-DE" dirty="0" err="1"/>
              <a:t>Heft</a:t>
            </a:r>
            <a:r>
              <a:rPr lang="de-DE" dirty="0" err="1" smtClean="0">
                <a:solidFill>
                  <a:srgbClr val="FF6600"/>
                </a:solidFill>
              </a:rPr>
              <a:t>faden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olidFill>
                  <a:srgbClr val="FF6600"/>
                </a:solidFill>
              </a:rPr>
              <a:t>zur Heftführung: Vertiefung_2</a:t>
            </a:r>
            <a:br>
              <a:rPr lang="de-DE" dirty="0" smtClean="0">
                <a:solidFill>
                  <a:srgbClr val="FF6600"/>
                </a:solidFill>
              </a:rPr>
            </a:br>
            <a:r>
              <a:rPr lang="de-DE" dirty="0">
                <a:solidFill>
                  <a:srgbClr val="FF6600"/>
                </a:solidFill>
              </a:rPr>
              <a:t>Eigenständigkeit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heftig</a:t>
            </a:r>
            <a:br>
              <a:rPr lang="de-DE" dirty="0" smtClean="0"/>
            </a:br>
            <a:r>
              <a:rPr lang="de-DE" dirty="0" smtClean="0"/>
              <a:t>Heftklammer</a:t>
            </a:r>
            <a:br>
              <a:rPr lang="de-DE" dirty="0" smtClean="0"/>
            </a:br>
            <a:r>
              <a:rPr lang="de-DE" dirty="0" smtClean="0"/>
              <a:t>Heftpflaster</a:t>
            </a:r>
            <a:endParaRPr lang="de-DE" dirty="0"/>
          </a:p>
        </p:txBody>
      </p:sp>
      <p:pic>
        <p:nvPicPr>
          <p:cNvPr id="9" name="Bild 8" descr="buero-0038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7761" y="783361"/>
            <a:ext cx="1270000" cy="192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4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878" y="248191"/>
            <a:ext cx="1472086" cy="1194988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DE" dirty="0" smtClean="0"/>
              <a:t>Zweite Ecke: Eigenständigkeit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80999" y="1719070"/>
            <a:ext cx="8381261" cy="480873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de-DE" smtClean="0"/>
              <a:t>Dein Heft sollte </a:t>
            </a:r>
            <a:r>
              <a:rPr lang="de-DE" b="1" smtClean="0">
                <a:solidFill>
                  <a:srgbClr val="FF8000"/>
                </a:solidFill>
              </a:rPr>
              <a:t>deine Handschrift </a:t>
            </a:r>
            <a:r>
              <a:rPr lang="de-DE" smtClean="0"/>
              <a:t>tragen.Gemäss Duden sind damit zweierlei Aspekte gemeint: </a:t>
            </a:r>
          </a:p>
          <a:p>
            <a:pPr marL="45720" indent="0">
              <a:buNone/>
            </a:pPr>
            <a:r>
              <a:rPr lang="de-DE" smtClean="0"/>
              <a:t>Überlege dir, welcher Punkt wohl in </a:t>
            </a:r>
          </a:p>
          <a:p>
            <a:pPr marL="45720" indent="0">
              <a:buNone/>
            </a:pPr>
            <a:r>
              <a:rPr lang="de-DE" smtClean="0"/>
              <a:t>diesem Kontext wichtiger ist. </a:t>
            </a:r>
          </a:p>
          <a:p>
            <a:pPr marL="45720" indent="0">
              <a:buNone/>
            </a:pPr>
            <a:r>
              <a:rPr lang="de-DE" smtClean="0"/>
              <a:t> </a:t>
            </a:r>
          </a:p>
          <a:p>
            <a:pPr marL="45720" indent="0">
              <a:buNone/>
            </a:pPr>
            <a:r>
              <a:rPr lang="de-DE"/>
              <a:t>Dein Heft sollte </a:t>
            </a:r>
            <a:r>
              <a:rPr lang="de-DE" b="1">
                <a:solidFill>
                  <a:srgbClr val="FF8000"/>
                </a:solidFill>
              </a:rPr>
              <a:t>«authentisch» </a:t>
            </a:r>
            <a:r>
              <a:rPr lang="de-DE"/>
              <a:t>sein, d.h. echt, von dir, mit deinem persönlichen Engagement gemacht.</a:t>
            </a:r>
          </a:p>
          <a:p>
            <a:pPr marL="45720" indent="0">
              <a:buNone/>
            </a:pPr>
            <a:r>
              <a:rPr lang="de-DE"/>
              <a:t>Man könnte auch den Begriff «Originalität» verwenden, der ebenfalls zweideutig ist: Dein Heft ist </a:t>
            </a:r>
            <a:r>
              <a:rPr lang="de-DE" b="1">
                <a:solidFill>
                  <a:srgbClr val="FF8000"/>
                </a:solidFill>
              </a:rPr>
              <a:t>«original»</a:t>
            </a:r>
            <a:r>
              <a:rPr lang="de-DE"/>
              <a:t>, will heissen keine «Kopie», aber eben auch </a:t>
            </a:r>
            <a:r>
              <a:rPr lang="de-DE" b="1">
                <a:solidFill>
                  <a:srgbClr val="FF8000"/>
                </a:solidFill>
              </a:rPr>
              <a:t>«originell»</a:t>
            </a:r>
            <a:r>
              <a:rPr lang="de-DE"/>
              <a:t>: ideenreich, innovativ, eigenständig, überraschend, spannend, unerwartet. </a:t>
            </a:r>
          </a:p>
          <a:p>
            <a:pPr marL="45720" indent="0">
              <a:buNone/>
            </a:pPr>
            <a:r>
              <a:rPr lang="de-DE"/>
              <a:t>Dein Heft ist </a:t>
            </a:r>
            <a:r>
              <a:rPr lang="de-DE" b="1">
                <a:solidFill>
                  <a:srgbClr val="FF8000"/>
                </a:solidFill>
              </a:rPr>
              <a:t>persönlich</a:t>
            </a:r>
            <a:r>
              <a:rPr lang="de-DE"/>
              <a:t>. Es ist </a:t>
            </a:r>
            <a:r>
              <a:rPr lang="de-DE" b="1">
                <a:solidFill>
                  <a:srgbClr val="FF8000"/>
                </a:solidFill>
              </a:rPr>
              <a:t>ausgeprägt von dir</a:t>
            </a:r>
            <a:r>
              <a:rPr lang="de-DE"/>
              <a:t>. Eben dein Heft, mit deiner Handschrift – auch wenn du mit Textver–arbeitung schreibst…</a:t>
            </a:r>
          </a:p>
          <a:p>
            <a:pPr marL="45720" indent="0">
              <a:buNone/>
            </a:pPr>
            <a:endParaRPr lang="de-DE" smtClean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91960" y="2133600"/>
            <a:ext cx="3187700" cy="1125071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5555510" y="3208992"/>
            <a:ext cx="27241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/>
              <a:t>http://www.duden.de/rechtschreibung/Handschrift</a:t>
            </a:r>
          </a:p>
        </p:txBody>
      </p:sp>
    </p:spTree>
    <p:extLst>
      <p:ext uri="{BB962C8B-B14F-4D97-AF65-F5344CB8AC3E}">
        <p14:creationId xmlns:p14="http://schemas.microsoft.com/office/powerpoint/2010/main" val="901737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878" y="248191"/>
            <a:ext cx="1472086" cy="1194988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DE" dirty="0" smtClean="0"/>
              <a:t>Zweite Ecke: Eigenständigkeit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80999" y="1719070"/>
            <a:ext cx="8623301" cy="480873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de-DE" smtClean="0"/>
              <a:t>Wie erreichst du diese hohe Ziel? </a:t>
            </a:r>
            <a:br>
              <a:rPr lang="de-DE" smtClean="0"/>
            </a:br>
            <a:endParaRPr lang="de-DE" smtClean="0"/>
          </a:p>
          <a:p>
            <a:r>
              <a:rPr lang="de-DE" b="1" smtClean="0">
                <a:solidFill>
                  <a:srgbClr val="FF8000"/>
                </a:solidFill>
              </a:rPr>
              <a:t>Vertiefe</a:t>
            </a:r>
            <a:r>
              <a:rPr lang="de-DE" smtClean="0">
                <a:solidFill>
                  <a:srgbClr val="FF8000"/>
                </a:solidFill>
              </a:rPr>
              <a:t> </a:t>
            </a:r>
            <a:r>
              <a:rPr lang="de-DE" smtClean="0"/>
              <a:t>einen Aspekt/ein Thema auf eigene Initiative (Recherchen in Büchern, CDs, DVDs, Internet, etc.).</a:t>
            </a:r>
          </a:p>
          <a:p>
            <a:r>
              <a:rPr lang="de-DE" smtClean="0"/>
              <a:t>Suche passende, </a:t>
            </a:r>
            <a:r>
              <a:rPr lang="de-DE" b="1" smtClean="0">
                <a:solidFill>
                  <a:srgbClr val="FF8000"/>
                </a:solidFill>
              </a:rPr>
              <a:t>weiterführende Fragen </a:t>
            </a:r>
            <a:r>
              <a:rPr lang="de-DE" smtClean="0"/>
              <a:t>(Was wäre auch noch interessant zu erfahren…).</a:t>
            </a:r>
          </a:p>
          <a:p>
            <a:r>
              <a:rPr lang="de-DE"/>
              <a:t>Ergänze ein Thema mit </a:t>
            </a:r>
            <a:r>
              <a:rPr lang="de-DE" b="1">
                <a:solidFill>
                  <a:srgbClr val="FF8000"/>
                </a:solidFill>
              </a:rPr>
              <a:t>passenden Bildern </a:t>
            </a:r>
            <a:r>
              <a:rPr lang="de-DE"/>
              <a:t>(eigenen Fotos?!)</a:t>
            </a:r>
          </a:p>
          <a:p>
            <a:r>
              <a:rPr lang="de-DE" smtClean="0"/>
              <a:t>Ergänze ein Thema mit einem </a:t>
            </a:r>
            <a:r>
              <a:rPr lang="de-DE" b="1" smtClean="0">
                <a:solidFill>
                  <a:srgbClr val="FF8000"/>
                </a:solidFill>
              </a:rPr>
              <a:t>aktuellen Zeitungsartikel</a:t>
            </a:r>
            <a:r>
              <a:rPr lang="de-DE" smtClean="0"/>
              <a:t>. </a:t>
            </a:r>
          </a:p>
          <a:p>
            <a:r>
              <a:rPr lang="de-DE"/>
              <a:t>Schreibe eine </a:t>
            </a:r>
            <a:r>
              <a:rPr lang="de-DE" b="1">
                <a:solidFill>
                  <a:srgbClr val="FF8000"/>
                </a:solidFill>
              </a:rPr>
              <a:t>Zusammenfassung</a:t>
            </a:r>
            <a:r>
              <a:rPr lang="de-DE"/>
              <a:t> (z.B. als Prüfungsvorbereitung)</a:t>
            </a:r>
            <a:endParaRPr lang="de-DE" smtClean="0"/>
          </a:p>
          <a:p>
            <a:r>
              <a:rPr lang="de-DE"/>
              <a:t>Schreibe einen </a:t>
            </a:r>
            <a:r>
              <a:rPr lang="de-DE" b="1">
                <a:solidFill>
                  <a:srgbClr val="FF8000"/>
                </a:solidFill>
              </a:rPr>
              <a:t>persönlichen Kommentar </a:t>
            </a:r>
            <a:r>
              <a:rPr lang="de-DE"/>
              <a:t>zu einem Aspekt (ich finde, ich meine, …).</a:t>
            </a:r>
          </a:p>
          <a:p>
            <a:r>
              <a:rPr lang="de-DE" b="1">
                <a:solidFill>
                  <a:srgbClr val="FF8000"/>
                </a:solidFill>
              </a:rPr>
              <a:t>Reflektiere</a:t>
            </a:r>
            <a:r>
              <a:rPr lang="de-DE">
                <a:solidFill>
                  <a:srgbClr val="FF8000"/>
                </a:solidFill>
              </a:rPr>
              <a:t> </a:t>
            </a:r>
            <a:r>
              <a:rPr lang="de-DE"/>
              <a:t>dein Lernverhalten (was habe ich gelernt, was kann ich, was noch nicht…?)</a:t>
            </a:r>
          </a:p>
          <a:p>
            <a:r>
              <a:rPr lang="de-DE" smtClean="0"/>
              <a:t>Lass dir ein </a:t>
            </a:r>
            <a:r>
              <a:rPr lang="de-DE" b="1" smtClean="0">
                <a:solidFill>
                  <a:srgbClr val="FF8000"/>
                </a:solidFill>
              </a:rPr>
              <a:t>schriftliches Feedback </a:t>
            </a:r>
            <a:r>
              <a:rPr lang="de-DE" smtClean="0"/>
              <a:t>geben von einer aussenstehenden Person (vgl. Modul 1 -&gt; «Ordnung: Zum Schluss»)</a:t>
            </a:r>
          </a:p>
        </p:txBody>
      </p:sp>
    </p:spTree>
    <p:extLst>
      <p:ext uri="{BB962C8B-B14F-4D97-AF65-F5344CB8AC3E}">
        <p14:creationId xmlns:p14="http://schemas.microsoft.com/office/powerpoint/2010/main" val="3216311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878" y="248191"/>
            <a:ext cx="1472086" cy="1194988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DE" dirty="0" smtClean="0"/>
              <a:t>Eigenständigkeit: Beispiele</a:t>
            </a:r>
            <a:endParaRPr lang="de-DE" dirty="0"/>
          </a:p>
        </p:txBody>
      </p:sp>
      <p:pic>
        <p:nvPicPr>
          <p:cNvPr id="5" name="Bild 4" descr="Heft Henle_1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00" y="1854201"/>
            <a:ext cx="3987800" cy="2641599"/>
          </a:xfrm>
          <a:prstGeom prst="rect">
            <a:avLst/>
          </a:prstGeom>
        </p:spPr>
      </p:pic>
      <p:pic>
        <p:nvPicPr>
          <p:cNvPr id="7" name="Bild 6" descr="Heft Henle_4.jpg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5299"/>
          <a:stretch/>
        </p:blipFill>
        <p:spPr>
          <a:xfrm>
            <a:off x="4495801" y="1854201"/>
            <a:ext cx="4391274" cy="2641599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309678" y="4893734"/>
            <a:ext cx="385233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spc="150">
                <a:solidFill>
                  <a:schemeClr val="tx2"/>
                </a:solidFill>
              </a:rPr>
              <a:t>Eigene, weiterführende Überlegung; veranschaulicht anhand einer Skizze. </a:t>
            </a:r>
          </a:p>
          <a:p>
            <a:r>
              <a:rPr lang="de-DE" sz="900" spc="150">
                <a:solidFill>
                  <a:schemeClr val="tx2"/>
                </a:solidFill>
              </a:rPr>
              <a:t>(Autor: Manuel Henle)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495801" y="4859869"/>
            <a:ext cx="4391274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spc="150">
                <a:solidFill>
                  <a:schemeClr val="tx2"/>
                </a:solidFill>
              </a:rPr>
              <a:t>Verarbeitung des Gelesens anhand einer selbst konzipierten Skizze mit Grössenangaben. </a:t>
            </a:r>
          </a:p>
          <a:p>
            <a:r>
              <a:rPr lang="de-DE" sz="900" spc="150">
                <a:solidFill>
                  <a:schemeClr val="tx2"/>
                </a:solidFill>
              </a:rPr>
              <a:t>(Autor: Manuel Henle)</a:t>
            </a:r>
          </a:p>
          <a:p>
            <a:endParaRPr lang="de-DE" sz="2000" spc="15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02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878" y="248191"/>
            <a:ext cx="1472086" cy="1194988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DE" dirty="0" smtClean="0"/>
              <a:t>Eigenständigkeit: Beispiele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370986" y="1778003"/>
            <a:ext cx="4256548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spc="150">
                <a:solidFill>
                  <a:schemeClr val="tx2"/>
                </a:solidFill>
              </a:rPr>
              <a:t>Humoristische Weiterentwicklung von Sachtexten (Aufbau des Universums) nicht ausgeschlossen…</a:t>
            </a:r>
          </a:p>
          <a:p>
            <a:r>
              <a:rPr lang="de-DE" sz="900" spc="150">
                <a:solidFill>
                  <a:schemeClr val="tx2"/>
                </a:solidFill>
              </a:rPr>
              <a:t>(Autorin: Merita Odoviq)</a:t>
            </a:r>
          </a:p>
          <a:p>
            <a:endParaRPr lang="de-DE" sz="2000" spc="150">
              <a:solidFill>
                <a:schemeClr val="tx2"/>
              </a:solidFill>
            </a:endParaRPr>
          </a:p>
        </p:txBody>
      </p:sp>
      <p:pic>
        <p:nvPicPr>
          <p:cNvPr id="4" name="Bild 3" descr="E.T.Adresse_merita_1f.jpg"/>
          <p:cNvPicPr>
            <a:picLocks noChangeAspect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57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879" y="1761067"/>
            <a:ext cx="3441054" cy="484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48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385878" y="2482850"/>
            <a:ext cx="8376382" cy="977900"/>
          </a:xfrm>
          <a:prstGeom prst="rect">
            <a:avLst/>
          </a:prstGeom>
          <a:solidFill>
            <a:srgbClr val="FF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878" y="248191"/>
            <a:ext cx="1472086" cy="1194988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DE" dirty="0" smtClean="0"/>
              <a:t>Zweite Ecke: Eigenständigkeit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80999" y="1719070"/>
            <a:ext cx="8623301" cy="480873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de-DE" smtClean="0"/>
              <a:t>Wesentlich daran ist eigentlich nur eines: </a:t>
            </a:r>
          </a:p>
          <a:p>
            <a:pPr marL="45720" indent="0">
              <a:buNone/>
            </a:pPr>
            <a:endParaRPr lang="de-DE"/>
          </a:p>
          <a:p>
            <a:pPr marL="45720" indent="0">
              <a:buNone/>
            </a:pPr>
            <a:r>
              <a:rPr lang="de-DE"/>
              <a:t>Was immer du auch machst (recherchierst, ergänzest, kommentierst, schreibst, reflektierst, …), muss in einem engen Bezug sein zu dem, was das Thema im Unterricht ist. </a:t>
            </a:r>
          </a:p>
          <a:p>
            <a:pPr marL="45720" indent="0">
              <a:buNone/>
            </a:pPr>
            <a:endParaRPr lang="de-DE"/>
          </a:p>
          <a:p>
            <a:pPr marL="45720" indent="0">
              <a:buNone/>
            </a:pPr>
            <a:r>
              <a:rPr lang="de-DE" smtClean="0"/>
              <a:t>Wir leben in einer Informationsgesellschaft. Informationen beschaffen ist einfach – sie (richtig) zu </a:t>
            </a:r>
            <a:r>
              <a:rPr lang="de-DE" b="1" smtClean="0">
                <a:solidFill>
                  <a:srgbClr val="FF8000"/>
                </a:solidFill>
              </a:rPr>
              <a:t>Verarbeiten</a:t>
            </a:r>
            <a:r>
              <a:rPr lang="de-DE" smtClean="0"/>
              <a:t> ist die hohe Kunst. Das musst du trainieren. Deshalb kommt nur ins Heft, was du auch </a:t>
            </a:r>
            <a:r>
              <a:rPr lang="de-DE" b="1" smtClean="0">
                <a:solidFill>
                  <a:srgbClr val="FF8000"/>
                </a:solidFill>
              </a:rPr>
              <a:t>bearbeitet</a:t>
            </a:r>
            <a:r>
              <a:rPr lang="de-DE" smtClean="0"/>
              <a:t> hast. Sorry, aber es riecht nach Arbeit…;-) </a:t>
            </a:r>
          </a:p>
        </p:txBody>
      </p:sp>
    </p:spTree>
    <p:extLst>
      <p:ext uri="{BB962C8B-B14F-4D97-AF65-F5344CB8AC3E}">
        <p14:creationId xmlns:p14="http://schemas.microsoft.com/office/powerpoint/2010/main" val="1496381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ster">
  <a:themeElements>
    <a:clrScheme name="Raster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Raster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Raster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Raster.thmx</Template>
  <TotalTime>0</TotalTime>
  <Words>265</Words>
  <Application>Microsoft Macintosh PowerPoint</Application>
  <PresentationFormat>Bildschirmpräsentation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Raster</vt:lpstr>
      <vt:lpstr> Heft Heften Hefter LeitHeftfaden zur Heftführung: Vertiefung_2 Eigenständigkeit heftig Heftklammer Heftpflaster</vt:lpstr>
      <vt:lpstr>Zweite Ecke: Eigenständigkeit</vt:lpstr>
      <vt:lpstr>Zweite Ecke: Eigenständigkeit</vt:lpstr>
      <vt:lpstr>Eigenständigkeit: Beispiele</vt:lpstr>
      <vt:lpstr>Eigenständigkeit: Beispiele</vt:lpstr>
      <vt:lpstr>Zweite Ecke: Eigenständigkeit</vt:lpstr>
    </vt:vector>
  </TitlesOfParts>
  <Company>KZU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Heft Heften Hefter Heftfaden heftig Heftklammer Heftpflaster</dc:title>
  <dc:creator>Jost Rinderknecht</dc:creator>
  <cp:lastModifiedBy>Jost Rinderknecht</cp:lastModifiedBy>
  <cp:revision>119</cp:revision>
  <dcterms:created xsi:type="dcterms:W3CDTF">2011-05-07T19:21:33Z</dcterms:created>
  <dcterms:modified xsi:type="dcterms:W3CDTF">2011-07-23T13:37:53Z</dcterms:modified>
</cp:coreProperties>
</file>