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0"/>
  </p:notesMasterIdLst>
  <p:sldIdLst>
    <p:sldId id="256" r:id="rId2"/>
    <p:sldId id="316" r:id="rId3"/>
    <p:sldId id="317" r:id="rId4"/>
    <p:sldId id="324" r:id="rId5"/>
    <p:sldId id="318" r:id="rId6"/>
    <p:sldId id="319" r:id="rId7"/>
    <p:sldId id="320" r:id="rId8"/>
    <p:sldId id="321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F55E7-DAAE-B24A-8465-9750FA0754AE}" type="datetimeFigureOut">
              <a:t>31.08.12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4CEED-A36D-DD4C-A24C-9AB0520A2C1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0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6197600"/>
          </a:xfrm>
        </p:spPr>
        <p:txBody>
          <a:bodyPr/>
          <a:lstStyle>
            <a:lvl1pPr>
              <a:buClr>
                <a:srgbClr val="FF6600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cap="none" spc="150" baseline="0"/>
            </a:lvl1pPr>
          </a:lstStyle>
          <a:p>
            <a:r>
              <a:rPr lang="de-CH" dirty="0" smtClean="0"/>
              <a:t>Mastertitelformat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8000"/>
              </a:buClr>
              <a:defRPr/>
            </a:lvl1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CH" dirty="0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A534B79-D6B0-FD4D-8ED2-3ECD154D85E8}" type="datetimeFigureOut">
              <a:rPr lang="de-DE" smtClean="0"/>
              <a:t>31.08.12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5428F4C-7D2D-C847-839C-C8DEFA7AA3B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6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7" r:id="rId9"/>
    <p:sldLayoutId id="2147483768" r:id="rId10"/>
    <p:sldLayoutId id="214748376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010400" y="3185240"/>
            <a:ext cx="1981200" cy="1828800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So führst du erfolgreich dein Heft, deinen Schnellhefter oder deinen Ordner! 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Heft</a:t>
            </a:r>
            <a:br>
              <a:rPr lang="de-DE" dirty="0" smtClean="0"/>
            </a:br>
            <a:r>
              <a:rPr lang="de-DE" dirty="0" smtClean="0"/>
              <a:t>Heften</a:t>
            </a:r>
            <a:br>
              <a:rPr lang="de-DE" dirty="0" smtClean="0"/>
            </a:br>
            <a:r>
              <a:rPr lang="de-DE" dirty="0" smtClean="0"/>
              <a:t>Hefter</a:t>
            </a:r>
            <a:br>
              <a:rPr lang="de-DE" dirty="0" smtClean="0"/>
            </a:br>
            <a:r>
              <a:rPr lang="de-DE" dirty="0" err="1" smtClean="0">
                <a:solidFill>
                  <a:srgbClr val="FF6600"/>
                </a:solidFill>
              </a:rPr>
              <a:t>Leit</a:t>
            </a:r>
            <a:r>
              <a:rPr lang="de-DE" dirty="0" err="1"/>
              <a:t>Heft</a:t>
            </a:r>
            <a:r>
              <a:rPr lang="de-DE" dirty="0" err="1" smtClean="0">
                <a:solidFill>
                  <a:srgbClr val="FF6600"/>
                </a:solidFill>
              </a:rPr>
              <a:t>faden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FF6600"/>
                </a:solidFill>
              </a:rPr>
              <a:t>zur Heftführung: Vertiefung _3</a:t>
            </a:r>
            <a:br>
              <a:rPr lang="de-DE" dirty="0" smtClean="0">
                <a:solidFill>
                  <a:srgbClr val="FF6600"/>
                </a:solidFill>
              </a:rPr>
            </a:br>
            <a:r>
              <a:rPr lang="de-DE" dirty="0">
                <a:solidFill>
                  <a:srgbClr val="FF6600"/>
                </a:solidFill>
              </a:rPr>
              <a:t>Gestaltung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heftig</a:t>
            </a:r>
            <a:br>
              <a:rPr lang="de-DE" dirty="0" smtClean="0"/>
            </a:br>
            <a:r>
              <a:rPr lang="de-DE" dirty="0" smtClean="0"/>
              <a:t>Heftklammer</a:t>
            </a:r>
            <a:br>
              <a:rPr lang="de-DE" dirty="0" smtClean="0"/>
            </a:br>
            <a:r>
              <a:rPr lang="de-DE" dirty="0" smtClean="0"/>
              <a:t>Heftpflaster</a:t>
            </a:r>
            <a:endParaRPr lang="de-DE" dirty="0"/>
          </a:p>
        </p:txBody>
      </p:sp>
      <p:pic>
        <p:nvPicPr>
          <p:cNvPr id="9" name="Bild 8" descr="buero-003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61" y="783361"/>
            <a:ext cx="1270000" cy="192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Dritte Ecke: Gestaltung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80999" y="1719070"/>
            <a:ext cx="8623301" cy="48087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 smtClean="0"/>
              <a:t>Gestaltung ist ein weites Feld – und auch ein sehr individuelles: Über Geschmack lässt sich bekanntlich trefflich streiten… Was genau soll den «schön» sein? </a:t>
            </a:r>
          </a:p>
          <a:p>
            <a:pPr marL="45720" indent="0">
              <a:buNone/>
            </a:pPr>
            <a:endParaRPr lang="de-DE" smtClean="0"/>
          </a:p>
          <a:p>
            <a:pPr marL="45720" indent="0">
              <a:buNone/>
            </a:pPr>
            <a:r>
              <a:rPr lang="de-DE"/>
              <a:t>Wir wissen es nicht - und doch: es gibt wohl schon eine «gemeinsame Vorstellung» darüber, was eine gute Heftgestaltung auszeichnet. Teste es aus mit deiner Lernpartnerin, deinem Lernpartner. </a:t>
            </a:r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r>
              <a:rPr lang="de-DE"/>
              <a:t>Sammelt </a:t>
            </a:r>
            <a:r>
              <a:rPr lang="de-DE" b="1">
                <a:solidFill>
                  <a:srgbClr val="FF8000"/>
                </a:solidFill>
              </a:rPr>
              <a:t>Merkmale guter Gestaltu</a:t>
            </a:r>
            <a:r>
              <a:rPr lang="de-DE">
                <a:solidFill>
                  <a:srgbClr val="FF8000"/>
                </a:solidFill>
              </a:rPr>
              <a:t>ng </a:t>
            </a:r>
            <a:r>
              <a:rPr lang="de-DE"/>
              <a:t>anhand der folgenden Beispiele. Formuliert grundsätzlich nur positiv – auch wenn euch vor allem die negativen Beispiele ins Auge fallen.  </a:t>
            </a:r>
            <a:endParaRPr lang="de-DE" smtClean="0"/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endParaRPr lang="de-DE" smtClean="0"/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endParaRPr lang="de-DE" smtClean="0"/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endParaRPr lang="de-DE"/>
          </a:p>
          <a:p>
            <a:pPr marL="45720" indent="0">
              <a:buNone/>
            </a:pPr>
            <a:endParaRPr lang="de-DE" smtClean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Beispiele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1790700"/>
            <a:ext cx="3857166" cy="4775200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355" y="3111500"/>
            <a:ext cx="419090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3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Beispiele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69" y="1778000"/>
            <a:ext cx="3244474" cy="47752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343" y="1778000"/>
            <a:ext cx="367881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das Streitgespräch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03979"/>
          </a:xfrm>
        </p:spPr>
        <p:txBody>
          <a:bodyPr/>
          <a:lstStyle/>
          <a:p>
            <a:pPr marL="45720" indent="0">
              <a:buNone/>
            </a:pP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Wofür soll ich das Heft gross gestalten? Es ist ja nur für mich! </a:t>
            </a: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Es reicht, wenn ich es lesen kann! </a:t>
            </a:r>
            <a:r>
              <a:rPr lang="de-DE">
                <a:solidFill>
                  <a:schemeClr val="bg1"/>
                </a:solidFill>
              </a:rPr>
              <a:t>Ja, aber Sie:</a:t>
            </a:r>
            <a:r>
              <a:rPr lang="de-DE"/>
              <a:t> was schön ist, ist für jeden etwas Anderes! </a:t>
            </a:r>
            <a:r>
              <a:rPr lang="de-DE">
                <a:solidFill>
                  <a:schemeClr val="bg1"/>
                </a:solidFill>
              </a:rPr>
              <a:t>Ja, aber Sie:</a:t>
            </a:r>
            <a:r>
              <a:rPr lang="de-DE"/>
              <a:t> ich habe halt einfach eine schludrige Schrift! </a:t>
            </a: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der Ordner ist ja nur zum Lernen da, nachher schmeisse ich ihn fort! </a:t>
            </a:r>
            <a:r>
              <a:rPr lang="de-DE">
                <a:solidFill>
                  <a:schemeClr val="bg1"/>
                </a:solidFill>
              </a:rPr>
              <a:t>Ja, aber Sie:</a:t>
            </a:r>
            <a:r>
              <a:rPr lang="de-DE"/>
              <a:t> das finde ich pingelig! </a:t>
            </a:r>
            <a:r>
              <a:rPr lang="de-DE">
                <a:solidFill>
                  <a:schemeClr val="bg1"/>
                </a:solidFill>
              </a:rPr>
              <a:t>Ja, aber Sie:</a:t>
            </a:r>
            <a:r>
              <a:rPr lang="de-DE"/>
              <a:t> Für die Darstellung verbrate ich viel zu viel Zeit, da könnte ich Nützlicheres machen! </a:t>
            </a: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Es kommt auf den Inhalt, nicht auf die Darstellung drauf an! </a:t>
            </a: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Wenn ich was schön gestalten will, dann suche ich später jemanden, der mir das macht! </a:t>
            </a:r>
            <a:r>
              <a:rPr lang="de-DE">
                <a:solidFill>
                  <a:schemeClr val="bg1"/>
                </a:solidFill>
              </a:rPr>
              <a:t>Ja, aber Sie: </a:t>
            </a:r>
            <a:r>
              <a:rPr lang="de-DE"/>
              <a:t>Das ist unfair, auf Computer gestaltet ist immer schöner als wenn ich es von Hand mache! </a:t>
            </a:r>
          </a:p>
          <a:p>
            <a:pPr marL="45720" indent="0">
              <a:buNone/>
            </a:pPr>
            <a:endParaRPr lang="de-DE" i="1"/>
          </a:p>
          <a:p>
            <a:pPr marL="45720" indent="0">
              <a:buNone/>
            </a:pPr>
            <a:r>
              <a:rPr lang="de-DE" b="1">
                <a:solidFill>
                  <a:srgbClr val="FF8000"/>
                </a:solidFill>
              </a:rPr>
              <a:t>Ja, aber du!! </a:t>
            </a:r>
            <a:r>
              <a:rPr lang="de-DE"/>
              <a:t>Nimm den Ball auf und kontere – am besten führt ihr gleich ein Streitgespräch. Wer gewinnt? </a:t>
            </a:r>
          </a:p>
        </p:txBody>
      </p:sp>
    </p:spTree>
    <p:extLst>
      <p:ext uri="{BB962C8B-B14F-4D97-AF65-F5344CB8AC3E}">
        <p14:creationId xmlns:p14="http://schemas.microsoft.com/office/powerpoint/2010/main" val="62527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Mythen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1389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de-DE"/>
              <a:t>Die Mythenbildung bei der Gestaltung ist besonders ausgeprägt: </a:t>
            </a:r>
          </a:p>
          <a:p>
            <a:pPr marL="45720" indent="0">
              <a:buNone/>
            </a:pPr>
            <a:r>
              <a:rPr lang="de-DE" b="1">
                <a:solidFill>
                  <a:srgbClr val="FF8000"/>
                </a:solidFill>
              </a:rPr>
              <a:t>Mythos 1: </a:t>
            </a:r>
            <a:r>
              <a:rPr lang="de-DE">
                <a:solidFill>
                  <a:schemeClr val="bg1"/>
                </a:solidFill>
              </a:rPr>
              <a:t>«Je bunter, desto besser» </a:t>
            </a:r>
            <a:r>
              <a:rPr lang="de-DE"/>
              <a:t>(Am liebsten jede Zeile mit einer anderen Farbe.) Widerlegung: Nein! Farben gezielt einsetzen. Die Farbe muss eine Bedeutung haben.  </a:t>
            </a:r>
          </a:p>
          <a:p>
            <a:pPr marL="45720" indent="0">
              <a:buNone/>
            </a:pPr>
            <a:r>
              <a:rPr lang="de-DE" b="1">
                <a:solidFill>
                  <a:srgbClr val="FF8000"/>
                </a:solidFill>
              </a:rPr>
              <a:t>Mythos 2: </a:t>
            </a:r>
            <a:r>
              <a:rPr lang="de-DE">
                <a:solidFill>
                  <a:schemeClr val="bg1"/>
                </a:solidFill>
              </a:rPr>
              <a:t>«Je aufwändiger, desto besser».</a:t>
            </a:r>
            <a:r>
              <a:rPr lang="de-DE"/>
              <a:t> Widerlegung: Nein! Einfache, wiederkehrende Elemente verwenden, kein Schnick-schnack, keine Extravaganzen.  </a:t>
            </a:r>
          </a:p>
          <a:p>
            <a:pPr marL="45720" indent="0">
              <a:buNone/>
            </a:pPr>
            <a:r>
              <a:rPr lang="de-DE" b="1">
                <a:solidFill>
                  <a:srgbClr val="FF8000"/>
                </a:solidFill>
              </a:rPr>
              <a:t>Mythos 3: </a:t>
            </a:r>
            <a:r>
              <a:rPr lang="de-DE">
                <a:solidFill>
                  <a:schemeClr val="bg1"/>
                </a:solidFill>
              </a:rPr>
              <a:t>«Erst kommt der Inhalt, und dann die Gestaltung». </a:t>
            </a:r>
            <a:r>
              <a:rPr lang="de-DE"/>
              <a:t>Antwort: Die Debatte, ob «form follows function» oder «function follows form» richtig ist, ist bei Design- und Architekturfragen zentral. Für dich gilt: Beides sollte zeitgleich geschehen. Wende deine Gestaltungselemente bei jedem Hefteintrag direkt an. </a:t>
            </a:r>
          </a:p>
          <a:p>
            <a:pPr marL="45720" indent="0">
              <a:buNone/>
            </a:pPr>
            <a:r>
              <a:rPr lang="de-DE" b="1">
                <a:solidFill>
                  <a:srgbClr val="FF8000"/>
                </a:solidFill>
              </a:rPr>
              <a:t>Mythos 4: </a:t>
            </a:r>
            <a:r>
              <a:rPr lang="de-DE">
                <a:solidFill>
                  <a:schemeClr val="bg1"/>
                </a:solidFill>
              </a:rPr>
              <a:t>«Textverarbeitung ist immer schöner».</a:t>
            </a:r>
            <a:r>
              <a:rPr lang="de-DE"/>
              <a:t> Widerlegung: Nein, der Computereinsatz alleine bürgt nicht für Ästhetik. Du entscheidest über die Gestaltung, nicht (allein) die Maschine. </a:t>
            </a:r>
          </a:p>
        </p:txBody>
      </p:sp>
    </p:spTree>
    <p:extLst>
      <p:ext uri="{BB962C8B-B14F-4D97-AF65-F5344CB8AC3E}">
        <p14:creationId xmlns:p14="http://schemas.microsoft.com/office/powerpoint/2010/main" val="153548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Mythen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719264"/>
            <a:ext cx="8407400" cy="485087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Mythen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sp>
        <p:nvSpPr>
          <p:cNvPr id="5" name="Legende mit Linie (1) 4"/>
          <p:cNvSpPr/>
          <p:nvPr/>
        </p:nvSpPr>
        <p:spPr>
          <a:xfrm>
            <a:off x="3619500" y="1905000"/>
            <a:ext cx="1949450" cy="254000"/>
          </a:xfrm>
          <a:prstGeom prst="borderCallout1">
            <a:avLst>
              <a:gd name="adj1" fmla="val 18750"/>
              <a:gd name="adj2" fmla="val -8333"/>
              <a:gd name="adj3" fmla="val 77500"/>
              <a:gd name="adj4" fmla="val -41590"/>
            </a:avLst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Grosser Mythen</a:t>
            </a:r>
          </a:p>
        </p:txBody>
      </p:sp>
      <p:sp>
        <p:nvSpPr>
          <p:cNvPr id="7" name="Legende mit Linie (1) 6"/>
          <p:cNvSpPr/>
          <p:nvPr/>
        </p:nvSpPr>
        <p:spPr>
          <a:xfrm>
            <a:off x="2581275" y="4114800"/>
            <a:ext cx="1949450" cy="254000"/>
          </a:xfrm>
          <a:prstGeom prst="borderCallout1">
            <a:avLst>
              <a:gd name="adj1" fmla="val 18750"/>
              <a:gd name="adj2" fmla="val -8333"/>
              <a:gd name="adj3" fmla="val -807500"/>
              <a:gd name="adj4" fmla="val -39961"/>
            </a:avLst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Kleiner Mythen</a:t>
            </a:r>
          </a:p>
        </p:txBody>
      </p:sp>
      <p:sp>
        <p:nvSpPr>
          <p:cNvPr id="8" name="Legende mit Linie (1) 7"/>
          <p:cNvSpPr/>
          <p:nvPr/>
        </p:nvSpPr>
        <p:spPr>
          <a:xfrm>
            <a:off x="4194175" y="3200400"/>
            <a:ext cx="1949450" cy="254000"/>
          </a:xfrm>
          <a:prstGeom prst="borderCallout1">
            <a:avLst>
              <a:gd name="adj1" fmla="val 18750"/>
              <a:gd name="adj2" fmla="val -8333"/>
              <a:gd name="adj3" fmla="val -295000"/>
              <a:gd name="adj4" fmla="val -95662"/>
            </a:avLst>
          </a:prstGeom>
          <a:solidFill>
            <a:srgbClr val="FF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Zwischenmythen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5981700" y="1905000"/>
            <a:ext cx="2425700" cy="1060450"/>
          </a:xfrm>
          <a:prstGeom prst="wedgeEllipseCallout">
            <a:avLst>
              <a:gd name="adj1" fmla="val 44874"/>
              <a:gd name="adj2" fmla="val 44536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Manchmal sind die grossen Mythen einfacher zu bewingen als die kleinen…</a:t>
            </a:r>
          </a:p>
        </p:txBody>
      </p:sp>
    </p:spTree>
    <p:extLst>
      <p:ext uri="{BB962C8B-B14F-4D97-AF65-F5344CB8AC3E}">
        <p14:creationId xmlns:p14="http://schemas.microsoft.com/office/powerpoint/2010/main" val="265416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nhaltsplatzhalter 13" descr="Mythen1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719264"/>
            <a:ext cx="8407400" cy="484240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dirty="0" smtClean="0"/>
              <a:t>Gestaltung: Mythen</a:t>
            </a:r>
            <a:endParaRPr lang="de-DE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4" y="248190"/>
            <a:ext cx="1386886" cy="1194821"/>
          </a:xfrm>
          <a:prstGeom prst="rect">
            <a:avLst/>
          </a:prstGeom>
        </p:spPr>
      </p:pic>
      <p:sp>
        <p:nvSpPr>
          <p:cNvPr id="11" name="Abgerundete rechteckige Legende 10"/>
          <p:cNvSpPr/>
          <p:nvPr/>
        </p:nvSpPr>
        <p:spPr>
          <a:xfrm>
            <a:off x="5397500" y="3892550"/>
            <a:ext cx="2044700" cy="46990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Hoffentlich hat sich bei dir jetzt der Nebel gelüftet…</a:t>
            </a:r>
          </a:p>
        </p:txBody>
      </p:sp>
      <p:sp>
        <p:nvSpPr>
          <p:cNvPr id="13" name="Abgerundete rechteckige Legende 12"/>
          <p:cNvSpPr/>
          <p:nvPr/>
        </p:nvSpPr>
        <p:spPr>
          <a:xfrm>
            <a:off x="3575050" y="5511800"/>
            <a:ext cx="2044700" cy="45720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Du kast kein Brett mehr vor dem Kopf…</a:t>
            </a:r>
          </a:p>
        </p:txBody>
      </p:sp>
      <p:sp>
        <p:nvSpPr>
          <p:cNvPr id="14" name="Abgerundete rechteckige Legende 13"/>
          <p:cNvSpPr/>
          <p:nvPr/>
        </p:nvSpPr>
        <p:spPr>
          <a:xfrm>
            <a:off x="6470650" y="5353050"/>
            <a:ext cx="2044700" cy="425450"/>
          </a:xfrm>
          <a:prstGeom prst="wedgeRoundRectCallout">
            <a:avLst>
              <a:gd name="adj1" fmla="val 39104"/>
              <a:gd name="adj2" fmla="val 128017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Kannst Pflöcke einschlagen…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4051300" y="2476500"/>
            <a:ext cx="2044700" cy="45085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Hast genügende Weitsicht…</a:t>
            </a:r>
          </a:p>
        </p:txBody>
      </p:sp>
      <p:sp>
        <p:nvSpPr>
          <p:cNvPr id="16" name="Abgerundete rechteckige Legende 15"/>
          <p:cNvSpPr/>
          <p:nvPr/>
        </p:nvSpPr>
        <p:spPr>
          <a:xfrm>
            <a:off x="6610350" y="1987550"/>
            <a:ext cx="2044700" cy="32385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Siehst nicht nur Rot…</a:t>
            </a:r>
          </a:p>
        </p:txBody>
      </p:sp>
      <p:sp>
        <p:nvSpPr>
          <p:cNvPr id="6" name="Ovale Legende 5"/>
          <p:cNvSpPr/>
          <p:nvPr/>
        </p:nvSpPr>
        <p:spPr>
          <a:xfrm>
            <a:off x="5981700" y="1905000"/>
            <a:ext cx="2425700" cy="1060450"/>
          </a:xfrm>
          <a:prstGeom prst="wedgeEllipseCallout">
            <a:avLst>
              <a:gd name="adj1" fmla="val 44874"/>
              <a:gd name="adj2" fmla="val 44536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/>
              <a:t>Schon mal überlegt, welche Gestaltungselemente diese Foto aufweist?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1022350" y="3441700"/>
            <a:ext cx="2044700" cy="45085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Wagst dich auch an schwierige Passagen…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1958975" y="1303311"/>
            <a:ext cx="2216150" cy="577850"/>
          </a:xfrm>
          <a:prstGeom prst="wedgeRoundRectCallout">
            <a:avLst>
              <a:gd name="adj1" fmla="val -29840"/>
              <a:gd name="adj2" fmla="val 92385"/>
              <a:gd name="adj3" fmla="val 16667"/>
            </a:avLst>
          </a:prstGeom>
          <a:solidFill>
            <a:srgbClr val="FF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/>
              <a:t>…und weißt, dass gute Gestaltung immer eine Gratwanderung bleibt.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422400" y="2025261"/>
            <a:ext cx="1879600" cy="552839"/>
          </a:xfrm>
          <a:custGeom>
            <a:avLst/>
            <a:gdLst>
              <a:gd name="connsiteX0" fmla="*/ 0 w 1879600"/>
              <a:gd name="connsiteY0" fmla="*/ 457589 h 552839"/>
              <a:gd name="connsiteX1" fmla="*/ 114300 w 1879600"/>
              <a:gd name="connsiteY1" fmla="*/ 216289 h 552839"/>
              <a:gd name="connsiteX2" fmla="*/ 215900 w 1879600"/>
              <a:gd name="connsiteY2" fmla="*/ 95639 h 552839"/>
              <a:gd name="connsiteX3" fmla="*/ 285750 w 1879600"/>
              <a:gd name="connsiteY3" fmla="*/ 44839 h 552839"/>
              <a:gd name="connsiteX4" fmla="*/ 387350 w 1879600"/>
              <a:gd name="connsiteY4" fmla="*/ 389 h 552839"/>
              <a:gd name="connsiteX5" fmla="*/ 514350 w 1879600"/>
              <a:gd name="connsiteY5" fmla="*/ 25789 h 552839"/>
              <a:gd name="connsiteX6" fmla="*/ 558800 w 1879600"/>
              <a:gd name="connsiteY6" fmla="*/ 70239 h 552839"/>
              <a:gd name="connsiteX7" fmla="*/ 622300 w 1879600"/>
              <a:gd name="connsiteY7" fmla="*/ 146439 h 552839"/>
              <a:gd name="connsiteX8" fmla="*/ 666750 w 1879600"/>
              <a:gd name="connsiteY8" fmla="*/ 222639 h 552839"/>
              <a:gd name="connsiteX9" fmla="*/ 736600 w 1879600"/>
              <a:gd name="connsiteY9" fmla="*/ 298839 h 552839"/>
              <a:gd name="connsiteX10" fmla="*/ 774700 w 1879600"/>
              <a:gd name="connsiteY10" fmla="*/ 349639 h 552839"/>
              <a:gd name="connsiteX11" fmla="*/ 825500 w 1879600"/>
              <a:gd name="connsiteY11" fmla="*/ 425839 h 552839"/>
              <a:gd name="connsiteX12" fmla="*/ 869950 w 1879600"/>
              <a:gd name="connsiteY12" fmla="*/ 470289 h 552839"/>
              <a:gd name="connsiteX13" fmla="*/ 920750 w 1879600"/>
              <a:gd name="connsiteY13" fmla="*/ 425839 h 552839"/>
              <a:gd name="connsiteX14" fmla="*/ 965200 w 1879600"/>
              <a:gd name="connsiteY14" fmla="*/ 387739 h 552839"/>
              <a:gd name="connsiteX15" fmla="*/ 996950 w 1879600"/>
              <a:gd name="connsiteY15" fmla="*/ 406789 h 552839"/>
              <a:gd name="connsiteX16" fmla="*/ 1041400 w 1879600"/>
              <a:gd name="connsiteY16" fmla="*/ 387739 h 552839"/>
              <a:gd name="connsiteX17" fmla="*/ 1060450 w 1879600"/>
              <a:gd name="connsiteY17" fmla="*/ 355989 h 552839"/>
              <a:gd name="connsiteX18" fmla="*/ 1066800 w 1879600"/>
              <a:gd name="connsiteY18" fmla="*/ 311539 h 552839"/>
              <a:gd name="connsiteX19" fmla="*/ 1104900 w 1879600"/>
              <a:gd name="connsiteY19" fmla="*/ 267089 h 552839"/>
              <a:gd name="connsiteX20" fmla="*/ 1136650 w 1879600"/>
              <a:gd name="connsiteY20" fmla="*/ 241689 h 552839"/>
              <a:gd name="connsiteX21" fmla="*/ 1174750 w 1879600"/>
              <a:gd name="connsiteY21" fmla="*/ 209939 h 552839"/>
              <a:gd name="connsiteX22" fmla="*/ 1219200 w 1879600"/>
              <a:gd name="connsiteY22" fmla="*/ 165489 h 552839"/>
              <a:gd name="connsiteX23" fmla="*/ 1263650 w 1879600"/>
              <a:gd name="connsiteY23" fmla="*/ 127389 h 552839"/>
              <a:gd name="connsiteX24" fmla="*/ 1314450 w 1879600"/>
              <a:gd name="connsiteY24" fmla="*/ 95639 h 552839"/>
              <a:gd name="connsiteX25" fmla="*/ 1409700 w 1879600"/>
              <a:gd name="connsiteY25" fmla="*/ 95639 h 552839"/>
              <a:gd name="connsiteX26" fmla="*/ 1460500 w 1879600"/>
              <a:gd name="connsiteY26" fmla="*/ 171839 h 552839"/>
              <a:gd name="connsiteX27" fmla="*/ 1460500 w 1879600"/>
              <a:gd name="connsiteY27" fmla="*/ 222639 h 552839"/>
              <a:gd name="connsiteX28" fmla="*/ 1492250 w 1879600"/>
              <a:gd name="connsiteY28" fmla="*/ 248039 h 552839"/>
              <a:gd name="connsiteX29" fmla="*/ 1587500 w 1879600"/>
              <a:gd name="connsiteY29" fmla="*/ 324239 h 552839"/>
              <a:gd name="connsiteX30" fmla="*/ 1657350 w 1879600"/>
              <a:gd name="connsiteY30" fmla="*/ 375039 h 552839"/>
              <a:gd name="connsiteX31" fmla="*/ 1701800 w 1879600"/>
              <a:gd name="connsiteY31" fmla="*/ 400439 h 552839"/>
              <a:gd name="connsiteX32" fmla="*/ 1739900 w 1879600"/>
              <a:gd name="connsiteY32" fmla="*/ 425839 h 552839"/>
              <a:gd name="connsiteX33" fmla="*/ 1778000 w 1879600"/>
              <a:gd name="connsiteY33" fmla="*/ 451239 h 552839"/>
              <a:gd name="connsiteX34" fmla="*/ 1841500 w 1879600"/>
              <a:gd name="connsiteY34" fmla="*/ 482989 h 552839"/>
              <a:gd name="connsiteX35" fmla="*/ 1879600 w 1879600"/>
              <a:gd name="connsiteY35" fmla="*/ 552839 h 55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79600" h="552839">
                <a:moveTo>
                  <a:pt x="0" y="457589"/>
                </a:moveTo>
                <a:cubicBezTo>
                  <a:pt x="39158" y="367101"/>
                  <a:pt x="78317" y="276614"/>
                  <a:pt x="114300" y="216289"/>
                </a:cubicBezTo>
                <a:cubicBezTo>
                  <a:pt x="150283" y="155964"/>
                  <a:pt x="187325" y="124214"/>
                  <a:pt x="215900" y="95639"/>
                </a:cubicBezTo>
                <a:cubicBezTo>
                  <a:pt x="244475" y="67064"/>
                  <a:pt x="257175" y="60714"/>
                  <a:pt x="285750" y="44839"/>
                </a:cubicBezTo>
                <a:cubicBezTo>
                  <a:pt x="314325" y="28964"/>
                  <a:pt x="349250" y="3564"/>
                  <a:pt x="387350" y="389"/>
                </a:cubicBezTo>
                <a:cubicBezTo>
                  <a:pt x="425450" y="-2786"/>
                  <a:pt x="485775" y="14147"/>
                  <a:pt x="514350" y="25789"/>
                </a:cubicBezTo>
                <a:cubicBezTo>
                  <a:pt x="542925" y="37431"/>
                  <a:pt x="540808" y="50131"/>
                  <a:pt x="558800" y="70239"/>
                </a:cubicBezTo>
                <a:cubicBezTo>
                  <a:pt x="576792" y="90347"/>
                  <a:pt x="604308" y="121039"/>
                  <a:pt x="622300" y="146439"/>
                </a:cubicBezTo>
                <a:cubicBezTo>
                  <a:pt x="640292" y="171839"/>
                  <a:pt x="647700" y="197239"/>
                  <a:pt x="666750" y="222639"/>
                </a:cubicBezTo>
                <a:cubicBezTo>
                  <a:pt x="685800" y="248039"/>
                  <a:pt x="718608" y="277672"/>
                  <a:pt x="736600" y="298839"/>
                </a:cubicBezTo>
                <a:cubicBezTo>
                  <a:pt x="754592" y="320006"/>
                  <a:pt x="759883" y="328472"/>
                  <a:pt x="774700" y="349639"/>
                </a:cubicBezTo>
                <a:cubicBezTo>
                  <a:pt x="789517" y="370806"/>
                  <a:pt x="809625" y="405731"/>
                  <a:pt x="825500" y="425839"/>
                </a:cubicBezTo>
                <a:cubicBezTo>
                  <a:pt x="841375" y="445947"/>
                  <a:pt x="854075" y="470289"/>
                  <a:pt x="869950" y="470289"/>
                </a:cubicBezTo>
                <a:cubicBezTo>
                  <a:pt x="885825" y="470289"/>
                  <a:pt x="920750" y="425839"/>
                  <a:pt x="920750" y="425839"/>
                </a:cubicBezTo>
                <a:cubicBezTo>
                  <a:pt x="936625" y="412081"/>
                  <a:pt x="952500" y="390914"/>
                  <a:pt x="965200" y="387739"/>
                </a:cubicBezTo>
                <a:cubicBezTo>
                  <a:pt x="977900" y="384564"/>
                  <a:pt x="984250" y="406789"/>
                  <a:pt x="996950" y="406789"/>
                </a:cubicBezTo>
                <a:cubicBezTo>
                  <a:pt x="1009650" y="406789"/>
                  <a:pt x="1030817" y="396206"/>
                  <a:pt x="1041400" y="387739"/>
                </a:cubicBezTo>
                <a:cubicBezTo>
                  <a:pt x="1051983" y="379272"/>
                  <a:pt x="1056217" y="368689"/>
                  <a:pt x="1060450" y="355989"/>
                </a:cubicBezTo>
                <a:cubicBezTo>
                  <a:pt x="1064683" y="343289"/>
                  <a:pt x="1059392" y="326356"/>
                  <a:pt x="1066800" y="311539"/>
                </a:cubicBezTo>
                <a:cubicBezTo>
                  <a:pt x="1074208" y="296722"/>
                  <a:pt x="1093258" y="278731"/>
                  <a:pt x="1104900" y="267089"/>
                </a:cubicBezTo>
                <a:cubicBezTo>
                  <a:pt x="1116542" y="255447"/>
                  <a:pt x="1125008" y="251214"/>
                  <a:pt x="1136650" y="241689"/>
                </a:cubicBezTo>
                <a:cubicBezTo>
                  <a:pt x="1148292" y="232164"/>
                  <a:pt x="1160992" y="222639"/>
                  <a:pt x="1174750" y="209939"/>
                </a:cubicBezTo>
                <a:cubicBezTo>
                  <a:pt x="1188508" y="197239"/>
                  <a:pt x="1204383" y="179247"/>
                  <a:pt x="1219200" y="165489"/>
                </a:cubicBezTo>
                <a:cubicBezTo>
                  <a:pt x="1234017" y="151731"/>
                  <a:pt x="1247775" y="139031"/>
                  <a:pt x="1263650" y="127389"/>
                </a:cubicBezTo>
                <a:cubicBezTo>
                  <a:pt x="1279525" y="115747"/>
                  <a:pt x="1290108" y="100931"/>
                  <a:pt x="1314450" y="95639"/>
                </a:cubicBezTo>
                <a:cubicBezTo>
                  <a:pt x="1338792" y="90347"/>
                  <a:pt x="1385358" y="82939"/>
                  <a:pt x="1409700" y="95639"/>
                </a:cubicBezTo>
                <a:cubicBezTo>
                  <a:pt x="1434042" y="108339"/>
                  <a:pt x="1452033" y="150672"/>
                  <a:pt x="1460500" y="171839"/>
                </a:cubicBezTo>
                <a:cubicBezTo>
                  <a:pt x="1468967" y="193006"/>
                  <a:pt x="1455208" y="209939"/>
                  <a:pt x="1460500" y="222639"/>
                </a:cubicBezTo>
                <a:cubicBezTo>
                  <a:pt x="1465792" y="235339"/>
                  <a:pt x="1492250" y="248039"/>
                  <a:pt x="1492250" y="248039"/>
                </a:cubicBezTo>
                <a:cubicBezTo>
                  <a:pt x="1513417" y="264972"/>
                  <a:pt x="1559983" y="303072"/>
                  <a:pt x="1587500" y="324239"/>
                </a:cubicBezTo>
                <a:cubicBezTo>
                  <a:pt x="1615017" y="345406"/>
                  <a:pt x="1638300" y="362339"/>
                  <a:pt x="1657350" y="375039"/>
                </a:cubicBezTo>
                <a:cubicBezTo>
                  <a:pt x="1676400" y="387739"/>
                  <a:pt x="1688042" y="391972"/>
                  <a:pt x="1701800" y="400439"/>
                </a:cubicBezTo>
                <a:cubicBezTo>
                  <a:pt x="1715558" y="408906"/>
                  <a:pt x="1739900" y="425839"/>
                  <a:pt x="1739900" y="425839"/>
                </a:cubicBezTo>
                <a:cubicBezTo>
                  <a:pt x="1752600" y="434306"/>
                  <a:pt x="1761067" y="441714"/>
                  <a:pt x="1778000" y="451239"/>
                </a:cubicBezTo>
                <a:cubicBezTo>
                  <a:pt x="1794933" y="460764"/>
                  <a:pt x="1824567" y="466056"/>
                  <a:pt x="1841500" y="482989"/>
                </a:cubicBezTo>
                <a:cubicBezTo>
                  <a:pt x="1858433" y="499922"/>
                  <a:pt x="1871133" y="541197"/>
                  <a:pt x="1879600" y="552839"/>
                </a:cubicBezTo>
              </a:path>
            </a:pathLst>
          </a:custGeom>
          <a:noFill/>
          <a:ln w="57150" cmpd="sng">
            <a:solidFill>
              <a:srgbClr val="FF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89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6" grpId="0" animBg="1"/>
      <p:bldP spid="17" grpId="0" animBg="1"/>
      <p:bldP spid="1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Raster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Raster.thmx</Template>
  <TotalTime>0</TotalTime>
  <Words>508</Words>
  <Application>Microsoft Macintosh PowerPoint</Application>
  <PresentationFormat>Bildschirmpräsentation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Raster</vt:lpstr>
      <vt:lpstr> Heft Heften Hefter LeitHeftfaden zur Heftführung: Vertiefung _3 Gestaltung heftig Heftklammer Heftpflaster</vt:lpstr>
      <vt:lpstr>Dritte Ecke: Gestaltung</vt:lpstr>
      <vt:lpstr>Gestaltung: Beispiele</vt:lpstr>
      <vt:lpstr>Gestaltung: Beispiele</vt:lpstr>
      <vt:lpstr>Gestaltung: das Streitgespräch</vt:lpstr>
      <vt:lpstr>Gestaltung: Mythen</vt:lpstr>
      <vt:lpstr>Gestaltung: Mythen</vt:lpstr>
      <vt:lpstr>Gestaltung: Mythen</vt:lpstr>
    </vt:vector>
  </TitlesOfParts>
  <Company>KZU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Heft Heften Hefter Heftfaden heftig Heftklammer Heftpflaster</dc:title>
  <dc:creator>Jost Rinderknecht</dc:creator>
  <cp:lastModifiedBy>Jürg Alean</cp:lastModifiedBy>
  <cp:revision>120</cp:revision>
  <dcterms:created xsi:type="dcterms:W3CDTF">2011-05-07T19:21:33Z</dcterms:created>
  <dcterms:modified xsi:type="dcterms:W3CDTF">2012-08-31T10:09:40Z</dcterms:modified>
</cp:coreProperties>
</file>