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0"/>
  </p:notesMasterIdLst>
  <p:sldIdLst>
    <p:sldId id="256" r:id="rId2"/>
    <p:sldId id="333" r:id="rId3"/>
    <p:sldId id="334" r:id="rId4"/>
    <p:sldId id="335" r:id="rId5"/>
    <p:sldId id="337" r:id="rId6"/>
    <p:sldId id="336" r:id="rId7"/>
    <p:sldId id="339" r:id="rId8"/>
    <p:sldId id="341" r:id="rId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032" y="-7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F55E7-DAAE-B24A-8465-9750FA0754AE}" type="datetimeFigureOut">
              <a:t>01.09.12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4CEED-A36D-DD4C-A24C-9AB0520A2C1E}" type="slidenum">
              <a:t>‹Nr.›</a:t>
            </a:fld>
            <a:endParaRPr lang="de-DE"/>
          </a:p>
        </p:txBody>
      </p:sp>
    </p:spTree>
    <p:extLst>
      <p:ext uri="{BB962C8B-B14F-4D97-AF65-F5344CB8AC3E}">
        <p14:creationId xmlns:p14="http://schemas.microsoft.com/office/powerpoint/2010/main" val="2878065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600"/>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A534B79-D6B0-FD4D-8ED2-3ECD154D85E8}" type="datetimeFigureOut">
              <a:rPr lang="de-DE" smtClean="0"/>
              <a:t>01.09.12</a:t>
            </a:fld>
            <a:endParaRPr lang="de-D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37D5FE-740C-46F5-801A-FA5477D9711F}" type="slidenum">
              <a:rPr lang="en-US" smtClean="0"/>
              <a:pPr/>
              <a:t>‹Nr.›</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DE" dirty="0"/>
          </a:p>
        </p:txBody>
      </p:sp>
      <p:sp>
        <p:nvSpPr>
          <p:cNvPr id="13" name="Title 12"/>
          <p:cNvSpPr>
            <a:spLocks noGrp="1"/>
          </p:cNvSpPr>
          <p:nvPr>
            <p:ph type="title"/>
          </p:nvPr>
        </p:nvSpPr>
        <p:spPr>
          <a:xfrm>
            <a:off x="457200" y="2052960"/>
            <a:ext cx="6324600" cy="1828800"/>
          </a:xfrm>
        </p:spPr>
        <p:txBody>
          <a:bodyPr/>
          <a:lstStyle>
            <a:lvl1pPr algn="r">
              <a:defRPr sz="4200" cap="none" spc="150" baseline="0"/>
            </a:lvl1pPr>
          </a:lstStyle>
          <a:p>
            <a:r>
              <a:rPr lang="de-CH" dirty="0"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de-CH" smtClean="0"/>
              <a:t>Mastertitelformat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6197600"/>
          </a:xfrm>
        </p:spPr>
        <p:txBody>
          <a:bodyPr/>
          <a:lstStyle>
            <a:lvl1pPr>
              <a:buClr>
                <a:srgbClr val="FF6600"/>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11" name="Title 10"/>
          <p:cNvSpPr>
            <a:spLocks noGrp="1"/>
          </p:cNvSpPr>
          <p:nvPr>
            <p:ph type="title"/>
          </p:nvPr>
        </p:nvSpPr>
        <p:spPr>
          <a:xfrm>
            <a:off x="7159752" y="457200"/>
            <a:ext cx="1675660" cy="1673352"/>
          </a:xfrm>
        </p:spPr>
        <p:txBody>
          <a:bodyPr anchor="b"/>
          <a:lstStyle>
            <a:lvl1pPr algn="l">
              <a:defRPr sz="2000" cap="none" spc="150" baseline="0"/>
            </a:lvl1pPr>
          </a:lstStyle>
          <a:p>
            <a:r>
              <a:rPr lang="de-CH" dirty="0" smtClean="0"/>
              <a:t>Mastertitelformat bearbeiten</a:t>
            </a:r>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8000"/>
              </a:buClr>
              <a:defRPr/>
            </a:lvl1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
        <p:nvSpPr>
          <p:cNvPr id="7" name="Title 6"/>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AA534B79-D6B0-FD4D-8ED2-3ECD154D85E8}" type="datetimeFigureOut">
              <a:rPr lang="de-DE" smtClean="0"/>
              <a:t>01.09.12</a:t>
            </a:fld>
            <a:endParaRPr lang="de-D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5428F4C-7D2D-C847-839C-C8DEFA7AA3BE}" type="slidenum">
              <a:rPr lang="de-DE" smtClean="0"/>
              <a:t>‹Nr.›</a:t>
            </a:fld>
            <a:endParaRPr lang="de-D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D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de-CH" smtClean="0"/>
              <a:t>Mastertitelformat bearbeiten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7" name="Date Placeholder 6"/>
          <p:cNvSpPr>
            <a:spLocks noGrp="1"/>
          </p:cNvSpPr>
          <p:nvPr>
            <p:ph type="dt" sz="half" idx="10"/>
          </p:nvPr>
        </p:nvSpPr>
        <p:spPr/>
        <p:txBody>
          <a:bodyPr/>
          <a:lstStyle/>
          <a:p>
            <a:fld id="{AA534B79-D6B0-FD4D-8ED2-3ECD154D85E8}" type="datetimeFigureOut">
              <a:rPr lang="de-DE" smtClean="0"/>
              <a:t>01.09.12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534B79-D6B0-FD4D-8ED2-3ECD154D85E8}" type="datetimeFigureOut">
              <a:rPr lang="de-DE" smtClean="0"/>
              <a:t>01.09.12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5428F4C-7D2D-C847-839C-C8DEFA7AA3BE}" type="slidenum">
              <a:rPr lang="de-DE" smtClean="0"/>
              <a:t>‹Nr.›</a:t>
            </a:fld>
            <a:endParaRPr lang="de-DE"/>
          </a:p>
        </p:txBody>
      </p:sp>
      <p:sp>
        <p:nvSpPr>
          <p:cNvPr id="6" name="Title 5"/>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A534B79-D6B0-FD4D-8ED2-3ECD154D85E8}" type="datetimeFigureOut">
              <a:rPr lang="de-DE" smtClean="0"/>
              <a:t>01.09.12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de-CH" smtClean="0"/>
              <a:t>Mastertitelformat bearbeiten</a:t>
            </a:r>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de-CH" dirty="0" smtClean="0"/>
              <a:t>Mastertitelformat bearbeiten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A534B79-D6B0-FD4D-8ED2-3ECD154D85E8}" type="datetimeFigureOut">
              <a:rPr lang="de-DE" smtClean="0"/>
              <a:t>01.09.12</a:t>
            </a:fld>
            <a:endParaRPr lang="de-D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de-D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5428F4C-7D2D-C847-839C-C8DEFA7AA3B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59" r:id="rId1"/>
    <p:sldLayoutId id="2147483766" r:id="rId2"/>
    <p:sldLayoutId id="2147483760" r:id="rId3"/>
    <p:sldLayoutId id="2147483761" r:id="rId4"/>
    <p:sldLayoutId id="2147483762" r:id="rId5"/>
    <p:sldLayoutId id="2147483763" r:id="rId6"/>
    <p:sldLayoutId id="2147483764" r:id="rId7"/>
    <p:sldLayoutId id="2147483765" r:id="rId8"/>
    <p:sldLayoutId id="2147483767" r:id="rId9"/>
    <p:sldLayoutId id="2147483768" r:id="rId10"/>
    <p:sldLayoutId id="214748376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gi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gif"/><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010400" y="3185240"/>
            <a:ext cx="1981200" cy="1828800"/>
          </a:xfrm>
        </p:spPr>
        <p:txBody>
          <a:bodyPr>
            <a:normAutofit fontScale="92500" lnSpcReduction="10000"/>
          </a:bodyPr>
          <a:lstStyle/>
          <a:p>
            <a:r>
              <a:rPr lang="de-DE" dirty="0" smtClean="0"/>
              <a:t>So führst du erfolgreich dein Heft, deinen Schnellhefter oder deinen Ordner! </a:t>
            </a:r>
            <a:endParaRPr lang="de-DE" dirty="0"/>
          </a:p>
        </p:txBody>
      </p:sp>
      <p:sp>
        <p:nvSpPr>
          <p:cNvPr id="2" name="Titel 1"/>
          <p:cNvSpPr>
            <a:spLocks noGrp="1"/>
          </p:cNvSpPr>
          <p:nvPr>
            <p:ph type="title"/>
          </p:nvPr>
        </p:nvSpPr>
        <p:spPr/>
        <p:txBody>
          <a:bodyPr/>
          <a:lstStyle/>
          <a:p>
            <a:r>
              <a:rPr lang="de-DE" dirty="0" smtClean="0"/>
              <a:t/>
            </a:r>
            <a:br>
              <a:rPr lang="de-DE" dirty="0" smtClean="0"/>
            </a:br>
            <a:r>
              <a:rPr lang="de-DE" dirty="0" smtClean="0"/>
              <a:t>Heft</a:t>
            </a:r>
            <a:br>
              <a:rPr lang="de-DE" dirty="0" smtClean="0"/>
            </a:br>
            <a:r>
              <a:rPr lang="de-DE" dirty="0" smtClean="0"/>
              <a:t>Heften</a:t>
            </a:r>
            <a:br>
              <a:rPr lang="de-DE" dirty="0" smtClean="0"/>
            </a:br>
            <a:r>
              <a:rPr lang="de-DE" dirty="0" smtClean="0"/>
              <a:t>Hefter</a:t>
            </a:r>
            <a:br>
              <a:rPr lang="de-DE" dirty="0" smtClean="0"/>
            </a:br>
            <a:r>
              <a:rPr lang="de-DE" dirty="0" err="1" smtClean="0">
                <a:solidFill>
                  <a:srgbClr val="FF6600"/>
                </a:solidFill>
              </a:rPr>
              <a:t>Leit</a:t>
            </a:r>
            <a:r>
              <a:rPr lang="de-DE" dirty="0" err="1"/>
              <a:t>Heft</a:t>
            </a:r>
            <a:r>
              <a:rPr lang="de-DE" dirty="0" err="1" smtClean="0">
                <a:solidFill>
                  <a:srgbClr val="FF6600"/>
                </a:solidFill>
              </a:rPr>
              <a:t>faden</a:t>
            </a:r>
            <a:r>
              <a:rPr lang="de-DE" dirty="0" smtClean="0"/>
              <a:t/>
            </a:r>
            <a:br>
              <a:rPr lang="de-DE" dirty="0" smtClean="0"/>
            </a:br>
            <a:r>
              <a:rPr lang="de-DE" dirty="0" smtClean="0">
                <a:solidFill>
                  <a:srgbClr val="FF6600"/>
                </a:solidFill>
              </a:rPr>
              <a:t>zur Heftführung: Vertiefung _5</a:t>
            </a:r>
            <a:br>
              <a:rPr lang="de-DE" dirty="0" smtClean="0">
                <a:solidFill>
                  <a:srgbClr val="FF6600"/>
                </a:solidFill>
              </a:rPr>
            </a:br>
            <a:r>
              <a:rPr lang="de-DE" dirty="0">
                <a:solidFill>
                  <a:srgbClr val="FF6600"/>
                </a:solidFill>
              </a:rPr>
              <a:t>Richtigkeit</a:t>
            </a:r>
            <a:r>
              <a:rPr lang="de-DE" dirty="0" smtClean="0"/>
              <a:t/>
            </a:r>
            <a:br>
              <a:rPr lang="de-DE" dirty="0" smtClean="0"/>
            </a:br>
            <a:r>
              <a:rPr lang="de-DE" dirty="0" smtClean="0"/>
              <a:t>heftig</a:t>
            </a:r>
            <a:br>
              <a:rPr lang="de-DE" dirty="0" smtClean="0"/>
            </a:br>
            <a:r>
              <a:rPr lang="de-DE" dirty="0" smtClean="0"/>
              <a:t>Heftklammer</a:t>
            </a:r>
            <a:br>
              <a:rPr lang="de-DE" dirty="0" smtClean="0"/>
            </a:br>
            <a:r>
              <a:rPr lang="de-DE" dirty="0" smtClean="0"/>
              <a:t>Heftpflaster</a:t>
            </a:r>
            <a:endParaRPr lang="de-DE" dirty="0"/>
          </a:p>
        </p:txBody>
      </p:sp>
      <p:pic>
        <p:nvPicPr>
          <p:cNvPr id="9" name="Bild 8" descr="buero-0038.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7761" y="783361"/>
            <a:ext cx="1270000" cy="1921203"/>
          </a:xfrm>
          <a:prstGeom prst="rect">
            <a:avLst/>
          </a:prstGeom>
        </p:spPr>
      </p:pic>
    </p:spTree>
    <p:extLst>
      <p:ext uri="{BB962C8B-B14F-4D97-AF65-F5344CB8AC3E}">
        <p14:creationId xmlns:p14="http://schemas.microsoft.com/office/powerpoint/2010/main" val="285534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Fünfte Ecke: Richtigkeit</a:t>
            </a:r>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1000" y="1719070"/>
            <a:ext cx="5977468" cy="4986530"/>
          </a:xfrm>
        </p:spPr>
        <p:txBody>
          <a:bodyPr>
            <a:normAutofit/>
          </a:bodyPr>
          <a:lstStyle/>
          <a:p>
            <a:pPr marL="45720" indent="0">
              <a:buNone/>
            </a:pPr>
            <a:r>
              <a:rPr lang="de-DE"/>
              <a:t>Für einmal beginnen wir mit unserem «Logo»:</a:t>
            </a:r>
          </a:p>
          <a:p>
            <a:pPr marL="45720" indent="0">
              <a:buNone/>
            </a:pPr>
            <a:endParaRPr lang="de-DE"/>
          </a:p>
          <a:p>
            <a:pPr marL="45720" indent="0">
              <a:buNone/>
            </a:pPr>
            <a:r>
              <a:rPr lang="de-DE" b="1">
                <a:solidFill>
                  <a:srgbClr val="FF8000"/>
                </a:solidFill>
              </a:rPr>
              <a:t>«</a:t>
            </a:r>
            <a:r>
              <a:rPr lang="de-DE" b="1">
                <a:solidFill>
                  <a:srgbClr val="534949"/>
                </a:solidFill>
              </a:rPr>
              <a:t>A</a:t>
            </a:r>
            <a:r>
              <a:rPr lang="de-DE" b="1">
                <a:solidFill>
                  <a:srgbClr val="FF8000"/>
                </a:solidFill>
              </a:rPr>
              <a:t>ppelation d‘</a:t>
            </a:r>
            <a:r>
              <a:rPr lang="de-DE" b="1">
                <a:solidFill>
                  <a:srgbClr val="534949"/>
                </a:solidFill>
              </a:rPr>
              <a:t>o</a:t>
            </a:r>
            <a:r>
              <a:rPr lang="de-DE" b="1">
                <a:solidFill>
                  <a:srgbClr val="FF8000"/>
                </a:solidFill>
              </a:rPr>
              <a:t>rigine </a:t>
            </a:r>
            <a:r>
              <a:rPr lang="de-DE" b="1">
                <a:solidFill>
                  <a:srgbClr val="534949"/>
                </a:solidFill>
              </a:rPr>
              <a:t>c</a:t>
            </a:r>
            <a:r>
              <a:rPr lang="de-DE" b="1">
                <a:solidFill>
                  <a:srgbClr val="FF8000"/>
                </a:solidFill>
              </a:rPr>
              <a:t>ontrôlée»</a:t>
            </a:r>
          </a:p>
          <a:p>
            <a:pPr marL="45720" indent="0">
              <a:buNone/>
            </a:pPr>
            <a:endParaRPr lang="de-DE"/>
          </a:p>
          <a:p>
            <a:pPr marL="45720" indent="0">
              <a:buNone/>
            </a:pPr>
            <a:r>
              <a:rPr lang="de-DE"/>
              <a:t>Heutzutage genügt es nicht mehr, feine Wurst, gesundes Brot oder mundigen Käse zu produzieren. Andere tun das auch - und kopieren das Produkt, womöglich mit minderen Rohstoffen. Der Konsument will aber wissen, woher das stammt, was er isst. Die Bezeichnung «AOC» garantiert ihm den einwandfreien Nachweis, woher das Produkt kommt.   </a:t>
            </a:r>
          </a:p>
          <a:p>
            <a:pPr marL="45720" indent="0">
              <a:buNone/>
            </a:pPr>
            <a:endParaRPr lang="de-DE" smtClean="0"/>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9" name="Bild 8" descr="aoc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7794" y="1634402"/>
            <a:ext cx="2362199" cy="2382355"/>
          </a:xfrm>
          <a:prstGeom prst="rect">
            <a:avLst/>
          </a:prstGeom>
        </p:spPr>
      </p:pic>
      <p:pic>
        <p:nvPicPr>
          <p:cNvPr id="5" name="Bild 4" descr="sriimg20040330_4832679_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5154" y="4250266"/>
            <a:ext cx="2274839" cy="1631950"/>
          </a:xfrm>
          <a:prstGeom prst="rect">
            <a:avLst/>
          </a:prstGeom>
        </p:spPr>
      </p:pic>
    </p:spTree>
    <p:extLst>
      <p:ext uri="{BB962C8B-B14F-4D97-AF65-F5344CB8AC3E}">
        <p14:creationId xmlns:p14="http://schemas.microsoft.com/office/powerpoint/2010/main" val="5948651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Fünfte Ecke: Richtigkeit</a:t>
            </a:r>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1000" y="1719070"/>
            <a:ext cx="5977468" cy="4986530"/>
          </a:xfrm>
        </p:spPr>
        <p:txBody>
          <a:bodyPr>
            <a:normAutofit/>
          </a:bodyPr>
          <a:lstStyle/>
          <a:p>
            <a:pPr marL="45720" indent="0">
              <a:buNone/>
            </a:pPr>
            <a:r>
              <a:rPr lang="de-DE"/>
              <a:t>Auch dein Heft sollte «AOC» zertifiert sein…</a:t>
            </a:r>
          </a:p>
          <a:p>
            <a:pPr marL="45720" indent="0">
              <a:buNone/>
            </a:pPr>
            <a:r>
              <a:rPr lang="de-DE"/>
              <a:t>Damit ist gemeint, das Informationen dann </a:t>
            </a:r>
            <a:r>
              <a:rPr lang="de-DE" b="1">
                <a:solidFill>
                  <a:srgbClr val="FF8000"/>
                </a:solidFill>
              </a:rPr>
              <a:t>glaubwürdig</a:t>
            </a:r>
            <a:r>
              <a:rPr lang="de-DE">
                <a:solidFill>
                  <a:srgbClr val="FF8000"/>
                </a:solidFill>
              </a:rPr>
              <a:t> </a:t>
            </a:r>
            <a:r>
              <a:rPr lang="de-DE"/>
              <a:t>sind, wenn man jederzeit </a:t>
            </a:r>
            <a:r>
              <a:rPr lang="de-DE" b="1">
                <a:solidFill>
                  <a:srgbClr val="FF8000"/>
                </a:solidFill>
              </a:rPr>
              <a:t>nachvollziehen</a:t>
            </a:r>
            <a:r>
              <a:rPr lang="de-DE"/>
              <a:t> kann, woher sie kommen. Erst dann kann jeder selber überprüfen, ob er die Quelle (Herkunft) der Informationen als </a:t>
            </a:r>
            <a:r>
              <a:rPr lang="de-DE" b="1">
                <a:solidFill>
                  <a:srgbClr val="FF8000"/>
                </a:solidFill>
              </a:rPr>
              <a:t>vertrauenswürdig</a:t>
            </a:r>
            <a:r>
              <a:rPr lang="de-DE">
                <a:solidFill>
                  <a:srgbClr val="FF8000"/>
                </a:solidFill>
              </a:rPr>
              <a:t> </a:t>
            </a:r>
            <a:r>
              <a:rPr lang="de-DE"/>
              <a:t>einschätzt. </a:t>
            </a:r>
          </a:p>
          <a:p>
            <a:pPr marL="45720" indent="0">
              <a:buNone/>
            </a:pPr>
            <a:endParaRPr lang="de-DE"/>
          </a:p>
          <a:p>
            <a:pPr marL="45720" indent="0">
              <a:buNone/>
            </a:pPr>
            <a:r>
              <a:rPr lang="de-DE"/>
              <a:t>Letztlich ist es entscheidend, ob das, was in deinem Heft steht, «richtig», «wahr» oder «korrekt» ist. Nicht immer kann man das aber eindeutig feststellen. Deshalb musst du die Herkunft deiner Informationen </a:t>
            </a:r>
            <a:r>
              <a:rPr lang="de-DE" b="1">
                <a:solidFill>
                  <a:srgbClr val="FF8000"/>
                </a:solidFill>
              </a:rPr>
              <a:t>deklarieren</a:t>
            </a:r>
            <a:r>
              <a:rPr lang="de-DE"/>
              <a:t>!  </a:t>
            </a:r>
          </a:p>
          <a:p>
            <a:pPr marL="45720" indent="0">
              <a:buNone/>
            </a:pPr>
            <a:endParaRPr lang="de-DE" smtClean="0"/>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9" name="Bild 8" descr="aoc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7794" y="1634402"/>
            <a:ext cx="2362199" cy="2382355"/>
          </a:xfrm>
          <a:prstGeom prst="rect">
            <a:avLst/>
          </a:prstGeom>
        </p:spPr>
      </p:pic>
      <p:pic>
        <p:nvPicPr>
          <p:cNvPr id="5" name="Bild 4" descr="sriimg20040330_4832679_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5154" y="4250266"/>
            <a:ext cx="2274839" cy="1631950"/>
          </a:xfrm>
          <a:prstGeom prst="rect">
            <a:avLst/>
          </a:prstGeom>
        </p:spPr>
      </p:pic>
    </p:spTree>
    <p:extLst>
      <p:ext uri="{BB962C8B-B14F-4D97-AF65-F5344CB8AC3E}">
        <p14:creationId xmlns:p14="http://schemas.microsoft.com/office/powerpoint/2010/main" val="1049736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Fünfte Ecke: Richtigkeit</a:t>
            </a:r>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0999" y="1719070"/>
            <a:ext cx="8441267" cy="4986530"/>
          </a:xfrm>
        </p:spPr>
        <p:txBody>
          <a:bodyPr>
            <a:normAutofit/>
          </a:bodyPr>
          <a:lstStyle/>
          <a:p>
            <a:pPr marL="45720" indent="0">
              <a:buNone/>
            </a:pPr>
            <a:r>
              <a:rPr lang="de-DE"/>
              <a:t>Diesem Anspruch Rechnung zu tragen, ist nicht schwierig, aber ein bisschen aufwändig…</a:t>
            </a:r>
          </a:p>
          <a:p>
            <a:r>
              <a:rPr lang="de-DE"/>
              <a:t>Deine Hefteinträge sollten nach bestem Wissen und Gewissen fehlerfrei sein – inhaltlich wie auch sprachlich! </a:t>
            </a:r>
            <a:r>
              <a:rPr lang="de-DE">
                <a:solidFill>
                  <a:srgbClr val="FFFFFF"/>
                </a:solidFill>
              </a:rPr>
              <a:t>(wie überprüfst du das?)</a:t>
            </a:r>
          </a:p>
          <a:p>
            <a:r>
              <a:rPr lang="de-DE"/>
              <a:t>Was du direkt aus dem Unterricht entnimmst, ist (hoffentlich!) «richtig». Dafür bürgt deine (qualifizierte!) Lehrperson. Wenn du auf Wikipedia etwas findest, das dem widerspricht, ist das nicht weiter verwunderlich </a:t>
            </a:r>
            <a:r>
              <a:rPr lang="de-DE">
                <a:solidFill>
                  <a:srgbClr val="FFFFFF"/>
                </a:solidFill>
              </a:rPr>
              <a:t>(wieso nicht?).</a:t>
            </a:r>
          </a:p>
          <a:p>
            <a:r>
              <a:rPr lang="de-DE"/>
              <a:t>«Richtigkeit» ist nichts Absolutes. Es gehört zu deinen Aufgaben – neben den Korrekturen durch die Lehrperson – selber abzuschätzen, ob deine Einträge korrekt sind </a:t>
            </a:r>
            <a:r>
              <a:rPr lang="de-DE">
                <a:solidFill>
                  <a:srgbClr val="FFFFFF"/>
                </a:solidFill>
              </a:rPr>
              <a:t>(wie machst du das?)</a:t>
            </a:r>
          </a:p>
          <a:p>
            <a:r>
              <a:rPr lang="de-DE"/>
              <a:t>Alles, was du übernimmst von anderen Leuten (Texte </a:t>
            </a:r>
            <a:r>
              <a:rPr lang="de-DE" b="1">
                <a:solidFill>
                  <a:srgbClr val="FF8000"/>
                </a:solidFill>
              </a:rPr>
              <a:t>und Bilder</a:t>
            </a:r>
            <a:r>
              <a:rPr lang="de-DE"/>
              <a:t>), braucht eine Herkunftsbezeichnung. </a:t>
            </a:r>
            <a:r>
              <a:rPr lang="de-DE">
                <a:solidFill>
                  <a:schemeClr val="bg1"/>
                </a:solidFill>
              </a:rPr>
              <a:t>(Wieso wohl?)</a:t>
            </a:r>
          </a:p>
          <a:p>
            <a:pPr marL="45720" indent="0">
              <a:buNone/>
            </a:pPr>
            <a:endParaRPr lang="de-DE" smtClean="0"/>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spTree>
    <p:extLst>
      <p:ext uri="{BB962C8B-B14F-4D97-AF65-F5344CB8AC3E}">
        <p14:creationId xmlns:p14="http://schemas.microsoft.com/office/powerpoint/2010/main" val="4460736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Fünfte Ecke: Richtigkeit</a:t>
            </a:r>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4" name="Bild 3" descr="Heft Henle_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778001"/>
            <a:ext cx="4909311" cy="4665912"/>
          </a:xfrm>
          <a:prstGeom prst="rect">
            <a:avLst/>
          </a:prstGeom>
        </p:spPr>
      </p:pic>
      <p:pic>
        <p:nvPicPr>
          <p:cNvPr id="5" name="Bild 4" descr="Heft Henle_3.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7349" y="1778001"/>
            <a:ext cx="3456172" cy="4623578"/>
          </a:xfrm>
          <a:prstGeom prst="rect">
            <a:avLst/>
          </a:prstGeom>
        </p:spPr>
      </p:pic>
      <p:grpSp>
        <p:nvGrpSpPr>
          <p:cNvPr id="9" name="Gruppierung 8"/>
          <p:cNvGrpSpPr/>
          <p:nvPr/>
        </p:nvGrpSpPr>
        <p:grpSpPr>
          <a:xfrm>
            <a:off x="976331" y="4611132"/>
            <a:ext cx="3684569" cy="2036234"/>
            <a:chOff x="976331" y="4611132"/>
            <a:chExt cx="3684569" cy="2036234"/>
          </a:xfrm>
        </p:grpSpPr>
        <p:sp>
          <p:nvSpPr>
            <p:cNvPr id="8" name="Pfeil nach rechts 7"/>
            <p:cNvSpPr/>
            <p:nvPr/>
          </p:nvSpPr>
          <p:spPr>
            <a:xfrm rot="3718532">
              <a:off x="3903133" y="5089499"/>
              <a:ext cx="1236134" cy="279400"/>
            </a:xfrm>
            <a:prstGeom prs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rechts 9"/>
            <p:cNvSpPr/>
            <p:nvPr/>
          </p:nvSpPr>
          <p:spPr>
            <a:xfrm rot="19898138">
              <a:off x="976331" y="6367966"/>
              <a:ext cx="1236134" cy="279400"/>
            </a:xfrm>
            <a:prstGeom prs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65555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Fünfte Ecke: Richtigkeit</a:t>
            </a:r>
          </a:p>
        </p:txBody>
      </p:sp>
      <p:sp>
        <p:nvSpPr>
          <p:cNvPr id="18" name="Textfeld 17"/>
          <p:cNvSpPr txBox="1"/>
          <p:nvPr/>
        </p:nvSpPr>
        <p:spPr>
          <a:xfrm>
            <a:off x="7332133" y="4859867"/>
            <a:ext cx="184666" cy="369332"/>
          </a:xfrm>
          <a:prstGeom prst="rect">
            <a:avLst/>
          </a:prstGeom>
          <a:noFill/>
        </p:spPr>
        <p:txBody>
          <a:bodyPr wrap="none" rtlCol="0">
            <a:spAutoFit/>
          </a:bodyPr>
          <a:lstStyle/>
          <a:p>
            <a:endParaRPr lang="de-DE"/>
          </a:p>
        </p:txBody>
      </p:sp>
      <p:sp>
        <p:nvSpPr>
          <p:cNvPr id="7" name="Inhaltsplatzhalter 3"/>
          <p:cNvSpPr>
            <a:spLocks noGrp="1"/>
          </p:cNvSpPr>
          <p:nvPr>
            <p:ph idx="1"/>
          </p:nvPr>
        </p:nvSpPr>
        <p:spPr>
          <a:xfrm>
            <a:off x="380999" y="1719070"/>
            <a:ext cx="8441267" cy="4986530"/>
          </a:xfrm>
        </p:spPr>
        <p:txBody>
          <a:bodyPr>
            <a:normAutofit/>
          </a:bodyPr>
          <a:lstStyle/>
          <a:p>
            <a:pPr marL="45720" indent="0">
              <a:buNone/>
            </a:pPr>
            <a:r>
              <a:rPr lang="de-DE" dirty="0" smtClean="0"/>
              <a:t>Die Herkunft deiner Informationen gibst du wie folgt an: </a:t>
            </a:r>
          </a:p>
          <a:p>
            <a:pPr marL="45720" indent="0">
              <a:buNone/>
            </a:pPr>
            <a:endParaRPr lang="de-DE" dirty="0"/>
          </a:p>
          <a:p>
            <a:r>
              <a:rPr lang="de-DE" dirty="0" smtClean="0"/>
              <a:t>Bei Internetquellen nennst du die «</a:t>
            </a:r>
            <a:r>
              <a:rPr lang="de-DE" dirty="0" err="1" smtClean="0"/>
              <a:t>url</a:t>
            </a:r>
            <a:r>
              <a:rPr lang="de-DE" smtClean="0"/>
              <a:t>-Adresse».</a:t>
            </a:r>
          </a:p>
          <a:p>
            <a:pPr marL="45720" indent="0">
              <a:buNone/>
            </a:pPr>
            <a:endParaRPr lang="de-DE" dirty="0"/>
          </a:p>
          <a:p>
            <a:endParaRPr lang="de-DE" dirty="0" smtClean="0"/>
          </a:p>
          <a:p>
            <a:r>
              <a:rPr lang="de-DE" dirty="0"/>
              <a:t>Bei Bücher gibt man den Buchtitel, den Autor/</a:t>
            </a:r>
            <a:r>
              <a:rPr lang="de-DE" dirty="0" err="1"/>
              <a:t>innennamen</a:t>
            </a:r>
            <a:r>
              <a:rPr lang="de-DE" dirty="0"/>
              <a:t>, den Verlag und das Herausgabejahr an. </a:t>
            </a:r>
          </a:p>
          <a:p>
            <a:r>
              <a:rPr lang="de-DE" dirty="0" smtClean="0"/>
              <a:t>Bei eigenen Informationsträgern (z.B. eigenen Fotos) nennst du deine Namen oder notierst «aus eigener Quelle». </a:t>
            </a:r>
          </a:p>
          <a:p>
            <a:endParaRPr lang="de-DE" dirty="0"/>
          </a:p>
          <a:p>
            <a:pPr marL="45720" indent="0">
              <a:buNone/>
            </a:pPr>
            <a:r>
              <a:rPr lang="de-DE" dirty="0" smtClean="0"/>
              <a:t>In der Geschichte wirst du das sogenannte «Zitieren» noch weiter verfeinern und perfektionieren. Grundsätzlich gilt: Lieber einmal zu viel als zu wenig zitieren. Denn </a:t>
            </a:r>
            <a:r>
              <a:rPr lang="de-DE" dirty="0" err="1" smtClean="0"/>
              <a:t>schliesslich</a:t>
            </a:r>
            <a:r>
              <a:rPr lang="de-DE" dirty="0" smtClean="0"/>
              <a:t> hat niemand Freude, wenn man sein (geistiges) Eigentum klaut. </a:t>
            </a:r>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2" name="Bild 1"/>
          <p:cNvPicPr>
            <a:picLocks noChangeAspect="1"/>
          </p:cNvPicPr>
          <p:nvPr/>
        </p:nvPicPr>
        <p:blipFill>
          <a:blip r:embed="rId3"/>
          <a:stretch>
            <a:fillRect/>
          </a:stretch>
        </p:blipFill>
        <p:spPr>
          <a:xfrm>
            <a:off x="736600" y="2794000"/>
            <a:ext cx="4927600" cy="635000"/>
          </a:xfrm>
          <a:prstGeom prst="rect">
            <a:avLst/>
          </a:prstGeom>
        </p:spPr>
      </p:pic>
      <p:grpSp>
        <p:nvGrpSpPr>
          <p:cNvPr id="5" name="Gruppierung 4"/>
          <p:cNvGrpSpPr/>
          <p:nvPr/>
        </p:nvGrpSpPr>
        <p:grpSpPr>
          <a:xfrm>
            <a:off x="5521914" y="2882900"/>
            <a:ext cx="3300352" cy="1280464"/>
            <a:chOff x="4819181" y="2477896"/>
            <a:chExt cx="3300352" cy="1280464"/>
          </a:xfrm>
        </p:grpSpPr>
        <p:pic>
          <p:nvPicPr>
            <p:cNvPr id="4" name="Bild 3"/>
            <p:cNvPicPr>
              <a:picLocks noChangeAspect="1"/>
            </p:cNvPicPr>
            <p:nvPr/>
          </p:nvPicPr>
          <p:blipFill>
            <a:blip r:embed="rId4"/>
            <a:stretch>
              <a:fillRect/>
            </a:stretch>
          </p:blipFill>
          <p:spPr>
            <a:xfrm>
              <a:off x="4862532" y="2942167"/>
              <a:ext cx="3257001" cy="816193"/>
            </a:xfrm>
            <a:prstGeom prst="rect">
              <a:avLst/>
            </a:prstGeom>
          </p:spPr>
        </p:pic>
        <p:pic>
          <p:nvPicPr>
            <p:cNvPr id="8" name="Bild 7" descr="buero-0038.gif"/>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146469">
              <a:off x="4819181" y="2477896"/>
              <a:ext cx="613807" cy="928542"/>
            </a:xfrm>
            <a:prstGeom prst="rect">
              <a:avLst/>
            </a:prstGeom>
          </p:spPr>
        </p:pic>
      </p:grpSp>
      <p:grpSp>
        <p:nvGrpSpPr>
          <p:cNvPr id="10" name="Gruppierung 9"/>
          <p:cNvGrpSpPr/>
          <p:nvPr/>
        </p:nvGrpSpPr>
        <p:grpSpPr>
          <a:xfrm>
            <a:off x="1410257" y="3966874"/>
            <a:ext cx="4482543" cy="2298533"/>
            <a:chOff x="1410257" y="3966874"/>
            <a:chExt cx="4482543" cy="2298533"/>
          </a:xfrm>
        </p:grpSpPr>
        <p:pic>
          <p:nvPicPr>
            <p:cNvPr id="9" name="Bild 8"/>
            <p:cNvPicPr>
              <a:picLocks noChangeAspect="1"/>
            </p:cNvPicPr>
            <p:nvPr/>
          </p:nvPicPr>
          <p:blipFill>
            <a:blip r:embed="rId6"/>
            <a:stretch>
              <a:fillRect/>
            </a:stretch>
          </p:blipFill>
          <p:spPr>
            <a:xfrm>
              <a:off x="1471607" y="4601281"/>
              <a:ext cx="4421193" cy="1664126"/>
            </a:xfrm>
            <a:prstGeom prst="rect">
              <a:avLst/>
            </a:prstGeom>
          </p:spPr>
        </p:pic>
        <p:pic>
          <p:nvPicPr>
            <p:cNvPr id="11" name="Bild 10" descr="buero-0038.gif"/>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146469">
              <a:off x="1410257" y="3966874"/>
              <a:ext cx="576277" cy="871768"/>
            </a:xfrm>
            <a:prstGeom prst="rect">
              <a:avLst/>
            </a:prstGeom>
          </p:spPr>
        </p:pic>
      </p:grpSp>
      <p:grpSp>
        <p:nvGrpSpPr>
          <p:cNvPr id="14" name="Gruppierung 13"/>
          <p:cNvGrpSpPr/>
          <p:nvPr/>
        </p:nvGrpSpPr>
        <p:grpSpPr>
          <a:xfrm>
            <a:off x="1906390" y="815518"/>
            <a:ext cx="4852986" cy="1978482"/>
            <a:chOff x="3647547" y="1758690"/>
            <a:chExt cx="4852986" cy="1978482"/>
          </a:xfrm>
        </p:grpSpPr>
        <p:pic>
          <p:nvPicPr>
            <p:cNvPr id="13" name="Bild 12"/>
            <p:cNvPicPr>
              <a:picLocks noChangeAspect="1"/>
            </p:cNvPicPr>
            <p:nvPr/>
          </p:nvPicPr>
          <p:blipFill>
            <a:blip r:embed="rId7"/>
            <a:stretch>
              <a:fillRect/>
            </a:stretch>
          </p:blipFill>
          <p:spPr>
            <a:xfrm>
              <a:off x="3887326" y="2023533"/>
              <a:ext cx="4613207" cy="1713639"/>
            </a:xfrm>
            <a:prstGeom prst="rect">
              <a:avLst/>
            </a:prstGeom>
          </p:spPr>
        </p:pic>
        <p:pic>
          <p:nvPicPr>
            <p:cNvPr id="15" name="Bild 14" descr="pin.gi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47547" y="1758690"/>
              <a:ext cx="479558" cy="529686"/>
            </a:xfrm>
            <a:prstGeom prst="rect">
              <a:avLst/>
            </a:prstGeom>
          </p:spPr>
        </p:pic>
      </p:grpSp>
    </p:spTree>
    <p:extLst>
      <p:ext uri="{BB962C8B-B14F-4D97-AF65-F5344CB8AC3E}">
        <p14:creationId xmlns:p14="http://schemas.microsoft.com/office/powerpoint/2010/main" val="69030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Fast vergessen…</a:t>
            </a:r>
          </a:p>
        </p:txBody>
      </p:sp>
      <p:sp>
        <p:nvSpPr>
          <p:cNvPr id="7" name="Inhaltsplatzhalter 3"/>
          <p:cNvSpPr>
            <a:spLocks noGrp="1"/>
          </p:cNvSpPr>
          <p:nvPr>
            <p:ph idx="1"/>
          </p:nvPr>
        </p:nvSpPr>
        <p:spPr>
          <a:xfrm>
            <a:off x="380999" y="1719070"/>
            <a:ext cx="8441267" cy="4986530"/>
          </a:xfrm>
        </p:spPr>
        <p:txBody>
          <a:bodyPr>
            <a:normAutofit/>
          </a:bodyPr>
          <a:lstStyle/>
          <a:p>
            <a:pPr marL="45720" indent="0">
              <a:buNone/>
            </a:pPr>
            <a:r>
              <a:rPr lang="de-DE"/>
              <a:t>…gegangen wäre ein wichtiger Aspekt, der sehr zentral ist für die Glaubwürdigkeit eines Hefteintrages – und wir sprechen jetzt vor allem über Aufgaben aus der (mathematischen) Geographie. Vergleiche die beiden folgenden Einträge – dann wird dir alles sofort klar… </a:t>
            </a:r>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r>
              <a:rPr lang="de-DE" b="1">
                <a:solidFill>
                  <a:srgbClr val="FF8000"/>
                </a:solidFill>
              </a:rPr>
              <a:t>Wo kommst du 5 Wochen später noch draus? </a:t>
            </a:r>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16" name="Bild 15"/>
          <p:cNvPicPr>
            <a:picLocks noChangeAspect="1"/>
          </p:cNvPicPr>
          <p:nvPr/>
        </p:nvPicPr>
        <p:blipFill>
          <a:blip r:embed="rId3"/>
          <a:stretch>
            <a:fillRect/>
          </a:stretch>
        </p:blipFill>
        <p:spPr>
          <a:xfrm>
            <a:off x="533398" y="3382232"/>
            <a:ext cx="4170271" cy="2840876"/>
          </a:xfrm>
          <a:prstGeom prst="rect">
            <a:avLst/>
          </a:prstGeom>
        </p:spPr>
      </p:pic>
      <p:pic>
        <p:nvPicPr>
          <p:cNvPr id="20" name="Bild 19"/>
          <p:cNvPicPr>
            <a:picLocks noChangeAspect="1"/>
          </p:cNvPicPr>
          <p:nvPr/>
        </p:nvPicPr>
        <p:blipFill>
          <a:blip r:embed="rId4"/>
          <a:stretch>
            <a:fillRect/>
          </a:stretch>
        </p:blipFill>
        <p:spPr>
          <a:xfrm>
            <a:off x="4771405" y="3382233"/>
            <a:ext cx="4118597" cy="1572410"/>
          </a:xfrm>
          <a:prstGeom prst="rect">
            <a:avLst/>
          </a:prstGeom>
        </p:spPr>
      </p:pic>
      <p:pic>
        <p:nvPicPr>
          <p:cNvPr id="21" name="Bild 20"/>
          <p:cNvPicPr>
            <a:picLocks noChangeAspect="1"/>
          </p:cNvPicPr>
          <p:nvPr/>
        </p:nvPicPr>
        <p:blipFill>
          <a:blip r:embed="rId5"/>
          <a:stretch>
            <a:fillRect/>
          </a:stretch>
        </p:blipFill>
        <p:spPr>
          <a:xfrm>
            <a:off x="4771405" y="4954643"/>
            <a:ext cx="4118597" cy="1268465"/>
          </a:xfrm>
          <a:prstGeom prst="rect">
            <a:avLst/>
          </a:prstGeom>
        </p:spPr>
      </p:pic>
    </p:spTree>
    <p:extLst>
      <p:ext uri="{BB962C8B-B14F-4D97-AF65-F5344CB8AC3E}">
        <p14:creationId xmlns:p14="http://schemas.microsoft.com/office/powerpoint/2010/main" val="1396396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r"/>
            <a:r>
              <a:rPr lang="de-DE" dirty="0"/>
              <a:t>über den         gepeilt</a:t>
            </a:r>
          </a:p>
        </p:txBody>
      </p:sp>
      <p:sp>
        <p:nvSpPr>
          <p:cNvPr id="7" name="Inhaltsplatzhalter 3"/>
          <p:cNvSpPr>
            <a:spLocks noGrp="1"/>
          </p:cNvSpPr>
          <p:nvPr>
            <p:ph idx="1"/>
          </p:nvPr>
        </p:nvSpPr>
        <p:spPr>
          <a:xfrm>
            <a:off x="380999" y="1719070"/>
            <a:ext cx="8441267" cy="4986530"/>
          </a:xfrm>
        </p:spPr>
        <p:txBody>
          <a:bodyPr>
            <a:normAutofit/>
          </a:bodyPr>
          <a:lstStyle/>
          <a:p>
            <a:pPr marL="45720" indent="0">
              <a:buNone/>
            </a:pPr>
            <a:r>
              <a:rPr lang="de-DE"/>
              <a:t>Mache zum Schluss bei allen deinen Berechnungen, Schät–zungen oder Massangaben einen kleinen «Plausibilitätstest»: Kann das Resultat – über den Daumen gepeilt – stimmen? </a:t>
            </a:r>
          </a:p>
          <a:p>
            <a:pPr marL="45720" indent="0">
              <a:buNone/>
            </a:pPr>
            <a:endParaRPr lang="de-DE"/>
          </a:p>
          <a:p>
            <a:pPr marL="45720" indent="0">
              <a:buNone/>
            </a:pPr>
            <a:r>
              <a:rPr lang="de-DE"/>
              <a:t>					</a:t>
            </a:r>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p:txBody>
      </p:sp>
      <p:pic>
        <p:nvPicPr>
          <p:cNvPr id="6" name="Bild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350" y="261432"/>
            <a:ext cx="1003849" cy="1148809"/>
          </a:xfrm>
          <a:prstGeom prst="rect">
            <a:avLst/>
          </a:prstGeom>
        </p:spPr>
      </p:pic>
      <p:pic>
        <p:nvPicPr>
          <p:cNvPr id="2" name="Bild 1" descr="420px-Thumbs_up.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1799" y="0"/>
            <a:ext cx="1062566" cy="1517951"/>
          </a:xfrm>
          <a:prstGeom prst="rect">
            <a:avLst/>
          </a:prstGeom>
        </p:spPr>
      </p:pic>
      <p:grpSp>
        <p:nvGrpSpPr>
          <p:cNvPr id="31" name="Gruppierung 30"/>
          <p:cNvGrpSpPr/>
          <p:nvPr/>
        </p:nvGrpSpPr>
        <p:grpSpPr>
          <a:xfrm>
            <a:off x="478806" y="2837978"/>
            <a:ext cx="8368861" cy="3761166"/>
            <a:chOff x="478806" y="2837978"/>
            <a:chExt cx="8368861" cy="3761166"/>
          </a:xfrm>
        </p:grpSpPr>
        <p:pic>
          <p:nvPicPr>
            <p:cNvPr id="17" name="Bild 16"/>
            <p:cNvPicPr>
              <a:picLocks noChangeAspect="1"/>
            </p:cNvPicPr>
            <p:nvPr/>
          </p:nvPicPr>
          <p:blipFill>
            <a:blip r:embed="rId4"/>
            <a:stretch>
              <a:fillRect/>
            </a:stretch>
          </p:blipFill>
          <p:spPr>
            <a:xfrm>
              <a:off x="478806" y="2837978"/>
              <a:ext cx="3365062" cy="1036388"/>
            </a:xfrm>
            <a:prstGeom prst="rect">
              <a:avLst/>
            </a:prstGeom>
          </p:spPr>
        </p:pic>
        <p:pic>
          <p:nvPicPr>
            <p:cNvPr id="4" name="Bild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806" y="3979486"/>
              <a:ext cx="3365063" cy="1124975"/>
            </a:xfrm>
            <a:prstGeom prst="rect">
              <a:avLst/>
            </a:prstGeom>
          </p:spPr>
        </p:pic>
        <p:pic>
          <p:nvPicPr>
            <p:cNvPr id="5" name="Bild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69731" y="2837978"/>
              <a:ext cx="2853518" cy="1767889"/>
            </a:xfrm>
            <a:prstGeom prst="rect">
              <a:avLst/>
            </a:prstGeom>
          </p:spPr>
        </p:pic>
        <p:pic>
          <p:nvPicPr>
            <p:cNvPr id="18" name="Bild 17"/>
            <p:cNvPicPr>
              <a:picLocks noChangeAspect="1"/>
            </p:cNvPicPr>
            <p:nvPr/>
          </p:nvPicPr>
          <p:blipFill>
            <a:blip r:embed="rId7"/>
            <a:stretch>
              <a:fillRect/>
            </a:stretch>
          </p:blipFill>
          <p:spPr>
            <a:xfrm>
              <a:off x="478806" y="5254815"/>
              <a:ext cx="3365062" cy="1323785"/>
            </a:xfrm>
            <a:prstGeom prst="rect">
              <a:avLst/>
            </a:prstGeom>
          </p:spPr>
        </p:pic>
        <p:pic>
          <p:nvPicPr>
            <p:cNvPr id="19" name="Bild 18"/>
            <p:cNvPicPr>
              <a:picLocks noChangeAspect="1"/>
            </p:cNvPicPr>
            <p:nvPr/>
          </p:nvPicPr>
          <p:blipFill>
            <a:blip r:embed="rId8"/>
            <a:stretch>
              <a:fillRect/>
            </a:stretch>
          </p:blipFill>
          <p:spPr>
            <a:xfrm>
              <a:off x="5981296" y="4707467"/>
              <a:ext cx="2866371" cy="1871133"/>
            </a:xfrm>
            <a:prstGeom prst="rect">
              <a:avLst/>
            </a:prstGeom>
          </p:spPr>
        </p:pic>
        <p:pic>
          <p:nvPicPr>
            <p:cNvPr id="23" name="Bild 22"/>
            <p:cNvPicPr>
              <a:picLocks noChangeAspect="1"/>
            </p:cNvPicPr>
            <p:nvPr/>
          </p:nvPicPr>
          <p:blipFill>
            <a:blip r:embed="rId9"/>
            <a:stretch>
              <a:fillRect/>
            </a:stretch>
          </p:blipFill>
          <p:spPr>
            <a:xfrm>
              <a:off x="4030133" y="2839944"/>
              <a:ext cx="1727200" cy="3759200"/>
            </a:xfrm>
            <a:prstGeom prst="rect">
              <a:avLst/>
            </a:prstGeom>
          </p:spPr>
        </p:pic>
      </p:grpSp>
      <p:grpSp>
        <p:nvGrpSpPr>
          <p:cNvPr id="29" name="Gruppierung 28"/>
          <p:cNvGrpSpPr/>
          <p:nvPr/>
        </p:nvGrpSpPr>
        <p:grpSpPr>
          <a:xfrm>
            <a:off x="1227668" y="3350027"/>
            <a:ext cx="7467599" cy="3021140"/>
            <a:chOff x="1227668" y="3350027"/>
            <a:chExt cx="7467599" cy="3021140"/>
          </a:xfrm>
        </p:grpSpPr>
        <p:sp>
          <p:nvSpPr>
            <p:cNvPr id="24" name="Pfeil nach links und rechts 23"/>
            <p:cNvSpPr/>
            <p:nvPr/>
          </p:nvSpPr>
          <p:spPr>
            <a:xfrm>
              <a:off x="4512734" y="3992034"/>
              <a:ext cx="778933" cy="160866"/>
            </a:xfrm>
            <a:prstGeom prst="lef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Pfeil nach links und rechts 24"/>
            <p:cNvSpPr/>
            <p:nvPr/>
          </p:nvSpPr>
          <p:spPr>
            <a:xfrm>
              <a:off x="1227668" y="6210301"/>
              <a:ext cx="778933" cy="160866"/>
            </a:xfrm>
            <a:prstGeom prst="lef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Pfeil nach links und rechts 25"/>
            <p:cNvSpPr/>
            <p:nvPr/>
          </p:nvSpPr>
          <p:spPr>
            <a:xfrm rot="21116947">
              <a:off x="1385590" y="3454178"/>
              <a:ext cx="1213364" cy="153555"/>
            </a:xfrm>
            <a:prstGeom prst="lef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Pfeil nach unten 26"/>
            <p:cNvSpPr/>
            <p:nvPr/>
          </p:nvSpPr>
          <p:spPr>
            <a:xfrm>
              <a:off x="7364432" y="3350027"/>
              <a:ext cx="153968" cy="1117366"/>
            </a:xfrm>
            <a:prstGeom prst="down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Pfeil nach unten 27"/>
            <p:cNvSpPr/>
            <p:nvPr/>
          </p:nvSpPr>
          <p:spPr>
            <a:xfrm>
              <a:off x="8541299" y="3369967"/>
              <a:ext cx="153968" cy="1117366"/>
            </a:xfrm>
            <a:prstGeom prst="down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0" name="Textfeld 29"/>
          <p:cNvSpPr txBox="1"/>
          <p:nvPr/>
        </p:nvSpPr>
        <p:spPr>
          <a:xfrm>
            <a:off x="447928" y="3941231"/>
            <a:ext cx="1279270" cy="646331"/>
          </a:xfrm>
          <a:prstGeom prst="rect">
            <a:avLst/>
          </a:prstGeom>
          <a:noFill/>
        </p:spPr>
        <p:txBody>
          <a:bodyPr wrap="square" rtlCol="0">
            <a:spAutoFit/>
          </a:bodyPr>
          <a:lstStyle/>
          <a:p>
            <a:r>
              <a:rPr lang="de-DE" sz="900">
                <a:solidFill>
                  <a:schemeClr val="tx2"/>
                </a:solidFill>
              </a:rPr>
              <a:t>hier richtig: Skizzen müssen nicht massstabsgetreu sein!</a:t>
            </a:r>
          </a:p>
        </p:txBody>
      </p:sp>
    </p:spTree>
    <p:extLst>
      <p:ext uri="{BB962C8B-B14F-4D97-AF65-F5344CB8AC3E}">
        <p14:creationId xmlns:p14="http://schemas.microsoft.com/office/powerpoint/2010/main" val="251108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Raster.thmx</Template>
  <TotalTime>0</TotalTime>
  <Words>396</Words>
  <Application>Microsoft Macintosh PowerPoint</Application>
  <PresentationFormat>Bildschirmpräsentation (4:3)</PresentationFormat>
  <Paragraphs>68</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Raster</vt:lpstr>
      <vt:lpstr> Heft Heften Hefter LeitHeftfaden zur Heftführung: Vertiefung _5 Richtigkeit heftig Heftklammer Heftpflaster</vt:lpstr>
      <vt:lpstr>Fünfte Ecke: Richtigkeit</vt:lpstr>
      <vt:lpstr>Fünfte Ecke: Richtigkeit</vt:lpstr>
      <vt:lpstr>Fünfte Ecke: Richtigkeit</vt:lpstr>
      <vt:lpstr>Fünfte Ecke: Richtigkeit</vt:lpstr>
      <vt:lpstr>Fünfte Ecke: Richtigkeit</vt:lpstr>
      <vt:lpstr>Fast vergessen…</vt:lpstr>
      <vt:lpstr>über den         gepeilt</vt:lpstr>
    </vt:vector>
  </TitlesOfParts>
  <Company>KZU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Heft Heften Hefter Heftfaden heftig Heftklammer Heftpflaster</dc:title>
  <dc:creator>Jost Rinderknecht</dc:creator>
  <cp:lastModifiedBy>Jürg Alean</cp:lastModifiedBy>
  <cp:revision>163</cp:revision>
  <dcterms:created xsi:type="dcterms:W3CDTF">2011-05-07T19:21:33Z</dcterms:created>
  <dcterms:modified xsi:type="dcterms:W3CDTF">2012-09-01T07:39:11Z</dcterms:modified>
</cp:coreProperties>
</file>