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11"/>
  </p:notesMasterIdLst>
  <p:sldIdLst>
    <p:sldId id="256" r:id="rId2"/>
    <p:sldId id="338" r:id="rId3"/>
    <p:sldId id="362" r:id="rId4"/>
    <p:sldId id="363" r:id="rId5"/>
    <p:sldId id="360" r:id="rId6"/>
    <p:sldId id="361" r:id="rId7"/>
    <p:sldId id="364" r:id="rId8"/>
    <p:sldId id="365" r:id="rId9"/>
    <p:sldId id="366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32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F55E7-DAAE-B24A-8465-9750FA0754AE}" type="datetimeFigureOut">
              <a:t>01.09.12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4CEED-A36D-DD4C-A24C-9AB0520A2C1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0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cap="none" spc="150" baseline="0"/>
            </a:lvl1pPr>
          </a:lstStyle>
          <a:p>
            <a:r>
              <a:rPr lang="de-CH" dirty="0" smtClean="0"/>
              <a:t>Mastertitelformat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6197600"/>
          </a:xfrm>
        </p:spPr>
        <p:txBody>
          <a:bodyPr/>
          <a:lstStyle>
            <a:lvl1pPr>
              <a:buClr>
                <a:srgbClr val="FF6600"/>
              </a:buCl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cap="none" spc="150" baseline="0"/>
            </a:lvl1pPr>
          </a:lstStyle>
          <a:p>
            <a:r>
              <a:rPr lang="de-CH" dirty="0" smtClean="0"/>
              <a:t>Mastertitelformat bearbeiten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8000"/>
              </a:buClr>
              <a:defRPr/>
            </a:lvl1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CH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6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7" r:id="rId9"/>
    <p:sldLayoutId id="2147483768" r:id="rId10"/>
    <p:sldLayoutId id="214748376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10400" y="3185240"/>
            <a:ext cx="1981200" cy="182880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So führst du erfolgreich dein Heft, deinen Schnellhefter oder deinen Ordner!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Heft</a:t>
            </a:r>
            <a:br>
              <a:rPr lang="de-DE" dirty="0" smtClean="0"/>
            </a:br>
            <a:r>
              <a:rPr lang="de-DE" dirty="0" smtClean="0"/>
              <a:t>Heften</a:t>
            </a:r>
            <a:br>
              <a:rPr lang="de-DE" dirty="0" smtClean="0"/>
            </a:br>
            <a:r>
              <a:rPr lang="de-DE" dirty="0" smtClean="0"/>
              <a:t>Hefter</a:t>
            </a:r>
            <a:br>
              <a:rPr lang="de-DE" dirty="0" smtClean="0"/>
            </a:br>
            <a:r>
              <a:rPr lang="de-DE" dirty="0" err="1" smtClean="0">
                <a:solidFill>
                  <a:srgbClr val="FF6600"/>
                </a:solidFill>
              </a:rPr>
              <a:t>Leit</a:t>
            </a:r>
            <a:r>
              <a:rPr lang="de-DE" dirty="0" err="1"/>
              <a:t>Heft</a:t>
            </a:r>
            <a:r>
              <a:rPr lang="de-DE" dirty="0" err="1" smtClean="0">
                <a:solidFill>
                  <a:srgbClr val="FF6600"/>
                </a:solidFill>
              </a:rPr>
              <a:t>faden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FF6600"/>
                </a:solidFill>
              </a:rPr>
              <a:t>zur Heftführung: Vertiefung_Schluss</a:t>
            </a:r>
            <a:br>
              <a:rPr lang="de-DE" dirty="0" smtClean="0">
                <a:solidFill>
                  <a:srgbClr val="FF6600"/>
                </a:solidFill>
              </a:rPr>
            </a:br>
            <a:r>
              <a:rPr lang="de-DE" dirty="0" smtClean="0"/>
              <a:t>heftig</a:t>
            </a:r>
            <a:br>
              <a:rPr lang="de-DE" dirty="0" smtClean="0"/>
            </a:br>
            <a:r>
              <a:rPr lang="de-DE" dirty="0" smtClean="0"/>
              <a:t>Heftklammer</a:t>
            </a:r>
            <a:br>
              <a:rPr lang="de-DE" dirty="0" smtClean="0"/>
            </a:br>
            <a:r>
              <a:rPr lang="de-DE" dirty="0" smtClean="0"/>
              <a:t>Heftpflaster</a:t>
            </a:r>
            <a:endParaRPr lang="de-DE" dirty="0"/>
          </a:p>
        </p:txBody>
      </p:sp>
      <p:pic>
        <p:nvPicPr>
          <p:cNvPr id="9" name="Bild 8" descr="buero-003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761" y="783361"/>
            <a:ext cx="1270000" cy="19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1719071"/>
            <a:ext cx="8381261" cy="47814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e-DE" sz="3200"/>
              <a:t>Bearbeite diese Einheit nur, wenn du alle sechs Vertiefungsmodule gemacht hast.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/>
              <a:t>Lernkontrolle</a:t>
            </a:r>
          </a:p>
        </p:txBody>
      </p:sp>
    </p:spTree>
    <p:extLst>
      <p:ext uri="{BB962C8B-B14F-4D97-AF65-F5344CB8AC3E}">
        <p14:creationId xmlns:p14="http://schemas.microsoft.com/office/powerpoint/2010/main" val="139247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1719071"/>
            <a:ext cx="3429001" cy="4781448"/>
          </a:xfrm>
        </p:spPr>
        <p:txBody>
          <a:bodyPr/>
          <a:lstStyle/>
          <a:p>
            <a:pPr marL="45720" indent="0">
              <a:buNone/>
            </a:pPr>
            <a:r>
              <a:rPr lang="de-DE"/>
              <a:t>Fasse in einer dreiminütigen Rede die wichtigsten Punkte einer guten Heftführung zusammen. Pro «Ecke» hast du 30 Sekunden Redezeit! </a:t>
            </a:r>
          </a:p>
          <a:p>
            <a:pPr marL="45720" indent="0">
              <a:buNone/>
            </a:pPr>
            <a:endParaRPr lang="de-DE"/>
          </a:p>
          <a:p>
            <a:pPr marL="45720" indent="0">
              <a:buNone/>
            </a:pPr>
            <a:r>
              <a:rPr lang="de-DE"/>
              <a:t>Als Orientierung helfen dir die 6 Symbole. 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/>
              <a:t>Lernkontrolle</a:t>
            </a:r>
          </a:p>
        </p:txBody>
      </p:sp>
      <p:pic>
        <p:nvPicPr>
          <p:cNvPr id="8" name="Bild 7" descr="gp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216" y="2006056"/>
            <a:ext cx="1439451" cy="1132435"/>
          </a:xfrm>
          <a:prstGeom prst="rect">
            <a:avLst/>
          </a:prstGeom>
        </p:spPr>
      </p:pic>
      <p:pic>
        <p:nvPicPr>
          <p:cNvPr id="9" name="Bild 8" descr="200px-hexagon.svg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137"/>
          <a:stretch/>
        </p:blipFill>
        <p:spPr>
          <a:xfrm>
            <a:off x="4813863" y="2938313"/>
            <a:ext cx="2540000" cy="2485742"/>
          </a:xfrm>
          <a:prstGeom prst="rect">
            <a:avLst/>
          </a:prstGeom>
        </p:spPr>
      </p:pic>
      <p:pic>
        <p:nvPicPr>
          <p:cNvPr id="10" name="Bild 9" descr="fingerabdruck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844" y="1800217"/>
            <a:ext cx="1122143" cy="1320800"/>
          </a:xfrm>
          <a:prstGeom prst="rect">
            <a:avLst/>
          </a:prstGeom>
        </p:spPr>
      </p:pic>
      <p:pic>
        <p:nvPicPr>
          <p:cNvPr id="12" name="Bild 11" descr="337_apfelstie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797" y="3618853"/>
            <a:ext cx="1073150" cy="804863"/>
          </a:xfrm>
          <a:prstGeom prst="rect">
            <a:avLst/>
          </a:prstGeom>
        </p:spPr>
      </p:pic>
      <p:pic>
        <p:nvPicPr>
          <p:cNvPr id="13" name="Bild 12" descr="roter-fad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306" y="4921425"/>
            <a:ext cx="1547681" cy="2063575"/>
          </a:xfrm>
          <a:prstGeom prst="rect">
            <a:avLst/>
          </a:prstGeom>
        </p:spPr>
      </p:pic>
      <p:pic>
        <p:nvPicPr>
          <p:cNvPr id="14" name="Bild 13" descr="aoc_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482" y="5135446"/>
            <a:ext cx="1049984" cy="1058943"/>
          </a:xfrm>
          <a:prstGeom prst="rect">
            <a:avLst/>
          </a:prstGeom>
        </p:spPr>
      </p:pic>
      <p:sp>
        <p:nvSpPr>
          <p:cNvPr id="16" name="Gebogener Pfeil 15"/>
          <p:cNvSpPr/>
          <p:nvPr/>
        </p:nvSpPr>
        <p:spPr>
          <a:xfrm rot="3659607">
            <a:off x="5164397" y="2928058"/>
            <a:ext cx="1915817" cy="2104458"/>
          </a:xfrm>
          <a:prstGeom prst="circularArrow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8000"/>
              </a:solidFill>
            </a:endParaRPr>
          </a:p>
        </p:txBody>
      </p:sp>
      <p:pic>
        <p:nvPicPr>
          <p:cNvPr id="22" name="Bild 21" descr="smarag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688" y="3502378"/>
            <a:ext cx="1169876" cy="11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/>
              <a:t>Lernziele: erfüllt?</a:t>
            </a:r>
          </a:p>
        </p:txBody>
      </p:sp>
      <p:sp>
        <p:nvSpPr>
          <p:cNvPr id="15" name="Inhaltsplatzhalter 1"/>
          <p:cNvSpPr>
            <a:spLocks noGrp="1"/>
          </p:cNvSpPr>
          <p:nvPr>
            <p:ph idx="1"/>
          </p:nvPr>
        </p:nvSpPr>
        <p:spPr>
          <a:xfrm>
            <a:off x="381000" y="1719262"/>
            <a:ext cx="8496300" cy="473233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de-DE" sz="2000" dirty="0"/>
          </a:p>
          <a:p>
            <a:pPr marL="502920" indent="-457200">
              <a:buFont typeface="+mj-lt"/>
              <a:buAutoNum type="arabicPeriod"/>
            </a:pPr>
            <a:r>
              <a:rPr lang="de-DE" sz="2400" dirty="0" smtClean="0"/>
              <a:t>Du lernst </a:t>
            </a:r>
            <a:r>
              <a:rPr lang="de-DE" sz="2400" b="1" dirty="0" smtClean="0">
                <a:solidFill>
                  <a:srgbClr val="FF6600"/>
                </a:solidFill>
              </a:rPr>
              <a:t>sechs Kriterien kennen</a:t>
            </a:r>
            <a:r>
              <a:rPr lang="de-DE" sz="2400" dirty="0" smtClean="0"/>
              <a:t>, welche eine gute Heftführung definieren. Die sechs Kriterien kannst du anhand einfacher Beispiele veranschaulichen.</a:t>
            </a:r>
          </a:p>
          <a:p>
            <a:pPr marL="502920" indent="-457200">
              <a:buFont typeface="+mj-lt"/>
              <a:buAutoNum type="arabicPeriod"/>
            </a:pPr>
            <a:endParaRPr lang="de-DE" sz="2400" dirty="0"/>
          </a:p>
          <a:p>
            <a:pPr marL="502920" indent="-457200">
              <a:buFont typeface="+mj-lt"/>
              <a:buAutoNum type="arabicPeriod"/>
            </a:pPr>
            <a:r>
              <a:rPr lang="de-DE" sz="2400" dirty="0" smtClean="0"/>
              <a:t>Du bist in der Lage, </a:t>
            </a:r>
            <a:r>
              <a:rPr lang="de-DE" sz="2400" b="1" dirty="0" smtClean="0">
                <a:solidFill>
                  <a:srgbClr val="FF6600"/>
                </a:solidFill>
              </a:rPr>
              <a:t>dein eigenes Heft zu bewerten</a:t>
            </a:r>
            <a:r>
              <a:rPr lang="de-DE" sz="2400" b="1" dirty="0" smtClean="0"/>
              <a:t> </a:t>
            </a:r>
            <a:r>
              <a:rPr lang="de-DE" sz="2400" dirty="0" smtClean="0"/>
              <a:t>und Verbesserungsmöglich</a:t>
            </a:r>
            <a:r>
              <a:rPr lang="de-DE" sz="2400" dirty="0" err="1" smtClean="0"/>
              <a:t>keiten</a:t>
            </a:r>
            <a:r>
              <a:rPr lang="de-DE" sz="2400" dirty="0" smtClean="0"/>
              <a:t> bei der Heftführung abzuschätzen. </a:t>
            </a:r>
          </a:p>
          <a:p>
            <a:pPr marL="502920" indent="-457200">
              <a:buFont typeface="+mj-lt"/>
              <a:buAutoNum type="arabicPeriod"/>
            </a:pPr>
            <a:endParaRPr lang="de-DE" sz="2400" dirty="0"/>
          </a:p>
          <a:p>
            <a:pPr marL="502920" indent="-457200">
              <a:buFont typeface="+mj-lt"/>
              <a:buAutoNum type="arabicPeriod"/>
            </a:pPr>
            <a:r>
              <a:rPr lang="de-DE" sz="2400" dirty="0" smtClean="0"/>
              <a:t>Bei zukünftigen Hefteinträgen fällst du </a:t>
            </a:r>
            <a:r>
              <a:rPr lang="de-DE" sz="2400" b="1" dirty="0" smtClean="0">
                <a:solidFill>
                  <a:srgbClr val="FF6600"/>
                </a:solidFill>
              </a:rPr>
              <a:t>bewusste Entscheide </a:t>
            </a:r>
            <a:r>
              <a:rPr lang="de-DE" sz="2400" dirty="0"/>
              <a:t>u.a. </a:t>
            </a:r>
            <a:r>
              <a:rPr lang="de-DE" sz="2400" dirty="0" smtClean="0"/>
              <a:t>in den Bereichen Gliederung, Gestaltung und Eigenständigkeit. </a:t>
            </a:r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415424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1719071"/>
            <a:ext cx="8381261" cy="4781448"/>
          </a:xfrm>
        </p:spPr>
        <p:txBody>
          <a:bodyPr/>
          <a:lstStyle/>
          <a:p>
            <a:pPr marL="45720" indent="0">
              <a:buNone/>
            </a:pPr>
            <a:r>
              <a:rPr lang="de-DE"/>
              <a:t>Noch haben wir nichts gehört darüber, was denn an diesem Sechseck «magisch» sein soll.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/>
              <a:t>«magisches Sechseck»?</a:t>
            </a:r>
          </a:p>
        </p:txBody>
      </p:sp>
      <p:pic>
        <p:nvPicPr>
          <p:cNvPr id="9" name="Bild 8" descr="200px-hexagon.svg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137"/>
          <a:stretch/>
        </p:blipFill>
        <p:spPr>
          <a:xfrm>
            <a:off x="2832100" y="3081298"/>
            <a:ext cx="3082429" cy="30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6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58000" y="1719070"/>
            <a:ext cx="1904260" cy="493666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e-DE" sz="1800"/>
              <a:t>Falls dich das Geheimnis von «Giant‘s Causeway» mit den 6-eckigen Basaltsäulen interessiert,… dann recher-chiere auf eigene Faust. </a:t>
            </a:r>
          </a:p>
          <a:p>
            <a:pPr marL="45720" indent="0">
              <a:buNone/>
            </a:pPr>
            <a:r>
              <a:rPr lang="de-DE" sz="1800"/>
              <a:t>Magisch ist das auf alle Fälle – wir meinen allerdings etwas anderes…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/>
              <a:t>«magisches Sechseck»?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26" y="1632184"/>
            <a:ext cx="6698074" cy="502355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59926" y="6424908"/>
            <a:ext cx="66980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>
                <a:solidFill>
                  <a:schemeClr val="bg1"/>
                </a:solidFill>
              </a:rPr>
              <a:t>http://www.natimuk.de/Sport/Radtouren/Schottland%20Mar-2004/Pictures/DSCN2751.JPG</a:t>
            </a:r>
            <a:endParaRPr lang="de-DE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8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4270248"/>
          </a:xfrm>
        </p:spPr>
        <p:txBody>
          <a:bodyPr>
            <a:normAutofit/>
          </a:bodyPr>
          <a:lstStyle/>
          <a:p>
            <a:r>
              <a:rPr lang="de-DE"/>
              <a:t>Ganz einfach: alle diese Aspekte der Heftführung stehen in einem engen Bezug zueinander…</a:t>
            </a:r>
          </a:p>
          <a:p>
            <a:r>
              <a:rPr lang="de-DE"/>
              <a:t>z.B. Durch eine übersichtliche Gliederung, wird die Gestaltung besser und damit der Gesamtein-druck! Mache weitere Beispiele!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/>
              <a:t>«magisches Sechseck»?</a:t>
            </a:r>
          </a:p>
        </p:txBody>
      </p:sp>
      <p:pic>
        <p:nvPicPr>
          <p:cNvPr id="9" name="Bild 8" descr="SechseckvonHand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420" r="-9110"/>
          <a:stretch/>
        </p:blipFill>
        <p:spPr>
          <a:xfrm>
            <a:off x="257524" y="304800"/>
            <a:ext cx="7196223" cy="6299200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1687128">
            <a:off x="2644302" y="2825254"/>
            <a:ext cx="1766825" cy="246207"/>
          </a:xfrm>
          <a:prstGeom prst="rightArrow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0800000">
            <a:off x="2197099" y="3466770"/>
            <a:ext cx="2260275" cy="246208"/>
          </a:xfrm>
          <a:prstGeom prst="rightArrow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2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SechseckvonHand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420" r="-9110"/>
          <a:stretch/>
        </p:blipFill>
        <p:spPr>
          <a:xfrm>
            <a:off x="257524" y="304800"/>
            <a:ext cx="7196223" cy="6299200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4270248"/>
          </a:xfrm>
        </p:spPr>
        <p:txBody>
          <a:bodyPr>
            <a:normAutofit/>
          </a:bodyPr>
          <a:lstStyle/>
          <a:p>
            <a:r>
              <a:rPr lang="de-DE"/>
              <a:t>Ein Heft, indem die Quellen sauber angegeben werden, überzeugt hinsichtlich der Eigenständig-keit, weil klar wird, was von dir ist und was du von anderen Orten bezogen hast. Ein solches Heft ist in der Regel auch sorgfältig geführt.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/>
              <a:t>«magisches Sechseck»?</a:t>
            </a:r>
          </a:p>
        </p:txBody>
      </p:sp>
      <p:sp>
        <p:nvSpPr>
          <p:cNvPr id="13" name="Pfeil nach rechts 12"/>
          <p:cNvSpPr/>
          <p:nvPr/>
        </p:nvSpPr>
        <p:spPr>
          <a:xfrm rot="18165171">
            <a:off x="2569616" y="3312777"/>
            <a:ext cx="1953475" cy="289174"/>
          </a:xfrm>
          <a:prstGeom prst="rightArrow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8842553">
            <a:off x="2011524" y="2912685"/>
            <a:ext cx="2060443" cy="321013"/>
          </a:xfrm>
          <a:prstGeom prst="rightArrow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95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SechseckvonHand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420" r="-9110"/>
          <a:stretch/>
        </p:blipFill>
        <p:spPr>
          <a:xfrm>
            <a:off x="257524" y="304800"/>
            <a:ext cx="7196223" cy="6299200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831848" cy="4473448"/>
          </a:xfrm>
        </p:spPr>
        <p:txBody>
          <a:bodyPr>
            <a:normAutofit lnSpcReduction="10000"/>
          </a:bodyPr>
          <a:lstStyle/>
          <a:p>
            <a:r>
              <a:rPr lang="de-DE"/>
              <a:t>Man spricht in diesem Zusammenhang von «Ziel-harmonien». </a:t>
            </a:r>
            <a:br>
              <a:rPr lang="de-DE"/>
            </a:br>
            <a:r>
              <a:rPr lang="de-DE"/>
              <a:t>Dies bedeutet, dass sich verschiedene Ziele gegenseitig positiv beeinflussen. </a:t>
            </a:r>
          </a:p>
          <a:p>
            <a:endParaRPr lang="de-DE"/>
          </a:p>
          <a:p>
            <a:r>
              <a:rPr lang="de-DE"/>
              <a:t>Dir begegnet dieses Sechseck in anderem Zusammenhang in der 4. Klasse im Fach «Einfüh-rung in Wirt-schaft und Recht» wieder.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/>
              <a:t>«magisches Sechseck»?</a:t>
            </a:r>
          </a:p>
        </p:txBody>
      </p:sp>
      <p:sp>
        <p:nvSpPr>
          <p:cNvPr id="13" name="Pfeil nach rechts 12"/>
          <p:cNvSpPr/>
          <p:nvPr/>
        </p:nvSpPr>
        <p:spPr>
          <a:xfrm rot="18165171">
            <a:off x="2569616" y="3312777"/>
            <a:ext cx="1953475" cy="289174"/>
          </a:xfrm>
          <a:prstGeom prst="rightArrow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8842553">
            <a:off x="2011524" y="2912685"/>
            <a:ext cx="2060443" cy="321013"/>
          </a:xfrm>
          <a:prstGeom prst="rightArrow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293100" y="6261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12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Raster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Raster.thmx</Template>
  <TotalTime>0</TotalTime>
  <Words>318</Words>
  <Application>Microsoft Macintosh PowerPoint</Application>
  <PresentationFormat>Bildschirmpräsentation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Raster</vt:lpstr>
      <vt:lpstr> Heft Heften Hefter LeitHeftfaden zur Heftführung: Vertiefung_Schluss heftig Heftklammer Heftpflaster</vt:lpstr>
      <vt:lpstr>Lernkontrolle</vt:lpstr>
      <vt:lpstr>Lernkontrolle</vt:lpstr>
      <vt:lpstr>Lernziele: erfüllt?</vt:lpstr>
      <vt:lpstr>«magisches Sechseck»?</vt:lpstr>
      <vt:lpstr>«magisches Sechseck»?</vt:lpstr>
      <vt:lpstr>«magisches Sechseck»?</vt:lpstr>
      <vt:lpstr>«magisches Sechseck»?</vt:lpstr>
      <vt:lpstr>«magisches Sechseck»?</vt:lpstr>
    </vt:vector>
  </TitlesOfParts>
  <Company>KZU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Heft Heften Hefter Heftfaden heftig Heftklammer Heftpflaster</dc:title>
  <dc:creator>Jost Rinderknecht</dc:creator>
  <cp:lastModifiedBy>Jürg Alean</cp:lastModifiedBy>
  <cp:revision>165</cp:revision>
  <dcterms:created xsi:type="dcterms:W3CDTF">2011-05-07T19:21:33Z</dcterms:created>
  <dcterms:modified xsi:type="dcterms:W3CDTF">2012-09-01T07:38:57Z</dcterms:modified>
</cp:coreProperties>
</file>